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99" r:id="rId4"/>
    <p:sldId id="818" r:id="rId5"/>
    <p:sldId id="819" r:id="rId6"/>
    <p:sldId id="767" r:id="rId7"/>
    <p:sldId id="820" r:id="rId8"/>
    <p:sldId id="821" r:id="rId9"/>
    <p:sldId id="823" r:id="rId10"/>
    <p:sldId id="842" r:id="rId11"/>
    <p:sldId id="824" r:id="rId12"/>
    <p:sldId id="825" r:id="rId13"/>
    <p:sldId id="843" r:id="rId14"/>
    <p:sldId id="826" r:id="rId15"/>
    <p:sldId id="827" r:id="rId16"/>
    <p:sldId id="828" r:id="rId17"/>
    <p:sldId id="829" r:id="rId18"/>
    <p:sldId id="830" r:id="rId19"/>
    <p:sldId id="751" r:id="rId20"/>
    <p:sldId id="831" r:id="rId21"/>
    <p:sldId id="832" r:id="rId22"/>
    <p:sldId id="833" r:id="rId23"/>
    <p:sldId id="834" r:id="rId24"/>
    <p:sldId id="704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3sD7T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</a:t>
            </a:r>
            <a:r>
              <a:rPr lang="en-US" dirty="0" smtClean="0"/>
              <a:t>Multicast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Multicast (B-multicast)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straightforward way to implement B-multicast is to </a:t>
            </a:r>
            <a:r>
              <a:rPr lang="en-US" dirty="0" smtClean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 for each process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, send(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receive(</a:t>
            </a:r>
            <a:r>
              <a:rPr lang="en-US" i="1" dirty="0" smtClean="0"/>
              <a:t>m</a:t>
            </a:r>
            <a:r>
              <a:rPr lang="en-US" dirty="0" smtClean="0"/>
              <a:t>): B-deliver(</a:t>
            </a:r>
            <a:r>
              <a:rPr lang="en-US" i="1" dirty="0" smtClean="0"/>
              <a:t>m</a:t>
            </a:r>
            <a:r>
              <a:rPr lang="en-US" dirty="0" smtClean="0"/>
              <a:t>) at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Guarantees?</a:t>
            </a:r>
          </a:p>
          <a:p>
            <a:pPr lvl="1"/>
            <a:r>
              <a:rPr lang="en-US" dirty="0" smtClean="0"/>
              <a:t>All processes in </a:t>
            </a:r>
            <a:r>
              <a:rPr lang="en-US" i="1" dirty="0" smtClean="0"/>
              <a:t>g </a:t>
            </a:r>
            <a:r>
              <a:rPr lang="en-US" dirty="0" smtClean="0"/>
              <a:t>eventually receive every multicast message…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as long as the sender doesn’t crash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: A correct (i.e., non-faulty) process </a:t>
            </a:r>
            <a:r>
              <a:rPr lang="en-US" i="1" dirty="0" smtClean="0"/>
              <a:t>p</a:t>
            </a:r>
            <a:r>
              <a:rPr lang="en-US" dirty="0" smtClean="0"/>
              <a:t> delivers a message </a:t>
            </a:r>
            <a:r>
              <a:rPr lang="en-US" i="1" dirty="0" smtClean="0"/>
              <a:t>m</a:t>
            </a:r>
            <a:r>
              <a:rPr lang="en-US" dirty="0" smtClean="0"/>
              <a:t> at most once.</a:t>
            </a:r>
          </a:p>
          <a:p>
            <a:pPr lvl="1"/>
            <a:r>
              <a:rPr lang="en-US" dirty="0" smtClean="0"/>
              <a:t>“Non-faulty”: doesn’t deviate from the protocol &amp; alive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: If a correct process delivers message </a:t>
            </a:r>
            <a:r>
              <a:rPr lang="en-US" i="1" dirty="0" smtClean="0"/>
              <a:t>m</a:t>
            </a:r>
            <a:r>
              <a:rPr lang="en-US" dirty="0" smtClean="0"/>
              <a:t>, then all the other correct processes in group(</a:t>
            </a:r>
            <a:r>
              <a:rPr lang="en-US" i="1" dirty="0" smtClean="0"/>
              <a:t>m</a:t>
            </a:r>
            <a:r>
              <a:rPr lang="en-US" dirty="0" smtClean="0"/>
              <a:t>) will eventually deliver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Property of </a:t>
            </a:r>
            <a:r>
              <a:rPr lang="ja-JP" altLang="en-US" dirty="0" smtClean="0"/>
              <a:t>“</a:t>
            </a:r>
            <a:r>
              <a:rPr lang="en-US" dirty="0" smtClean="0"/>
              <a:t>all or nothing.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multicasts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Validity and agreement together ensure overall </a:t>
            </a:r>
            <a:r>
              <a:rPr lang="en-US" dirty="0" err="1" smtClean="0"/>
              <a:t>liveness</a:t>
            </a:r>
            <a:r>
              <a:rPr lang="en-US" dirty="0" smtClean="0"/>
              <a:t>: if some correct process multicasts a message m, then, all correct processes deliver m too.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FF0000"/>
                </a:solidFill>
              </a:rPr>
              <a:t>a history of messages</a:t>
            </a:r>
            <a:r>
              <a:rPr lang="en-US" dirty="0" smtClean="0"/>
              <a:t> for at-most-once delivery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Everyone repeats multicast </a:t>
            </a:r>
            <a:r>
              <a:rPr lang="en-US" dirty="0" smtClean="0"/>
              <a:t>upon a receipt of a message for agreement &amp; validity.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Integrity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Validity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Agreement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5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Ordered Multicast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FIFO ordering</a:t>
            </a:r>
            <a:r>
              <a:rPr lang="en-US" dirty="0" smtClean="0"/>
              <a:t>: If a correct process issues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and then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i="1" dirty="0" smtClean="0"/>
              <a:t>’</a:t>
            </a:r>
            <a:r>
              <a:rPr lang="en-US" dirty="0" smtClean="0"/>
              <a:t>), then every correct process that delivers </a:t>
            </a:r>
            <a:r>
              <a:rPr lang="en-US" i="1" dirty="0" smtClean="0"/>
              <a:t>m’</a:t>
            </a:r>
            <a:r>
              <a:rPr lang="en-US" dirty="0" smtClean="0"/>
              <a:t> will have already delivered </a:t>
            </a:r>
            <a:r>
              <a:rPr lang="en-US" dirty="0" err="1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ordering</a:t>
            </a:r>
            <a:r>
              <a:rPr lang="en-US" dirty="0" smtClean="0"/>
              <a:t>: If 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charset="0"/>
              </a:rPr>
              <a:t> multicast(</a:t>
            </a:r>
            <a:r>
              <a:rPr lang="en-US" i="1" dirty="0" err="1" smtClean="0">
                <a:sym typeface="Wingdings" charset="0"/>
              </a:rPr>
              <a:t>g</a:t>
            </a:r>
            <a:r>
              <a:rPr lang="en-US" dirty="0" err="1" smtClean="0">
                <a:sym typeface="Wingdings" charset="0"/>
              </a:rPr>
              <a:t>,</a:t>
            </a:r>
            <a:r>
              <a:rPr lang="en-US" i="1" dirty="0" err="1" smtClean="0">
                <a:sym typeface="Wingdings" charset="0"/>
              </a:rPr>
              <a:t>m</a:t>
            </a:r>
            <a:r>
              <a:rPr lang="en-US" i="1" dirty="0" smtClean="0">
                <a:sym typeface="Wingdings" charset="0"/>
              </a:rPr>
              <a:t>’</a:t>
            </a:r>
            <a:r>
              <a:rPr lang="en-US" dirty="0" smtClean="0">
                <a:sym typeface="Wingdings" charset="0"/>
              </a:rPr>
              <a:t>) then any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smtClean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 smtClean="0">
                <a:sym typeface="Wingdings" charset="0"/>
              </a:rPr>
              <a:t>: If a correct process delivers message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 before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(independent of the senders), then any other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Total, FIFO and Causal Ordering</a:t>
            </a:r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Display From Bulletin Board Program</a:t>
            </a:r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</a:t>
            </a:r>
            <a:r>
              <a:rPr lang="en-US" sz="1800" dirty="0" smtClean="0">
                <a:solidFill>
                  <a:schemeClr val="tx1"/>
                </a:solidFill>
              </a:rPr>
              <a:t>total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no project group?</a:t>
            </a:r>
          </a:p>
          <a:p>
            <a:pPr lvl="1"/>
            <a:r>
              <a:rPr lang="en-US" dirty="0" smtClean="0"/>
              <a:t>Please post a private </a:t>
            </a:r>
            <a:r>
              <a:rPr lang="en-US" dirty="0" err="1" smtClean="0"/>
              <a:t>msg</a:t>
            </a:r>
            <a:r>
              <a:rPr lang="en-US" dirty="0" smtClean="0"/>
              <a:t> on Piazza</a:t>
            </a:r>
          </a:p>
          <a:p>
            <a:pPr lvl="1"/>
            <a:r>
              <a:rPr lang="en-US" dirty="0" smtClean="0"/>
              <a:t>Fill out the form at </a:t>
            </a:r>
            <a:r>
              <a:rPr lang="en-US" dirty="0" smtClean="0">
                <a:hlinkClick r:id="rId2"/>
              </a:rPr>
              <a:t>http://goo.gl/3sD7T</a:t>
            </a:r>
            <a:r>
              <a:rPr lang="en-US" dirty="0" smtClean="0"/>
              <a:t> to tell us which group you are in.</a:t>
            </a:r>
          </a:p>
          <a:p>
            <a:r>
              <a:rPr lang="en-US" dirty="0" smtClean="0"/>
              <a:t>Project 1 will be out soon.</a:t>
            </a:r>
          </a:p>
          <a:p>
            <a:pPr lvl="1"/>
            <a:r>
              <a:rPr lang="en-US" dirty="0" smtClean="0"/>
              <a:t>Still trying to sort out some infrastructure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Ordering Guarantees (FIFO) 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messages from each process in the order they were sent:</a:t>
            </a:r>
          </a:p>
          <a:p>
            <a:pPr lvl="1"/>
            <a:r>
              <a:rPr lang="en-US" dirty="0" smtClean="0"/>
              <a:t>Each process keeps a sequence number for each of the other processes.</a:t>
            </a:r>
          </a:p>
          <a:p>
            <a:pPr lvl="1"/>
            <a:r>
              <a:rPr lang="en-US" dirty="0" smtClean="0"/>
              <a:t> When a message is received, if message # is:</a:t>
            </a:r>
          </a:p>
          <a:p>
            <a:pPr lvl="2"/>
            <a:r>
              <a:rPr lang="en-US" dirty="0" smtClean="0"/>
              <a:t>as expected (next sequence), accept</a:t>
            </a:r>
          </a:p>
          <a:p>
            <a:pPr lvl="2"/>
            <a:r>
              <a:rPr lang="en-US" dirty="0" smtClean="0"/>
              <a:t>higher than expected, buffer in a queue</a:t>
            </a:r>
          </a:p>
          <a:p>
            <a:pPr lvl="2"/>
            <a:r>
              <a:rPr lang="en-US" dirty="0" smtClean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Consistent Hashing</a:t>
            </a:r>
          </a:p>
          <a:p>
            <a:pPr lvl="1"/>
            <a:r>
              <a:rPr lang="en-US" dirty="0" smtClean="0"/>
              <a:t>Maps both the data and nodes on the same ring</a:t>
            </a:r>
          </a:p>
          <a:p>
            <a:pPr lvl="1"/>
            <a:r>
              <a:rPr lang="en-US" dirty="0" smtClean="0"/>
              <a:t>For each &lt;key, value&gt;, its successor node store it.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Each node maintains its </a:t>
            </a:r>
            <a:r>
              <a:rPr lang="en-US" dirty="0" err="1" smtClean="0"/>
              <a:t>precedessor</a:t>
            </a:r>
            <a:r>
              <a:rPr lang="en-US" dirty="0" smtClean="0"/>
              <a:t> &amp; successor</a:t>
            </a:r>
          </a:p>
          <a:p>
            <a:pPr lvl="1"/>
            <a:r>
              <a:rPr lang="en-US" dirty="0" smtClean="0"/>
              <a:t>Basic search is going through the successors.</a:t>
            </a:r>
          </a:p>
          <a:p>
            <a:pPr lvl="1"/>
            <a:r>
              <a:rPr lang="en-US" dirty="0" smtClean="0"/>
              <a:t>Improved search is based on fingers.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smtClean="0"/>
              <a:t>Takes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a destination id.</a:t>
            </a:r>
            <a:endParaRPr lang="en-US" sz="2800" dirty="0" smtClean="0"/>
          </a:p>
          <a:p>
            <a:pPr>
              <a:buFont typeface="Arial" pitchFamily="-112" charset="0"/>
              <a:buChar char="–"/>
              <a:defRPr/>
            </a:pPr>
            <a:r>
              <a:rPr lang="en-US" dirty="0" smtClean="0">
                <a:solidFill>
                  <a:srgbClr val="0000FF"/>
                </a:solidFill>
              </a:rPr>
              <a:t>DHT in general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smtClean="0"/>
              <a:t>Basis for many systems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BitTorrent</a:t>
            </a:r>
            <a:r>
              <a:rPr lang="en-US" dirty="0" smtClean="0"/>
              <a:t> clients, distributed repositories, distributed file systems, etc.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smtClean="0"/>
              <a:t>Other structures are used as well, e.g., hypercube, skip tree,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FIFO Ordering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number of messages </a:t>
            </a:r>
            <a:r>
              <a:rPr lang="en-US" i="1" dirty="0" smtClean="0"/>
              <a:t>p</a:t>
            </a:r>
            <a:r>
              <a:rPr lang="en-US" dirty="0" smtClean="0"/>
              <a:t> has sent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sequence number of the latest group-</a:t>
            </a:r>
            <a:r>
              <a:rPr lang="en-US" i="1" dirty="0" smtClean="0"/>
              <a:t>g</a:t>
            </a:r>
            <a:r>
              <a:rPr lang="en-US" dirty="0" smtClean="0"/>
              <a:t> message </a:t>
            </a:r>
            <a:r>
              <a:rPr lang="en-US" i="1" dirty="0" smtClean="0"/>
              <a:t>p</a:t>
            </a:r>
            <a:r>
              <a:rPr lang="en-US" dirty="0" smtClean="0"/>
              <a:t> has delivered from 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 to FO-multicast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increments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by 1.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“piggy-backs” the value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onto the message.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B-multicasts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process </a:t>
            </a:r>
            <a:r>
              <a:rPr lang="en-US" i="1" dirty="0" smtClean="0"/>
              <a:t>p</a:t>
            </a:r>
            <a:r>
              <a:rPr lang="en-US" dirty="0" smtClean="0"/>
              <a:t>, Upon receipt of </a:t>
            </a:r>
            <a:r>
              <a:rPr lang="en-US" i="1" dirty="0" smtClean="0"/>
              <a:t>m</a:t>
            </a:r>
            <a:r>
              <a:rPr lang="en-US" dirty="0" smtClean="0"/>
              <a:t> from </a:t>
            </a:r>
            <a:r>
              <a:rPr lang="en-US" i="1" dirty="0" smtClean="0"/>
              <a:t>q</a:t>
            </a:r>
            <a:r>
              <a:rPr lang="en-US" dirty="0" smtClean="0"/>
              <a:t> with sequence number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checks whether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 If so, </a:t>
            </a:r>
            <a:r>
              <a:rPr lang="en-US" i="1" dirty="0" smtClean="0"/>
              <a:t>p</a:t>
            </a:r>
            <a:r>
              <a:rPr lang="en-US" dirty="0" smtClean="0"/>
              <a:t> FO-delivers m and increments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&gt;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+1, </a:t>
            </a:r>
            <a:r>
              <a:rPr lang="en-US" i="1" dirty="0" smtClean="0"/>
              <a:t>p</a:t>
            </a:r>
            <a:r>
              <a:rPr lang="en-US" dirty="0" smtClean="0"/>
              <a:t> places the message in the hold-back queue until the intervening messages have been delivered and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Hold-back Queue for Arrived Multicast Messages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410200" y="838200"/>
            <a:ext cx="352528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>
                <a:solidFill>
                  <a:srgbClr val="0000FF"/>
                </a:solidFill>
              </a:rPr>
              <a:t>confuse 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R-multicast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 smtClean="0"/>
              <a:t>FIFO ordering</a:t>
            </a:r>
          </a:p>
          <a:p>
            <a:pPr lvl="1"/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Causal ordering</a:t>
            </a:r>
          </a:p>
          <a:p>
            <a:r>
              <a:rPr lang="en-US" dirty="0" smtClean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nodes come and go…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1351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240347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37861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1689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0956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1308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49387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393065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79975" y="22875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303713" y="45148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876925" y="53213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453188" y="21732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413625" y="29781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91413" y="428466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92813" y="20574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494338" y="20955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457700" y="263366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033838" y="35941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71938" y="397668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572000" y="486092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hape 24"/>
          <p:cNvCxnSpPr>
            <a:stCxn id="18" idx="2"/>
            <a:endCxn id="11" idx="1"/>
          </p:cNvCxnSpPr>
          <p:nvPr/>
        </p:nvCxnSpPr>
        <p:spPr bwMode="auto">
          <a:xfrm rot="10800000" flipV="1">
            <a:off x="7012315" y="436165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hape 25"/>
          <p:cNvCxnSpPr>
            <a:stCxn id="18" idx="2"/>
            <a:endCxn id="15" idx="7"/>
          </p:cNvCxnSpPr>
          <p:nvPr/>
        </p:nvCxnSpPr>
        <p:spPr bwMode="auto">
          <a:xfrm rot="10800000" flipV="1">
            <a:off x="6008363" y="436165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Finger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1"/>
      <p:bldP spid="35" grpId="2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Unicast</a:t>
            </a:r>
            <a:r>
              <a:rPr lang="en-US" dirty="0" smtClean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 smtClean="0"/>
              <a:t>One-to-one: Message from process </a:t>
            </a:r>
            <a:r>
              <a:rPr lang="en-US" i="1" dirty="0" err="1" smtClean="0"/>
              <a:t>p</a:t>
            </a:r>
            <a:r>
              <a:rPr lang="en-US" dirty="0" smtClean="0"/>
              <a:t> to process </a:t>
            </a:r>
            <a:r>
              <a:rPr lang="en-US" i="1" dirty="0" err="1" smtClean="0"/>
              <a:t>q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i="1" dirty="0" smtClean="0"/>
              <a:t>Best effort</a:t>
            </a:r>
            <a:r>
              <a:rPr lang="en-US" dirty="0" smtClean="0"/>
              <a:t>: message </a:t>
            </a:r>
            <a:r>
              <a:rPr lang="en-US" i="1" dirty="0" smtClean="0"/>
              <a:t>may</a:t>
            </a:r>
            <a:r>
              <a:rPr lang="en-US" dirty="0" smtClean="0"/>
              <a:t> be delivered, but will be intact</a:t>
            </a:r>
            <a:endParaRPr lang="en-US" i="1" dirty="0" smtClean="0"/>
          </a:p>
          <a:p>
            <a:pPr lvl="1"/>
            <a:r>
              <a:rPr lang="en-US" i="1" dirty="0" smtClean="0"/>
              <a:t>Reliable: </a:t>
            </a:r>
            <a:r>
              <a:rPr lang="en-US" dirty="0" smtClean="0"/>
              <a:t>message </a:t>
            </a:r>
            <a:r>
              <a:rPr lang="en-US" i="1" dirty="0" smtClean="0"/>
              <a:t>will </a:t>
            </a:r>
            <a:r>
              <a:rPr lang="en-US" dirty="0" smtClean="0"/>
              <a:t>be delivered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 smtClean="0"/>
              <a:t>One-to-all: Message from process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all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Impractical for large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Akamai’s</a:t>
            </a:r>
            <a:r>
              <a:rPr lang="en-US" dirty="0" smtClean="0"/>
              <a:t> Configuration Management System (called ACMS)</a:t>
            </a:r>
          </a:p>
          <a:p>
            <a:pPr lvl="1"/>
            <a:r>
              <a:rPr lang="en-US" dirty="0" smtClean="0"/>
              <a:t>A core group of 3-5 servers.</a:t>
            </a:r>
          </a:p>
          <a:p>
            <a:pPr lvl="1"/>
            <a:r>
              <a:rPr lang="en-US" dirty="0" smtClean="0"/>
              <a:t>Continuously multicast to each other the latest updates. </a:t>
            </a:r>
          </a:p>
          <a:p>
            <a:pPr lvl="1"/>
            <a:r>
              <a:rPr lang="en-US" dirty="0" smtClean="0"/>
              <a:t>After an update is reliably multicast within this group, it is then sent out to all the (1000s of) servers </a:t>
            </a:r>
            <a:r>
              <a:rPr lang="en-US" dirty="0" err="1" smtClean="0"/>
              <a:t>Akamai</a:t>
            </a:r>
            <a:r>
              <a:rPr lang="en-US" dirty="0" smtClean="0"/>
              <a:t> has all over the world.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smtClean="0"/>
              <a:t>Commands by one ATC need to be ordered (and reliable) multicast out to other </a:t>
            </a:r>
            <a:r>
              <a:rPr lang="en-US" dirty="0" err="1" smtClean="0"/>
              <a:t>ATC’s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Newsgroup servers</a:t>
            </a:r>
          </a:p>
          <a:p>
            <a:pPr lvl="1"/>
            <a:r>
              <a:rPr lang="en-US" dirty="0" smtClean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send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linearization starting from the 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18809</TotalTime>
  <Pages>12</Pages>
  <Words>1627</Words>
  <Application>Microsoft Macintosh PowerPoint</Application>
  <PresentationFormat>Letter Paper (8.5x11 in)</PresentationFormat>
  <Paragraphs>258</Paragraphs>
  <Slides>24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Reliable Multicast --- 1</vt:lpstr>
      <vt:lpstr>Last Time</vt:lpstr>
      <vt:lpstr>Recap: Consistent Hashing</vt:lpstr>
      <vt:lpstr>Recap: Finger Table</vt:lpstr>
      <vt:lpstr>Today’s Question</vt:lpstr>
      <vt:lpstr>Examples</vt:lpstr>
      <vt:lpstr>Examples</vt:lpstr>
      <vt:lpstr>The Interface</vt:lpstr>
      <vt:lpstr>Related Properties</vt:lpstr>
      <vt:lpstr>Basic Multicast (B-multicast)</vt:lpstr>
      <vt:lpstr>Reliable Multicast Goals</vt:lpstr>
      <vt:lpstr>Reliable Multicast Overview</vt:lpstr>
      <vt:lpstr>Reliable R-Multicast Algorithm</vt:lpstr>
      <vt:lpstr>Reliable R-Multicast Algorithm</vt:lpstr>
      <vt:lpstr>Ordered Multicast</vt:lpstr>
      <vt:lpstr>Total, FIFO and Causal Ordering</vt:lpstr>
      <vt:lpstr>Display From Bulletin Board Program</vt:lpstr>
      <vt:lpstr>CSE 486/586 Administrivia</vt:lpstr>
      <vt:lpstr>Providing Ordering Guarantees (FIFO) </vt:lpstr>
      <vt:lpstr>Implementing FIFO Ordering</vt:lpstr>
      <vt:lpstr>Hold-back Queue for Arrived Multicast Messages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792</cp:revision>
  <cp:lastPrinted>2012-02-13T17:57:45Z</cp:lastPrinted>
  <dcterms:created xsi:type="dcterms:W3CDTF">2012-02-15T22:03:28Z</dcterms:created>
  <dcterms:modified xsi:type="dcterms:W3CDTF">2012-02-15T22:03:35Z</dcterms:modified>
  <cp:category/>
</cp:coreProperties>
</file>