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322" r:id="rId3"/>
    <p:sldId id="767" r:id="rId4"/>
    <p:sldId id="829" r:id="rId5"/>
    <p:sldId id="830" r:id="rId6"/>
    <p:sldId id="831" r:id="rId7"/>
    <p:sldId id="832" r:id="rId8"/>
    <p:sldId id="833" r:id="rId9"/>
    <p:sldId id="834" r:id="rId10"/>
    <p:sldId id="835" r:id="rId11"/>
    <p:sldId id="838" r:id="rId12"/>
    <p:sldId id="836" r:id="rId13"/>
    <p:sldId id="837" r:id="rId14"/>
    <p:sldId id="704" r:id="rId15"/>
    <p:sldId id="584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Reliable Multicast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process keeps a vector clock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counter represents </a:t>
            </a:r>
            <a:r>
              <a:rPr lang="en-US" dirty="0" smtClean="0">
                <a:solidFill>
                  <a:srgbClr val="0000FF"/>
                </a:solidFill>
              </a:rPr>
              <a:t>the number of messages received</a:t>
            </a:r>
            <a:r>
              <a:rPr lang="en-US" dirty="0" smtClean="0"/>
              <a:t> from each of the other processes.</a:t>
            </a:r>
          </a:p>
          <a:p>
            <a:r>
              <a:rPr lang="en-US" dirty="0" smtClean="0"/>
              <a:t>When multicasting a message, the sender process increments its own counter and attaches its vector clock.</a:t>
            </a:r>
          </a:p>
          <a:p>
            <a:r>
              <a:rPr lang="en-US" dirty="0" smtClean="0"/>
              <a:t>Upon receiving a multicast message, the receiver process </a:t>
            </a:r>
            <a:r>
              <a:rPr lang="en-US" dirty="0" smtClean="0">
                <a:solidFill>
                  <a:srgbClr val="0000FF"/>
                </a:solidFill>
              </a:rPr>
              <a:t>waits</a:t>
            </a:r>
            <a:r>
              <a:rPr lang="en-US" dirty="0" smtClean="0"/>
              <a:t> until it can preserve causal ordering: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from the sender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that the sender had delivered before the multicast message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Causal Ordering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5893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The number of group-g messages</a:t>
            </a:r>
          </a:p>
          <a:p>
            <a:r>
              <a:rPr lang="en-US" sz="1600">
                <a:solidFill>
                  <a:schemeClr val="hlink"/>
                </a:solidFill>
              </a:rPr>
              <a:t>from process j that have been seen at</a:t>
            </a:r>
          </a:p>
          <a:p>
            <a:r>
              <a:rPr lang="en-US" sz="1600">
                <a:solidFill>
                  <a:schemeClr val="hlink"/>
                </a:solidFill>
              </a:rPr>
              <a:t>process i so far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Example: Causal Ordering Multicast 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6019800" y="1536700"/>
            <a:ext cx="1219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Reject: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1524000" y="3975100"/>
            <a:ext cx="12192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48180" name="Oval 22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Text Box 23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48150" name="Oval 24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2" name="Oval 26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27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4" name="Oval 28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9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8156" name="Oval 30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58" name="Oval 32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3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3771900" y="4686300"/>
            <a:ext cx="1562100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/>
              <a:t>Buffer,</a:t>
            </a:r>
            <a:r>
              <a:rPr lang="en-US" b="1">
                <a:solidFill>
                  <a:schemeClr val="tx1"/>
                </a:solidFill>
              </a:rPr>
              <a:t>  missing P1(1) </a:t>
            </a:r>
          </a:p>
        </p:txBody>
      </p:sp>
      <p:sp>
        <p:nvSpPr>
          <p:cNvPr id="48161" name="Oval 35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6"/>
          <p:cNvSpPr txBox="1">
            <a:spLocks noChangeArrowheads="1"/>
          </p:cNvSpPr>
          <p:nvPr/>
        </p:nvSpPr>
        <p:spPr bwMode="auto">
          <a:xfrm>
            <a:off x="3679825" y="3683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,1,0</a:t>
            </a:r>
          </a:p>
        </p:txBody>
      </p:sp>
      <p:sp>
        <p:nvSpPr>
          <p:cNvPr id="48163" name="Oval 37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8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65" name="Oval 39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Text Box 40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48177" name="AutoShape 42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8" name="Oval 43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Text Box 44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994400" y="3606800"/>
            <a:ext cx="2006600" cy="1600200"/>
            <a:chOff x="3776" y="2272"/>
            <a:chExt cx="1264" cy="1008"/>
          </a:xfrm>
        </p:grpSpPr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080" y="2784"/>
              <a:ext cx="960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 Buffered message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0" name="Text Box 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1" name="Text Box 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48172" name="Text Box 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77" name="AutoShape 53"/>
          <p:cNvSpPr>
            <a:spLocks noChangeArrowheads="1"/>
          </p:cNvSpPr>
          <p:nvPr/>
        </p:nvSpPr>
        <p:spPr bwMode="auto">
          <a:xfrm>
            <a:off x="4191000" y="1714500"/>
            <a:ext cx="12192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 autoUpdateAnimBg="0"/>
      <p:bldP spid="103444" grpId="0" animBg="1" autoUpdateAnimBg="0"/>
      <p:bldP spid="103458" grpId="0" animBg="1" autoUpdateAnimBg="0"/>
      <p:bldP spid="10347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vector timestamps</a:t>
            </a:r>
            <a:endParaRPr lang="en-US" dirty="0" smtClean="0"/>
          </a:p>
          <a:p>
            <a:r>
              <a:rPr lang="en-US" dirty="0" smtClean="0"/>
              <a:t>Next</a:t>
            </a:r>
            <a:r>
              <a:rPr lang="en-US" smtClean="0"/>
              <a:t>:</a:t>
            </a:r>
            <a:r>
              <a:rPr lang="en-US" smtClean="0"/>
              <a:t> Consensus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r>
              <a:rPr lang="en-US" dirty="0" smtClean="0"/>
              <a:t>B-multicast</a:t>
            </a:r>
          </a:p>
          <a:p>
            <a:r>
              <a:rPr lang="en-US" dirty="0" smtClean="0"/>
              <a:t>R-Multicast</a:t>
            </a:r>
          </a:p>
          <a:p>
            <a:pPr lvl="1"/>
            <a:r>
              <a:rPr lang="en-US" dirty="0" smtClean="0"/>
              <a:t>Properties: integrity, agreement, validity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Why do we care about ordering?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Ordering</a:t>
            </a:r>
            <a:endParaRPr lang="en-GB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Using a sequencer</a:t>
            </a:r>
          </a:p>
          <a:p>
            <a:pPr lvl="1"/>
            <a:r>
              <a:rPr lang="en-US" dirty="0" smtClean="0"/>
              <a:t>One dedicated “sequencer” that orders all messages</a:t>
            </a:r>
          </a:p>
          <a:p>
            <a:pPr lvl="1"/>
            <a:r>
              <a:rPr lang="en-US" dirty="0" smtClean="0"/>
              <a:t>Everyone else follows.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ISIS system</a:t>
            </a:r>
          </a:p>
          <a:p>
            <a:pPr lvl="1"/>
            <a:r>
              <a:rPr lang="en-US" dirty="0" smtClean="0"/>
              <a:t>Similar to having a sequencer, but the responsibility is distributed to </a:t>
            </a:r>
            <a:r>
              <a:rPr lang="en-US" dirty="0" smtClean="0">
                <a:solidFill>
                  <a:srgbClr val="FF0000"/>
                </a:solidFill>
              </a:rPr>
              <a:t>each sender.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Total Ordering Using a Sequencer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2419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5791200" y="1219200"/>
            <a:ext cx="2495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Sequencer = Leader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791200" y="2362200"/>
            <a:ext cx="1831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: unique message id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Sender multicasts message to everyone</a:t>
            </a:r>
          </a:p>
          <a:p>
            <a:r>
              <a:rPr lang="en-US" dirty="0" smtClean="0"/>
              <a:t>Reply with </a:t>
            </a:r>
            <a:r>
              <a:rPr lang="en-US" dirty="0" smtClean="0">
                <a:solidFill>
                  <a:srgbClr val="0000FF"/>
                </a:solidFill>
              </a:rPr>
              <a:t>proposed</a:t>
            </a:r>
            <a:r>
              <a:rPr lang="en-US" dirty="0" smtClean="0"/>
              <a:t> priority (sequence no.)</a:t>
            </a:r>
          </a:p>
          <a:p>
            <a:pPr lvl="1"/>
            <a:r>
              <a:rPr lang="en-US" dirty="0" smtClean="0"/>
              <a:t>Larger than all observed </a:t>
            </a:r>
            <a:r>
              <a:rPr lang="en-US" i="1" dirty="0" smtClean="0"/>
              <a:t>agreed </a:t>
            </a:r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Larger than any previously proposed (by self) priority</a:t>
            </a:r>
          </a:p>
          <a:p>
            <a:r>
              <a:rPr lang="en-US" dirty="0" smtClean="0"/>
              <a:t>Store message in </a:t>
            </a:r>
            <a:r>
              <a:rPr lang="en-US" dirty="0" smtClean="0">
                <a:solidFill>
                  <a:srgbClr val="0000FF"/>
                </a:solidFill>
              </a:rPr>
              <a:t>priority queue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Ordered by priority (proposed or agreed)</a:t>
            </a:r>
          </a:p>
          <a:p>
            <a:pPr lvl="1"/>
            <a:r>
              <a:rPr lang="en-US" dirty="0" smtClean="0"/>
              <a:t>Mark message as undeliverable</a:t>
            </a:r>
          </a:p>
          <a:p>
            <a:r>
              <a:rPr lang="en-US" dirty="0" smtClean="0"/>
              <a:t>Sender chooses </a:t>
            </a:r>
            <a:r>
              <a:rPr lang="en-US" dirty="0" smtClean="0">
                <a:solidFill>
                  <a:srgbClr val="0000FF"/>
                </a:solidFill>
              </a:rPr>
              <a:t>agreed </a:t>
            </a:r>
            <a:r>
              <a:rPr lang="en-US" dirty="0" smtClean="0"/>
              <a:t>priority, re-multicasts message with agreed priority</a:t>
            </a:r>
          </a:p>
          <a:p>
            <a:pPr lvl="1"/>
            <a:r>
              <a:rPr lang="en-US" dirty="0" smtClean="0"/>
              <a:t> Maximum of all proposed priorities</a:t>
            </a:r>
            <a:endParaRPr lang="en-US" dirty="0"/>
          </a:p>
          <a:p>
            <a:r>
              <a:rPr lang="en-US" dirty="0" smtClean="0"/>
              <a:t>Upon receiving agreed (final) priority</a:t>
            </a:r>
          </a:p>
          <a:p>
            <a:pPr lvl="1"/>
            <a:r>
              <a:rPr lang="en-US" dirty="0" smtClean="0"/>
              <a:t>Mark message as deliverable</a:t>
            </a:r>
          </a:p>
          <a:p>
            <a:pPr lvl="1"/>
            <a:r>
              <a:rPr lang="en-US" dirty="0" smtClean="0"/>
              <a:t>Deliver any deliverable messages at the front of priority queue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Notice any (small) issue?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410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ISIS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24400" y="1981200"/>
            <a:ext cx="6096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</a:t>
            </a:r>
            <a:endParaRPr lang="en-US" sz="1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</a:t>
            </a:r>
            <a:endParaRPr lang="en-US" sz="1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590800" y="30480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C</a:t>
            </a:r>
            <a:endParaRPr lang="en-US" sz="1800" b="1" dirty="0"/>
          </a:p>
        </p:txBody>
      </p:sp>
      <p:sp>
        <p:nvSpPr>
          <p:cNvPr id="60" name="Rectangle 59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866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6962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6200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3058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962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058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3820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P1</a:t>
            </a:r>
            <a:endParaRPr lang="en-US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P2</a:t>
            </a:r>
            <a:endParaRPr 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P3</a:t>
            </a:r>
            <a:endParaRPr lang="en-US" sz="2000" b="1" dirty="0"/>
          </a:p>
        </p:txBody>
      </p:sp>
      <p:sp>
        <p:nvSpPr>
          <p:cNvPr id="73" name="Rectangle 72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2390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62800" y="4648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2296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3058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6200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772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534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0866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0866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772400" y="3048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4582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7724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8" name="Rectangle 97"/>
          <p:cNvSpPr/>
          <p:nvPr/>
        </p:nvSpPr>
        <p:spPr>
          <a:xfrm>
            <a:off x="84582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787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0177E-6 3.71614E-6 L 0.13745 0.0055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3" y="2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5481E-6 -3.12572E-6 L -0.07081 -0.0055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0" y="-27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 0 " pathEditMode="relative" ptsTypes="AA">
                                      <p:cBhvr>
                                        <p:cTn id="7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0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0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1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8 0 " pathEditMode="relative" ptsTypes="AA">
                                      <p:cBhvr>
                                        <p:cTn id="14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5 0 " pathEditMode="relative" ptsTypes="AA">
                                      <p:cBhvr>
                                        <p:cTn id="14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73" grpId="0" animBg="1"/>
      <p:bldP spid="77" grpId="0"/>
      <p:bldP spid="80" grpId="0" animBg="1"/>
      <p:bldP spid="80" grpId="1" animBg="1"/>
      <p:bldP spid="80" grpId="2" animBg="1"/>
      <p:bldP spid="81" grpId="0"/>
      <p:bldP spid="85" grpId="0" animBg="1"/>
      <p:bldP spid="85" grpId="1" animBg="1"/>
      <p:bldP spid="86" grpId="0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2" grpId="0" animBg="1"/>
      <p:bldP spid="92" grpId="1" animBg="1"/>
      <p:bldP spid="93" grpId="0"/>
      <p:bldP spid="94" grpId="0"/>
      <p:bldP spid="95" grpId="0"/>
      <p:bldP spid="96" grpId="0" animBg="1"/>
      <p:bldP spid="97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of Total Order 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 message m</a:t>
            </a:r>
            <a:r>
              <a:rPr lang="en-US" baseline="-25000" dirty="0" smtClean="0"/>
              <a:t>1</a:t>
            </a:r>
            <a:r>
              <a:rPr lang="en-US" dirty="0" smtClean="0"/>
              <a:t>, consider the first process </a:t>
            </a:r>
            <a:r>
              <a:rPr lang="en-US" i="1" dirty="0" smtClean="0"/>
              <a:t>p</a:t>
            </a:r>
            <a:r>
              <a:rPr lang="en-US" dirty="0" smtClean="0"/>
              <a:t> that delivers m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p</a:t>
            </a:r>
            <a:r>
              <a:rPr lang="en-US" dirty="0" smtClean="0"/>
              <a:t>, when message m</a:t>
            </a:r>
            <a:r>
              <a:rPr lang="en-US" baseline="-25000" dirty="0" smtClean="0"/>
              <a:t>1</a:t>
            </a:r>
            <a:r>
              <a:rPr lang="en-US" dirty="0" smtClean="0"/>
              <a:t> is at head of priority queue and has been marked deliverable, let m</a:t>
            </a:r>
            <a:r>
              <a:rPr lang="en-US" baseline="-25000" dirty="0" smtClean="0"/>
              <a:t>2</a:t>
            </a:r>
            <a:r>
              <a:rPr lang="en-US" dirty="0" smtClean="0"/>
              <a:t> be another message that has not yet been delivered (i.e., is on the same queue or has not been seen yet by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&gt;=			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		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Suppose there is some other process </a:t>
            </a:r>
            <a:r>
              <a:rPr lang="en-US" i="1" dirty="0" smtClean="0"/>
              <a:t>p’ </a:t>
            </a:r>
            <a:r>
              <a:rPr lang="en-US" dirty="0" smtClean="0"/>
              <a:t>that delivers m</a:t>
            </a:r>
            <a:r>
              <a:rPr lang="en-US" baseline="-25000" dirty="0" smtClean="0"/>
              <a:t>2</a:t>
            </a:r>
            <a:r>
              <a:rPr lang="en-US" dirty="0" smtClean="0"/>
              <a:t> before it delivers m</a:t>
            </a:r>
            <a:r>
              <a:rPr lang="en-US" baseline="-25000" dirty="0" smtClean="0"/>
              <a:t>1</a:t>
            </a:r>
            <a:r>
              <a:rPr lang="en-US" dirty="0" smtClean="0"/>
              <a:t>. Then at </a:t>
            </a:r>
            <a:r>
              <a:rPr lang="en-US" i="1" dirty="0" smtClean="0"/>
              <a:t>p’</a:t>
            </a:r>
            <a:r>
              <a:rPr lang="en-US" dirty="0" smtClean="0"/>
              <a:t>,</a:t>
            </a:r>
          </a:p>
          <a:p>
            <a:pPr marL="118872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&gt;= </a:t>
            </a:r>
          </a:p>
          <a:p>
            <a:pPr marL="118872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a contradiction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724400" y="2816423"/>
            <a:ext cx="2941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 smtClean="0">
                <a:solidFill>
                  <a:srgbClr val="0000FF"/>
                </a:solidFill>
              </a:rPr>
              <a:t>“</a:t>
            </a:r>
            <a:r>
              <a:rPr lang="en-US" dirty="0" smtClean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759325" y="4364037"/>
            <a:ext cx="2879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410200" y="3297237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20576</TotalTime>
  <Pages>12</Pages>
  <Words>766</Words>
  <Application>Microsoft Macintosh PowerPoint</Application>
  <PresentationFormat>Letter Paper (8.5x11 in)</PresentationFormat>
  <Paragraphs>177</Paragraphs>
  <Slides>14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CS252-template</vt:lpstr>
      <vt:lpstr>Office Theme</vt:lpstr>
      <vt:lpstr>CSE 486/586 Distributed Systems Reliable Multicast --- 2</vt:lpstr>
      <vt:lpstr>Recap: Multicast</vt:lpstr>
      <vt:lpstr>Recap: Ordering</vt:lpstr>
      <vt:lpstr>Totally Ordered Multicast</vt:lpstr>
      <vt:lpstr>Total Ordering Using a Sequencer</vt:lpstr>
      <vt:lpstr>ISIS algorithm for total ordering</vt:lpstr>
      <vt:lpstr>ISIS algorithm for total ordering</vt:lpstr>
      <vt:lpstr>Example: ISIS algorithm</vt:lpstr>
      <vt:lpstr>Proof of Total Order </vt:lpstr>
      <vt:lpstr>Causally Ordered Multicast</vt:lpstr>
      <vt:lpstr>Causal Ordering</vt:lpstr>
      <vt:lpstr>Example: Causal Ordering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815</cp:revision>
  <cp:lastPrinted>2012-02-15T18:02:39Z</cp:lastPrinted>
  <dcterms:created xsi:type="dcterms:W3CDTF">2012-02-15T22:02:33Z</dcterms:created>
  <dcterms:modified xsi:type="dcterms:W3CDTF">2012-02-15T22:03:13Z</dcterms:modified>
  <cp:category/>
</cp:coreProperties>
</file>