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31"/>
  </p:notesMasterIdLst>
  <p:handoutMasterIdLst>
    <p:handoutMasterId r:id="rId32"/>
  </p:handoutMasterIdLst>
  <p:sldIdLst>
    <p:sldId id="322" r:id="rId3"/>
    <p:sldId id="797" r:id="rId4"/>
    <p:sldId id="798" r:id="rId5"/>
    <p:sldId id="799" r:id="rId6"/>
    <p:sldId id="800" r:id="rId7"/>
    <p:sldId id="801" r:id="rId8"/>
    <p:sldId id="802" r:id="rId9"/>
    <p:sldId id="803" r:id="rId10"/>
    <p:sldId id="806" r:id="rId11"/>
    <p:sldId id="804" r:id="rId12"/>
    <p:sldId id="805" r:id="rId13"/>
    <p:sldId id="796" r:id="rId14"/>
    <p:sldId id="807" r:id="rId15"/>
    <p:sldId id="808" r:id="rId16"/>
    <p:sldId id="809" r:id="rId17"/>
    <p:sldId id="810" r:id="rId18"/>
    <p:sldId id="811" r:id="rId19"/>
    <p:sldId id="812" r:id="rId20"/>
    <p:sldId id="814" r:id="rId21"/>
    <p:sldId id="813" r:id="rId22"/>
    <p:sldId id="815" r:id="rId23"/>
    <p:sldId id="816" r:id="rId24"/>
    <p:sldId id="817" r:id="rId25"/>
    <p:sldId id="818" r:id="rId26"/>
    <p:sldId id="819" r:id="rId27"/>
    <p:sldId id="820" r:id="rId28"/>
    <p:sldId id="777" r:id="rId29"/>
    <p:sldId id="584" r:id="rId30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0102" autoAdjust="0"/>
  </p:normalViewPr>
  <p:slideViewPr>
    <p:cSldViewPr>
      <p:cViewPr varScale="1">
        <p:scale>
          <a:sx n="81" d="100"/>
          <a:sy n="81" d="100"/>
        </p:scale>
        <p:origin x="-12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7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6346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486/586, Spring</a:t>
            </a:r>
            <a:r>
              <a:rPr lang="en-US" baseline="0" dirty="0" smtClean="0"/>
              <a:t>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cebook.com/note.php?note_id=2384433891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r.sigcomm.org/online/files/p123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486/586 Distributed Systems</a:t>
            </a:r>
            <a:br>
              <a:rPr lang="en-US" dirty="0" smtClean="0"/>
            </a:br>
            <a:r>
              <a:rPr lang="en-US" dirty="0" smtClean="0"/>
              <a:t>New Trends in Distributed Storage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8" name="Picture 7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3521767"/>
            <a:ext cx="2617795" cy="1901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799" y="24384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69.63.176.13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69.63.176.14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Oregon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99" y="3763312"/>
            <a:ext cx="2617795" cy="1901817"/>
          </a:xfrm>
          <a:prstGeom prst="rect">
            <a:avLst/>
          </a:prstGeom>
        </p:spPr>
      </p:pic>
      <p:pic>
        <p:nvPicPr>
          <p:cNvPr id="11" name="Picture 10" descr="data-center-serv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92" y="4422783"/>
            <a:ext cx="2617795" cy="1901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3799" y="2667000"/>
            <a:ext cx="261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69.63.181.11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69.63.181.12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North Carolina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2192" y="2971800"/>
            <a:ext cx="26177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69.63.187.17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69.63.187.18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69.63.187.19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California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5595" y="158500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www.facebook.com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0"/>
            <a:endCxn id="14" idx="2"/>
          </p:cNvCxnSpPr>
          <p:nvPr/>
        </p:nvCxnSpPr>
        <p:spPr>
          <a:xfrm flipV="1">
            <a:off x="1486697" y="2046672"/>
            <a:ext cx="2870998" cy="391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  <a:endCxn id="14" idx="2"/>
          </p:cNvCxnSpPr>
          <p:nvPr/>
        </p:nvCxnSpPr>
        <p:spPr>
          <a:xfrm flipH="1" flipV="1">
            <a:off x="4357695" y="2046672"/>
            <a:ext cx="183395" cy="925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  <a:endCxn id="14" idx="2"/>
          </p:cNvCxnSpPr>
          <p:nvPr/>
        </p:nvCxnSpPr>
        <p:spPr>
          <a:xfrm flipH="1" flipV="1">
            <a:off x="4357695" y="2046672"/>
            <a:ext cx="3255002" cy="620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79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Facebook Geo-Replication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(At least in 2008) </a:t>
            </a:r>
            <a:r>
              <a:rPr lang="en-US" dirty="0"/>
              <a:t>L</a:t>
            </a:r>
            <a:r>
              <a:rPr lang="en-US" dirty="0" smtClean="0"/>
              <a:t>azy primary</a:t>
            </a:r>
            <a:r>
              <a:rPr lang="en-US" dirty="0" smtClean="0"/>
              <a:t>-backup replication</a:t>
            </a:r>
          </a:p>
          <a:p>
            <a:r>
              <a:rPr lang="en-US" dirty="0" smtClean="0"/>
              <a:t>All writes go to California, then get propagated.</a:t>
            </a:r>
          </a:p>
          <a:p>
            <a:r>
              <a:rPr lang="en-US" dirty="0" smtClean="0"/>
              <a:t>Reads can go anywhere (probably to the closest one).</a:t>
            </a:r>
          </a:p>
          <a:p>
            <a:r>
              <a:rPr lang="en-US" dirty="0" smtClean="0"/>
              <a:t>Ensure </a:t>
            </a:r>
            <a:r>
              <a:rPr lang="en-US" dirty="0" smtClean="0"/>
              <a:t>(probably sequential) </a:t>
            </a:r>
            <a:r>
              <a:rPr lang="en-US" dirty="0" smtClean="0"/>
              <a:t>consistency through timestamps</a:t>
            </a:r>
          </a:p>
          <a:p>
            <a:pPr lvl="1"/>
            <a:r>
              <a:rPr lang="en-US" dirty="0" smtClean="0"/>
              <a:t>Set a browser cookie when there’s a write</a:t>
            </a:r>
          </a:p>
          <a:p>
            <a:pPr lvl="1"/>
            <a:r>
              <a:rPr lang="en-US" dirty="0" smtClean="0"/>
              <a:t>If within the last 20 seconds, reads go to California.</a:t>
            </a:r>
          </a:p>
          <a:p>
            <a:r>
              <a:rPr lang="en-US" dirty="0">
                <a:hlinkClick r:id="rId2"/>
              </a:rPr>
              <a:t>http://www.facebook.com/note.php?note_id=</a:t>
            </a:r>
            <a:r>
              <a:rPr lang="en-US" dirty="0" smtClean="0">
                <a:hlinkClick r:id="rId2"/>
              </a:rPr>
              <a:t>23844338919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0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486/586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2 updates</a:t>
            </a:r>
          </a:p>
          <a:p>
            <a:pPr lvl="1"/>
            <a:r>
              <a:rPr lang="en-US" dirty="0" smtClean="0"/>
              <a:t>Please follow the updates.</a:t>
            </a:r>
          </a:p>
          <a:p>
            <a:pPr lvl="1"/>
            <a:r>
              <a:rPr lang="en-US" dirty="0" smtClean="0"/>
              <a:t>Please, please start right away!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Deadline: 4/13 (Friday) @ 2:59PM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eBay: 16K servers, ~0.6 * 10^5 </a:t>
            </a:r>
            <a:r>
              <a:rPr lang="en-US" dirty="0" err="1" smtClean="0"/>
              <a:t>MWh</a:t>
            </a:r>
            <a:r>
              <a:rPr lang="en-US" dirty="0" smtClean="0"/>
              <a:t>, ~$3.7M</a:t>
            </a:r>
          </a:p>
          <a:p>
            <a:r>
              <a:rPr lang="en-US" dirty="0" smtClean="0"/>
              <a:t>Akamai: 40K servers, ~1.7 * 10^5 </a:t>
            </a:r>
            <a:r>
              <a:rPr lang="en-US" dirty="0" err="1" smtClean="0"/>
              <a:t>MWh</a:t>
            </a:r>
            <a:r>
              <a:rPr lang="en-US" dirty="0" smtClean="0"/>
              <a:t>, ~$10M</a:t>
            </a:r>
          </a:p>
          <a:p>
            <a:r>
              <a:rPr lang="en-US" dirty="0" smtClean="0"/>
              <a:t>Rackspace: 50K servers, ~2 * 10^5 </a:t>
            </a:r>
            <a:r>
              <a:rPr lang="en-US" dirty="0" err="1" smtClean="0"/>
              <a:t>MWh</a:t>
            </a:r>
            <a:r>
              <a:rPr lang="en-US" dirty="0" smtClean="0"/>
              <a:t>, ~$12M</a:t>
            </a:r>
          </a:p>
          <a:p>
            <a:r>
              <a:rPr lang="en-US" dirty="0" smtClean="0"/>
              <a:t>Microsoft: &gt; 200K servers, &gt; 6 * 10^5 </a:t>
            </a:r>
            <a:r>
              <a:rPr lang="en-US" dirty="0" err="1" smtClean="0"/>
              <a:t>MWh</a:t>
            </a:r>
            <a:r>
              <a:rPr lang="en-US" dirty="0" smtClean="0"/>
              <a:t>, &gt; $36M</a:t>
            </a:r>
          </a:p>
          <a:p>
            <a:r>
              <a:rPr lang="en-US" dirty="0" smtClean="0"/>
              <a:t>Google: &gt; 500K servers, &gt; 6.3 * 10^5 </a:t>
            </a:r>
            <a:r>
              <a:rPr lang="en-US" dirty="0" err="1" smtClean="0"/>
              <a:t>MWh</a:t>
            </a:r>
            <a:r>
              <a:rPr lang="en-US" dirty="0" smtClean="0"/>
              <a:t>, &gt; $38M</a:t>
            </a:r>
          </a:p>
          <a:p>
            <a:r>
              <a:rPr lang="en-US" dirty="0" smtClean="0"/>
              <a:t>USA (2006): 10.9M servers, 610 * 10^5 </a:t>
            </a:r>
            <a:r>
              <a:rPr lang="en-US" dirty="0" err="1" smtClean="0"/>
              <a:t>MWh</a:t>
            </a:r>
            <a:r>
              <a:rPr lang="en-US" dirty="0" smtClean="0"/>
              <a:t>, $4.5B</a:t>
            </a:r>
          </a:p>
          <a:p>
            <a:r>
              <a:rPr lang="en-US" dirty="0" smtClean="0"/>
              <a:t>Year-to-year: 1.7%~2.2% of total electricity use in US</a:t>
            </a:r>
          </a:p>
          <a:p>
            <a:r>
              <a:rPr lang="en-US" dirty="0">
                <a:hlinkClick r:id="rId2"/>
              </a:rPr>
              <a:t>http://ccr.sigcomm.org/online/files/p123.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r>
              <a:rPr lang="en-US" dirty="0" smtClean="0"/>
              <a:t>Question: can we reduce the energy footprint of a distributed storage while preserving performance?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2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Extreme Design Point: FAWN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ast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rray of </a:t>
            </a:r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dirty="0" smtClean="0"/>
              <a:t>impy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odes</a:t>
            </a:r>
          </a:p>
          <a:p>
            <a:pPr lvl="1"/>
            <a:r>
              <a:rPr lang="en-US" dirty="0" smtClean="0"/>
              <a:t>Andersen et al. (CMU &amp; Intel Labs)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Coupling of low-power, efficient embedded CPUs with flash storage</a:t>
            </a:r>
          </a:p>
          <a:p>
            <a:pPr lvl="1"/>
            <a:r>
              <a:rPr lang="en-US" dirty="0" smtClean="0"/>
              <a:t>Embedded CPUs are more power efficient.</a:t>
            </a:r>
          </a:p>
          <a:p>
            <a:pPr lvl="1"/>
            <a:r>
              <a:rPr lang="en-US" dirty="0" smtClean="0"/>
              <a:t>Flash is faster than disks, cheaper than memory, consumes less power than either.</a:t>
            </a:r>
          </a:p>
          <a:p>
            <a:r>
              <a:rPr lang="en-US" dirty="0" smtClean="0"/>
              <a:t>Performance target</a:t>
            </a:r>
          </a:p>
          <a:p>
            <a:pPr lvl="1"/>
            <a:r>
              <a:rPr lang="en-US" dirty="0" smtClean="0"/>
              <a:t>Not just queries (requests) per second</a:t>
            </a:r>
          </a:p>
          <a:p>
            <a:pPr lvl="1"/>
            <a:r>
              <a:rPr lang="en-US" dirty="0" smtClean="0"/>
              <a:t>Queries per second per Watt (queries per Joule)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3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CPUs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 many modern server storage workloads do not need fast CPUs</a:t>
            </a:r>
          </a:p>
          <a:p>
            <a:pPr lvl="1"/>
            <a:r>
              <a:rPr lang="en-US" dirty="0" smtClean="0"/>
              <a:t>Not much computation necessary, mostly just small I/</a:t>
            </a:r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I.e., mostly I/O bound, not CPU bound</a:t>
            </a:r>
            <a:endParaRPr lang="en-US" dirty="0" smtClean="0"/>
          </a:p>
          <a:p>
            <a:pPr lvl="1"/>
            <a:r>
              <a:rPr lang="en-US" dirty="0" smtClean="0"/>
              <a:t>E.g., 1 </a:t>
            </a:r>
            <a:r>
              <a:rPr lang="en-US" dirty="0"/>
              <a:t>KB </a:t>
            </a:r>
            <a:r>
              <a:rPr lang="en-US" dirty="0" smtClean="0"/>
              <a:t>values for </a:t>
            </a:r>
            <a:r>
              <a:rPr lang="en-US" dirty="0"/>
              <a:t>thumbnail images, 100s of bytes for wall posts, </a:t>
            </a:r>
            <a:r>
              <a:rPr lang="en-US" dirty="0" smtClean="0"/>
              <a:t>twitter messages, etc.</a:t>
            </a:r>
          </a:p>
          <a:p>
            <a:r>
              <a:rPr lang="en-US" dirty="0" smtClean="0"/>
              <a:t>(Rough) Comparison</a:t>
            </a:r>
          </a:p>
          <a:p>
            <a:pPr lvl="1"/>
            <a:r>
              <a:rPr lang="en-US" dirty="0" smtClean="0"/>
              <a:t>Server-class CPUs (superscalar quad-core): 100M </a:t>
            </a:r>
            <a:r>
              <a:rPr lang="en-US" dirty="0" smtClean="0"/>
              <a:t>instructions/</a:t>
            </a:r>
            <a:r>
              <a:rPr lang="en-US" dirty="0" smtClean="0"/>
              <a:t>Joule</a:t>
            </a:r>
          </a:p>
          <a:p>
            <a:pPr lvl="1"/>
            <a:r>
              <a:rPr lang="en-US" dirty="0" smtClean="0"/>
              <a:t>Embedded CPUs (low-frequency, single-core): 1B </a:t>
            </a:r>
            <a:r>
              <a:rPr lang="en-US" dirty="0" smtClean="0"/>
              <a:t>instructions/</a:t>
            </a:r>
            <a:r>
              <a:rPr lang="en-US" dirty="0" smtClean="0"/>
              <a:t>Joule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</a:t>
            </a:r>
            <a:r>
              <a:rPr lang="en-US" dirty="0"/>
              <a:t> </a:t>
            </a:r>
            <a:r>
              <a:rPr lang="en-US" dirty="0" smtClean="0"/>
              <a:t>(Solid </a:t>
            </a:r>
            <a:r>
              <a:rPr lang="en-US" dirty="0"/>
              <a:t>State </a:t>
            </a:r>
            <a:r>
              <a:rPr lang="en-US" dirty="0" smtClean="0"/>
              <a:t>Disk)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Unlike magnetic disks, there’s no mechanical part</a:t>
            </a:r>
          </a:p>
          <a:p>
            <a:pPr lvl="1"/>
            <a:r>
              <a:rPr lang="en-US" dirty="0" smtClean="0"/>
              <a:t>Disks have </a:t>
            </a:r>
            <a:r>
              <a:rPr lang="en-US" dirty="0" smtClean="0"/>
              <a:t>motors that rotate disks &amp; arms </a:t>
            </a:r>
            <a:r>
              <a:rPr lang="en-US" dirty="0" smtClean="0"/>
              <a:t>that move and read.</a:t>
            </a:r>
          </a:p>
          <a:p>
            <a:r>
              <a:rPr lang="en-US" dirty="0"/>
              <a:t>Efficient I/O</a:t>
            </a:r>
          </a:p>
          <a:p>
            <a:pPr lvl="1"/>
            <a:r>
              <a:rPr lang="en-US" dirty="0"/>
              <a:t>Less than 1 Watt consumption</a:t>
            </a:r>
          </a:p>
          <a:p>
            <a:pPr lvl="1"/>
            <a:r>
              <a:rPr lang="en-US" dirty="0"/>
              <a:t>Magnetic disks over 10 Watt</a:t>
            </a:r>
          </a:p>
          <a:p>
            <a:r>
              <a:rPr lang="en-US" dirty="0" smtClean="0"/>
              <a:t>Fast </a:t>
            </a:r>
            <a:r>
              <a:rPr lang="en-US" dirty="0"/>
              <a:t>random reads</a:t>
            </a:r>
          </a:p>
          <a:p>
            <a:pPr lvl="1"/>
            <a:r>
              <a:rPr lang="en-US" dirty="0"/>
              <a:t>&lt;&lt; 1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Up to 175 times faster than random reads on magnetic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5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(Solid State Disk)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smallest unit of operation (read/write) is a </a:t>
            </a:r>
            <a:r>
              <a:rPr lang="en-US" dirty="0">
                <a:solidFill>
                  <a:srgbClr val="0000FF"/>
                </a:solidFill>
              </a:rPr>
              <a:t>page</a:t>
            </a:r>
          </a:p>
          <a:p>
            <a:pPr lvl="1"/>
            <a:r>
              <a:rPr lang="en-US" dirty="0"/>
              <a:t>Typically 4KB</a:t>
            </a:r>
          </a:p>
          <a:p>
            <a:pPr lvl="1"/>
            <a:r>
              <a:rPr lang="en-US" dirty="0"/>
              <a:t>Initially all 1</a:t>
            </a:r>
          </a:p>
          <a:p>
            <a:pPr lvl="1"/>
            <a:r>
              <a:rPr lang="en-US" dirty="0"/>
              <a:t>A write involves setting some bits to 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write is fundamentally constrained.</a:t>
            </a:r>
          </a:p>
          <a:p>
            <a:r>
              <a:rPr lang="en-US" dirty="0">
                <a:solidFill>
                  <a:srgbClr val="0000FF"/>
                </a:solidFill>
              </a:rPr>
              <a:t>Individual bits cannot be reset to 1.</a:t>
            </a:r>
          </a:p>
          <a:p>
            <a:pPr lvl="1"/>
            <a:r>
              <a:rPr lang="en-US" dirty="0"/>
              <a:t>Requires </a:t>
            </a:r>
            <a:r>
              <a:rPr lang="en-US" dirty="0">
                <a:solidFill>
                  <a:srgbClr val="0000FF"/>
                </a:solidFill>
              </a:rPr>
              <a:t>an erasure operation </a:t>
            </a:r>
            <a:r>
              <a:rPr lang="en-US" dirty="0"/>
              <a:t>that resets all bits to 1.</a:t>
            </a:r>
          </a:p>
          <a:p>
            <a:pPr lvl="1"/>
            <a:r>
              <a:rPr lang="en-US" dirty="0"/>
              <a:t>This erasure is done over a large block (e.g., 128KB), i.e., over multiple pages together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Typical latency: 1.5 </a:t>
            </a:r>
            <a:r>
              <a:rPr lang="en-US" dirty="0" err="1" smtClean="0"/>
              <a:t>ms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Blocks wear out for each erasure.</a:t>
            </a:r>
          </a:p>
          <a:p>
            <a:pPr lvl="1"/>
            <a:r>
              <a:rPr lang="pl-PL" dirty="0"/>
              <a:t>100K </a:t>
            </a:r>
            <a:r>
              <a:rPr lang="pl-PL" dirty="0" err="1"/>
              <a:t>cycles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10K </a:t>
            </a:r>
            <a:r>
              <a:rPr lang="pl-PL" dirty="0" err="1"/>
              <a:t>cycles</a:t>
            </a:r>
            <a:r>
              <a:rPr lang="pl-PL" dirty="0"/>
              <a:t> </a:t>
            </a:r>
            <a:r>
              <a:rPr lang="pl-PL" dirty="0" err="1"/>
              <a:t>depending</a:t>
            </a:r>
            <a:r>
              <a:rPr lang="pl-PL" dirty="0"/>
              <a:t> on the </a:t>
            </a:r>
            <a:r>
              <a:rPr lang="pl-PL" dirty="0" err="1" smtClean="0"/>
              <a:t>technology</a:t>
            </a:r>
            <a:r>
              <a:rPr lang="pl-PL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9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(Solid State Disk)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</a:t>
            </a:r>
            <a:r>
              <a:rPr lang="en-US" dirty="0" smtClean="0"/>
              <a:t>design limitations</a:t>
            </a:r>
            <a:endParaRPr lang="en-US" dirty="0"/>
          </a:p>
          <a:p>
            <a:pPr lvl="1"/>
            <a:r>
              <a:rPr lang="en-US" dirty="0" smtClean="0"/>
              <a:t>Slow write: a write </a:t>
            </a:r>
            <a:r>
              <a:rPr lang="en-US" dirty="0"/>
              <a:t>to a </a:t>
            </a:r>
            <a:r>
              <a:rPr lang="en-US" dirty="0" smtClean="0"/>
              <a:t>random 4 </a:t>
            </a:r>
            <a:r>
              <a:rPr lang="en-US" dirty="0"/>
              <a:t>KB page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the entire 128 KB erase block to be erased and </a:t>
            </a:r>
            <a:r>
              <a:rPr lang="en-US" dirty="0" smtClean="0"/>
              <a:t>rewritten </a:t>
            </a:r>
            <a:r>
              <a:rPr lang="en-US" dirty="0" smtClean="0">
                <a:sym typeface="Wingdings"/>
              </a:rPr>
              <a:t> write performance suffers</a:t>
            </a:r>
            <a:endParaRPr lang="en-US" dirty="0"/>
          </a:p>
          <a:p>
            <a:pPr lvl="1"/>
            <a:r>
              <a:rPr lang="en-US" dirty="0" smtClean="0"/>
              <a:t>Uneven wear: imbalanced writes result </a:t>
            </a:r>
            <a:r>
              <a:rPr lang="en-US" dirty="0"/>
              <a:t>in uneven wear across the device</a:t>
            </a:r>
          </a:p>
          <a:p>
            <a:r>
              <a:rPr lang="en-US" dirty="0" smtClean="0"/>
              <a:t>Any idea to solve this?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19400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0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(Solid State Disk)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 smtClean="0"/>
              <a:t>designs: </a:t>
            </a:r>
            <a:r>
              <a:rPr lang="en-US" dirty="0" smtClean="0"/>
              <a:t>log-based</a:t>
            </a:r>
          </a:p>
          <a:p>
            <a:r>
              <a:rPr lang="en-US" dirty="0" smtClean="0"/>
              <a:t>The disk exposes a logical structure of pages &amp; blocks (called </a:t>
            </a:r>
            <a:r>
              <a:rPr lang="en-US" i="1" dirty="0" smtClean="0">
                <a:solidFill>
                  <a:srgbClr val="0000FF"/>
                </a:solidFill>
              </a:rPr>
              <a:t>Flash Translation Layer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Internally maintains remapping of blocks.</a:t>
            </a:r>
          </a:p>
          <a:p>
            <a:r>
              <a:rPr lang="en-US" dirty="0" smtClean="0"/>
              <a:t>For rewrite of a random 4KB page:</a:t>
            </a:r>
          </a:p>
          <a:p>
            <a:pPr lvl="1"/>
            <a:r>
              <a:rPr lang="en-US" dirty="0" smtClean="0"/>
              <a:t>Read the surrounding entire 128KB erasure block into the disk’s internal buffer</a:t>
            </a:r>
          </a:p>
          <a:p>
            <a:pPr lvl="1"/>
            <a:r>
              <a:rPr lang="en-US" dirty="0" smtClean="0"/>
              <a:t>Update </a:t>
            </a:r>
            <a:r>
              <a:rPr lang="en-US" dirty="0" smtClean="0"/>
              <a:t>the 4KB page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the disk’s internal buffer</a:t>
            </a:r>
          </a:p>
          <a:p>
            <a:pPr lvl="1"/>
            <a:r>
              <a:rPr lang="en-US" dirty="0" smtClean="0"/>
              <a:t>Write the entire block to </a:t>
            </a:r>
            <a:r>
              <a:rPr lang="en-US" dirty="0" smtClean="0">
                <a:solidFill>
                  <a:srgbClr val="FF0000"/>
                </a:solidFill>
              </a:rPr>
              <a:t>a new or previously erased </a:t>
            </a:r>
            <a:r>
              <a:rPr lang="en-US" dirty="0" smtClean="0">
                <a:solidFill>
                  <a:srgbClr val="FF0000"/>
                </a:solidFill>
              </a:rPr>
              <a:t>physical block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Additionally, carefully choose this new </a:t>
            </a:r>
            <a:r>
              <a:rPr lang="en-US" dirty="0" smtClean="0"/>
              <a:t>physical block </a:t>
            </a:r>
            <a:r>
              <a:rPr lang="en-US" dirty="0" smtClean="0"/>
              <a:t>to minimize uneven wear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8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Two important components in a distributed file service?</a:t>
            </a:r>
            <a:endParaRPr lang="en-US" dirty="0"/>
          </a:p>
          <a:p>
            <a:pPr lvl="1"/>
            <a:r>
              <a:rPr lang="en-US" dirty="0" smtClean="0"/>
              <a:t>Directory service</a:t>
            </a:r>
          </a:p>
          <a:p>
            <a:pPr lvl="1"/>
            <a:r>
              <a:rPr lang="en-US" dirty="0" smtClean="0"/>
              <a:t>Flat file service</a:t>
            </a:r>
            <a:endParaRPr lang="en-US" dirty="0"/>
          </a:p>
          <a:p>
            <a:r>
              <a:rPr lang="en-US" dirty="0" smtClean="0"/>
              <a:t>NFS </a:t>
            </a:r>
            <a:r>
              <a:rPr lang="en-US" dirty="0"/>
              <a:t>b</a:t>
            </a:r>
            <a:r>
              <a:rPr lang="en-US" dirty="0" smtClean="0"/>
              <a:t>asic operations?</a:t>
            </a:r>
          </a:p>
          <a:p>
            <a:pPr lvl="1"/>
            <a:r>
              <a:rPr lang="en-US" dirty="0" smtClean="0"/>
              <a:t>Client-server, where the server keeps &amp; serves all files.</a:t>
            </a:r>
            <a:endParaRPr lang="en-US" dirty="0"/>
          </a:p>
          <a:p>
            <a:r>
              <a:rPr lang="en-US" dirty="0" smtClean="0"/>
              <a:t>How does NFS improve performance?</a:t>
            </a:r>
          </a:p>
          <a:p>
            <a:pPr lvl="1"/>
            <a:r>
              <a:rPr lang="en-US" dirty="0" smtClean="0"/>
              <a:t>Client-side caching</a:t>
            </a:r>
            <a:endParaRPr lang="en-US" dirty="0"/>
          </a:p>
          <a:p>
            <a:r>
              <a:rPr lang="en-US" dirty="0" smtClean="0"/>
              <a:t>NFS client-side caching policy?</a:t>
            </a:r>
          </a:p>
          <a:p>
            <a:pPr lvl="1"/>
            <a:r>
              <a:rPr lang="en-US" dirty="0" smtClean="0"/>
              <a:t>Write-through at close()</a:t>
            </a:r>
            <a:endParaRPr lang="en-US" dirty="0"/>
          </a:p>
          <a:p>
            <a:r>
              <a:rPr lang="en-US" dirty="0" smtClean="0"/>
              <a:t>How does NFS cope with inconsistency?</a:t>
            </a:r>
          </a:p>
          <a:p>
            <a:pPr lvl="1"/>
            <a:r>
              <a:rPr lang="en-US" dirty="0" smtClean="0"/>
              <a:t>Validation</a:t>
            </a:r>
          </a:p>
          <a:p>
            <a:r>
              <a:rPr lang="en-US" dirty="0" smtClean="0"/>
              <a:t>NFS design choice for server-side failures?</a:t>
            </a:r>
          </a:p>
          <a:p>
            <a:pPr lvl="1"/>
            <a:r>
              <a:rPr lang="en-US" dirty="0" smtClean="0"/>
              <a:t>Stateless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(Solid State Disk)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sequential write till block 2, then random read of a page in block </a:t>
            </a:r>
            <a:r>
              <a:rPr lang="en-US" dirty="0" smtClean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06062" y="2743200"/>
            <a:ext cx="1752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Block 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406062" y="3505200"/>
            <a:ext cx="1752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Block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406062" y="4267200"/>
            <a:ext cx="1752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Block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3662" y="6172200"/>
            <a:ext cx="2109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Logical Structure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444662" y="2743200"/>
            <a:ext cx="1752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Block 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444662" y="3505200"/>
            <a:ext cx="1752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Block 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444662" y="4267200"/>
            <a:ext cx="1752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Block 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444662" y="5029200"/>
            <a:ext cx="1752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Block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2262" y="6172200"/>
            <a:ext cx="2251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Physical Structure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158662" y="2743200"/>
            <a:ext cx="2286000" cy="381000"/>
            <a:chOff x="3200400" y="2133600"/>
            <a:chExt cx="2286000" cy="381000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3200400" y="2514600"/>
              <a:ext cx="2286000" cy="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3733800" y="21336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Write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462" y="2743200"/>
            <a:ext cx="1371600" cy="381000"/>
            <a:chOff x="3200400" y="2133600"/>
            <a:chExt cx="2286000" cy="38100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3200400" y="2514600"/>
              <a:ext cx="2286000" cy="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733800" y="21336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Write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58662" y="3505200"/>
            <a:ext cx="2286000" cy="381000"/>
            <a:chOff x="3200400" y="2133600"/>
            <a:chExt cx="2286000" cy="3810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3200400" y="2514600"/>
              <a:ext cx="2286000" cy="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733800" y="21336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Write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58662" y="4191000"/>
            <a:ext cx="2286000" cy="381000"/>
            <a:chOff x="3200400" y="2133600"/>
            <a:chExt cx="2286000" cy="381000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3200400" y="2514600"/>
              <a:ext cx="2286000" cy="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733800" y="21336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Write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462" y="3505200"/>
            <a:ext cx="1371600" cy="381000"/>
            <a:chOff x="3200400" y="2133600"/>
            <a:chExt cx="2286000" cy="38100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3200400" y="2514600"/>
              <a:ext cx="2286000" cy="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3733800" y="21336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Write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462" y="4267200"/>
            <a:ext cx="1371600" cy="381000"/>
            <a:chOff x="3200400" y="2133600"/>
            <a:chExt cx="2286000" cy="38100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3200400" y="2514600"/>
              <a:ext cx="2286000" cy="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733800" y="21336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Write</a:t>
              </a:r>
            </a:p>
          </p:txBody>
        </p:sp>
      </p:grpSp>
      <p:cxnSp>
        <p:nvCxnSpPr>
          <p:cNvPr id="44" name="Curved Connector 43"/>
          <p:cNvCxnSpPr>
            <a:stCxn id="12" idx="3"/>
            <a:endCxn id="14" idx="3"/>
          </p:cNvCxnSpPr>
          <p:nvPr/>
        </p:nvCxnSpPr>
        <p:spPr bwMode="auto">
          <a:xfrm>
            <a:off x="7197262" y="3886200"/>
            <a:ext cx="12700" cy="1524000"/>
          </a:xfrm>
          <a:prstGeom prst="curvedConnector3">
            <a:avLst>
              <a:gd name="adj1" fmla="val 5873724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7772400" y="1447800"/>
            <a:ext cx="1447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1) Read to buffer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2) Update the page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3) Write to a different block location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4) Garbage collect the old block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439366" y="3505200"/>
            <a:ext cx="1752600" cy="7620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Free</a:t>
            </a:r>
          </a:p>
        </p:txBody>
      </p:sp>
      <p:cxnSp>
        <p:nvCxnSpPr>
          <p:cNvPr id="36" name="Straight Arrow Connector 35"/>
          <p:cNvCxnSpPr>
            <a:stCxn id="7" idx="3"/>
            <a:endCxn id="14" idx="1"/>
          </p:cNvCxnSpPr>
          <p:nvPr/>
        </p:nvCxnSpPr>
        <p:spPr bwMode="auto">
          <a:xfrm>
            <a:off x="3158662" y="3886200"/>
            <a:ext cx="2286000" cy="1524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886200" y="4876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Write</a:t>
            </a:r>
          </a:p>
        </p:txBody>
      </p:sp>
    </p:spTree>
    <p:extLst>
      <p:ext uri="{BB962C8B-B14F-4D97-AF65-F5344CB8AC3E}">
        <p14:creationId xmlns:p14="http://schemas.microsoft.com/office/powerpoint/2010/main" val="45485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46" grpId="0"/>
      <p:bldP spid="47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FAWN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Wimpy nodes based </a:t>
            </a:r>
            <a:r>
              <a:rPr lang="en-US" dirty="0" smtClean="0"/>
              <a:t>on </a:t>
            </a:r>
            <a:r>
              <a:rPr lang="en-US" dirty="0" err="1" smtClean="0"/>
              <a:t>PCEngine</a:t>
            </a:r>
            <a:r>
              <a:rPr lang="en-US" dirty="0" smtClean="0"/>
              <a:t> </a:t>
            </a:r>
            <a:r>
              <a:rPr lang="en-US" dirty="0" err="1" smtClean="0"/>
              <a:t>Alix</a:t>
            </a:r>
            <a:r>
              <a:rPr lang="en-US" dirty="0" smtClean="0"/>
              <a:t> 3c2</a:t>
            </a:r>
          </a:p>
          <a:p>
            <a:pPr lvl="1"/>
            <a:r>
              <a:rPr lang="en-US" dirty="0" smtClean="0"/>
              <a:t>Commonly used for thin clients, network firewalls, wireless routers, etc.</a:t>
            </a:r>
          </a:p>
          <a:p>
            <a:r>
              <a:rPr lang="en-US" dirty="0" smtClean="0"/>
              <a:t>Single-core 500 MHz AMD Geode LX</a:t>
            </a:r>
          </a:p>
          <a:p>
            <a:r>
              <a:rPr lang="en-US" dirty="0" smtClean="0"/>
              <a:t>256MB RAM at 400 MHz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MBps</a:t>
            </a:r>
            <a:r>
              <a:rPr lang="en-US" dirty="0" smtClean="0"/>
              <a:t> Ethernet</a:t>
            </a:r>
          </a:p>
          <a:p>
            <a:r>
              <a:rPr lang="en-US" dirty="0" smtClean="0"/>
              <a:t>4 GB </a:t>
            </a:r>
            <a:r>
              <a:rPr lang="en-US" dirty="0" err="1" smtClean="0"/>
              <a:t>Sandisk</a:t>
            </a:r>
            <a:r>
              <a:rPr lang="en-US" dirty="0" smtClean="0"/>
              <a:t> CompactFlash </a:t>
            </a:r>
          </a:p>
          <a:p>
            <a:r>
              <a:rPr lang="en-US" dirty="0" smtClean="0"/>
              <a:t>Power consumption</a:t>
            </a:r>
          </a:p>
          <a:p>
            <a:pPr lvl="1"/>
            <a:r>
              <a:rPr lang="en-US" dirty="0" smtClean="0"/>
              <a:t>3W when idle</a:t>
            </a:r>
          </a:p>
          <a:p>
            <a:pPr lvl="1"/>
            <a:r>
              <a:rPr lang="en-US" dirty="0" smtClean="0"/>
              <a:t>6W under heady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7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FAWN Node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FAWN nodes form a key-value storage using consistent hashing.</a:t>
            </a:r>
          </a:p>
          <a:p>
            <a:pPr lvl="1"/>
            <a:r>
              <a:rPr lang="en-US" dirty="0" smtClean="0"/>
              <a:t>But, there are separate front-ends that manages the membership of back-end storage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76791" y="3352800"/>
            <a:ext cx="1905000" cy="6858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Front-end 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76791" y="4448760"/>
            <a:ext cx="1905000" cy="685800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Front-end 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053" y="3352800"/>
            <a:ext cx="1946738" cy="338554"/>
            <a:chOff x="3200400" y="2180640"/>
            <a:chExt cx="2286000" cy="338554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3200400" y="2514600"/>
              <a:ext cx="2286000" cy="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400705" y="2180640"/>
              <a:ext cx="1879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Partition 0 &amp; 1</a:t>
              </a: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5715000" y="2743200"/>
            <a:ext cx="2971800" cy="2971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858000" y="2514600"/>
            <a:ext cx="685800" cy="685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-4409" y="4462046"/>
            <a:ext cx="1946738" cy="367714"/>
            <a:chOff x="-4409" y="4462046"/>
            <a:chExt cx="1946738" cy="36771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-4409" y="4829760"/>
              <a:ext cx="1946738" cy="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228600" y="446204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Partition 2 &amp; 3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086600" y="3200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Partition 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86600" y="49192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Partition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38800" y="33528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Partition 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47668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Partition 2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8305800" y="3886200"/>
            <a:ext cx="685800" cy="685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N0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6858000" y="5257800"/>
            <a:ext cx="685800" cy="685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N1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5334000" y="3886200"/>
            <a:ext cx="685800" cy="685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</a:rPr>
              <a:t>N2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50" name="Straight Arrow Connector 49"/>
          <p:cNvCxnSpPr>
            <a:stCxn id="5" idx="3"/>
            <a:endCxn id="45" idx="2"/>
          </p:cNvCxnSpPr>
          <p:nvPr/>
        </p:nvCxnSpPr>
        <p:spPr bwMode="auto">
          <a:xfrm>
            <a:off x="3881791" y="3695700"/>
            <a:ext cx="4424009" cy="533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5" idx="3"/>
            <a:endCxn id="46" idx="2"/>
          </p:cNvCxnSpPr>
          <p:nvPr/>
        </p:nvCxnSpPr>
        <p:spPr bwMode="auto">
          <a:xfrm>
            <a:off x="3881791" y="3695700"/>
            <a:ext cx="2976209" cy="19050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6" idx="3"/>
            <a:endCxn id="24" idx="2"/>
          </p:cNvCxnSpPr>
          <p:nvPr/>
        </p:nvCxnSpPr>
        <p:spPr bwMode="auto">
          <a:xfrm flipV="1">
            <a:off x="3881791" y="2857500"/>
            <a:ext cx="2976209" cy="19341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6" idx="3"/>
            <a:endCxn id="47" idx="2"/>
          </p:cNvCxnSpPr>
          <p:nvPr/>
        </p:nvCxnSpPr>
        <p:spPr bwMode="auto">
          <a:xfrm flipV="1">
            <a:off x="3881791" y="4229100"/>
            <a:ext cx="1452209" cy="56256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6261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FAWN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replication for per-key </a:t>
            </a:r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Sequential consistency if clients issue requests one at a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752600" y="3771780"/>
            <a:ext cx="914400" cy="9144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33800" y="3771780"/>
            <a:ext cx="914400" cy="9144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N1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5715000" y="3771780"/>
            <a:ext cx="914400" cy="9144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N2</a:t>
            </a:r>
          </a:p>
        </p:txBody>
      </p: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 bwMode="auto">
          <a:xfrm>
            <a:off x="2667000" y="4228980"/>
            <a:ext cx="10668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6" idx="6"/>
            <a:endCxn id="7" idx="2"/>
          </p:cNvCxnSpPr>
          <p:nvPr/>
        </p:nvCxnSpPr>
        <p:spPr bwMode="auto">
          <a:xfrm>
            <a:off x="4648200" y="4228980"/>
            <a:ext cx="106680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7" idx="1"/>
          </p:cNvCxnSpPr>
          <p:nvPr/>
        </p:nvCxnSpPr>
        <p:spPr bwMode="auto">
          <a:xfrm>
            <a:off x="5257800" y="3238380"/>
            <a:ext cx="591111" cy="66731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7"/>
          </p:cNvCxnSpPr>
          <p:nvPr/>
        </p:nvCxnSpPr>
        <p:spPr bwMode="auto">
          <a:xfrm flipV="1">
            <a:off x="6495489" y="3238380"/>
            <a:ext cx="591111" cy="66731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648200" y="278118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Queries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0" y="278118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Replies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295400" y="3257490"/>
            <a:ext cx="591111" cy="667311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5800" y="2800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Updates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4705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Head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4705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Tail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4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21" grpId="0"/>
      <p:bldP spid="22" grpId="0"/>
      <p:bldP spid="25" grpId="0"/>
      <p:bldP spid="1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FAWN Data Storage (FAWN-DS)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in-memory hash table with persistent data log</a:t>
            </a:r>
          </a:p>
          <a:p>
            <a:pPr lvl="1"/>
            <a:r>
              <a:rPr lang="en-US" dirty="0" smtClean="0"/>
              <a:t>Due to the small RAM size of wimpy nodes</a:t>
            </a:r>
          </a:p>
          <a:p>
            <a:r>
              <a:rPr lang="en-US" dirty="0" smtClean="0"/>
              <a:t>Index bits &amp; </a:t>
            </a:r>
            <a:r>
              <a:rPr lang="en-US" dirty="0"/>
              <a:t>k</a:t>
            </a:r>
            <a:r>
              <a:rPr lang="en-US" dirty="0" smtClean="0"/>
              <a:t>ey fragmentation to find the actual data stored in flash (might need two flash reads)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2-04-02 at 1.1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81904"/>
            <a:ext cx="6096000" cy="33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5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Consumption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this to a typical server (~900W)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 descr="Screen Shot 2012-04-02 at 1.2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91" y="2204501"/>
            <a:ext cx="6721809" cy="366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1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1KB read</a:t>
            </a:r>
          </a:p>
          <a:p>
            <a:pPr lvl="1"/>
            <a:r>
              <a:rPr lang="en-US" dirty="0" smtClean="0"/>
              <a:t>Raw file system: 1424 queries per second</a:t>
            </a:r>
          </a:p>
          <a:p>
            <a:pPr lvl="1"/>
            <a:r>
              <a:rPr lang="en-US" dirty="0" smtClean="0"/>
              <a:t>FAWN-DS: 1150 queries per second</a:t>
            </a:r>
          </a:p>
          <a:p>
            <a:r>
              <a:rPr lang="en-US" dirty="0" smtClean="0"/>
              <a:t>256B read</a:t>
            </a:r>
          </a:p>
          <a:p>
            <a:pPr lvl="1"/>
            <a:r>
              <a:rPr lang="en-US" dirty="0" smtClean="0"/>
              <a:t>Raw file system: 1454 queries per second</a:t>
            </a:r>
          </a:p>
          <a:p>
            <a:pPr lvl="1"/>
            <a:r>
              <a:rPr lang="en-US" dirty="0" smtClean="0"/>
              <a:t>FAWN-DS: 1298 queries per second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3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trends in distributed storage</a:t>
            </a:r>
          </a:p>
          <a:p>
            <a:pPr lvl="1"/>
            <a:r>
              <a:rPr lang="en-US" dirty="0" smtClean="0"/>
              <a:t>Wide-area (geo) replication</a:t>
            </a:r>
          </a:p>
          <a:p>
            <a:pPr lvl="1"/>
            <a:r>
              <a:rPr lang="en-US" dirty="0" smtClean="0"/>
              <a:t>Power efficiency</a:t>
            </a:r>
          </a:p>
          <a:p>
            <a:r>
              <a:rPr lang="en-US" dirty="0" smtClean="0"/>
              <a:t>One power efficient design: FAWN</a:t>
            </a:r>
          </a:p>
          <a:p>
            <a:pPr lvl="1"/>
            <a:r>
              <a:rPr lang="en-US" dirty="0" smtClean="0"/>
              <a:t>Embedded CPUs &amp; Flash storage</a:t>
            </a:r>
          </a:p>
          <a:p>
            <a:pPr lvl="1"/>
            <a:r>
              <a:rPr lang="en-US" dirty="0" smtClean="0"/>
              <a:t>Consistent hashing with front-ends</a:t>
            </a:r>
          </a:p>
          <a:p>
            <a:pPr lvl="1"/>
            <a:r>
              <a:rPr lang="en-US" dirty="0" smtClean="0"/>
              <a:t>Chain replication</a:t>
            </a:r>
          </a:p>
          <a:p>
            <a:pPr lvl="1"/>
            <a:r>
              <a:rPr lang="en-US" dirty="0" smtClean="0"/>
              <a:t>Small in-memory hash index with data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contain material developed and copyrighted by </a:t>
            </a:r>
            <a:r>
              <a:rPr lang="en-US" dirty="0" err="1" smtClean="0"/>
              <a:t>Indranil</a:t>
            </a:r>
            <a:r>
              <a:rPr lang="en-US" dirty="0" smtClean="0"/>
              <a:t> Gupta (UIUC).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Trends in Distributed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Geo-replication: replication with multiple data centers</a:t>
            </a:r>
          </a:p>
          <a:p>
            <a:pPr lvl="1"/>
            <a:r>
              <a:rPr lang="en-US" dirty="0" smtClean="0"/>
              <a:t>Latency: serving nearby clients</a:t>
            </a:r>
          </a:p>
          <a:p>
            <a:pPr lvl="1"/>
            <a:r>
              <a:rPr lang="en-US" dirty="0" smtClean="0"/>
              <a:t>Fault-tolerance: disaster recovery</a:t>
            </a:r>
          </a:p>
          <a:p>
            <a:r>
              <a:rPr lang="en-US" dirty="0" smtClean="0"/>
              <a:t>Power efficiency: power-efficient storage</a:t>
            </a:r>
          </a:p>
          <a:p>
            <a:pPr lvl="1"/>
            <a:r>
              <a:rPr lang="en-US" dirty="0" smtClean="0"/>
              <a:t>Going green!</a:t>
            </a:r>
          </a:p>
          <a:p>
            <a:pPr lvl="1"/>
            <a:r>
              <a:rPr lang="en-US" dirty="0" smtClean="0"/>
              <a:t>Data centers consume lots of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519176" cy="5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5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mtClean="0"/>
              <a:t>Buildings full of machines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340" y="3219433"/>
            <a:ext cx="3940610" cy="2906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" y="2387652"/>
            <a:ext cx="3929461" cy="2947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376" y="1600200"/>
            <a:ext cx="8681574" cy="49348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Locations in the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72276"/>
            <a:ext cx="8246620" cy="36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7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Servers in racks</a:t>
            </a:r>
          </a:p>
          <a:p>
            <a:pPr lvl="1"/>
            <a:r>
              <a:rPr lang="en-US" dirty="0"/>
              <a:t>Usually ~40 blades per rack</a:t>
            </a:r>
          </a:p>
          <a:p>
            <a:pPr lvl="1"/>
            <a:r>
              <a:rPr lang="en-US" dirty="0" err="1"/>
              <a:t>ToR</a:t>
            </a:r>
            <a:r>
              <a:rPr lang="en-US" dirty="0"/>
              <a:t> (Top-of-Rack) switch</a:t>
            </a:r>
          </a:p>
          <a:p>
            <a:r>
              <a:rPr lang="en-US" dirty="0"/>
              <a:t>Incredible amounts of engineering efforts</a:t>
            </a:r>
          </a:p>
          <a:p>
            <a:pPr lvl="1"/>
            <a:r>
              <a:rPr lang="en-US" dirty="0"/>
              <a:t>Power, cooling,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69" y="3105556"/>
            <a:ext cx="2927750" cy="276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51" y="3449324"/>
            <a:ext cx="3458553" cy="23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84" y="1752600"/>
            <a:ext cx="4897768" cy="44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4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3-tier for Web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168" y="1676400"/>
            <a:ext cx="3482182" cy="44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7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balancers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1550" y="1905001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04309" y="1905001"/>
            <a:ext cx="1382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69.63.176.13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69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3042" y="3974547"/>
            <a:ext cx="18107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52451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35178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4420634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>
          <a:xfrm rot="16200000" flipH="1" flipV="1">
            <a:off x="3967163" y="2179638"/>
            <a:ext cx="55245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rot="10800000" flipV="1">
            <a:off x="1845154" y="2952751"/>
            <a:ext cx="2396646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0"/>
          </p:cNvCxnSpPr>
          <p:nvPr/>
        </p:nvCxnSpPr>
        <p:spPr>
          <a:xfrm rot="5400000">
            <a:off x="3646525" y="3379272"/>
            <a:ext cx="1021796" cy="168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4244976" y="2952751"/>
            <a:ext cx="3263420" cy="102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06063" y="5516048"/>
            <a:ext cx="1366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Web Servers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82025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09918" y="5146716"/>
            <a:ext cx="926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31154" y="5146716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10.0.0.200</a:t>
            </a:r>
          </a:p>
        </p:txBody>
      </p:sp>
    </p:spTree>
    <p:extLst>
      <p:ext uri="{BB962C8B-B14F-4D97-AF65-F5344CB8AC3E}">
        <p14:creationId xmlns:p14="http://schemas.microsoft.com/office/powerpoint/2010/main" val="48797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29482</TotalTime>
  <Pages>12</Pages>
  <Words>1336</Words>
  <Application>Microsoft Macintosh PowerPoint</Application>
  <PresentationFormat>Letter Paper (8.5x11 in)</PresentationFormat>
  <Paragraphs>245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CS252-template</vt:lpstr>
      <vt:lpstr>Office Theme</vt:lpstr>
      <vt:lpstr>CSE 486/586 Distributed Systems New Trends in Distributed Storage</vt:lpstr>
      <vt:lpstr>Recap</vt:lpstr>
      <vt:lpstr>New Trends in Distributed Storage</vt:lpstr>
      <vt:lpstr>Data Centers</vt:lpstr>
      <vt:lpstr>Data Centers</vt:lpstr>
      <vt:lpstr>Inside</vt:lpstr>
      <vt:lpstr>Inside</vt:lpstr>
      <vt:lpstr>Inside</vt:lpstr>
      <vt:lpstr>Inside</vt:lpstr>
      <vt:lpstr>Example: Facebook</vt:lpstr>
      <vt:lpstr>Example: Facebook Geo-Replication</vt:lpstr>
      <vt:lpstr>CSE 486/586 Administrivia</vt:lpstr>
      <vt:lpstr>Power Consumption</vt:lpstr>
      <vt:lpstr>One Extreme Design Point: FAWN</vt:lpstr>
      <vt:lpstr>Embedded CPUs</vt:lpstr>
      <vt:lpstr>Flash (Solid State Disk)</vt:lpstr>
      <vt:lpstr>Flash (Solid State Disk)</vt:lpstr>
      <vt:lpstr>Flash (Solid State Disk)</vt:lpstr>
      <vt:lpstr>Flash (Solid State Disk)</vt:lpstr>
      <vt:lpstr>Flash (Solid State Disk)</vt:lpstr>
      <vt:lpstr>FAWN Design</vt:lpstr>
      <vt:lpstr>FAWN Node Organization</vt:lpstr>
      <vt:lpstr>FAWN Replication</vt:lpstr>
      <vt:lpstr>FAWN Data Storage (FAWN-DS)</vt:lpstr>
      <vt:lpstr>Power Consumption Measurement</vt:lpstr>
      <vt:lpstr>Performance Measurement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Steven Ko</cp:lastModifiedBy>
  <cp:revision>1356</cp:revision>
  <cp:lastPrinted>2012-04-02T17:40:46Z</cp:lastPrinted>
  <dcterms:created xsi:type="dcterms:W3CDTF">2012-03-21T04:48:11Z</dcterms:created>
  <dcterms:modified xsi:type="dcterms:W3CDTF">2012-04-02T18:53:29Z</dcterms:modified>
  <cp:category/>
</cp:coreProperties>
</file>