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97" r:id="rId4"/>
    <p:sldId id="798" r:id="rId5"/>
    <p:sldId id="799" r:id="rId6"/>
    <p:sldId id="800" r:id="rId7"/>
    <p:sldId id="801" r:id="rId8"/>
    <p:sldId id="802" r:id="rId9"/>
    <p:sldId id="803" r:id="rId10"/>
    <p:sldId id="796" r:id="rId11"/>
    <p:sldId id="804" r:id="rId12"/>
    <p:sldId id="805" r:id="rId13"/>
    <p:sldId id="806" r:id="rId14"/>
    <p:sldId id="807" r:id="rId15"/>
    <p:sldId id="808" r:id="rId16"/>
    <p:sldId id="809" r:id="rId17"/>
    <p:sldId id="810" r:id="rId18"/>
    <p:sldId id="816" r:id="rId19"/>
    <p:sldId id="811" r:id="rId20"/>
    <p:sldId id="812" r:id="rId21"/>
    <p:sldId id="813" r:id="rId22"/>
    <p:sldId id="814" r:id="rId23"/>
    <p:sldId id="815" r:id="rId24"/>
    <p:sldId id="777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1" d="100"/>
          <a:sy n="81" d="100"/>
        </p:scale>
        <p:origin x="-12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r>
              <a:rPr lang="en-US" dirty="0" smtClean="0"/>
              <a:t>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 and 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values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  <a:p>
            <a:r>
              <a:rPr lang="en-US" dirty="0" smtClean="0">
                <a:sym typeface="Wingdings"/>
              </a:rPr>
              <a:t>In reality, a process can be all three.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have one acceptor &amp; choose the first one that arrives.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multiple acceptors; each accepts the first one and then all choose the majority.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3695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247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247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286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181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each acceptor accept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“Hope” that one of the multiple accepted proposals will have a vote from a majority (will get back to this later)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proposer makes sure that:</a:t>
            </a:r>
          </a:p>
          <a:p>
            <a:pPr lvl="1"/>
            <a:r>
              <a:rPr lang="en-US" dirty="0" smtClean="0"/>
              <a:t>If a proposal with value V is chosen, all “later” proposals also have value V.</a:t>
            </a:r>
          </a:p>
          <a:p>
            <a:pPr lvl="1"/>
            <a:r>
              <a:rPr lang="en-US" dirty="0" smtClean="0"/>
              <a:t>A value is chosen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no new proposal can alter the result.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>
                <a:solidFill>
                  <a:srgbClr val="0000FF"/>
                </a:solidFill>
              </a:rPr>
              <a:t>allows multiple proposals to be chosen </a:t>
            </a:r>
            <a:r>
              <a:rPr lang="en-US" dirty="0" smtClean="0"/>
              <a:t>while guaranteeing that </a:t>
            </a:r>
            <a:r>
              <a:rPr lang="en-US" dirty="0" smtClean="0">
                <a:solidFill>
                  <a:srgbClr val="FF0000"/>
                </a:solidFill>
              </a:rPr>
              <a:t>all chosen proposals have the same value</a:t>
            </a:r>
            <a:r>
              <a:rPr lang="en-US" dirty="0" smtClean="0"/>
              <a:t>.</a:t>
            </a:r>
          </a:p>
          <a:p>
            <a:r>
              <a:rPr lang="en-US" dirty="0"/>
              <a:t>A proposal now not a single value, but a pair of values, </a:t>
            </a:r>
            <a:r>
              <a:rPr lang="en-US" dirty="0">
                <a:solidFill>
                  <a:srgbClr val="0000FF"/>
                </a:solidFill>
              </a:rPr>
              <a:t>(proposal #, value) == (N, V)</a:t>
            </a:r>
          </a:p>
          <a:p>
            <a:pPr lvl="1"/>
            <a:r>
              <a:rPr lang="en-US" dirty="0" smtClean="0"/>
              <a:t>(Roughly) giving a version number for each value proposed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proposal # strictly increasing and globally unique across all proposers</a:t>
            </a:r>
          </a:p>
          <a:p>
            <a:pPr lvl="1"/>
            <a:r>
              <a:rPr lang="en-US" dirty="0"/>
              <a:t>Still selects one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Three phase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r>
              <a:rPr lang="en-US" dirty="0" smtClean="0"/>
              <a:t>Acceptors need to reply: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the protocol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deal with old proposals)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there is</a:t>
            </a:r>
            <a:r>
              <a:rPr lang="en-US" dirty="0" smtClean="0"/>
              <a:t>, the accepted proposal with </a:t>
            </a:r>
            <a:r>
              <a:rPr lang="en-US" dirty="0" smtClean="0">
                <a:solidFill>
                  <a:srgbClr val="FF0000"/>
                </a:solidFill>
              </a:rPr>
              <a:t>the highest number less than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smtClean="0">
                <a:solidFill>
                  <a:srgbClr val="FF0000"/>
                </a:solidFill>
              </a:rPr>
              <a:t>highest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any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False sharing?</a:t>
            </a:r>
            <a:endParaRPr lang="en-US" dirty="0"/>
          </a:p>
          <a:p>
            <a:pPr lvl="1"/>
            <a:r>
              <a:rPr lang="en-US" dirty="0" smtClean="0"/>
              <a:t>Two processors share unrelated variables in the same chunk</a:t>
            </a:r>
            <a:endParaRPr lang="en-US" dirty="0"/>
          </a:p>
          <a:p>
            <a:r>
              <a:rPr lang="en-US" dirty="0" smtClean="0"/>
              <a:t>How do DSM systems achieve consistency typically?</a:t>
            </a:r>
            <a:endParaRPr lang="en-US" dirty="0" smtClean="0"/>
          </a:p>
          <a:p>
            <a:pPr lvl="1"/>
            <a:r>
              <a:rPr lang="en-US" dirty="0" smtClean="0"/>
              <a:t>Use an invalidation protocol</a:t>
            </a:r>
            <a:endParaRPr lang="en-US" dirty="0" smtClean="0"/>
          </a:p>
          <a:p>
            <a:r>
              <a:rPr lang="en-US" dirty="0" smtClean="0"/>
              <a:t>Sequential consistency?</a:t>
            </a:r>
          </a:p>
          <a:p>
            <a:r>
              <a:rPr lang="en-US" dirty="0" smtClean="0"/>
              <a:t>Causal consistency?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consensus algorithm</a:t>
            </a:r>
          </a:p>
          <a:p>
            <a:pPr lvl="1"/>
            <a:r>
              <a:rPr lang="en-US" dirty="0" smtClean="0"/>
              <a:t>Known as one of the most efficient &amp; elegant consensus algorithms</a:t>
            </a:r>
          </a:p>
          <a:p>
            <a:pPr lvl="1"/>
            <a:r>
              <a:rPr lang="en-US" dirty="0" smtClean="0"/>
              <a:t>If you stay close to the field of distributed systems, you’ll hear about this algorithm over and over.</a:t>
            </a:r>
          </a:p>
          <a:p>
            <a:r>
              <a:rPr lang="en-US" dirty="0" smtClean="0"/>
              <a:t>What? Consensus? What about FLP (the impossibility of consensus)?</a:t>
            </a:r>
          </a:p>
          <a:p>
            <a:pPr lvl="1"/>
            <a:r>
              <a:rPr lang="en-US" dirty="0" smtClean="0"/>
              <a:t>Obviously, it doesn’t solve FLP.</a:t>
            </a:r>
          </a:p>
          <a:p>
            <a:pPr lvl="1"/>
            <a:r>
              <a:rPr lang="en-US" dirty="0" smtClean="0"/>
              <a:t>It relies on failure detectors to get around it.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Brief history (with a lot of quotes)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protocol itself </a:t>
            </a:r>
          </a:p>
          <a:p>
            <a:pPr lvl="1"/>
            <a:r>
              <a:rPr lang="en-US" dirty="0" smtClean="0"/>
              <a:t>How to “discover” the protocol</a:t>
            </a:r>
          </a:p>
          <a:p>
            <a:pPr lvl="1"/>
            <a:r>
              <a:rPr lang="en-US" dirty="0" smtClean="0"/>
              <a:t>A real example: Google Chubby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Leslie </a:t>
            </a:r>
            <a:r>
              <a:rPr lang="en-US" dirty="0" err="1" smtClean="0"/>
              <a:t>Lamport</a:t>
            </a:r>
            <a:r>
              <a:rPr lang="en-US" dirty="0" smtClean="0"/>
              <a:t> (from the </a:t>
            </a:r>
            <a:r>
              <a:rPr lang="en-US" dirty="0" err="1" smtClean="0"/>
              <a:t>Lamport</a:t>
            </a:r>
            <a:r>
              <a:rPr lang="en-US" dirty="0" smtClean="0"/>
              <a:t> clock)</a:t>
            </a:r>
          </a:p>
          <a:p>
            <a:r>
              <a:rPr lang="en-US" i="1" dirty="0"/>
              <a:t>“A fault-tolerant file system called Echo was built at SRC in the late 80s.  The builders claimed that it would maintain consistency despite any number of non-Byzantine faults, and would make progress if any majority of the processors were </a:t>
            </a:r>
            <a:r>
              <a:rPr lang="en-US" i="1" dirty="0" smtClean="0"/>
              <a:t>working.”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that what they were trying to do was impossible, and set out to prove it.  Instead, I discovered the </a:t>
            </a:r>
            <a:r>
              <a:rPr lang="en-US" i="1" dirty="0" err="1"/>
              <a:t>Paxos</a:t>
            </a:r>
            <a:r>
              <a:rPr lang="en-US" i="1" dirty="0"/>
              <a:t> </a:t>
            </a:r>
            <a:r>
              <a:rPr lang="en-US" i="1" dirty="0" smtClean="0"/>
              <a:t>algorithm.”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to cast the algorithm in terms of a parliament on an ancient Greek </a:t>
            </a:r>
            <a:r>
              <a:rPr lang="en-US" i="1" dirty="0" smtClean="0"/>
              <a:t>island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Paxos</a:t>
            </a:r>
            <a:r>
              <a:rPr lang="en-US" i="1" dirty="0" smtClean="0"/>
              <a:t>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abstract:</a:t>
            </a:r>
          </a:p>
          <a:p>
            <a:pPr lvl="1"/>
            <a:r>
              <a:rPr lang="en-US" i="1" dirty="0"/>
              <a:t>“Recent archaeological discoveries on the island of </a:t>
            </a:r>
            <a:r>
              <a:rPr lang="en-US" i="1" dirty="0" err="1"/>
              <a:t>Paxos</a:t>
            </a:r>
            <a:r>
              <a:rPr lang="en-US" i="1" dirty="0"/>
              <a:t> reveal that the parliament functioned despite the peripatetic propensity of its part-time legislators. The legislators maintained consistent copies of the parliamentary record, despite their frequent forays from the chamber and the forgetfulness of their messengers. The </a:t>
            </a:r>
            <a:r>
              <a:rPr lang="en-US" i="1" dirty="0" err="1"/>
              <a:t>Paxon</a:t>
            </a:r>
            <a:r>
              <a:rPr lang="en-US" i="1" dirty="0"/>
              <a:t> parliament’s protocol provides a new way of implementing the state-machine approach to the design of distributed systems.</a:t>
            </a:r>
            <a:r>
              <a:rPr lang="en-US" i="1" dirty="0" smtClean="0"/>
              <a:t>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gave a few lectures in the persona of an Indiana-Jones-style </a:t>
            </a:r>
            <a:r>
              <a:rPr lang="en-US" i="1" dirty="0" smtClean="0"/>
              <a:t>archaeologist.”</a:t>
            </a:r>
          </a:p>
          <a:p>
            <a:r>
              <a:rPr lang="en-US" i="1" dirty="0"/>
              <a:t>“My attempt at inserting some humor into the subject was a dismal failure.  People who attended my lecture remembered Indiana Jones, but not the algorithm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thought that </a:t>
            </a:r>
            <a:r>
              <a:rPr lang="en-US" dirty="0" err="1" smtClean="0"/>
              <a:t>Paxos</a:t>
            </a:r>
            <a:r>
              <a:rPr lang="en-US" dirty="0" smtClean="0"/>
              <a:t> was a joke.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finally published the paper 8 years later in 1998 after it was written in 1990.</a:t>
            </a:r>
          </a:p>
          <a:p>
            <a:pPr lvl="1"/>
            <a:r>
              <a:rPr lang="en-US" dirty="0" smtClean="0"/>
              <a:t>Title: “The Part-Time Parliament”</a:t>
            </a:r>
          </a:p>
          <a:p>
            <a:r>
              <a:rPr lang="en-US" dirty="0" smtClean="0"/>
              <a:t>People did not understand the paper.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gave up and wrote another paper that explains </a:t>
            </a:r>
            <a:r>
              <a:rPr lang="en-US" dirty="0" err="1" smtClean="0"/>
              <a:t>Paxos</a:t>
            </a:r>
            <a:r>
              <a:rPr lang="en-US" dirty="0" smtClean="0"/>
              <a:t> in simple English.</a:t>
            </a:r>
          </a:p>
          <a:p>
            <a:pPr lvl="1"/>
            <a:r>
              <a:rPr lang="en-US" dirty="0" smtClean="0"/>
              <a:t>Title: “</a:t>
            </a:r>
            <a:r>
              <a:rPr lang="en-US" dirty="0" err="1" smtClean="0"/>
              <a:t>Paxos</a:t>
            </a:r>
            <a:r>
              <a:rPr lang="en-US" dirty="0" smtClean="0"/>
              <a:t> Made Simple”</a:t>
            </a:r>
          </a:p>
          <a:p>
            <a:pPr lvl="1"/>
            <a:r>
              <a:rPr lang="en-US" dirty="0"/>
              <a:t>Abstract: “The </a:t>
            </a:r>
            <a:r>
              <a:rPr lang="en-US" dirty="0" err="1"/>
              <a:t>Paxos</a:t>
            </a:r>
            <a:r>
              <a:rPr lang="en-US" dirty="0"/>
              <a:t> algorithm, when presented in plain English, is very simple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Still, it’s not the easiest algorithm to understand.</a:t>
            </a:r>
          </a:p>
          <a:p>
            <a:r>
              <a:rPr lang="en-US" dirty="0" smtClean="0"/>
              <a:t>So </a:t>
            </a:r>
            <a:r>
              <a:rPr lang="en-US" dirty="0"/>
              <a:t>people </a:t>
            </a:r>
            <a:r>
              <a:rPr lang="en-US" dirty="0" smtClean="0"/>
              <a:t>started to write papers and lecture notes to explain </a:t>
            </a:r>
            <a:r>
              <a:rPr lang="en-US" dirty="0"/>
              <a:t>“</a:t>
            </a:r>
            <a:r>
              <a:rPr lang="en-US" dirty="0" err="1"/>
              <a:t>Paxos</a:t>
            </a:r>
            <a:r>
              <a:rPr lang="en-US" dirty="0"/>
              <a:t> Made Simple.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people agree on something?</a:t>
            </a:r>
          </a:p>
          <a:p>
            <a:pPr lvl="1"/>
            <a:r>
              <a:rPr lang="en-US" dirty="0"/>
              <a:t>Q: should Steve give an A to everybody taking CSE 486/586?</a:t>
            </a:r>
          </a:p>
          <a:p>
            <a:pPr lvl="1"/>
            <a:r>
              <a:rPr lang="en-US" dirty="0"/>
              <a:t>Input: everyone says either yes/no.</a:t>
            </a:r>
          </a:p>
          <a:p>
            <a:pPr lvl="1"/>
            <a:r>
              <a:rPr lang="en-US" dirty="0"/>
              <a:t>Output: an agreement of yes or no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FLP: this is impossible even with one-faulty process and arbitrary delays.</a:t>
            </a:r>
          </a:p>
          <a:p>
            <a:r>
              <a:rPr lang="en-US" dirty="0"/>
              <a:t>Many distributed systems problems can cast into a consensus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Mutual exclusion, leader election, total ordering, etc.</a:t>
            </a:r>
          </a:p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How do multiple processes agree on a value?</a:t>
            </a:r>
          </a:p>
          <a:p>
            <a:pPr lvl="1"/>
            <a:r>
              <a:rPr lang="en-US" dirty="0" smtClean="0"/>
              <a:t>Under failures, network partitions, message delays,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care about this!</a:t>
            </a:r>
          </a:p>
          <a:p>
            <a:r>
              <a:rPr lang="en-US" dirty="0"/>
              <a:t>Real systems implement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Google Chubby</a:t>
            </a:r>
          </a:p>
          <a:p>
            <a:pPr lvl="1"/>
            <a:r>
              <a:rPr lang="en-US" dirty="0"/>
              <a:t>MS Bing cluster management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 smtClean="0"/>
              <a:t>Amazon CTO Werner </a:t>
            </a:r>
            <a:r>
              <a:rPr lang="en-US" dirty="0" err="1"/>
              <a:t>Vogels</a:t>
            </a:r>
            <a:r>
              <a:rPr lang="en-US" dirty="0"/>
              <a:t> (in his blog post “Job Openings in My Group”)</a:t>
            </a:r>
          </a:p>
          <a:p>
            <a:pPr lvl="1"/>
            <a:r>
              <a:rPr lang="en-US" i="1" dirty="0" smtClean="0"/>
              <a:t>“What </a:t>
            </a:r>
            <a:r>
              <a:rPr lang="en-US" i="1" dirty="0"/>
              <a:t>kind of things am I looking for in you</a:t>
            </a:r>
            <a:r>
              <a:rPr lang="en-US" i="1" dirty="0" smtClean="0"/>
              <a:t>?”</a:t>
            </a:r>
            <a:endParaRPr lang="en-US" i="1" dirty="0"/>
          </a:p>
          <a:p>
            <a:pPr lvl="1"/>
            <a:r>
              <a:rPr lang="en-US" i="1" dirty="0" smtClean="0"/>
              <a:t>“You </a:t>
            </a:r>
            <a:r>
              <a:rPr lang="en-US" i="1" dirty="0"/>
              <a:t>know your distributed systems theory: You know about logical time, snapshots, stability, message ordering, but also acid and multi-level transactions. You have heard about the FLP impossibility argument. You know why failure detectors can solve it (but you do not have to remember which one diamond-w was). </a:t>
            </a:r>
            <a:r>
              <a:rPr lang="en-US" i="1" dirty="0">
                <a:solidFill>
                  <a:srgbClr val="FF0000"/>
                </a:solidFill>
              </a:rPr>
              <a:t>You have at least once tried to understand </a:t>
            </a:r>
            <a:r>
              <a:rPr lang="en-US" i="1" dirty="0" err="1">
                <a:solidFill>
                  <a:srgbClr val="FF0000"/>
                </a:solidFill>
              </a:rPr>
              <a:t>Paxos</a:t>
            </a:r>
            <a:r>
              <a:rPr lang="en-US" i="1" dirty="0">
                <a:solidFill>
                  <a:srgbClr val="FF0000"/>
                </a:solidFill>
              </a:rPr>
              <a:t> by reading the original paper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 next Friday</a:t>
            </a:r>
          </a:p>
          <a:p>
            <a:pPr lvl="1"/>
            <a:r>
              <a:rPr lang="en-US" dirty="0" smtClean="0"/>
              <a:t>Please go to the grad conference instead!</a:t>
            </a:r>
          </a:p>
          <a:p>
            <a:pPr lvl="1"/>
            <a:r>
              <a:rPr lang="en-US" dirty="0" smtClean="0"/>
              <a:t>Keynote Speaker: </a:t>
            </a:r>
            <a:r>
              <a:rPr lang="en-US" dirty="0" err="1" smtClean="0"/>
              <a:t>Emin</a:t>
            </a:r>
            <a:r>
              <a:rPr lang="en-US" dirty="0" smtClean="0"/>
              <a:t> Gun </a:t>
            </a:r>
            <a:r>
              <a:rPr lang="en-US" dirty="0" err="1" smtClean="0"/>
              <a:t>Sirer</a:t>
            </a:r>
            <a:r>
              <a:rPr lang="en-US" dirty="0" smtClean="0"/>
              <a:t> from Cornell (will talk about his new distributed storage calle</a:t>
            </a:r>
            <a:r>
              <a:rPr lang="en-US" dirty="0" smtClean="0"/>
              <a:t>d </a:t>
            </a:r>
            <a:r>
              <a:rPr lang="en-US" dirty="0" err="1" smtClean="0"/>
              <a:t>HyperDex</a:t>
            </a:r>
            <a:r>
              <a:rPr lang="en-US" dirty="0" smtClean="0"/>
              <a:t>---very relevant to the topics of this class!)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2 updates</a:t>
            </a:r>
          </a:p>
          <a:p>
            <a:pPr lvl="1"/>
            <a:r>
              <a:rPr lang="en-US" dirty="0" smtClean="0"/>
              <a:t>Please follow the updates.</a:t>
            </a:r>
          </a:p>
          <a:p>
            <a:pPr lvl="1"/>
            <a:r>
              <a:rPr lang="en-US" dirty="0" smtClean="0"/>
              <a:t>Please, please start right away!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4/13 (Friday) @ 2:59PM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30762</TotalTime>
  <Pages>12</Pages>
  <Words>1682</Words>
  <Application>Microsoft Macintosh PowerPoint</Application>
  <PresentationFormat>Letter Paper (8.5x11 in)</PresentationFormat>
  <Paragraphs>230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CS252-template</vt:lpstr>
      <vt:lpstr>Office Theme</vt:lpstr>
      <vt:lpstr>CSE 486/586 Distributed Systems Paxos --- 1</vt:lpstr>
      <vt:lpstr>Recap</vt:lpstr>
      <vt:lpstr>Paxos</vt:lpstr>
      <vt:lpstr>Brief History</vt:lpstr>
      <vt:lpstr>Brief History</vt:lpstr>
      <vt:lpstr>Brief History</vt:lpstr>
      <vt:lpstr>Review: Consensus</vt:lpstr>
      <vt:lpstr>Review: Consensus</vt:lpstr>
      <vt:lpstr>CSE 486/586 Administrivia</vt:lpstr>
      <vt:lpstr>Paxos Assumptions &amp; Goals</vt:lpstr>
      <vt:lpstr>Desired Properties</vt:lpstr>
      <vt:lpstr>Roles of a Process</vt:lpstr>
      <vt:lpstr>First Attempt</vt:lpstr>
      <vt:lpstr>Second Attempt</vt:lpstr>
      <vt:lpstr>Second Attempt</vt:lpstr>
      <vt:lpstr>Paxos</vt:lpstr>
      <vt:lpstr>Paxos</vt:lpstr>
      <vt:lpstr>Paxos Phase 1</vt:lpstr>
      <vt:lpstr>Paxos Phase 2</vt:lpstr>
      <vt:lpstr>Paxos Phase 3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1474</cp:revision>
  <cp:lastPrinted>2012-04-06T17:41:48Z</cp:lastPrinted>
  <dcterms:created xsi:type="dcterms:W3CDTF">2012-03-21T04:48:11Z</dcterms:created>
  <dcterms:modified xsi:type="dcterms:W3CDTF">2012-04-06T18:50:07Z</dcterms:modified>
  <cp:category/>
</cp:coreProperties>
</file>