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596" r:id="rId4"/>
    <p:sldId id="614" r:id="rId5"/>
    <p:sldId id="637" r:id="rId6"/>
    <p:sldId id="638" r:id="rId7"/>
    <p:sldId id="642" r:id="rId8"/>
    <p:sldId id="639" r:id="rId9"/>
    <p:sldId id="641" r:id="rId10"/>
    <p:sldId id="640" r:id="rId11"/>
    <p:sldId id="643" r:id="rId12"/>
    <p:sldId id="659" r:id="rId13"/>
    <p:sldId id="644" r:id="rId14"/>
    <p:sldId id="645" r:id="rId15"/>
    <p:sldId id="646" r:id="rId16"/>
    <p:sldId id="647" r:id="rId17"/>
    <p:sldId id="648" r:id="rId18"/>
    <p:sldId id="649" r:id="rId19"/>
    <p:sldId id="650" r:id="rId20"/>
    <p:sldId id="651" r:id="rId21"/>
    <p:sldId id="652" r:id="rId22"/>
    <p:sldId id="653" r:id="rId23"/>
    <p:sldId id="654" r:id="rId24"/>
    <p:sldId id="655" r:id="rId25"/>
    <p:sldId id="656" r:id="rId26"/>
    <p:sldId id="658" r:id="rId27"/>
    <p:sldId id="657" r:id="rId28"/>
    <p:sldId id="630" r:id="rId29"/>
    <p:sldId id="636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83" d="100"/>
          <a:sy n="83" d="100"/>
        </p:scale>
        <p:origin x="-1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420AAB3-EEE9-6949-BEA9-35F14A4828F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B6D807D-DD0C-1041-B535-49E58F761B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illusion of doing a local call by using whatever the OS gives</a:t>
            </a:r>
          </a:p>
          <a:p>
            <a:r>
              <a:rPr lang="en-US" dirty="0" smtClean="0"/>
              <a:t>Closer to the programmers</a:t>
            </a:r>
          </a:p>
          <a:p>
            <a:pPr lvl="1"/>
            <a:r>
              <a:rPr lang="en-US" dirty="0" smtClean="0"/>
              <a:t>Language-level construct, not OS-level support</a:t>
            </a:r>
          </a:p>
          <a:p>
            <a:r>
              <a:rPr lang="en-US" dirty="0" smtClean="0"/>
              <a:t>What are some of the challenges?</a:t>
            </a:r>
          </a:p>
          <a:p>
            <a:pPr lvl="1"/>
            <a:r>
              <a:rPr lang="en-US" dirty="0" smtClean="0"/>
              <a:t>How do you know that there are remote calls available?</a:t>
            </a:r>
          </a:p>
          <a:p>
            <a:pPr lvl="1"/>
            <a:r>
              <a:rPr lang="en-US" dirty="0" smtClean="0"/>
              <a:t>How do you pass the parameters?</a:t>
            </a:r>
          </a:p>
          <a:p>
            <a:pPr lvl="1"/>
            <a:r>
              <a:rPr lang="en-US" dirty="0" smtClean="0"/>
              <a:t>How do you find the correct server process?</a:t>
            </a:r>
          </a:p>
          <a:p>
            <a:pPr lvl="1"/>
            <a:r>
              <a:rPr lang="en-US" dirty="0" smtClean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0</a:t>
            </a:r>
            <a:r>
              <a:rPr lang="en-US" dirty="0" smtClean="0"/>
              <a:t> grading mostly done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Midterm</a:t>
            </a:r>
            <a:r>
              <a:rPr lang="en-US" dirty="0" smtClean="0">
                <a:solidFill>
                  <a:srgbClr val="FF0000"/>
                </a:solidFill>
              </a:rPr>
              <a:t>: 3/5 (Monday) in class</a:t>
            </a:r>
          </a:p>
          <a:p>
            <a:pPr lvl="1"/>
            <a:r>
              <a:rPr lang="en-US" dirty="0" smtClean="0"/>
              <a:t>45 minutes</a:t>
            </a:r>
          </a:p>
          <a:p>
            <a:pPr lvl="1"/>
            <a:r>
              <a:rPr lang="en-US" dirty="0" smtClean="0"/>
              <a:t>Everything up to</a:t>
            </a:r>
            <a:r>
              <a:rPr lang="en-US" dirty="0" smtClean="0"/>
              <a:t> today</a:t>
            </a:r>
          </a:p>
          <a:p>
            <a:pPr lvl="1"/>
            <a:r>
              <a:rPr lang="en-US" dirty="0" smtClean="0"/>
              <a:t>Will also include Android &amp; project 0</a:t>
            </a:r>
          </a:p>
          <a:p>
            <a:pPr lvl="1"/>
            <a:r>
              <a:rPr lang="en-US" dirty="0" smtClean="0"/>
              <a:t>1-page cheat sheet is allowed.</a:t>
            </a:r>
          </a:p>
          <a:p>
            <a:r>
              <a:rPr lang="en-US" dirty="0" smtClean="0"/>
              <a:t>Best way to prepare</a:t>
            </a:r>
          </a:p>
          <a:p>
            <a:pPr lvl="1"/>
            <a:r>
              <a:rPr lang="en-US" dirty="0" smtClean="0"/>
              <a:t>Read the textbook &amp; go over the slides</a:t>
            </a:r>
          </a:p>
          <a:p>
            <a:pPr lvl="1"/>
            <a:r>
              <a:rPr lang="en-US" dirty="0" smtClean="0"/>
              <a:t>Go over the problems in the textbook</a:t>
            </a:r>
          </a:p>
          <a:p>
            <a:pPr lvl="1"/>
            <a:r>
              <a:rPr lang="en-US" dirty="0" smtClean="0"/>
              <a:t>Will add more problems for the lectures this week &amp; </a:t>
            </a:r>
            <a:r>
              <a:rPr lang="en-US" dirty="0" smtClean="0"/>
              <a:t>next</a:t>
            </a:r>
          </a:p>
          <a:p>
            <a:r>
              <a:rPr lang="en-US" dirty="0" smtClean="0"/>
              <a:t>Please </a:t>
            </a:r>
            <a:r>
              <a:rPr lang="en-US" dirty="0" smtClean="0"/>
              <a:t>start project 1 as soon as possible!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Stub, Marshalling, &amp; </a:t>
            </a:r>
            <a:r>
              <a:rPr lang="en-US" dirty="0" err="1" smtClean="0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Stub functions:</a:t>
            </a:r>
            <a:r>
              <a:rPr lang="en-US" dirty="0" smtClean="0"/>
              <a:t> local interface to make it appear that the call is local.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Marshalling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r>
              <a:rPr lang="en-US" dirty="0" smtClean="0"/>
              <a:t> the act of taking a collection of data items (platform dependent) and assembling them into the external data representation (platform independent)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Unmarshalling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the process of disassembling data that is in external data representation form, into </a:t>
            </a:r>
            <a:r>
              <a:rPr lang="en-US" dirty="0" smtClean="0"/>
              <a:t>a locally </a:t>
            </a:r>
            <a:r>
              <a:rPr lang="en-US" dirty="0" smtClean="0"/>
              <a:t>interpretable form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Generate Stubs?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heard of C/C++, Java, Python syntax for RPC?</a:t>
            </a:r>
          </a:p>
          <a:p>
            <a:pPr lvl="1"/>
            <a:r>
              <a:rPr lang="en-US" dirty="0" smtClean="0"/>
              <a:t>None!</a:t>
            </a:r>
          </a:p>
          <a:p>
            <a:r>
              <a:rPr lang="en-US" dirty="0" smtClean="0"/>
              <a:t>Language compilers don’t generate client and server stubs.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solution: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 Language (IDL)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programmers to express remote procedures, e.g., names, parameters, and return values.</a:t>
            </a:r>
          </a:p>
          <a:p>
            <a:r>
              <a:rPr lang="en-US" dirty="0" smtClean="0"/>
              <a:t>Pre-compilers take this and generate stubs, marshalling/</a:t>
            </a:r>
            <a:r>
              <a:rPr lang="en-US" dirty="0" err="1" smtClean="0"/>
              <a:t>unmarshalling</a:t>
            </a:r>
            <a:r>
              <a:rPr lang="en-US" dirty="0" smtClean="0"/>
              <a:t> mechanisms.</a:t>
            </a:r>
          </a:p>
          <a:p>
            <a:r>
              <a:rPr lang="en-US" dirty="0" smtClean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SUN XDR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40962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WRITE(writeargs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		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Data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READ(readargs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the Server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Central DB (the first solution proposed)</a:t>
            </a:r>
          </a:p>
          <a:p>
            <a:r>
              <a:rPr lang="en-US" dirty="0" smtClean="0"/>
              <a:t>Solution 2</a:t>
            </a:r>
          </a:p>
          <a:p>
            <a:pPr lvl="1"/>
            <a:r>
              <a:rPr lang="en-US" dirty="0" smtClean="0"/>
              <a:t>Local DB with a well-known port (SUN RPC)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DB with Well-Known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Modified Ring</a:t>
            </a:r>
            <a:endParaRPr lang="en-US" dirty="0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5909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65915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6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7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8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19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84" name="AutoShape 32"/>
              <p:cNvCxnSpPr>
                <a:cxnSpLocks noChangeShapeType="1"/>
                <a:stCxn id="165915" idx="6"/>
                <a:endCxn id="165916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5" name="AutoShape 33"/>
              <p:cNvCxnSpPr>
                <a:cxnSpLocks noChangeShapeType="1"/>
                <a:stCxn id="165918" idx="4"/>
                <a:endCxn id="165919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6" name="AutoShape 34"/>
              <p:cNvCxnSpPr>
                <a:cxnSpLocks noChangeShapeType="1"/>
                <a:stCxn id="165917" idx="0"/>
                <a:endCxn id="165915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7" name="AutoShape 35"/>
              <p:cNvCxnSpPr>
                <a:cxnSpLocks noChangeShapeType="1"/>
                <a:stCxn id="165916" idx="6"/>
                <a:endCxn id="40091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88" name="AutoShape 36"/>
              <p:cNvCxnSpPr>
                <a:cxnSpLocks noChangeShapeType="1"/>
                <a:stCxn id="165919" idx="2"/>
                <a:endCxn id="165917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89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90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91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92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93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30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95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96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97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78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65937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8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39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0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41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62" name="AutoShape 54"/>
              <p:cNvCxnSpPr>
                <a:cxnSpLocks noChangeShapeType="1"/>
                <a:stCxn id="165937" idx="6"/>
                <a:endCxn id="1659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3" name="AutoShape 55"/>
              <p:cNvCxnSpPr>
                <a:cxnSpLocks noChangeShapeType="1"/>
                <a:stCxn id="165939" idx="0"/>
                <a:endCxn id="1659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4" name="AutoShape 56"/>
              <p:cNvCxnSpPr>
                <a:cxnSpLocks noChangeShapeType="1"/>
                <a:stCxn id="165938" idx="6"/>
                <a:endCxn id="400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65" name="AutoShape 57"/>
              <p:cNvCxnSpPr>
                <a:cxnSpLocks noChangeShapeType="1"/>
                <a:stCxn id="165940" idx="4"/>
                <a:endCxn id="1659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66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67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68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69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70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51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72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73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4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5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76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56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65960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1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2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3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64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40" name="AutoShape 77"/>
              <p:cNvCxnSpPr>
                <a:cxnSpLocks noChangeShapeType="1"/>
                <a:stCxn id="165960" idx="6"/>
                <a:endCxn id="165961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1" name="AutoShape 78"/>
              <p:cNvCxnSpPr>
                <a:cxnSpLocks noChangeShapeType="1"/>
                <a:stCxn id="165962" idx="0"/>
                <a:endCxn id="165960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2" name="AutoShape 79"/>
              <p:cNvCxnSpPr>
                <a:cxnSpLocks noChangeShapeType="1"/>
                <a:stCxn id="165961" idx="6"/>
                <a:endCxn id="4004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43" name="AutoShape 80"/>
              <p:cNvCxnSpPr>
                <a:cxnSpLocks noChangeShapeType="1"/>
                <a:stCxn id="165963" idx="4"/>
                <a:endCxn id="165962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44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45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46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47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48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74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50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51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2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3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54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34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P2 selects 4 and announces the result</a:t>
              </a:r>
            </a:p>
          </p:txBody>
        </p:sp>
      </p:grpSp>
      <p:grpSp>
        <p:nvGrpSpPr>
          <p:cNvPr id="10" name="Group 93"/>
          <p:cNvGrpSpPr>
            <a:grpSpLocks/>
          </p:cNvGrpSpPr>
          <p:nvPr/>
        </p:nvGrpSpPr>
        <p:grpSpPr bwMode="auto">
          <a:xfrm>
            <a:off x="711200" y="4013200"/>
            <a:ext cx="2476500" cy="2581275"/>
            <a:chOff x="448" y="2336"/>
            <a:chExt cx="1560" cy="1626"/>
          </a:xfrm>
        </p:grpSpPr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165983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4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5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6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5987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40018" name="AutoShape 100"/>
              <p:cNvCxnSpPr>
                <a:cxnSpLocks noChangeShapeType="1"/>
                <a:stCxn id="165983" idx="6"/>
                <a:endCxn id="165984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19" name="AutoShape 101"/>
              <p:cNvCxnSpPr>
                <a:cxnSpLocks noChangeShapeType="1"/>
                <a:stCxn id="165985" idx="0"/>
                <a:endCxn id="165983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20" name="AutoShape 102"/>
              <p:cNvCxnSpPr>
                <a:cxnSpLocks noChangeShapeType="1"/>
                <a:stCxn id="165984" idx="6"/>
                <a:endCxn id="40024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40021" name="AutoShape 103"/>
              <p:cNvCxnSpPr>
                <a:cxnSpLocks noChangeShapeType="1"/>
                <a:stCxn id="165986" idx="4"/>
                <a:endCxn id="165985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22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23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24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25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26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5997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28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29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0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1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32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0012" name="Text Box 115"/>
            <p:cNvSpPr txBox="1">
              <a:spLocks noChangeArrowheads="1"/>
            </p:cNvSpPr>
            <p:nvPr/>
          </p:nvSpPr>
          <p:spPr bwMode="auto">
            <a:xfrm>
              <a:off x="448" y="3632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but P4 is not included</a:t>
              </a:r>
            </a:p>
          </p:txBody>
        </p: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3429000" y="4076701"/>
            <a:ext cx="2451100" cy="2466976"/>
            <a:chOff x="2160" y="2376"/>
            <a:chExt cx="1544" cy="1554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66006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7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8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09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10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96" name="AutoShape 123"/>
              <p:cNvCxnSpPr>
                <a:cxnSpLocks noChangeShapeType="1"/>
                <a:stCxn id="166006" idx="6"/>
                <a:endCxn id="166007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7" name="AutoShape 124"/>
              <p:cNvCxnSpPr>
                <a:cxnSpLocks noChangeShapeType="1"/>
                <a:stCxn id="166008" idx="0"/>
                <a:endCxn id="166006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8" name="AutoShape 125"/>
              <p:cNvCxnSpPr>
                <a:cxnSpLocks noChangeShapeType="1"/>
                <a:stCxn id="166007" idx="6"/>
                <a:endCxn id="400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99" name="AutoShape 126"/>
              <p:cNvCxnSpPr>
                <a:cxnSpLocks noChangeShapeType="1"/>
                <a:stCxn id="166009" idx="4"/>
                <a:endCxn id="166008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40000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0001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0002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0003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0004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20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0006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007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8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09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0010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90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P2 re-initiates election</a:t>
              </a:r>
            </a:p>
          </p:txBody>
        </p:sp>
      </p:grpSp>
      <p:grpSp>
        <p:nvGrpSpPr>
          <p:cNvPr id="15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6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66029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0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1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2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6033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974" name="AutoShape 146"/>
              <p:cNvCxnSpPr>
                <a:cxnSpLocks noChangeShapeType="1"/>
                <a:stCxn id="166029" idx="6"/>
                <a:endCxn id="166030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5" name="AutoShape 147"/>
              <p:cNvCxnSpPr>
                <a:cxnSpLocks noChangeShapeType="1"/>
                <a:stCxn id="166031" idx="0"/>
                <a:endCxn id="166029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6" name="AutoShape 148"/>
              <p:cNvCxnSpPr>
                <a:cxnSpLocks noChangeShapeType="1"/>
                <a:stCxn id="166030" idx="6"/>
                <a:endCxn id="39980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39977" name="AutoShape 149"/>
              <p:cNvCxnSpPr>
                <a:cxnSpLocks noChangeShapeType="1"/>
                <a:stCxn id="166032" idx="4"/>
                <a:endCxn id="166031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39978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9979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9980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9981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9982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66043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984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9985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6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7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9988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968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6. P3 is finally elected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srgbClr val="0000FF"/>
                </a:solidFill>
              </a:rPr>
              <a:pPr/>
              <a:t>2</a:t>
            </a:fld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5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8" grpId="0" autoUpdateAnimBg="0"/>
      <p:bldP spid="165899" grpId="0" autoUpdateAnimBg="0"/>
      <p:bldP spid="165900" grpId="0" autoUpdateAnimBg="0"/>
      <p:bldP spid="165901" grpId="0" autoUpdateAnimBg="0"/>
      <p:bldP spid="165902" grpId="0" autoUpdateAnimBg="0"/>
      <p:bldP spid="165903" grpId="0" autoUpdateAnimBg="0"/>
      <p:bldP spid="165904" grpId="0" autoUpdateAnimBg="0"/>
      <p:bldP spid="165905" grpId="0" autoUpdateAnimBg="0"/>
      <p:bldP spid="165906" grpId="0" autoUpdateAnimBg="0"/>
      <p:bldP spid="165907" grpId="0" autoUpdateAnimBg="0"/>
      <p:bldP spid="165908" grpId="0" autoUpdateAnimBg="0"/>
      <p:bldP spid="165909" grpId="0" autoUpdateAnimBg="0"/>
      <p:bldP spid="165910" grpId="0" autoUpdateAnimBg="0"/>
      <p:bldP spid="165911" grpId="0" autoUpdateAnimBg="0"/>
      <p:bldP spid="1659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Pass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value: no problem</a:t>
            </a:r>
          </a:p>
          <a:p>
            <a:pPr lvl="1"/>
            <a:r>
              <a:rPr lang="en-US" dirty="0" smtClean="0"/>
              <a:t>Just copy the value</a:t>
            </a:r>
          </a:p>
          <a:p>
            <a:r>
              <a:rPr lang="en-US" dirty="0" smtClean="0"/>
              <a:t>What about pointers/references?</a:t>
            </a:r>
          </a:p>
          <a:p>
            <a:pPr lvl="1"/>
            <a:r>
              <a:rPr lang="en-US" dirty="0" smtClean="0"/>
              <a:t>Need to copy the actual data as well</a:t>
            </a:r>
          </a:p>
          <a:p>
            <a:pPr lvl="1"/>
            <a:r>
              <a:rPr lang="en-US" dirty="0" smtClean="0"/>
              <a:t>Marshall them at the client and </a:t>
            </a:r>
            <a:r>
              <a:rPr lang="en-US" dirty="0" err="1" smtClean="0"/>
              <a:t>unmarshall</a:t>
            </a:r>
            <a:r>
              <a:rPr lang="en-US" dirty="0" smtClean="0"/>
              <a:t> them at the server</a:t>
            </a:r>
          </a:p>
          <a:p>
            <a:pPr lvl="1"/>
            <a:r>
              <a:rPr lang="en-US" dirty="0" smtClean="0"/>
              <a:t>Pass the local pointers/references</a:t>
            </a:r>
          </a:p>
          <a:p>
            <a:r>
              <a:rPr lang="en-US" dirty="0" smtClean="0"/>
              <a:t>What about complex data structures? </a:t>
            </a:r>
            <a:r>
              <a:rPr lang="en-US" dirty="0" err="1" smtClean="0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, class, etc.</a:t>
            </a:r>
          </a:p>
          <a:p>
            <a:pPr lvl="1"/>
            <a:r>
              <a:rPr lang="en-US" dirty="0" smtClean="0"/>
              <a:t>Need to have a platform independent way of representing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two heterogeneous machines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byte </a:t>
            </a:r>
            <a:r>
              <a:rPr lang="en-US" dirty="0" smtClean="0"/>
              <a:t>ordering (big-endian &amp; little-endian)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sizes of integers and other </a:t>
            </a:r>
            <a:r>
              <a:rPr lang="en-US" dirty="0" smtClean="0"/>
              <a:t>types</a:t>
            </a:r>
            <a:endParaRPr lang="en-US" dirty="0" smtClean="0"/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floating point </a:t>
            </a:r>
            <a:r>
              <a:rPr lang="en-US" dirty="0" smtClean="0"/>
              <a:t>representations</a:t>
            </a:r>
            <a:endParaRPr lang="en-US" dirty="0" smtClean="0"/>
          </a:p>
          <a:p>
            <a:pPr lvl="1"/>
            <a:r>
              <a:rPr lang="en-US" dirty="0" smtClean="0"/>
              <a:t>Different </a:t>
            </a:r>
            <a:r>
              <a:rPr lang="en-US" dirty="0" smtClean="0"/>
              <a:t>character </a:t>
            </a:r>
            <a:r>
              <a:rPr lang="en-US" dirty="0" smtClean="0"/>
              <a:t>sets</a:t>
            </a:r>
            <a:endParaRPr lang="en-US" dirty="0" smtClean="0"/>
          </a:p>
          <a:p>
            <a:pPr lvl="1"/>
            <a:r>
              <a:rPr lang="en-US" dirty="0" smtClean="0"/>
              <a:t>Alignment requirements</a:t>
            </a:r>
          </a:p>
          <a:p>
            <a:r>
              <a:rPr lang="en-US" dirty="0" smtClean="0"/>
              <a:t>Used in general contexts, not just in </a:t>
            </a:r>
            <a:r>
              <a:rPr lang="en-US" dirty="0" err="1" smtClean="0"/>
              <a:t>RPCs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language- and platform-neutral way to specify and serialize data</a:t>
            </a:r>
          </a:p>
          <a:p>
            <a:r>
              <a:rPr lang="en-US" dirty="0" smtClean="0"/>
              <a:t>Provides syntax &amp; pre-compiler (open-source)</a:t>
            </a:r>
          </a:p>
          <a:p>
            <a:pPr lvl="1"/>
            <a:r>
              <a:rPr lang="en-US" dirty="0" smtClean="0"/>
              <a:t>Pre-compiler generates code to manipulate objects for a specific language, </a:t>
            </a:r>
            <a:r>
              <a:rPr lang="en-US" dirty="0" err="1" smtClean="0"/>
              <a:t>e.g</a:t>
            </a:r>
            <a:r>
              <a:rPr lang="en-US" dirty="0" smtClean="0"/>
              <a:t>, C++, Java, Python.</a:t>
            </a:r>
          </a:p>
          <a:p>
            <a:pPr lvl="1"/>
            <a:r>
              <a:rPr lang="en-US" dirty="0" smtClean="0"/>
              <a:t>The runtime support applies a fast &amp; sloppy compression algorithm.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message Book {</a:t>
            </a:r>
          </a:p>
          <a:p>
            <a:pPr>
              <a:buNone/>
            </a:pPr>
            <a:r>
              <a:rPr lang="en-US" sz="1800" dirty="0" smtClean="0"/>
              <a:t>	required string title = 1;</a:t>
            </a:r>
          </a:p>
          <a:p>
            <a:pPr>
              <a:buNone/>
            </a:pPr>
            <a:r>
              <a:rPr lang="en-US" sz="1800" dirty="0" smtClean="0"/>
              <a:t>	repeated string author = 2;</a:t>
            </a:r>
          </a:p>
          <a:p>
            <a:pPr>
              <a:buNone/>
            </a:pPr>
            <a:r>
              <a:rPr lang="en-US" sz="1800" dirty="0" smtClean="0"/>
              <a:t>	optional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statistics = 3;</a:t>
            </a:r>
          </a:p>
          <a:p>
            <a:pPr>
              <a:buNone/>
            </a:pPr>
            <a:r>
              <a:rPr lang="en-US" sz="1800" dirty="0" smtClean="0"/>
              <a:t>	message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{</a:t>
            </a:r>
          </a:p>
          <a:p>
            <a:pPr>
              <a:buNone/>
            </a:pPr>
            <a:r>
              <a:rPr lang="en-US" sz="1800" dirty="0" smtClean="0"/>
              <a:t>		required int32 sales =1;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calls do not fail.</a:t>
            </a:r>
          </a:p>
          <a:p>
            <a:r>
              <a:rPr lang="en-US" dirty="0" smtClean="0"/>
              <a:t>Remote calls might fail.</a:t>
            </a:r>
          </a:p>
          <a:p>
            <a:r>
              <a:rPr lang="en-US" dirty="0" smtClean="0"/>
              <a:t>Programmers should deal with this.</a:t>
            </a:r>
          </a:p>
          <a:p>
            <a:pPr lvl="1"/>
            <a:r>
              <a:rPr lang="en-US" dirty="0" smtClean="0"/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of</a:t>
            </a:r>
            <a:r>
              <a:rPr lang="en-US" dirty="0" smtClean="0"/>
              <a:t>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</a:t>
            </a:r>
            <a:r>
              <a:rPr lang="en-US" dirty="0" smtClean="0"/>
              <a:t> </a:t>
            </a:r>
            <a:r>
              <a:rPr lang="en-US" dirty="0" smtClean="0"/>
              <a:t>server </a:t>
            </a:r>
            <a:r>
              <a:rPr lang="en-US" dirty="0" smtClean="0"/>
              <a:t>crashed or server process died before executing</a:t>
            </a:r>
            <a:r>
              <a:rPr lang="en-US" dirty="0" smtClean="0"/>
              <a:t> server code</a:t>
            </a:r>
          </a:p>
          <a:p>
            <a:pPr lvl="1"/>
            <a:r>
              <a:rPr lang="en-US" dirty="0" smtClean="0"/>
              <a:t>1 time:</a:t>
            </a:r>
            <a:r>
              <a:rPr lang="en-US" dirty="0" smtClean="0"/>
              <a:t> </a:t>
            </a:r>
            <a:r>
              <a:rPr lang="en-US" dirty="0" smtClean="0"/>
              <a:t>everything </a:t>
            </a:r>
            <a:r>
              <a:rPr lang="en-US" dirty="0" smtClean="0"/>
              <a:t>worked well, as </a:t>
            </a:r>
            <a:r>
              <a:rPr lang="en-US" dirty="0" smtClean="0"/>
              <a:t>expected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smtClean="0"/>
              <a:t>or more: excess latency or lost reply from server and </a:t>
            </a:r>
            <a:r>
              <a:rPr lang="en-US" dirty="0" smtClean="0"/>
              <a:t>client</a:t>
            </a:r>
            <a:r>
              <a:rPr lang="en-US" dirty="0" smtClean="0"/>
              <a:t> </a:t>
            </a:r>
            <a:r>
              <a:rPr lang="en-US" dirty="0" smtClean="0"/>
              <a:t>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</a:t>
            </a:r>
            <a:r>
              <a:rPr lang="en-US" dirty="0" smtClean="0"/>
              <a:t>once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Remote </a:t>
            </a:r>
            <a:r>
              <a:rPr lang="en-GB" dirty="0" smtClean="0"/>
              <a:t>Method</a:t>
            </a:r>
            <a:r>
              <a:rPr lang="en-GB" dirty="0" smtClean="0"/>
              <a:t> Invocation (RMI)</a:t>
            </a:r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annot provide exactly once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381000"/>
            <a:ext cx="8229600" cy="1252538"/>
          </a:xfrm>
        </p:spPr>
        <p:txBody>
          <a:bodyPr/>
          <a:lstStyle/>
          <a:p>
            <a:r>
              <a:rPr lang="en-US" dirty="0" smtClean="0"/>
              <a:t>Recap: </a:t>
            </a:r>
            <a:r>
              <a:rPr lang="en-US" dirty="0" smtClean="0"/>
              <a:t>Bully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33900" y="1638300"/>
            <a:ext cx="1016000" cy="1092200"/>
            <a:chOff x="2856" y="1032"/>
            <a:chExt cx="640" cy="688"/>
          </a:xfrm>
        </p:grpSpPr>
        <p:sp>
          <p:nvSpPr>
            <p:cNvPr id="52388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389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90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52391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" y="901700"/>
            <a:ext cx="2260600" cy="2644776"/>
            <a:chOff x="456" y="568"/>
            <a:chExt cx="1424" cy="1666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1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2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64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73" name="AutoShape 21"/>
            <p:cNvCxnSpPr>
              <a:cxnSpLocks noChangeShapeType="1"/>
              <a:stCxn id="185360" idx="6"/>
              <a:endCxn id="185361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4" name="AutoShape 22"/>
            <p:cNvCxnSpPr>
              <a:cxnSpLocks noChangeShapeType="1"/>
              <a:stCxn id="185363" idx="4"/>
              <a:endCxn id="185364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5" name="AutoShape 23"/>
            <p:cNvCxnSpPr>
              <a:cxnSpLocks noChangeShapeType="1"/>
              <a:stCxn id="185362" idx="0"/>
              <a:endCxn id="185360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6" name="AutoShape 24"/>
            <p:cNvCxnSpPr>
              <a:cxnSpLocks noChangeShapeType="1"/>
              <a:stCxn id="185361" idx="6"/>
              <a:endCxn id="52380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77" name="AutoShape 25"/>
            <p:cNvCxnSpPr>
              <a:cxnSpLocks noChangeShapeType="1"/>
              <a:stCxn id="185364" idx="2"/>
              <a:endCxn id="185362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78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79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80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81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82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75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84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85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6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87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1. P2 initiates election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479800" y="927100"/>
            <a:ext cx="2489200" cy="2593976"/>
            <a:chOff x="2192" y="584"/>
            <a:chExt cx="1568" cy="1634"/>
          </a:xfrm>
        </p:grpSpPr>
        <p:sp>
          <p:nvSpPr>
            <p:cNvPr id="52348" name="Text Box 37"/>
            <p:cNvSpPr txBox="1">
              <a:spLocks noChangeArrowheads="1"/>
            </p:cNvSpPr>
            <p:nvPr/>
          </p:nvSpPr>
          <p:spPr bwMode="auto">
            <a:xfrm>
              <a:off x="2200" y="2024"/>
              <a:ext cx="1560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</a:t>
              </a:r>
              <a:r>
                <a:rPr lang="en-US" b="1" dirty="0" smtClean="0">
                  <a:solidFill>
                    <a:srgbClr val="0000FF"/>
                  </a:solidFill>
                </a:rPr>
                <a:t> replies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85382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3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4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5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386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54" name="AutoShape 43"/>
            <p:cNvCxnSpPr>
              <a:cxnSpLocks noChangeShapeType="1"/>
              <a:stCxn id="185382" idx="6"/>
              <a:endCxn id="185383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5" name="AutoShape 44"/>
            <p:cNvCxnSpPr>
              <a:cxnSpLocks noChangeShapeType="1"/>
              <a:stCxn id="185385" idx="4"/>
              <a:endCxn id="185386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6" name="AutoShape 45"/>
            <p:cNvCxnSpPr>
              <a:cxnSpLocks noChangeShapeType="1"/>
              <a:stCxn id="185384" idx="0"/>
              <a:endCxn id="185382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7" name="AutoShape 46"/>
            <p:cNvCxnSpPr>
              <a:cxnSpLocks noChangeShapeType="1"/>
              <a:stCxn id="185383" idx="6"/>
              <a:endCxn id="52361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58" name="AutoShape 47"/>
            <p:cNvCxnSpPr>
              <a:cxnSpLocks noChangeShapeType="1"/>
              <a:stCxn id="185386" idx="2"/>
              <a:endCxn id="185384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59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60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61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62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63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397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65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66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67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083300" y="927100"/>
            <a:ext cx="2476500" cy="2581276"/>
            <a:chOff x="3832" y="584"/>
            <a:chExt cx="1560" cy="1626"/>
          </a:xfrm>
        </p:grpSpPr>
        <p:sp>
          <p:nvSpPr>
            <p:cNvPr id="52328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5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3. P3 &amp; P4 initiate election</a:t>
              </a:r>
            </a:p>
          </p:txBody>
        </p:sp>
        <p:sp>
          <p:nvSpPr>
            <p:cNvPr id="185403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4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5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6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5407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52334" name="AutoShape 64"/>
            <p:cNvCxnSpPr>
              <a:cxnSpLocks noChangeShapeType="1"/>
              <a:stCxn id="185403" idx="6"/>
              <a:endCxn id="185404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5" name="AutoShape 65"/>
            <p:cNvCxnSpPr>
              <a:cxnSpLocks noChangeShapeType="1"/>
              <a:stCxn id="185406" idx="4"/>
              <a:endCxn id="185407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6" name="AutoShape 66"/>
            <p:cNvCxnSpPr>
              <a:cxnSpLocks noChangeShapeType="1"/>
              <a:stCxn id="185405" idx="0"/>
              <a:endCxn id="185403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7" name="AutoShape 67"/>
            <p:cNvCxnSpPr>
              <a:cxnSpLocks noChangeShapeType="1"/>
              <a:stCxn id="185404" idx="6"/>
              <a:endCxn id="52341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338" name="AutoShape 68"/>
            <p:cNvCxnSpPr>
              <a:cxnSpLocks noChangeShapeType="1"/>
              <a:stCxn id="185407" idx="2"/>
              <a:endCxn id="185405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39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52340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52341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52342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52343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5418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52345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52346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52347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736600" y="3644901"/>
            <a:ext cx="2247900" cy="2568576"/>
            <a:chOff x="464" y="2296"/>
            <a:chExt cx="1416" cy="1618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185424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5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6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7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28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314" name="AutoShape 85"/>
              <p:cNvCxnSpPr>
                <a:cxnSpLocks noChangeShapeType="1"/>
                <a:stCxn id="185424" idx="6"/>
                <a:endCxn id="185425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5" name="AutoShape 86"/>
              <p:cNvCxnSpPr>
                <a:cxnSpLocks noChangeShapeType="1"/>
                <a:stCxn id="185427" idx="4"/>
                <a:endCxn id="185428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6" name="AutoShape 87"/>
              <p:cNvCxnSpPr>
                <a:cxnSpLocks noChangeShapeType="1"/>
                <a:stCxn id="185426" idx="0"/>
                <a:endCxn id="185424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7" name="AutoShape 88"/>
              <p:cNvCxnSpPr>
                <a:cxnSpLocks noChangeShapeType="1"/>
                <a:stCxn id="185425" idx="6"/>
                <a:endCxn id="52321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318" name="AutoShape 89"/>
              <p:cNvCxnSpPr>
                <a:cxnSpLocks noChangeShapeType="1"/>
                <a:stCxn id="185428" idx="2"/>
                <a:endCxn id="185426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319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320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321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322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323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39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325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326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327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308" name="Text Box 99"/>
            <p:cNvSpPr txBox="1">
              <a:spLocks noChangeArrowheads="1"/>
            </p:cNvSpPr>
            <p:nvPr/>
          </p:nvSpPr>
          <p:spPr bwMode="auto">
            <a:xfrm>
              <a:off x="528" y="372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4. P3 receives reply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1816100" y="5118100"/>
            <a:ext cx="647700" cy="330200"/>
            <a:chOff x="1144" y="3224"/>
            <a:chExt cx="408" cy="208"/>
          </a:xfrm>
        </p:grpSpPr>
        <p:cxnSp>
          <p:nvCxnSpPr>
            <p:cNvPr id="52305" name="AutoShape 101"/>
            <p:cNvCxnSpPr>
              <a:cxnSpLocks noChangeShapeType="1"/>
              <a:stCxn id="185428" idx="0"/>
              <a:endCxn id="52321" idx="1"/>
            </p:cNvCxnSpPr>
            <p:nvPr/>
          </p:nvCxnSpPr>
          <p:spPr bwMode="auto">
            <a:xfrm rot="-5400000">
              <a:off x="1333" y="3214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6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1244600" y="1562100"/>
            <a:ext cx="2133600" cy="1143000"/>
            <a:chOff x="784" y="984"/>
            <a:chExt cx="1344" cy="720"/>
          </a:xfrm>
        </p:grpSpPr>
        <p:sp>
          <p:nvSpPr>
            <p:cNvPr id="52299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0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1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302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303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304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>
            <a:off x="6569075" y="1930400"/>
            <a:ext cx="1927225" cy="1020763"/>
            <a:chOff x="4138" y="1216"/>
            <a:chExt cx="1214" cy="643"/>
          </a:xfrm>
        </p:grpSpPr>
        <p:sp>
          <p:nvSpPr>
            <p:cNvPr id="52293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4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52296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297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52298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7"/>
          <p:cNvGrpSpPr>
            <a:grpSpLocks/>
          </p:cNvGrpSpPr>
          <p:nvPr/>
        </p:nvGrpSpPr>
        <p:grpSpPr bwMode="auto">
          <a:xfrm>
            <a:off x="3454400" y="3594101"/>
            <a:ext cx="2260600" cy="2593976"/>
            <a:chOff x="2176" y="2264"/>
            <a:chExt cx="1424" cy="1634"/>
          </a:xfrm>
        </p:grpSpPr>
        <p:grpSp>
          <p:nvGrpSpPr>
            <p:cNvPr id="12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63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4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5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6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67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79" name="AutoShape 124"/>
              <p:cNvCxnSpPr>
                <a:cxnSpLocks noChangeShapeType="1"/>
                <a:stCxn id="185463" idx="6"/>
                <a:endCxn id="185464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0" name="AutoShape 125"/>
              <p:cNvCxnSpPr>
                <a:cxnSpLocks noChangeShapeType="1"/>
                <a:stCxn id="185466" idx="4"/>
                <a:endCxn id="185467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1" name="AutoShape 126"/>
              <p:cNvCxnSpPr>
                <a:cxnSpLocks noChangeShapeType="1"/>
                <a:stCxn id="185465" idx="0"/>
                <a:endCxn id="185463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2" name="AutoShape 127"/>
              <p:cNvCxnSpPr>
                <a:cxnSpLocks noChangeShapeType="1"/>
                <a:stCxn id="185464" idx="6"/>
                <a:endCxn id="52286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83" name="AutoShape 128"/>
              <p:cNvCxnSpPr>
                <a:cxnSpLocks noChangeShapeType="1"/>
                <a:stCxn id="185467" idx="2"/>
                <a:endCxn id="185465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284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85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86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87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88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478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90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91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92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73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receives no reply</a:t>
              </a:r>
            </a:p>
          </p:txBody>
        </p:sp>
      </p:grpSp>
      <p:grpSp>
        <p:nvGrpSpPr>
          <p:cNvPr id="13" name="Group 139"/>
          <p:cNvGrpSpPr>
            <a:grpSpLocks/>
          </p:cNvGrpSpPr>
          <p:nvPr/>
        </p:nvGrpSpPr>
        <p:grpSpPr bwMode="auto">
          <a:xfrm>
            <a:off x="6083300" y="3606801"/>
            <a:ext cx="2260600" cy="2593976"/>
            <a:chOff x="2176" y="2264"/>
            <a:chExt cx="1424" cy="1634"/>
          </a:xfrm>
        </p:grpSpPr>
        <p:grpSp>
          <p:nvGrpSpPr>
            <p:cNvPr id="14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185485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6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7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8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85489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2258" name="AutoShape 146"/>
              <p:cNvCxnSpPr>
                <a:cxnSpLocks noChangeShapeType="1"/>
                <a:stCxn id="185485" idx="6"/>
                <a:endCxn id="185486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59" name="AutoShape 147"/>
              <p:cNvCxnSpPr>
                <a:cxnSpLocks noChangeShapeType="1"/>
                <a:stCxn id="185488" idx="4"/>
                <a:endCxn id="185489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0" name="AutoShape 148"/>
              <p:cNvCxnSpPr>
                <a:cxnSpLocks noChangeShapeType="1"/>
                <a:stCxn id="185487" idx="0"/>
                <a:endCxn id="185485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1" name="AutoShape 149"/>
              <p:cNvCxnSpPr>
                <a:cxnSpLocks noChangeShapeType="1"/>
                <a:stCxn id="185486" idx="6"/>
                <a:endCxn id="52265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cxnSp>
            <p:nvCxnSpPr>
              <p:cNvPr id="52262" name="AutoShape 150"/>
              <p:cNvCxnSpPr>
                <a:cxnSpLocks noChangeShapeType="1"/>
                <a:stCxn id="185489" idx="2"/>
                <a:endCxn id="185487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</p:cxnSp>
          <p:sp>
            <p:nvSpPr>
              <p:cNvPr id="52263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2264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2265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2266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2267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85500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2269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2270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271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2252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5. P4 announces itself </a:t>
              </a:r>
            </a:p>
          </p:txBody>
        </p:sp>
      </p:grpSp>
      <p:grpSp>
        <p:nvGrpSpPr>
          <p:cNvPr id="15" name="Group 161"/>
          <p:cNvGrpSpPr>
            <a:grpSpLocks/>
          </p:cNvGrpSpPr>
          <p:nvPr/>
        </p:nvGrpSpPr>
        <p:grpSpPr bwMode="auto">
          <a:xfrm>
            <a:off x="6521450" y="4051300"/>
            <a:ext cx="1301750" cy="1425575"/>
            <a:chOff x="4108" y="2552"/>
            <a:chExt cx="820" cy="898"/>
          </a:xfrm>
        </p:grpSpPr>
        <p:cxnSp>
          <p:nvCxnSpPr>
            <p:cNvPr id="52246" name="AutoShape 162"/>
            <p:cNvCxnSpPr>
              <a:cxnSpLocks noChangeShapeType="1"/>
              <a:stCxn id="185489" idx="0"/>
              <a:endCxn id="52264" idx="1"/>
            </p:cNvCxnSpPr>
            <p:nvPr/>
          </p:nvCxnSpPr>
          <p:spPr bwMode="auto">
            <a:xfrm rot="-5400000">
              <a:off x="4433" y="2914"/>
              <a:ext cx="677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247" name="AutoShape 163"/>
            <p:cNvCxnSpPr>
              <a:cxnSpLocks noChangeShapeType="1"/>
              <a:stCxn id="185489" idx="7"/>
              <a:endCxn id="185488" idx="2"/>
            </p:cNvCxnSpPr>
            <p:nvPr/>
          </p:nvCxnSpPr>
          <p:spPr bwMode="auto">
            <a:xfrm rot="-5400000">
              <a:off x="4717" y="3270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cxnSp>
          <p:nvCxnSpPr>
            <p:cNvPr id="52248" name="AutoShape 164"/>
            <p:cNvCxnSpPr>
              <a:cxnSpLocks noChangeShapeType="1"/>
              <a:stCxn id="185489" idx="1"/>
              <a:endCxn id="52267" idx="2"/>
            </p:cNvCxnSpPr>
            <p:nvPr/>
          </p:nvCxnSpPr>
          <p:spPr bwMode="auto">
            <a:xfrm rot="5400000" flipH="1">
              <a:off x="4006" y="2947"/>
              <a:ext cx="605" cy="401"/>
            </a:xfrm>
            <a:prstGeom prst="curvedConnector3">
              <a:avLst>
                <a:gd name="adj1" fmla="val 53389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</p:cxnSp>
        <p:sp>
          <p:nvSpPr>
            <p:cNvPr id="52249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0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52245" name="Text Box 167"/>
          <p:cNvSpPr txBox="1">
            <a:spLocks noChangeArrowheads="1"/>
          </p:cNvSpPr>
          <p:nvPr/>
        </p:nvSpPr>
        <p:spPr bwMode="auto">
          <a:xfrm>
            <a:off x="5434013" y="414338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Socket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read/write</a:t>
            </a:r>
          </a:p>
          <a:p>
            <a:r>
              <a:rPr lang="en-US" dirty="0" smtClean="0"/>
              <a:t>Communication oriented</a:t>
            </a:r>
          </a:p>
          <a:p>
            <a:r>
              <a:rPr lang="en-US" dirty="0" smtClean="0"/>
              <a:t>Same sequence of calls, repeated many times</a:t>
            </a:r>
          </a:p>
          <a:p>
            <a:r>
              <a:rPr lang="en-US" dirty="0" smtClean="0"/>
              <a:t>Etc, etc…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programmer friendly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(Remote Procedure Call)</a:t>
            </a:r>
          </a:p>
          <a:p>
            <a:pPr lvl="1"/>
            <a:r>
              <a:rPr lang="en-US" dirty="0" smtClean="0"/>
              <a:t>Goal: it should appear that the programmer is calling a local function</a:t>
            </a:r>
          </a:p>
          <a:p>
            <a:pPr lvl="1"/>
            <a:r>
              <a:rPr lang="en-US" dirty="0" smtClean="0"/>
              <a:t>Mechanism to enable function calls between different processes</a:t>
            </a:r>
          </a:p>
          <a:p>
            <a:pPr lvl="1"/>
            <a:r>
              <a:rPr lang="en-US" dirty="0" smtClean="0"/>
              <a:t>First proposed in the 80’s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Sun RPC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CORBA</a:t>
            </a:r>
          </a:p>
          <a:p>
            <a:r>
              <a:rPr lang="en-US" dirty="0" smtClean="0"/>
              <a:t>Other examples that borrow the idea</a:t>
            </a:r>
          </a:p>
          <a:p>
            <a:pPr lvl="1"/>
            <a:r>
              <a:rPr lang="en-US" dirty="0" smtClean="0"/>
              <a:t>XML-RPC</a:t>
            </a:r>
          </a:p>
          <a:p>
            <a:pPr lvl="1"/>
            <a:r>
              <a:rPr lang="en-US" dirty="0" smtClean="0"/>
              <a:t>Android Bound Services with AIDL</a:t>
            </a:r>
          </a:p>
          <a:p>
            <a:pPr lvl="1"/>
            <a:r>
              <a:rPr lang="en-US" dirty="0" smtClean="0"/>
              <a:t>Google Protocol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(…)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rpc_call</a:t>
            </a:r>
            <a:r>
              <a:rPr lang="en-US" dirty="0" smtClean="0"/>
              <a:t>(…);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rpc_call</a:t>
            </a:r>
            <a:r>
              <a:rPr lang="en-US" dirty="0" smtClean="0"/>
              <a:t>(…)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Procedure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local_call(“str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The compiler generates code to </a:t>
            </a:r>
            <a:r>
              <a:rPr lang="en-US" i="1" dirty="0" smtClean="0">
                <a:solidFill>
                  <a:srgbClr val="0000FF"/>
                </a:solidFill>
              </a:rPr>
              <a:t>transfer necessary things</a:t>
            </a:r>
            <a:r>
              <a:rPr lang="en-US" dirty="0" smtClean="0"/>
              <a:t> to </a:t>
            </a:r>
            <a:r>
              <a:rPr lang="en-US" dirty="0" err="1" smtClean="0"/>
              <a:t>local_call</a:t>
            </a:r>
            <a:endParaRPr lang="en-US" dirty="0" smtClean="0"/>
          </a:p>
          <a:p>
            <a:pPr lvl="1"/>
            <a:r>
              <a:rPr lang="en-US" dirty="0" smtClean="0"/>
              <a:t>Push the parameters to the stack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local_call</a:t>
            </a:r>
            <a:endParaRPr lang="en-US" dirty="0" smtClean="0"/>
          </a:p>
          <a:p>
            <a:r>
              <a:rPr lang="en-US" dirty="0" smtClean="0"/>
              <a:t>The compiler also generates code to </a:t>
            </a:r>
            <a:r>
              <a:rPr lang="en-US" i="1" dirty="0" smtClean="0">
                <a:solidFill>
                  <a:srgbClr val="0000FF"/>
                </a:solidFill>
              </a:rPr>
              <a:t>execute the local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Assigns </a:t>
            </a:r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Adjust stack pointers</a:t>
            </a:r>
          </a:p>
          <a:p>
            <a:pPr lvl="1"/>
            <a:r>
              <a:rPr lang="en-US" dirty="0" smtClean="0"/>
              <a:t>Saves the return value</a:t>
            </a:r>
          </a:p>
          <a:p>
            <a:pPr lvl="1"/>
            <a:r>
              <a:rPr lang="en-US" dirty="0" smtClean="0"/>
              <a:t>Calls the return instruction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24525</TotalTime>
  <Pages>12</Pages>
  <Words>1693</Words>
  <Application>Microsoft Macintosh PowerPoint</Application>
  <PresentationFormat>Letter Paper (8.5x11 in)</PresentationFormat>
  <Paragraphs>478</Paragraphs>
  <Slides>29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Remote Procedure Call</vt:lpstr>
      <vt:lpstr>Recap: Modified Ring</vt:lpstr>
      <vt:lpstr>Recap: Bully Algorithm</vt:lpstr>
      <vt:lpstr>Recall?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CSE 486/586 Administrivia</vt:lpstr>
      <vt:lpstr>Stub, Marshalling, &amp; Unmarshalling</vt:lpstr>
      <vt:lpstr>RPC Process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Google Protocol Buffers</vt:lpstr>
      <vt:lpstr>What About Failures?</vt:lpstr>
      <vt:lpstr>Failure Modes of RPC</vt:lpstr>
      <vt:lpstr>Invocation Semantics</vt:lpstr>
      <vt:lpstr>Invocation Semantics</vt:lpstr>
      <vt:lpstr>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946</cp:revision>
  <cp:lastPrinted>2012-02-29T19:14:03Z</cp:lastPrinted>
  <dcterms:created xsi:type="dcterms:W3CDTF">2012-02-29T14:30:44Z</dcterms:created>
  <dcterms:modified xsi:type="dcterms:W3CDTF">2012-03-01T05:19:01Z</dcterms:modified>
  <cp:category/>
</cp:coreProperties>
</file>