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645" r:id="rId4"/>
    <p:sldId id="649" r:id="rId5"/>
    <p:sldId id="651" r:id="rId6"/>
    <p:sldId id="670" r:id="rId7"/>
    <p:sldId id="671" r:id="rId8"/>
    <p:sldId id="672" r:id="rId9"/>
    <p:sldId id="673" r:id="rId10"/>
    <p:sldId id="674" r:id="rId11"/>
    <p:sldId id="660" r:id="rId12"/>
    <p:sldId id="661" r:id="rId13"/>
    <p:sldId id="662" r:id="rId14"/>
    <p:sldId id="663" r:id="rId15"/>
    <p:sldId id="668" r:id="rId16"/>
    <p:sldId id="659" r:id="rId17"/>
    <p:sldId id="664" r:id="rId18"/>
    <p:sldId id="665" r:id="rId19"/>
    <p:sldId id="666" r:id="rId20"/>
    <p:sldId id="667" r:id="rId21"/>
    <p:sldId id="669" r:id="rId22"/>
    <p:sldId id="658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83" d="100"/>
          <a:sy n="83" d="100"/>
        </p:scale>
        <p:origin x="-1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Banking Example (Once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 transaction for a customer (e.g., at ATM or browser)</a:t>
            </a:r>
          </a:p>
          <a:p>
            <a:pPr lvl="1"/>
            <a:r>
              <a:rPr lang="en-US" dirty="0" smtClean="0"/>
              <a:t>Transfer $100 from saving to checking account</a:t>
            </a:r>
          </a:p>
          <a:p>
            <a:pPr lvl="1"/>
            <a:r>
              <a:rPr lang="en-US" dirty="0" smtClean="0"/>
              <a:t>Transfer $200 from money-market to checking account</a:t>
            </a:r>
          </a:p>
          <a:p>
            <a:pPr lvl="1"/>
            <a:r>
              <a:rPr lang="en-US" dirty="0" smtClean="0"/>
              <a:t>Withdraw $400 from checking account</a:t>
            </a:r>
          </a:p>
          <a:p>
            <a:r>
              <a:rPr lang="en-US" dirty="0" smtClean="0"/>
              <a:t>Transaction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savings.deduct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(100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(100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mnymkt.deduct(200)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checking.deduct(400)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dispense(400)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Wait…We’ve Seen This Before…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things that can go wrong?</a:t>
            </a:r>
          </a:p>
          <a:p>
            <a:pPr lvl="1"/>
            <a:r>
              <a:rPr lang="en-US" dirty="0" smtClean="0"/>
              <a:t>Multiple clients</a:t>
            </a:r>
          </a:p>
          <a:p>
            <a:pPr lvl="1"/>
            <a:r>
              <a:rPr lang="en-US" dirty="0" smtClean="0"/>
              <a:t>Multiple servers</a:t>
            </a:r>
          </a:p>
          <a:p>
            <a:r>
              <a:rPr lang="en-US" dirty="0" smtClean="0"/>
              <a:t>How do you solve this?</a:t>
            </a:r>
          </a:p>
          <a:p>
            <a:pPr lvl="1"/>
            <a:r>
              <a:rPr lang="en-US" dirty="0" smtClean="0"/>
              <a:t>Group everything as if it’s a single step</a:t>
            </a:r>
          </a:p>
          <a:p>
            <a:r>
              <a:rPr lang="en-US" dirty="0" smtClean="0"/>
              <a:t>Where have we seen this?</a:t>
            </a:r>
          </a:p>
          <a:p>
            <a:pPr lvl="1"/>
            <a:r>
              <a:rPr lang="en-US" dirty="0" smtClean="0"/>
              <a:t>Mutual exclusion lecture</a:t>
            </a:r>
          </a:p>
          <a:p>
            <a:r>
              <a:rPr lang="en-US" dirty="0" smtClean="0"/>
              <a:t>So, we’re done?</a:t>
            </a:r>
          </a:p>
          <a:p>
            <a:pPr lvl="1"/>
            <a:r>
              <a:rPr lang="en-US" dirty="0" smtClean="0"/>
              <a:t>No, we’re not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Satisfied?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</a:t>
            </a:r>
            <a:r>
              <a:rPr lang="en-US" sz="2000" dirty="0" err="1" smtClean="0"/>
              <a:t>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(100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(100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(200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(200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(400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(400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</a:t>
            </a:r>
            <a:r>
              <a:rPr lang="en-US" sz="2000" dirty="0" err="1" smtClean="0"/>
              <a:t>(mutex</a:t>
            </a:r>
            <a:r>
              <a:rPr lang="en-US" sz="2000" dirty="0" smtClean="0"/>
              <a:t>)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checking.deduct(400);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dispense(400);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7700" y="1600200"/>
            <a:ext cx="3200400" cy="2438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Satisfied?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1.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savings.deduct(100)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2.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3.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mnymkt.deduct(200)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4.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5.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checking.deduct(400)</a:t>
            </a:r>
            <a:r>
              <a:rPr lang="en-US" dirty="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6.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50900" y="2185075"/>
            <a:ext cx="2082800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means the customer loses money; we need to restore old state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946400" y="2007275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21000" y="2794675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33700" y="3213775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42100" y="1854875"/>
            <a:ext cx="1828800" cy="2031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does not cause lost money, but old steps cannot be repeated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83300" y="2375575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045200" y="3112175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Satisfied?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we discussed in mutual exclusion is one big lock.</a:t>
            </a:r>
          </a:p>
          <a:p>
            <a:pPr lvl="1"/>
            <a:r>
              <a:rPr lang="en-US" dirty="0" smtClean="0"/>
              <a:t>Everyone else has to wait.</a:t>
            </a:r>
          </a:p>
          <a:p>
            <a:pPr lvl="1"/>
            <a:r>
              <a:rPr lang="en-US" dirty="0" smtClean="0"/>
              <a:t>It does not necessarily deal with failures.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Observation: we can interleave some </a:t>
            </a:r>
            <a:r>
              <a:rPr lang="en-US" dirty="0" smtClean="0"/>
              <a:t>operations</a:t>
            </a:r>
            <a:r>
              <a:rPr lang="en-US" dirty="0" smtClean="0"/>
              <a:t> from different processes.</a:t>
            </a:r>
          </a:p>
          <a:p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If a process crashes while holding a lock</a:t>
            </a:r>
          </a:p>
          <a:p>
            <a:r>
              <a:rPr lang="en-US" dirty="0" smtClean="0"/>
              <a:t>Let’s go beyond simple locking!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 for </a:t>
            </a:r>
            <a:r>
              <a:rPr lang="en-US" dirty="0" smtClean="0">
                <a:solidFill>
                  <a:srgbClr val="FF0000"/>
                </a:solidFill>
              </a:rPr>
              <a:t>grouping multiple operations into one</a:t>
            </a:r>
          </a:p>
          <a:p>
            <a:r>
              <a:rPr lang="en-US" dirty="0" smtClean="0"/>
              <a:t>A transaction is </a:t>
            </a:r>
            <a:r>
              <a:rPr lang="en-US" dirty="0" smtClean="0">
                <a:solidFill>
                  <a:srgbClr val="0000FF"/>
                </a:solidFill>
              </a:rPr>
              <a:t>indivisible (atomic) </a:t>
            </a:r>
            <a:r>
              <a:rPr lang="en-US" dirty="0" smtClean="0"/>
              <a:t>from the point of view of other transactions</a:t>
            </a:r>
          </a:p>
          <a:p>
            <a:pPr lvl="1"/>
            <a:r>
              <a:rPr lang="en-US" dirty="0" smtClean="0"/>
              <a:t>No access to intermediate results/states</a:t>
            </a:r>
          </a:p>
          <a:p>
            <a:pPr lvl="1"/>
            <a:r>
              <a:rPr lang="en-US" dirty="0" smtClean="0"/>
              <a:t>Free from interference by other operations</a:t>
            </a:r>
          </a:p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egin(): begins a transaction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ommit(): tries completing the transaction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bort(): aborts the transaction</a:t>
            </a:r>
          </a:p>
          <a:p>
            <a:r>
              <a:rPr lang="en-US" dirty="0" smtClean="0"/>
              <a:t>Implementing transactions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 smtClean="0"/>
              <a:t>: finding out what operations we can interleave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: dealing with failures, rolling back changes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Transactions: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tomicity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All or nothing  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onsistency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if the server starts in a consistent state, the transaction ends with the server in a consistent state.  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solation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Each transaction must be performed without interference from other transactions, i.e.,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watch for when interleaving operations</a:t>
            </a:r>
          </a:p>
          <a:p>
            <a:r>
              <a:rPr lang="en-US" dirty="0" smtClean="0"/>
              <a:t>Lost update</a:t>
            </a:r>
          </a:p>
          <a:p>
            <a:pPr lvl="1"/>
            <a:r>
              <a:rPr lang="en-US" dirty="0" smtClean="0"/>
              <a:t>One transaction causes loss of information for another.</a:t>
            </a:r>
          </a:p>
          <a:p>
            <a:r>
              <a:rPr lang="en-US" dirty="0" smtClean="0"/>
              <a:t>Inconsistent retrieval</a:t>
            </a:r>
          </a:p>
          <a:p>
            <a:pPr lvl="1"/>
            <a:r>
              <a:rPr lang="en-US" dirty="0" smtClean="0"/>
              <a:t>Partial, incomplete results of one transaction are retrieved by another.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Update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One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transaction causes loss of info. for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another: consider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RPC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Control: Providing “Correct”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</a:t>
            </a:r>
            <a:r>
              <a:rPr lang="en-US" sz="2000" dirty="0" smtClean="0"/>
              <a:t>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Midterm</a:t>
            </a:r>
            <a:r>
              <a:rPr lang="en-US" dirty="0" smtClean="0">
                <a:solidFill>
                  <a:srgbClr val="FF0000"/>
                </a:solidFill>
              </a:rPr>
              <a:t>: 3/5 (Monday) in class</a:t>
            </a:r>
          </a:p>
          <a:p>
            <a:pPr lvl="1"/>
            <a:r>
              <a:rPr lang="en-US" dirty="0" smtClean="0"/>
              <a:t>45 minutes</a:t>
            </a:r>
          </a:p>
          <a:p>
            <a:pPr lvl="1"/>
            <a:r>
              <a:rPr lang="en-US" dirty="0" smtClean="0"/>
              <a:t>Everything up to</a:t>
            </a:r>
            <a:r>
              <a:rPr lang="en-US" dirty="0" smtClean="0"/>
              <a:t> </a:t>
            </a:r>
            <a:r>
              <a:rPr lang="en-US" dirty="0" smtClean="0"/>
              <a:t>Wednesday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dirty="0" smtClean="0"/>
              <a:t>-page cheat sheet is allowed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need to turn in your cheat sheet at the end of your exam.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start project 1 as soon as possible!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Stub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Port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Failure </a:t>
            </a:r>
            <a:r>
              <a:rPr lang="en-US" dirty="0" smtClean="0"/>
              <a:t>Modes of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Invocation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 server crashed or server process died before executing server code</a:t>
            </a:r>
          </a:p>
          <a:p>
            <a:pPr lvl="1"/>
            <a:r>
              <a:rPr lang="en-US" dirty="0" smtClean="0"/>
              <a:t>1 time: everything worked well, as expected</a:t>
            </a:r>
          </a:p>
          <a:p>
            <a:pPr lvl="1"/>
            <a:r>
              <a:rPr lang="en-US" dirty="0" smtClean="0"/>
              <a:t>1 or more: excess latency or lost reply from server and client 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Invocation </a:t>
            </a:r>
            <a:r>
              <a:rPr lang="en-GB" dirty="0" smtClean="0"/>
              <a:t>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at a Mid-Point: What We’ve Discussed So Far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communication infrastructure: the Internet</a:t>
            </a:r>
          </a:p>
          <a:p>
            <a:r>
              <a:rPr lang="en-US" dirty="0" smtClean="0"/>
              <a:t>Communication between two processes</a:t>
            </a:r>
          </a:p>
          <a:p>
            <a:pPr lvl="1"/>
            <a:r>
              <a:rPr lang="en-US" dirty="0" smtClean="0"/>
              <a:t>Socket API</a:t>
            </a:r>
          </a:p>
          <a:p>
            <a:pPr lvl="1"/>
            <a:r>
              <a:rPr lang="en-US" dirty="0" smtClean="0"/>
              <a:t>RPC</a:t>
            </a:r>
          </a:p>
          <a:p>
            <a:r>
              <a:rPr lang="en-US" dirty="0" smtClean="0"/>
              <a:t>Communication between multiple processes</a:t>
            </a:r>
          </a:p>
          <a:p>
            <a:pPr lvl="1"/>
            <a:r>
              <a:rPr lang="en-US" dirty="0" smtClean="0"/>
              <a:t>Multicast algorithms</a:t>
            </a:r>
          </a:p>
          <a:p>
            <a:r>
              <a:rPr lang="en-US" dirty="0" smtClean="0"/>
              <a:t>Concept of time in distributed systems</a:t>
            </a:r>
          </a:p>
          <a:p>
            <a:r>
              <a:rPr lang="en-US" dirty="0" smtClean="0"/>
              <a:t>Organization of distributed systems</a:t>
            </a:r>
          </a:p>
          <a:p>
            <a:pPr lvl="1"/>
            <a:r>
              <a:rPr lang="en-US" dirty="0" smtClean="0"/>
              <a:t>Server-client</a:t>
            </a:r>
          </a:p>
          <a:p>
            <a:pPr lvl="1"/>
            <a:r>
              <a:rPr lang="en-US" dirty="0" smtClean="0"/>
              <a:t>Peer-to-peer, </a:t>
            </a:r>
            <a:r>
              <a:rPr lang="en-US" dirty="0" err="1" smtClean="0"/>
              <a:t>DHTs</a:t>
            </a:r>
            <a:endParaRPr lang="en-US" dirty="0" smtClean="0"/>
          </a:p>
          <a:p>
            <a:r>
              <a:rPr lang="en-US" dirty="0" smtClean="0"/>
              <a:t>Impossibility of consensus</a:t>
            </a:r>
          </a:p>
          <a:p>
            <a:r>
              <a:rPr lang="en-US" dirty="0" smtClean="0"/>
              <a:t>Distributed algorithms</a:t>
            </a:r>
          </a:p>
          <a:p>
            <a:pPr lvl="1"/>
            <a:r>
              <a:rPr lang="en-US" dirty="0" smtClean="0"/>
              <a:t>Failure detection, global snapshots, mutual exclusion, leader 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Half of the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storage</a:t>
            </a:r>
          </a:p>
          <a:p>
            <a:r>
              <a:rPr lang="en-US" dirty="0" smtClean="0"/>
              <a:t>Consensus algorithm: </a:t>
            </a:r>
            <a:r>
              <a:rPr lang="en-US" dirty="0" err="1" smtClean="0"/>
              <a:t>Paxos</a:t>
            </a:r>
            <a:endParaRPr lang="en-US" dirty="0" smtClean="0"/>
          </a:p>
          <a:p>
            <a:r>
              <a:rPr lang="en-US" dirty="0" smtClean="0"/>
              <a:t>BFT (Byzantine Fault Tolerance)</a:t>
            </a:r>
          </a:p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24846</TotalTime>
  <Pages>12</Pages>
  <Words>1485</Words>
  <Application>Microsoft Macintosh PowerPoint</Application>
  <PresentationFormat>Letter Paper (8.5x11 in)</PresentationFormat>
  <Paragraphs>340</Paragraphs>
  <Slides>22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Transactions</vt:lpstr>
      <vt:lpstr>Recap: RPC Process</vt:lpstr>
      <vt:lpstr>Recap: Stub Generation</vt:lpstr>
      <vt:lpstr>Recap: Port Mapper</vt:lpstr>
      <vt:lpstr>Recap: Failure Modes of RPC</vt:lpstr>
      <vt:lpstr>Recap: Invocation Semantics</vt:lpstr>
      <vt:lpstr>Recap: Invocation Semantics</vt:lpstr>
      <vt:lpstr>We’re at a Mid-Point: What We’ve Discussed So Far</vt:lpstr>
      <vt:lpstr>The Other Half of the Semester</vt:lpstr>
      <vt:lpstr>Today: Banking Example (Once Again)</vt:lpstr>
      <vt:lpstr>Wait…We’ve Seen This Before…</vt:lpstr>
      <vt:lpstr>Why Not Satisfied?</vt:lpstr>
      <vt:lpstr>Why Not Satisfied?</vt:lpstr>
      <vt:lpstr>Why Not Satisfied?</vt:lpstr>
      <vt:lpstr>Transaction</vt:lpstr>
      <vt:lpstr>Properties of Transactions: ACID</vt:lpstr>
      <vt:lpstr>Problems to Avoid</vt:lpstr>
      <vt:lpstr>Lost Update Problem</vt:lpstr>
      <vt:lpstr>Inconsistent Retrieval Problem</vt:lpstr>
      <vt:lpstr>Concurrency Control: Providing “Correct” Interleaving</vt:lpstr>
      <vt:lpstr>CSE 486/586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996</cp:revision>
  <cp:lastPrinted>2012-03-02T19:25:25Z</cp:lastPrinted>
  <dcterms:created xsi:type="dcterms:W3CDTF">2012-03-02T15:23:59Z</dcterms:created>
  <dcterms:modified xsi:type="dcterms:W3CDTF">2012-03-02T20:45:02Z</dcterms:modified>
  <cp:category/>
</cp:coreProperties>
</file>