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691" r:id="rId4"/>
    <p:sldId id="692" r:id="rId5"/>
    <p:sldId id="668" r:id="rId6"/>
    <p:sldId id="659" r:id="rId7"/>
    <p:sldId id="664" r:id="rId8"/>
    <p:sldId id="694" r:id="rId9"/>
    <p:sldId id="666" r:id="rId10"/>
    <p:sldId id="695" r:id="rId11"/>
    <p:sldId id="667" r:id="rId12"/>
    <p:sldId id="696" r:id="rId13"/>
    <p:sldId id="669" r:id="rId14"/>
    <p:sldId id="693" r:id="rId15"/>
    <p:sldId id="697" r:id="rId16"/>
    <p:sldId id="698" r:id="rId17"/>
    <p:sldId id="671" r:id="rId18"/>
    <p:sldId id="672" r:id="rId19"/>
    <p:sldId id="674" r:id="rId20"/>
    <p:sldId id="675" r:id="rId21"/>
    <p:sldId id="676" r:id="rId22"/>
    <p:sldId id="677" r:id="rId23"/>
    <p:sldId id="690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8" d="100"/>
          <a:sy n="78" d="100"/>
        </p:scale>
        <p:origin x="-10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721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9782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Retrieval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Partial, incomplete results of one transaction are retrieved by another transaction.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a.withdraw(100)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a.getBalance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total +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endParaRPr lang="en-US" dirty="0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b.deposit(100)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total = total +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c.getBalance</a:t>
            </a:r>
            <a:endParaRPr lang="en-US" sz="2000" dirty="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partial result is used by T2, giving the wrong result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 dirty="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73300" y="2197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92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670800" y="3695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0.00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854200" y="2209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163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51200" y="3302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895600" y="3314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696200" y="4914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500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96200" y="4165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47700" y="5486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451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9022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658100" y="3352800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total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251200" y="45085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908300" y="4521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127500" y="2794000"/>
            <a:ext cx="12700" cy="269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</a:t>
            </a:r>
            <a:r>
              <a:rPr lang="en-US" dirty="0" smtClean="0"/>
              <a:t>Correct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How would you define correctness?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0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1600" b="1" dirty="0">
                <a:solidFill>
                  <a:schemeClr val="hlink"/>
                </a:solidFill>
              </a:rPr>
              <a:t>balance = </a:t>
            </a:r>
            <a:r>
              <a:rPr lang="en-US" sz="1600" b="1" dirty="0" err="1">
                <a:solidFill>
                  <a:schemeClr val="hlink"/>
                </a:solidFill>
              </a:rPr>
              <a:t>b.getBalance</a:t>
            </a:r>
            <a:r>
              <a:rPr lang="en-US" sz="1600" b="1" dirty="0">
                <a:solidFill>
                  <a:schemeClr val="hlink"/>
                </a:solidFill>
              </a:rPr>
              <a:t>(</a:t>
            </a:r>
            <a:r>
              <a:rPr lang="en-US" sz="1600" b="1" dirty="0" smtClean="0">
                <a:solidFill>
                  <a:schemeClr val="hlink"/>
                </a:solidFill>
              </a:rPr>
              <a:t>)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</a:t>
            </a:r>
            <a:r>
              <a:rPr lang="en-US" sz="1600" b="1" dirty="0" smtClean="0">
                <a:solidFill>
                  <a:srgbClr val="0000FF"/>
                </a:solidFill>
              </a:rPr>
              <a:t>)</a:t>
            </a:r>
            <a:r>
              <a:rPr lang="en-US" sz="1600" b="1" dirty="0" smtClean="0">
                <a:solidFill>
                  <a:schemeClr val="hlink"/>
                </a:solidFill>
              </a:rPr>
              <a:t>		</a:t>
            </a:r>
            <a:r>
              <a:rPr lang="en-US" sz="1600" b="1" dirty="0" err="1">
                <a:solidFill>
                  <a:schemeClr val="hlink"/>
                </a:solidFill>
              </a:rPr>
              <a:t>b.setBalance</a:t>
            </a:r>
            <a:r>
              <a:rPr lang="en-US" sz="1600" b="1" dirty="0">
                <a:solidFill>
                  <a:schemeClr val="hlink"/>
                </a:solidFill>
              </a:rPr>
              <a:t>(balance*</a:t>
            </a:r>
            <a:r>
              <a:rPr lang="en-US" sz="1600" b="1" dirty="0" smtClean="0">
                <a:solidFill>
                  <a:schemeClr val="hlink"/>
                </a:solidFill>
              </a:rPr>
              <a:t>1.1)</a:t>
            </a:r>
            <a:r>
              <a:rPr lang="en-US" sz="1600" b="1" dirty="0" smtClean="0">
                <a:solidFill>
                  <a:schemeClr val="bg2"/>
                </a:solidFill>
              </a:rPr>
              <a:t>	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</a:t>
            </a:r>
            <a:r>
              <a:rPr lang="en-US" sz="1600" b="1" dirty="0" smtClean="0">
                <a:solidFill>
                  <a:srgbClr val="0000FF"/>
                </a:solidFill>
              </a:rPr>
              <a:t>(balance* 0.1</a:t>
            </a:r>
            <a:r>
              <a:rPr lang="en-US" sz="1600" b="1" dirty="0" smtClean="0">
                <a:solidFill>
                  <a:srgbClr val="0000FF"/>
                </a:solidFill>
              </a:rPr>
              <a:t>)		</a:t>
            </a:r>
            <a:r>
              <a:rPr lang="en-US" sz="1600" b="1" dirty="0" err="1">
                <a:solidFill>
                  <a:schemeClr val="hlink"/>
                </a:solidFill>
              </a:rPr>
              <a:t>c.withdraw</a:t>
            </a:r>
            <a:r>
              <a:rPr lang="en-US" sz="1600" b="1" dirty="0">
                <a:solidFill>
                  <a:schemeClr val="hlink"/>
                </a:solidFill>
              </a:rPr>
              <a:t>(balance*0.1)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62400" y="3200400"/>
            <a:ext cx="0" cy="1752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92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705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96900" y="49530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Control: Providing “Correct”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An interleaving of the operations of 2 or more transactions is said to be </a:t>
            </a:r>
            <a:r>
              <a:rPr lang="en-US" sz="2000" i="1" dirty="0" smtClean="0">
                <a:solidFill>
                  <a:srgbClr val="FF0000"/>
                </a:solidFill>
              </a:rPr>
              <a:t>serially equivalent </a:t>
            </a:r>
            <a:r>
              <a:rPr lang="en-US" sz="2000" dirty="0" smtClean="0"/>
              <a:t>if the combined effect is the same as if these transactions had been performed sequentially (in some order).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                                                          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bg2"/>
                </a:solidFill>
              </a:rPr>
              <a:t>				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b.setBalance(balance</a:t>
            </a:r>
            <a:r>
              <a:rPr lang="en-US" sz="1600" b="1" dirty="0" smtClean="0">
                <a:solidFill>
                  <a:schemeClr val="hlink"/>
                </a:solidFill>
              </a:rPr>
              <a:t>*1.1)</a:t>
            </a:r>
            <a:endParaRPr lang="en-US" sz="1600" b="1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a.withdraw(balance</a:t>
            </a:r>
            <a:r>
              <a:rPr lang="en-US" sz="1600" b="1" dirty="0" smtClean="0">
                <a:solidFill>
                  <a:srgbClr val="0000FF"/>
                </a:solidFill>
              </a:rPr>
              <a:t>* 0.1)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c.withdraw(balance</a:t>
            </a:r>
            <a:r>
              <a:rPr lang="en-US" sz="1600" b="1" dirty="0" smtClean="0">
                <a:solidFill>
                  <a:schemeClr val="hlink"/>
                </a:solidFill>
              </a:rPr>
              <a:t>*0.1)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5306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92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705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791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803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473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5067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5080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4008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36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356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461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838574"/>
            <a:ext cx="2530475" cy="63094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</a:rPr>
              <a:t>== T1 (complete) followed</a:t>
            </a:r>
          </a:p>
          <a:p>
            <a:r>
              <a:rPr lang="en-US" b="1" dirty="0">
                <a:solidFill>
                  <a:srgbClr val="0000FF"/>
                </a:solidFill>
              </a:rPr>
              <a:t>	by T2 (complete)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Midterm: 3/6 (Wednesday) in class</a:t>
            </a:r>
          </a:p>
          <a:p>
            <a:pPr lvl="1"/>
            <a:r>
              <a:rPr lang="en-US" dirty="0" smtClean="0"/>
              <a:t>45 minutes</a:t>
            </a:r>
          </a:p>
          <a:p>
            <a:pPr lvl="1"/>
            <a:r>
              <a:rPr lang="en-US" dirty="0" smtClean="0"/>
              <a:t>Everything up to leader election</a:t>
            </a:r>
          </a:p>
          <a:p>
            <a:pPr lvl="1"/>
            <a:r>
              <a:rPr lang="en-US" dirty="0" smtClean="0"/>
              <a:t>1-page cheat sheet is allowed.</a:t>
            </a:r>
          </a:p>
          <a:p>
            <a:r>
              <a:rPr lang="en-US" dirty="0" smtClean="0"/>
              <a:t>Tech </a:t>
            </a:r>
            <a:r>
              <a:rPr lang="en-US" dirty="0"/>
              <a:t>Talk: Dave </a:t>
            </a:r>
            <a:r>
              <a:rPr lang="en-US" dirty="0" err="1"/>
              <a:t>Parfitt</a:t>
            </a:r>
            <a:r>
              <a:rPr lang="en-US" dirty="0"/>
              <a:t> (Basho) Tonight March 4 at 6PM in Davis 338A</a:t>
            </a:r>
            <a:endParaRPr lang="en-US" dirty="0" smtClean="0"/>
          </a:p>
          <a:p>
            <a:r>
              <a:rPr lang="en-US" dirty="0" smtClean="0"/>
              <a:t>PA3 </a:t>
            </a:r>
            <a:r>
              <a:rPr lang="en-US" smtClean="0"/>
              <a:t>is out</a:t>
            </a:r>
            <a:r>
              <a:rPr lang="en-US" smtClean="0"/>
              <a:t>.</a:t>
            </a:r>
            <a:endParaRPr lang="en-US" dirty="0" smtClean="0"/>
          </a:p>
          <a:p>
            <a:r>
              <a:rPr lang="en-US" dirty="0" smtClean="0"/>
              <a:t>No recitations </a:t>
            </a:r>
            <a:r>
              <a:rPr lang="en-US" dirty="0" smtClean="0"/>
              <a:t>this</a:t>
            </a:r>
            <a:r>
              <a:rPr lang="en-US" dirty="0" smtClean="0"/>
              <a:t> </a:t>
            </a:r>
            <a:r>
              <a:rPr lang="en-US" dirty="0" smtClean="0"/>
              <a:t>week</a:t>
            </a:r>
          </a:p>
          <a:p>
            <a:r>
              <a:rPr lang="en-US" dirty="0" smtClean="0"/>
              <a:t>Anonymous feedback form still available.</a:t>
            </a:r>
          </a:p>
          <a:p>
            <a:r>
              <a:rPr lang="en-US" dirty="0" smtClean="0"/>
              <a:t>Please </a:t>
            </a:r>
            <a:r>
              <a:rPr lang="en-US" dirty="0" smtClean="0"/>
              <a:t>come to me!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243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Serial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What operations are we considering?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Read/write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What operations matter for correctness?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When write is involved</a:t>
            </a:r>
            <a:endParaRPr lang="en-US" dirty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1600" b="1" dirty="0">
                <a:solidFill>
                  <a:schemeClr val="hlink"/>
                </a:solidFill>
              </a:rPr>
              <a:t>balance = </a:t>
            </a:r>
            <a:r>
              <a:rPr lang="en-US" sz="1600" b="1" dirty="0" err="1">
                <a:solidFill>
                  <a:schemeClr val="hlink"/>
                </a:solidFill>
              </a:rPr>
              <a:t>b.getBalance</a:t>
            </a:r>
            <a:r>
              <a:rPr lang="en-US" sz="1600" b="1" dirty="0">
                <a:solidFill>
                  <a:schemeClr val="hlink"/>
                </a:solidFill>
              </a:rPr>
              <a:t>(</a:t>
            </a:r>
            <a:r>
              <a:rPr lang="en-US" sz="1600" b="1" dirty="0" smtClean="0">
                <a:solidFill>
                  <a:schemeClr val="hlink"/>
                </a:solidFill>
              </a:rPr>
              <a:t>)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</a:t>
            </a:r>
            <a:r>
              <a:rPr lang="en-US" sz="1600" b="1" dirty="0" smtClean="0">
                <a:solidFill>
                  <a:srgbClr val="0000FF"/>
                </a:solidFill>
              </a:rPr>
              <a:t>)</a:t>
            </a:r>
            <a:r>
              <a:rPr lang="en-US" sz="1600" b="1" dirty="0" smtClean="0">
                <a:solidFill>
                  <a:schemeClr val="hlink"/>
                </a:solidFill>
              </a:rPr>
              <a:t>		</a:t>
            </a:r>
            <a:r>
              <a:rPr lang="en-US" sz="1600" b="1" dirty="0" err="1">
                <a:solidFill>
                  <a:schemeClr val="hlink"/>
                </a:solidFill>
              </a:rPr>
              <a:t>b.setBalance</a:t>
            </a:r>
            <a:r>
              <a:rPr lang="en-US" sz="1600" b="1" dirty="0">
                <a:solidFill>
                  <a:schemeClr val="hlink"/>
                </a:solidFill>
              </a:rPr>
              <a:t>(balance*</a:t>
            </a:r>
            <a:r>
              <a:rPr lang="en-US" sz="1600" b="1" dirty="0" smtClean="0">
                <a:solidFill>
                  <a:schemeClr val="hlink"/>
                </a:solidFill>
              </a:rPr>
              <a:t>1.1)</a:t>
            </a:r>
            <a:r>
              <a:rPr lang="en-US" sz="1600" b="1" dirty="0" smtClean="0">
                <a:solidFill>
                  <a:schemeClr val="bg2"/>
                </a:solidFill>
              </a:rPr>
              <a:t>	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</a:t>
            </a:r>
            <a:r>
              <a:rPr lang="en-US" sz="1600" b="1" dirty="0" smtClean="0">
                <a:solidFill>
                  <a:srgbClr val="0000FF"/>
                </a:solidFill>
              </a:rPr>
              <a:t>(balance* 0.1</a:t>
            </a:r>
            <a:r>
              <a:rPr lang="en-US" sz="1600" b="1" dirty="0" smtClean="0">
                <a:solidFill>
                  <a:srgbClr val="0000FF"/>
                </a:solidFill>
              </a:rPr>
              <a:t>)		</a:t>
            </a:r>
            <a:r>
              <a:rPr lang="en-US" sz="1600" b="1" dirty="0" err="1">
                <a:solidFill>
                  <a:schemeClr val="hlink"/>
                </a:solidFill>
              </a:rPr>
              <a:t>c.withdraw</a:t>
            </a:r>
            <a:r>
              <a:rPr lang="en-US" sz="1600" b="1" dirty="0">
                <a:solidFill>
                  <a:schemeClr val="hlink"/>
                </a:solidFill>
              </a:rPr>
              <a:t>(balance*0.1)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62400" y="4114800"/>
            <a:ext cx="0" cy="1752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36068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359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359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361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360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360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96900" y="5867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008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4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Two </a:t>
            </a:r>
            <a:r>
              <a:rPr lang="en-US" sz="2000" u="sng" dirty="0" smtClean="0">
                <a:latin typeface="Arial" pitchFamily="-1" charset="0"/>
              </a:rPr>
              <a:t>operations</a:t>
            </a:r>
            <a:r>
              <a:rPr lang="en-US" sz="2000" dirty="0" smtClean="0">
                <a:latin typeface="Arial" pitchFamily="-1" charset="0"/>
              </a:rPr>
              <a:t> are said to be </a:t>
            </a:r>
            <a:r>
              <a:rPr lang="en-US" sz="2000" u="sng" dirty="0" smtClean="0">
                <a:latin typeface="Arial" pitchFamily="-1" charset="0"/>
              </a:rPr>
              <a:t>in conflict</a:t>
            </a:r>
            <a:r>
              <a:rPr lang="en-US" sz="2000" dirty="0" smtClean="0">
                <a:latin typeface="Arial" pitchFamily="-1" charset="0"/>
              </a:rPr>
              <a:t>, if their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combined effect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depends on the 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order</a:t>
            </a:r>
            <a:r>
              <a:rPr lang="en-US" sz="2000" dirty="0" smtClean="0">
                <a:latin typeface="Arial" pitchFamily="-1" charset="0"/>
              </a:rPr>
              <a:t> they are executed, e.g., read-write, write-read, write-write (all on same variables). NOT read-read, not on different variables</a:t>
            </a:r>
            <a:r>
              <a:rPr lang="en-US" sz="2000" dirty="0" smtClean="0">
                <a:latin typeface="Arial" pitchFamily="-1" charset="0"/>
              </a:rPr>
              <a:t>.</a:t>
            </a:r>
            <a:endParaRPr lang="en-US" sz="2000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7500" y="2724150"/>
            <a:ext cx="8547100" cy="3524250"/>
            <a:chOff x="341" y="1117"/>
            <a:chExt cx="5545" cy="204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57" y="1174"/>
              <a:ext cx="150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Operations of different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79" y="1343"/>
              <a:ext cx="81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transactions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937" y="1174"/>
              <a:ext cx="53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Conflict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931" y="1174"/>
              <a:ext cx="4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Reason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84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296" y="1639"/>
              <a:ext cx="30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941" y="1639"/>
              <a:ext cx="2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601" y="1639"/>
              <a:ext cx="20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610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902" y="1639"/>
              <a:ext cx="72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601" y="1854"/>
              <a:ext cx="308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does not depend on the order in which they are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601" y="2068"/>
              <a:ext cx="5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executed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84" y="2283"/>
              <a:ext cx="30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296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941" y="2283"/>
              <a:ext cx="25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01" y="2283"/>
              <a:ext cx="153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150" y="2283"/>
              <a:ext cx="301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441" y="2283"/>
              <a:ext cx="435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and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887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224" y="2283"/>
              <a:ext cx="66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601" y="2498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116" y="2498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84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296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41" y="2712"/>
              <a:ext cx="25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601" y="2712"/>
              <a:ext cx="201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4610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948" y="2712"/>
              <a:ext cx="72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601" y="2927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16" y="2927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41" y="1117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341" y="1568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1" y="3161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643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Correct </a:t>
            </a:r>
            <a:r>
              <a:rPr lang="en-US" dirty="0" smtClean="0"/>
              <a:t>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What should we need to do to guarantee serial equivalence with conflicting operations?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Case 1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T1.1 -&gt; T1.2 -&gt; T2.1 -&gt; T2.2 -&gt; T1.3 -&gt; T2.3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Case 2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T1.1 -&gt; T2.1 -&gt; T2.2 -&gt; T1.2 -&gt; T1.3 -&gt; T2.3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Which one’s correct and why?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0627"/>
            <a:ext cx="519176" cy="589973"/>
          </a:xfrm>
          <a:prstGeom prst="rect">
            <a:avLst/>
          </a:prstGeom>
        </p:spPr>
      </p:pic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850900" y="4470400"/>
            <a:ext cx="76835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1. 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b="1" dirty="0" smtClean="0">
                <a:solidFill>
                  <a:srgbClr val="0000FF"/>
                </a:solidFill>
              </a:rPr>
              <a:t>		</a:t>
            </a:r>
            <a:r>
              <a:rPr lang="en-US" sz="1600" b="1" dirty="0" smtClean="0">
                <a:solidFill>
                  <a:schemeClr val="hlink"/>
                </a:solidFill>
              </a:rPr>
              <a:t>1.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  <a:endParaRPr lang="en-US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2. </a:t>
            </a: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  <a:r>
              <a:rPr lang="en-US" sz="1600" b="1" dirty="0" smtClean="0">
                <a:solidFill>
                  <a:schemeClr val="hlink"/>
                </a:solidFill>
              </a:rPr>
              <a:t>	2.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</a:t>
            </a:r>
            <a:r>
              <a:rPr lang="en-US" sz="1600" b="1" dirty="0" smtClean="0">
                <a:solidFill>
                  <a:schemeClr val="hlink"/>
                </a:solidFill>
              </a:rPr>
              <a:t>(balance*1.1)</a:t>
            </a:r>
            <a:r>
              <a:rPr lang="en-US" sz="1600" b="1" dirty="0" smtClean="0">
                <a:solidFill>
                  <a:schemeClr val="bg2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3. </a:t>
            </a:r>
            <a:r>
              <a:rPr lang="en-US" sz="1600" b="1" dirty="0" err="1" smtClean="0">
                <a:solidFill>
                  <a:srgbClr val="0000FF"/>
                </a:solidFill>
              </a:rPr>
              <a:t>a.withdraw</a:t>
            </a:r>
            <a:r>
              <a:rPr lang="en-US" sz="1600" b="1" dirty="0" smtClean="0">
                <a:solidFill>
                  <a:srgbClr val="0000FF"/>
                </a:solidFill>
              </a:rPr>
              <a:t>(balance* 0.1)		</a:t>
            </a:r>
            <a:r>
              <a:rPr lang="en-US" sz="1600" b="1" dirty="0" smtClean="0">
                <a:solidFill>
                  <a:schemeClr val="hlink"/>
                </a:solidFill>
              </a:rPr>
              <a:t>3.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</a:t>
            </a:r>
            <a:r>
              <a:rPr lang="en-US" sz="1600" b="1" dirty="0" smtClean="0">
                <a:solidFill>
                  <a:schemeClr val="hlink"/>
                </a:solidFill>
              </a:rPr>
              <a:t>(balance*0.1)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</a:t>
            </a:r>
            <a:endParaRPr lang="en-US" sz="16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28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Insight for serial equivalence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Outcomes of write operations in one transaction to all shared objects should be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either consistently visible to the other transaction</a:t>
            </a:r>
            <a:r>
              <a:rPr lang="en-US" dirty="0" smtClean="0">
                <a:latin typeface="Arial" pitchFamily="-1" charset="0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or the other way round</a:t>
            </a:r>
            <a:r>
              <a:rPr lang="en-US" dirty="0" smtClean="0">
                <a:latin typeface="Arial" pitchFamily="-1" charset="0"/>
              </a:rPr>
              <a:t>.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The effect of an operation refers to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The value of an object set by a write operation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The result returned by a read operation.</a:t>
            </a:r>
            <a:endParaRPr lang="en-US" sz="1800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i="1" dirty="0" smtClean="0">
                <a:latin typeface="Arial" pitchFamily="-1" charset="0"/>
              </a:rPr>
              <a:t>Two </a:t>
            </a:r>
            <a:r>
              <a:rPr lang="en-US" sz="2000" i="1" u="sng" dirty="0" smtClean="0">
                <a:latin typeface="Arial" pitchFamily="-1" charset="0"/>
              </a:rPr>
              <a:t>transactions</a:t>
            </a:r>
            <a:r>
              <a:rPr lang="en-US" sz="2000" i="1" dirty="0" smtClean="0">
                <a:latin typeface="Arial" pitchFamily="-1" charset="0"/>
              </a:rPr>
              <a:t> are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serially equivalent </a:t>
            </a:r>
            <a:r>
              <a:rPr lang="en-US" sz="2000" i="1" dirty="0" smtClean="0">
                <a:latin typeface="Arial" pitchFamily="-1" charset="0"/>
              </a:rPr>
              <a:t>if and only if </a:t>
            </a:r>
            <a:r>
              <a:rPr lang="en-US" sz="2000" i="1" dirty="0" smtClean="0">
                <a:solidFill>
                  <a:srgbClr val="FF0000"/>
                </a:solidFill>
                <a:latin typeface="Arial" pitchFamily="-1" charset="0"/>
              </a:rPr>
              <a:t>all pairs of conflicting operations</a:t>
            </a:r>
            <a:r>
              <a:rPr lang="en-US" sz="2000" i="1" dirty="0" smtClean="0">
                <a:latin typeface="Arial" pitchFamily="-1" charset="0"/>
              </a:rPr>
              <a:t> (pair containing one operation from each transaction) </a:t>
            </a:r>
            <a:r>
              <a:rPr lang="en-US" sz="2000" i="1" dirty="0" smtClean="0">
                <a:solidFill>
                  <a:srgbClr val="FF0000"/>
                </a:solidFill>
                <a:latin typeface="Arial" pitchFamily="-1" charset="0"/>
              </a:rPr>
              <a:t>are executed in the same order </a:t>
            </a:r>
            <a:r>
              <a:rPr lang="en-US" sz="2000" i="1" dirty="0" smtClean="0">
                <a:latin typeface="Arial" pitchFamily="-1" charset="0"/>
              </a:rPr>
              <a:t>(transaction order) for </a:t>
            </a:r>
            <a:r>
              <a:rPr lang="en-US" sz="2000" i="1" dirty="0" smtClean="0">
                <a:solidFill>
                  <a:srgbClr val="FF0000"/>
                </a:solidFill>
                <a:latin typeface="Arial" pitchFamily="-1" charset="0"/>
              </a:rPr>
              <a:t>all objects (data) they both access</a:t>
            </a:r>
            <a:r>
              <a:rPr lang="en-US" sz="2000" i="1" dirty="0" smtClean="0">
                <a:latin typeface="Arial" pitchFamily="-1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4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An interleaving of the operations of 2 or more transactions is said to be 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serially equivalent </a:t>
            </a:r>
            <a:r>
              <a:rPr lang="en-US" sz="2000" dirty="0" smtClean="0">
                <a:latin typeface="Arial" pitchFamily="-1" charset="0"/>
              </a:rPr>
              <a:t>if the combined effect is the same as if these transactions had been performed sequentially (in some order).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latin typeface="Arial" pitchFamily="-1" charset="0"/>
              </a:rPr>
              <a:t>  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            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 = (balance*1.1)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       	   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                                                           balance =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Arial" pitchFamily="-1" charset="0"/>
              </a:rPr>
              <a:t>				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b.setBalance(balance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*1.1)</a:t>
            </a:r>
            <a:endParaRPr lang="en-US" sz="16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	 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 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1600" dirty="0" smtClean="0">
              <a:solidFill>
                <a:schemeClr val="hlink"/>
              </a:solidFill>
              <a:latin typeface="Arial" pitchFamily="-1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788658"/>
            <a:ext cx="2534556" cy="630942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== T1 (complete) followed</a:t>
            </a:r>
          </a:p>
          <a:p>
            <a:r>
              <a:rPr lang="en-US" sz="1400" b="1" dirty="0"/>
              <a:t>	by T2 (complete)</a:t>
            </a: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3279775" y="4137025"/>
            <a:ext cx="914400" cy="696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3271838" y="3636963"/>
            <a:ext cx="914400" cy="11763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3308350" y="4064000"/>
            <a:ext cx="900113" cy="465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2608263" y="6086475"/>
            <a:ext cx="2579687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Pairs of Conflicting Operations</a:t>
            </a:r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 flipH="1">
            <a:off x="3279775" y="4572000"/>
            <a:ext cx="436563" cy="153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6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a.write(20)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y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b.write(30)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b.write(x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z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a.write(20)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z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b.write(x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y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b.write(30)	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736600" y="36322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3746500" y="1219200"/>
            <a:ext cx="0" cy="4800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749300" y="38608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5016500" y="3314700"/>
            <a:ext cx="139700" cy="127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6870700" y="4203700"/>
            <a:ext cx="1498600" cy="16312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Serially </a:t>
            </a:r>
            <a:r>
              <a:rPr lang="en-US" sz="2000" dirty="0">
                <a:solidFill>
                  <a:schemeClr val="tx1"/>
                </a:solidFill>
              </a:rPr>
              <a:t>equivalent interleaving of </a:t>
            </a:r>
            <a:r>
              <a:rPr lang="en-US" sz="2000" dirty="0" smtClean="0">
                <a:solidFill>
                  <a:schemeClr val="tx1"/>
                </a:solidFill>
              </a:rPr>
              <a:t>operations</a:t>
            </a: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2844800" y="1598612"/>
            <a:ext cx="5562600" cy="1739901"/>
            <a:chOff x="1792" y="848"/>
            <a:chExt cx="3504" cy="1096"/>
          </a:xfrm>
        </p:grpSpPr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2312" y="1248"/>
              <a:ext cx="808" cy="3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Conflicting Ops.</a:t>
              </a:r>
            </a:p>
          </p:txBody>
        </p:sp>
        <p:grpSp>
          <p:nvGrpSpPr>
            <p:cNvPr id="12" name="Group 40"/>
            <p:cNvGrpSpPr>
              <a:grpSpLocks/>
            </p:cNvGrpSpPr>
            <p:nvPr/>
          </p:nvGrpSpPr>
          <p:grpSpPr bwMode="auto">
            <a:xfrm>
              <a:off x="1792" y="848"/>
              <a:ext cx="3504" cy="1096"/>
              <a:chOff x="1792" y="848"/>
              <a:chExt cx="3504" cy="1096"/>
            </a:xfrm>
          </p:grpSpPr>
          <p:sp>
            <p:nvSpPr>
              <p:cNvPr id="13" name="Text Box 24"/>
              <p:cNvSpPr txBox="1">
                <a:spLocks noChangeArrowheads="1"/>
              </p:cNvSpPr>
              <p:nvPr/>
            </p:nvSpPr>
            <p:spPr bwMode="auto">
              <a:xfrm>
                <a:off x="4352" y="848"/>
                <a:ext cx="944" cy="109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tx1"/>
                    </a:solidFill>
                  </a:rPr>
                  <a:t>Non-</a:t>
                </a:r>
                <a:r>
                  <a:rPr lang="en-US" sz="2000">
                    <a:solidFill>
                      <a:schemeClr val="tx1"/>
                    </a:solidFill>
                  </a:rPr>
                  <a:t>serially equivalent interleaving of operations</a:t>
                </a:r>
              </a:p>
            </p:txBody>
          </p:sp>
          <p:grpSp>
            <p:nvGrpSpPr>
              <p:cNvPr id="14" name="Group 39"/>
              <p:cNvGrpSpPr>
                <a:grpSpLocks/>
              </p:cNvGrpSpPr>
              <p:nvPr/>
            </p:nvGrpSpPr>
            <p:grpSpPr bwMode="auto">
              <a:xfrm>
                <a:off x="1792" y="1153"/>
                <a:ext cx="1448" cy="787"/>
                <a:chOff x="1792" y="1153"/>
                <a:chExt cx="1448" cy="787"/>
              </a:xfrm>
            </p:grpSpPr>
            <p:sp>
              <p:nvSpPr>
                <p:cNvPr id="15" name="Oval 28"/>
                <p:cNvSpPr>
                  <a:spLocks noChangeArrowheads="1"/>
                </p:cNvSpPr>
                <p:nvPr/>
              </p:nvSpPr>
              <p:spPr bwMode="auto">
                <a:xfrm>
                  <a:off x="1832" y="1153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6" name="AutoShape 30"/>
                <p:cNvCxnSpPr>
                  <a:cxnSpLocks noChangeShapeType="1"/>
                  <a:stCxn id="15" idx="5"/>
                  <a:endCxn id="8" idx="1"/>
                </p:cNvCxnSpPr>
                <p:nvPr/>
              </p:nvCxnSpPr>
              <p:spPr bwMode="auto">
                <a:xfrm rot="16200000" flipH="1">
                  <a:off x="2180" y="948"/>
                  <a:ext cx="719" cy="1266"/>
                </a:xfrm>
                <a:prstGeom prst="straightConnector1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sp>
              <p:nvSpPr>
                <p:cNvPr id="17" name="Oval 31"/>
                <p:cNvSpPr>
                  <a:spLocks noChangeArrowheads="1"/>
                </p:cNvSpPr>
                <p:nvPr/>
              </p:nvSpPr>
              <p:spPr bwMode="auto">
                <a:xfrm>
                  <a:off x="3152" y="149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Oval 32"/>
                <p:cNvSpPr>
                  <a:spLocks noChangeArrowheads="1"/>
                </p:cNvSpPr>
                <p:nvPr/>
              </p:nvSpPr>
              <p:spPr bwMode="auto">
                <a:xfrm>
                  <a:off x="1792" y="173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9" name="AutoShape 33"/>
                <p:cNvCxnSpPr>
                  <a:cxnSpLocks noChangeShapeType="1"/>
                  <a:endCxn id="18" idx="6"/>
                </p:cNvCxnSpPr>
                <p:nvPr/>
              </p:nvCxnSpPr>
              <p:spPr bwMode="auto">
                <a:xfrm flipH="1">
                  <a:off x="1880" y="1432"/>
                  <a:ext cx="1352" cy="344"/>
                </a:xfrm>
                <a:prstGeom prst="straightConnector1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sp>
              <p:nvSpPr>
                <p:cNvPr id="20" name="Oval 36"/>
                <p:cNvSpPr>
                  <a:spLocks noChangeArrowheads="1"/>
                </p:cNvSpPr>
                <p:nvPr/>
              </p:nvSpPr>
              <p:spPr bwMode="auto">
                <a:xfrm>
                  <a:off x="3152" y="1312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37"/>
                <p:cNvSpPr>
                  <a:spLocks noChangeShapeType="1"/>
                </p:cNvSpPr>
                <p:nvPr/>
              </p:nvSpPr>
              <p:spPr bwMode="auto">
                <a:xfrm>
                  <a:off x="3200" y="1384"/>
                  <a:ext cx="0" cy="11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2" name="Line 38"/>
          <p:cNvSpPr>
            <a:spLocks noChangeShapeType="1"/>
          </p:cNvSpPr>
          <p:nvPr/>
        </p:nvSpPr>
        <p:spPr bwMode="auto">
          <a:xfrm flipV="1">
            <a:off x="5016500" y="2489200"/>
            <a:ext cx="38100" cy="2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83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Concurrent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65550" cy="40386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Process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/>
              <a:t>lock(mutex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savings.deduct(100);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checking.add(100);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mnymkt.deduct(200);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checking.add(200);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checking.deduct(400);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dispense(400);</a:t>
            </a:r>
          </a:p>
          <a:p>
            <a:pPr>
              <a:buNone/>
            </a:pPr>
            <a:r>
              <a:rPr lang="en-US" sz="2000" dirty="0" err="1" smtClean="0"/>
              <a:t>unlock(mutex</a:t>
            </a:r>
            <a:r>
              <a:rPr lang="en-US" sz="2000" dirty="0" smtClean="0"/>
              <a:t>);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765550" cy="40386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Process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/>
              <a:t>lock(mutex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savings.deduct(100);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checking.add(100);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mnymkt.deduct(200);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checking.add(200);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checking.deduct(400);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dispense(400);</a:t>
            </a:r>
          </a:p>
          <a:p>
            <a:pPr>
              <a:buNone/>
            </a:pPr>
            <a:r>
              <a:rPr lang="en-US" sz="2000" dirty="0" err="1" smtClean="0"/>
              <a:t>unlock(mutex</a:t>
            </a:r>
            <a:r>
              <a:rPr lang="en-US" sz="2000" dirty="0" smtClean="0"/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51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Retrievals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31800" y="2079625"/>
            <a:ext cx="8342313" cy="3773488"/>
            <a:chOff x="295" y="1158"/>
            <a:chExt cx="5476" cy="225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9" y="1181"/>
              <a:ext cx="90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273" y="1181"/>
              <a:ext cx="11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383" y="1181"/>
              <a:ext cx="5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430" y="1181"/>
              <a:ext cx="8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44" y="1405"/>
              <a:ext cx="111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44" y="1626"/>
              <a:ext cx="96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954" y="1181"/>
              <a:ext cx="9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53" y="1181"/>
              <a:ext cx="14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995" y="1177"/>
              <a:ext cx="5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954" y="1497"/>
              <a:ext cx="154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95" y="1158"/>
              <a:ext cx="249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04" y="1158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820" y="1158"/>
              <a:ext cx="295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2804" y="1174"/>
              <a:ext cx="1" cy="6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44" y="1954"/>
              <a:ext cx="116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243" y="1971"/>
              <a:ext cx="33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5" y="1836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220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236" y="1836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804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2820" y="1836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5109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5124" y="1836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220" y="1852"/>
              <a:ext cx="16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804" y="1852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954" y="2222"/>
              <a:ext cx="148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132" y="2231"/>
              <a:ext cx="33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2804" y="2120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954" y="2491"/>
              <a:ext cx="190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total+b.getBalance()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32" y="2499"/>
              <a:ext cx="33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2804" y="2389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954" y="2759"/>
              <a:ext cx="189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total+c.getBalance()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2804" y="2657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44" y="3027"/>
              <a:ext cx="96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2243" y="3044"/>
              <a:ext cx="33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2804" y="2925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295" y="3414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2220" y="3193"/>
              <a:ext cx="16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2220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236" y="3414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2804" y="3193"/>
              <a:ext cx="1" cy="20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2804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2820" y="3414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5109" y="3193"/>
              <a:ext cx="15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5109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5124" y="3414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2" name="Group 50"/>
            <p:cNvGrpSpPr>
              <a:grpSpLocks/>
            </p:cNvGrpSpPr>
            <p:nvPr/>
          </p:nvGrpSpPr>
          <p:grpSpPr bwMode="auto">
            <a:xfrm>
              <a:off x="3005" y="3066"/>
              <a:ext cx="47" cy="151"/>
              <a:chOff x="517" y="1652"/>
              <a:chExt cx="47" cy="151"/>
            </a:xfrm>
          </p:grpSpPr>
          <p:sp>
            <p:nvSpPr>
              <p:cNvPr id="53" name="Oval 51"/>
              <p:cNvSpPr>
                <a:spLocks noChangeArrowheads="1"/>
              </p:cNvSpPr>
              <p:nvPr/>
            </p:nvSpPr>
            <p:spPr bwMode="auto">
              <a:xfrm>
                <a:off x="517" y="1652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Oval 52"/>
              <p:cNvSpPr>
                <a:spLocks noChangeArrowheads="1"/>
              </p:cNvSpPr>
              <p:nvPr/>
            </p:nvSpPr>
            <p:spPr bwMode="auto">
              <a:xfrm>
                <a:off x="517" y="1756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1266825" y="6011863"/>
            <a:ext cx="4830763" cy="3127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Both withdraw and deposit contain a write operation</a:t>
            </a:r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2476500" y="3771900"/>
            <a:ext cx="18161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 flipH="1">
            <a:off x="2247900" y="4525963"/>
            <a:ext cx="2151063" cy="833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5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Serially-Equivalent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4713" y="282257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4125" y="282257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14713" y="537686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60850" y="537686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04125" y="537686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09600" y="1693863"/>
            <a:ext cx="7942263" cy="3621087"/>
            <a:chOff x="425" y="1091"/>
            <a:chExt cx="5420" cy="2281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353" y="1848"/>
              <a:ext cx="347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56" y="2410"/>
              <a:ext cx="15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056" y="2616"/>
              <a:ext cx="1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total+b.getBalance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056" y="2760"/>
              <a:ext cx="19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total+c.getBalance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908" y="3106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474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need to provide ACID</a:t>
            </a:r>
          </a:p>
          <a:p>
            <a:r>
              <a:rPr lang="en-US" dirty="0" smtClean="0"/>
              <a:t>Serial equivalence defines correctness of executing concurrent transactions</a:t>
            </a:r>
          </a:p>
          <a:p>
            <a:r>
              <a:rPr lang="en-US" dirty="0" smtClean="0"/>
              <a:t>It is handled by ordering conflicting </a:t>
            </a:r>
            <a:r>
              <a:rPr lang="en-US" dirty="0" smtClean="0"/>
              <a:t>operations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9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87700" y="1600200"/>
            <a:ext cx="3200400" cy="2438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38100" cmpd="dbl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Satisfied?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</a:t>
            </a:r>
            <a:r>
              <a:rPr lang="en-US" dirty="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1. savings.deduct(100)</a:t>
            </a:r>
            <a:r>
              <a:rPr lang="en-US" dirty="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2. checking.add(100)</a:t>
            </a:r>
            <a:r>
              <a:rPr lang="en-US" dirty="0" smtClean="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3. mnymkt.deduct(200)</a:t>
            </a:r>
            <a:r>
              <a:rPr lang="en-US" dirty="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4. checking.add(200)</a:t>
            </a:r>
            <a:r>
              <a:rPr lang="en-US" dirty="0" smtClean="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5. checking.deduct(400)</a:t>
            </a:r>
            <a:r>
              <a:rPr lang="en-US" dirty="0" smtClean="0">
                <a:latin typeface="Arial" charset="0"/>
                <a:ea typeface="ＭＳ Ｐゴシック" charset="0"/>
              </a:rPr>
              <a:t>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6. dispense(400)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50900" y="2185075"/>
            <a:ext cx="2082800" cy="14773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A failure at these points means the customer loses money; we need to restore old state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2946400" y="2007275"/>
            <a:ext cx="393700" cy="444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921000" y="2794675"/>
            <a:ext cx="55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933700" y="3213775"/>
            <a:ext cx="49530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642100" y="1854875"/>
            <a:ext cx="1828800" cy="2031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A failure at these points does not cause lost money, but old steps cannot be repeated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6083300" y="2375575"/>
            <a:ext cx="571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6045200" y="3112175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0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Locks &amp;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we discussed in mutual exclusion is one big lock.</a:t>
            </a:r>
          </a:p>
          <a:p>
            <a:pPr lvl="1"/>
            <a:r>
              <a:rPr lang="en-US" dirty="0" smtClean="0"/>
              <a:t>Everyone else has to wait.</a:t>
            </a:r>
          </a:p>
          <a:p>
            <a:pPr lvl="1"/>
            <a:r>
              <a:rPr lang="en-US" dirty="0" smtClean="0"/>
              <a:t>It does not necessarily deal with failures.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Observation: we can interleave some operations from different processes.</a:t>
            </a:r>
          </a:p>
          <a:p>
            <a:r>
              <a:rPr lang="en-US" dirty="0" smtClean="0"/>
              <a:t>Failure</a:t>
            </a:r>
          </a:p>
          <a:p>
            <a:pPr lvl="1"/>
            <a:r>
              <a:rPr lang="en-US" dirty="0" smtClean="0"/>
              <a:t>If a process crashes while holding a lock</a:t>
            </a:r>
          </a:p>
          <a:p>
            <a:r>
              <a:rPr lang="en-US" dirty="0" smtClean="0"/>
              <a:t>Let’s go beyond simple locking!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 for </a:t>
            </a:r>
            <a:r>
              <a:rPr lang="en-US" dirty="0" smtClean="0">
                <a:solidFill>
                  <a:srgbClr val="FF0000"/>
                </a:solidFill>
              </a:rPr>
              <a:t>grouping multiple operations into one</a:t>
            </a:r>
          </a:p>
          <a:p>
            <a:r>
              <a:rPr lang="en-US" dirty="0" smtClean="0"/>
              <a:t>A transaction is </a:t>
            </a:r>
            <a:r>
              <a:rPr lang="en-US" dirty="0" smtClean="0">
                <a:solidFill>
                  <a:srgbClr val="0000FF"/>
                </a:solidFill>
              </a:rPr>
              <a:t>indivisible (atomic) </a:t>
            </a:r>
            <a:r>
              <a:rPr lang="en-US" dirty="0" smtClean="0"/>
              <a:t>from the point of view of other transactions</a:t>
            </a:r>
          </a:p>
          <a:p>
            <a:pPr lvl="1"/>
            <a:r>
              <a:rPr lang="en-US" dirty="0" smtClean="0"/>
              <a:t>No access to intermediate results/states</a:t>
            </a:r>
          </a:p>
          <a:p>
            <a:pPr lvl="1"/>
            <a:r>
              <a:rPr lang="en-US" dirty="0" smtClean="0"/>
              <a:t>Free from interference by other operations</a:t>
            </a:r>
          </a:p>
          <a:p>
            <a:r>
              <a:rPr lang="en-US" dirty="0" smtClean="0"/>
              <a:t>Primitives</a:t>
            </a:r>
          </a:p>
          <a:p>
            <a:pPr lvl="1"/>
            <a:r>
              <a:rPr lang="en-US" dirty="0" smtClean="0"/>
              <a:t>begin(): begins a transaction</a:t>
            </a:r>
          </a:p>
          <a:p>
            <a:pPr lvl="1"/>
            <a:r>
              <a:rPr lang="en-US" dirty="0" smtClean="0"/>
              <a:t>commit(): tries completing the transaction</a:t>
            </a:r>
          </a:p>
          <a:p>
            <a:pPr lvl="1"/>
            <a:r>
              <a:rPr lang="en-US" dirty="0" smtClean="0"/>
              <a:t>abort(): aborts the transaction</a:t>
            </a:r>
          </a:p>
          <a:p>
            <a:r>
              <a:rPr lang="en-US" dirty="0" smtClean="0"/>
              <a:t>Implementing transactions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Performance</a:t>
            </a:r>
            <a:r>
              <a:rPr lang="en-US" dirty="0" smtClean="0"/>
              <a:t>: finding out what operations we can interleave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Failure</a:t>
            </a:r>
            <a:r>
              <a:rPr lang="en-US" dirty="0" smtClean="0"/>
              <a:t>: dealing with failures, rolling back changes if necessary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Transactions: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tomicity: All or nothing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onsistency: if the server starts in a consistent state, the transaction ends with the server in a consistent state.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solation: Each transaction must be performed without interference from other transactions, i.e., the non-final effects of a transaction must not be visible to other transactions.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urability: After a transaction has completed successfully, all its effects are saved in permanent storage.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r>
              <a:rPr lang="en-US" sz="28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balance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b.setBalance(balance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= 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c.withdraw(balance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T1/T2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update on the shared object, 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, is lost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14800" y="2260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24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921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95700" y="22733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81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578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721600" y="528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280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378700" y="529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734300" y="486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378700" y="487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432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445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747000" y="401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404100" y="402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784600" y="3429000"/>
            <a:ext cx="0" cy="952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784600" y="4368800"/>
            <a:ext cx="52070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292600" y="4572000"/>
            <a:ext cx="0" cy="584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810000" y="5130800"/>
            <a:ext cx="48260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810000" y="54356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3771900" y="3162300"/>
            <a:ext cx="41910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178300" y="2667000"/>
            <a:ext cx="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736600" y="56896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Update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One transaction causes loss of info. for another: consider three account objects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r>
              <a:rPr lang="en-US" sz="28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balance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b.setBalance(balance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= 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c.withdraw(balance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T1/T2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update on the shared object, 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, is lost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14800" y="2260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24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921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95700" y="22733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81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578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721600" y="528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280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378700" y="529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734300" y="486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378700" y="487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432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445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747000" y="401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404100" y="402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784600" y="3429000"/>
            <a:ext cx="0" cy="952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784600" y="4368800"/>
            <a:ext cx="52070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292600" y="4572000"/>
            <a:ext cx="0" cy="584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810000" y="5130800"/>
            <a:ext cx="48260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810000" y="54356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3771900" y="3162300"/>
            <a:ext cx="41910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178300" y="2667000"/>
            <a:ext cx="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736600" y="56896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3200" u="sng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3200" u="sng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3200" u="sng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a.withdraw(100)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a.getBalance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total +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endParaRPr lang="en-US" dirty="0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b.deposit(100)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total = total +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c.getBalance</a:t>
            </a:r>
            <a:endParaRPr lang="en-US" sz="2000" dirty="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partial result is used by T2, giving the wrong result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 dirty="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73300" y="2197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92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670800" y="3695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0.00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854200" y="2209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163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51200" y="3302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895600" y="3314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696200" y="4914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500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96200" y="4165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47700" y="5486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451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9022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658100" y="3352800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total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251200" y="45085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908300" y="4521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127500" y="2794000"/>
            <a:ext cx="12700" cy="269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0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25064</TotalTime>
  <Pages>12</Pages>
  <Words>1268</Words>
  <Application>Microsoft Macintosh PowerPoint</Application>
  <PresentationFormat>Letter Paper (8.5x11 in)</PresentationFormat>
  <Paragraphs>411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Concurrency Control --- 1</vt:lpstr>
      <vt:lpstr>Recap: Concurrent Transactions</vt:lpstr>
      <vt:lpstr>Why Not Satisfied?</vt:lpstr>
      <vt:lpstr>Recap: Locks &amp; Transactions</vt:lpstr>
      <vt:lpstr>Transaction</vt:lpstr>
      <vt:lpstr>Properties of Transactions: ACID</vt:lpstr>
      <vt:lpstr>What Can Go Wrong?</vt:lpstr>
      <vt:lpstr>Lost Update Problem</vt:lpstr>
      <vt:lpstr>What Can Go Wrong?</vt:lpstr>
      <vt:lpstr>Inconsistent Retrieval Problem</vt:lpstr>
      <vt:lpstr>What is “Correct”?</vt:lpstr>
      <vt:lpstr>Concurrency Control: Providing “Correct” Interleaving</vt:lpstr>
      <vt:lpstr>CSE 486/586 Administrivia</vt:lpstr>
      <vt:lpstr>Providing Serial Equivalence</vt:lpstr>
      <vt:lpstr>Conflicting Operations</vt:lpstr>
      <vt:lpstr>Conditions for Correct Interleaving</vt:lpstr>
      <vt:lpstr>Conflicting Operations</vt:lpstr>
      <vt:lpstr>Example of Conflicting Operations</vt:lpstr>
      <vt:lpstr>Another Example</vt:lpstr>
      <vt:lpstr>Inconsistent Retrievals Problem</vt:lpstr>
      <vt:lpstr>Serially-Equivalent Ordering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1045</cp:revision>
  <cp:lastPrinted>2013-03-04T19:41:40Z</cp:lastPrinted>
  <dcterms:created xsi:type="dcterms:W3CDTF">2012-03-02T15:23:59Z</dcterms:created>
  <dcterms:modified xsi:type="dcterms:W3CDTF">2013-03-04T19:52:58Z</dcterms:modified>
  <cp:category/>
</cp:coreProperties>
</file>