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594" r:id="rId16"/>
    <p:sldId id="597" r:id="rId17"/>
    <p:sldId id="610" r:id="rId18"/>
    <p:sldId id="632" r:id="rId19"/>
    <p:sldId id="631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no set rule,</a:t>
            </a:r>
            <a:r>
              <a:rPr lang="en-US" baseline="0" dirty="0" smtClean="0"/>
              <a:t> then the conversations can 1) take long, and 2) difficult to be repeated with different parties. It can go anywhere.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15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First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back: 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again, no recitations.</a:t>
            </a:r>
          </a:p>
          <a:p>
            <a:pPr lvl="1"/>
            <a:r>
              <a:rPr lang="en-US" dirty="0" smtClean="0"/>
              <a:t>I think office hours are much more effective.</a:t>
            </a:r>
            <a:endParaRPr lang="en-US" dirty="0" smtClean="0"/>
          </a:p>
          <a:p>
            <a:r>
              <a:rPr lang="en-US" dirty="0" smtClean="0"/>
              <a:t>PA 1 </a:t>
            </a:r>
            <a:r>
              <a:rPr lang="en-US" dirty="0" smtClean="0"/>
              <a:t>is out. Please try it yourself.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Anonymous/private posting: generally questions are beneficial to the whole class; please consider posting it publicly first.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come to my office during the office hours!</a:t>
            </a:r>
          </a:p>
          <a:p>
            <a:pPr lvl="1"/>
            <a:r>
              <a:rPr lang="en-US" dirty="0" smtClean="0"/>
              <a:t>Give feedback about the class, ask questions,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Extra credit for good code styles.</a:t>
            </a:r>
          </a:p>
          <a:p>
            <a:pPr lvl="1"/>
            <a:r>
              <a:rPr lang="en-US" dirty="0" smtClean="0"/>
              <a:t>Everyone will get a chance.</a:t>
            </a:r>
          </a:p>
          <a:p>
            <a:pPr lvl="1"/>
            <a:r>
              <a:rPr lang="en-US" dirty="0" smtClean="0"/>
              <a:t>We will randomly pick one out of PA2 – PA4 and examine the style.</a:t>
            </a:r>
          </a:p>
          <a:p>
            <a:pPr lvl="1"/>
            <a:r>
              <a:rPr lang="en-US" dirty="0" smtClean="0"/>
              <a:t>Use the Android code style guideline posted on Piazza.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lvl="1"/>
            <a:r>
              <a:rPr lang="en-US" dirty="0" smtClean="0"/>
              <a:t>Now: you might be just doing what’s given to you.</a:t>
            </a:r>
          </a:p>
          <a:p>
            <a:pPr lvl="1"/>
            <a:r>
              <a:rPr lang="en-US" dirty="0" smtClean="0"/>
              <a:t>Later: you will likely </a:t>
            </a:r>
            <a:r>
              <a:rPr lang="en-US" i="1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what you want to do and do it.</a:t>
            </a:r>
          </a:p>
          <a:p>
            <a:r>
              <a:rPr lang="en-US" dirty="0" smtClean="0"/>
              <a:t>Internet as a case study of a distributed system</a:t>
            </a:r>
          </a:p>
          <a:p>
            <a:pPr lvl="1"/>
            <a:r>
              <a:rPr lang="en-US" dirty="0" smtClean="0"/>
              <a:t>Put a designer’s hat on for a moment.</a:t>
            </a:r>
          </a:p>
          <a:p>
            <a:r>
              <a:rPr lang="en-US" dirty="0" smtClean="0"/>
              <a:t>Questions to think about:</a:t>
            </a:r>
          </a:p>
          <a:p>
            <a:pPr lvl="1"/>
            <a:r>
              <a:rPr lang="en-US" dirty="0" smtClean="0"/>
              <a:t>Why? i.e., why do we want to connect computers?</a:t>
            </a:r>
          </a:p>
          <a:p>
            <a:pPr lvl="1"/>
            <a:r>
              <a:rPr lang="en-US" dirty="0" smtClean="0"/>
              <a:t>What is the ideal outcome? i.e., what do we want?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“The whole can </a:t>
            </a:r>
            <a:r>
              <a:rPr lang="en-US" dirty="0"/>
              <a:t>be greater than </a:t>
            </a:r>
            <a:r>
              <a:rPr lang="en-US" dirty="0" smtClean="0"/>
              <a:t>the sum of its parts”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</a:t>
            </a:r>
            <a:r>
              <a:rPr lang="en-US" dirty="0" smtClean="0">
                <a:solidFill>
                  <a:srgbClr val="0000FF"/>
                </a:solidFill>
              </a:rPr>
              <a:t>many types of networks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0000FF"/>
                </a:solidFill>
              </a:rPr>
              <a:t>various physical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Coax, radio, satellite, etc.</a:t>
            </a:r>
          </a:p>
          <a:p>
            <a:r>
              <a:rPr lang="en-US" dirty="0" smtClean="0"/>
              <a:t>The original designers wanted to interconnect those somehow.</a:t>
            </a:r>
          </a:p>
          <a:p>
            <a:r>
              <a:rPr lang="en-US" dirty="0" smtClean="0"/>
              <a:t>A potential solution</a:t>
            </a:r>
          </a:p>
          <a:p>
            <a:pPr lvl="1"/>
            <a:r>
              <a:rPr lang="en-US" dirty="0" smtClean="0"/>
              <a:t>Designing a “multi-media” network (e.g., via physical signal translator for various physical media)</a:t>
            </a:r>
          </a:p>
          <a:p>
            <a:r>
              <a:rPr lang="en-US" dirty="0" smtClean="0"/>
              <a:t>Solution chosen?</a:t>
            </a:r>
          </a:p>
          <a:p>
            <a:pPr lvl="1"/>
            <a:r>
              <a:rPr lang="en-US" dirty="0" smtClean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Connecting by layering</a:t>
            </a:r>
            <a:r>
              <a:rPr lang="en-US" dirty="0" smtClean="0"/>
              <a:t> with packet switching</a:t>
            </a:r>
          </a:p>
          <a:p>
            <a:pPr lvl="1"/>
            <a:r>
              <a:rPr lang="en-US" dirty="0" smtClean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82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 network of networks</a:t>
            </a:r>
          </a:p>
          <a:p>
            <a:pPr lvl="1"/>
            <a:r>
              <a:rPr lang="en-US" dirty="0" smtClean="0"/>
              <a:t>A case study as a distributed system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An agreement between multiple parties</a:t>
            </a:r>
          </a:p>
          <a:p>
            <a:pPr lvl="1"/>
            <a:r>
              <a:rPr lang="en-US" dirty="0" smtClean="0"/>
              <a:t>Syntax &amp; semantics</a:t>
            </a:r>
          </a:p>
          <a:p>
            <a:r>
              <a:rPr lang="en-US" dirty="0" smtClean="0"/>
              <a:t>Design a system</a:t>
            </a:r>
          </a:p>
          <a:p>
            <a:pPr lvl="1"/>
            <a:r>
              <a:rPr lang="en-US" dirty="0" smtClean="0"/>
              <a:t>Why, what, and how</a:t>
            </a:r>
          </a:p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Connecting by layering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an effort to come to every class.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do the work </a:t>
            </a:r>
            <a:r>
              <a:rPr lang="en-US" dirty="0" smtClean="0"/>
              <a:t>yourself and get permissions for other sources. Also, acknowledge them.</a:t>
            </a:r>
          </a:p>
          <a:p>
            <a:r>
              <a:rPr lang="en-US" dirty="0" smtClean="0"/>
              <a:t>Please check if you have the background by doing PA1 all by yourself.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course is about:</a:t>
            </a:r>
            <a:endParaRPr lang="en-US" dirty="0" smtClean="0"/>
          </a:p>
          <a:p>
            <a:pPr lvl="1"/>
            <a:r>
              <a:rPr lang="en-US" dirty="0" smtClean="0"/>
              <a:t>Introducing common problems that arise when building a distributed system</a:t>
            </a:r>
          </a:p>
          <a:p>
            <a:pPr lvl="1"/>
            <a:r>
              <a:rPr lang="en-US" dirty="0" smtClean="0"/>
              <a:t>Discussing algorithms, architectures, and abstractions that solve those problems</a:t>
            </a:r>
          </a:p>
          <a:p>
            <a:pPr lvl="1"/>
            <a:r>
              <a:rPr lang="en-US" dirty="0" smtClean="0"/>
              <a:t>Practicing how to adapt those algorithms and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overview of the Internet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design philosophy </a:t>
            </a:r>
            <a:r>
              <a:rPr lang="en-US" dirty="0" smtClean="0"/>
              <a:t>of the Internet (“The Design Philosophy of the DARPA Internet Protocols” by David Clark): today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Transport &amp; application</a:t>
            </a:r>
            <a:r>
              <a:rPr lang="en-US" dirty="0" smtClean="0"/>
              <a:t> layers: </a:t>
            </a:r>
            <a:r>
              <a:rPr lang="en-US" dirty="0"/>
              <a:t>n</a:t>
            </a:r>
            <a:r>
              <a:rPr lang="en-US" dirty="0" smtClean="0"/>
              <a:t>ext lecture</a:t>
            </a:r>
          </a:p>
          <a:p>
            <a:r>
              <a:rPr lang="en-US" dirty="0" smtClean="0"/>
              <a:t>Obviously can’t replace a networking course</a:t>
            </a:r>
            <a:r>
              <a:rPr lang="en-US" dirty="0" smtClean="0"/>
              <a:t>; this should be just a recap for you.</a:t>
            </a:r>
            <a:endParaRPr lang="en-US" dirty="0" smtClean="0"/>
          </a:p>
          <a:p>
            <a:r>
              <a:rPr lang="en-US" dirty="0" smtClean="0"/>
              <a:t>Why teach these?</a:t>
            </a:r>
          </a:p>
          <a:p>
            <a:pPr lvl="1"/>
            <a:r>
              <a:rPr lang="en-US" dirty="0" smtClean="0"/>
              <a:t>Because I want to ;-)</a:t>
            </a:r>
          </a:p>
          <a:p>
            <a:pPr lvl="1"/>
            <a:r>
              <a:rPr lang="en-US" dirty="0" smtClean="0"/>
              <a:t>If there’s no network, there’s no distributed system.</a:t>
            </a:r>
          </a:p>
          <a:p>
            <a:pPr lvl="1"/>
            <a:r>
              <a:rPr lang="en-US" dirty="0" smtClean="0"/>
              <a:t>Not just that: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making </a:t>
            </a:r>
            <a:r>
              <a:rPr lang="en-US" dirty="0"/>
              <a:t>an </a:t>
            </a:r>
            <a:r>
              <a:rPr lang="en-US" dirty="0" smtClean="0"/>
              <a:t>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Bob: </a:t>
            </a:r>
            <a:r>
              <a:rPr lang="en-US" dirty="0">
                <a:solidFill>
                  <a:srgbClr val="FF3300"/>
                </a:solidFill>
              </a:rPr>
              <a:t>When are you free to meet for 1.5 hours during the next two weeks?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rgbClr val="FF3300"/>
                </a:solidFill>
              </a:rPr>
              <a:t>Alice: </a:t>
            </a:r>
            <a:r>
              <a:rPr lang="en-US" dirty="0">
                <a:solidFill>
                  <a:srgbClr val="FF3300"/>
                </a:solidFill>
              </a:rPr>
              <a:t>10:30am on Feb 8 and 1:15pm on Feb 9.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Bob: </a:t>
            </a:r>
            <a:r>
              <a:rPr lang="en-US" dirty="0"/>
              <a:t>Book me for 1.5 hours at 10:30am on Feb 8.</a:t>
            </a:r>
            <a:endParaRPr lang="en-US" dirty="0" smtClean="0"/>
          </a:p>
          <a:p>
            <a:r>
              <a:rPr lang="en-US" dirty="0" smtClean="0"/>
              <a:t>Alice: </a:t>
            </a:r>
            <a:r>
              <a:rPr lang="en-US" dirty="0"/>
              <a:t>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between entities in communication</a:t>
            </a:r>
          </a:p>
          <a:p>
            <a:pPr lvl="1"/>
            <a:r>
              <a:rPr lang="en-US" dirty="0" smtClean="0"/>
              <a:t>Two things: 1) syntax, 2)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 smtClean="0"/>
              <a:t>What language?</a:t>
            </a:r>
          </a:p>
          <a:p>
            <a:pPr lvl="1"/>
            <a:r>
              <a:rPr lang="en-US" dirty="0" smtClean="0"/>
              <a:t>What’s the time format? Granularity?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 smtClean="0"/>
              <a:t>If broken into pieces, how do you reassemble?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msg</a:t>
            </a:r>
            <a:r>
              <a:rPr lang="en-US" dirty="0" smtClean="0"/>
              <a:t> gets lost, what do you do?</a:t>
            </a:r>
          </a:p>
          <a:p>
            <a:pPr lvl="1"/>
            <a:r>
              <a:rPr lang="en-US" dirty="0" smtClean="0"/>
              <a:t>If you get a </a:t>
            </a:r>
            <a:r>
              <a:rPr lang="en-US" dirty="0" err="1" smtClean="0"/>
              <a:t>msg</a:t>
            </a:r>
            <a:r>
              <a:rPr lang="en-US" dirty="0" smtClean="0"/>
              <a:t>, what do you do?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7962</TotalTime>
  <Pages>12</Pages>
  <Words>1228</Words>
  <Application>Microsoft Macintosh PowerPoint</Application>
  <PresentationFormat>Letter Paper (8.5x11 in)</PresentationFormat>
  <Paragraphs>212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 to Interconnect?</vt:lpstr>
      <vt:lpstr>Layering: A Modular Approach</vt:lpstr>
      <vt:lpstr>Challenges in Layering</vt:lpstr>
      <vt:lpstr>We Must Ask Ourselves…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386</cp:revision>
  <cp:lastPrinted>2014-01-29T19:21:28Z</cp:lastPrinted>
  <dcterms:created xsi:type="dcterms:W3CDTF">2012-01-18T18:01:14Z</dcterms:created>
  <dcterms:modified xsi:type="dcterms:W3CDTF">2014-01-29T22:11:32Z</dcterms:modified>
  <cp:category/>
</cp:coreProperties>
</file>