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322" r:id="rId3"/>
    <p:sldId id="797" r:id="rId4"/>
    <p:sldId id="818" r:id="rId5"/>
    <p:sldId id="819" r:id="rId6"/>
    <p:sldId id="820" r:id="rId7"/>
    <p:sldId id="821" r:id="rId8"/>
    <p:sldId id="822" r:id="rId9"/>
    <p:sldId id="825" r:id="rId10"/>
    <p:sldId id="823" r:id="rId11"/>
    <p:sldId id="824" r:id="rId12"/>
    <p:sldId id="798" r:id="rId13"/>
    <p:sldId id="799" r:id="rId14"/>
    <p:sldId id="800" r:id="rId15"/>
    <p:sldId id="801" r:id="rId16"/>
    <p:sldId id="777" r:id="rId17"/>
    <p:sldId id="584" r:id="rId1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Transactions on Replicated Data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One/Write All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FE (client front end) may communicate with any RM.</a:t>
            </a:r>
          </a:p>
          <a:p>
            <a:pPr lvl="1"/>
            <a:r>
              <a:rPr lang="en-US" dirty="0" smtClean="0"/>
              <a:t>Use view synchronous TO group comm.</a:t>
            </a:r>
          </a:p>
          <a:p>
            <a:r>
              <a:rPr lang="en-US" dirty="0" smtClean="0"/>
              <a:t>Every write operation must be performed at all of the </a:t>
            </a:r>
            <a:r>
              <a:rPr lang="en-US" dirty="0" err="1" smtClean="0"/>
              <a:t>RMs</a:t>
            </a:r>
            <a:endParaRPr lang="en-US" dirty="0" smtClean="0"/>
          </a:p>
          <a:p>
            <a:pPr lvl="1"/>
            <a:r>
              <a:rPr lang="en-US" dirty="0" smtClean="0"/>
              <a:t>Each contacted RM sets a write lock on the object.  </a:t>
            </a:r>
          </a:p>
          <a:p>
            <a:r>
              <a:rPr lang="en-US" dirty="0" smtClean="0"/>
              <a:t>A read operation can be performed at any single RM</a:t>
            </a:r>
          </a:p>
          <a:p>
            <a:pPr lvl="1"/>
            <a:r>
              <a:rPr lang="en-US" dirty="0" smtClean="0"/>
              <a:t>A contacted RM sets a read lock on the object.</a:t>
            </a:r>
          </a:p>
          <a:p>
            <a:r>
              <a:rPr lang="en-US" dirty="0" smtClean="0"/>
              <a:t>Serial equivalence</a:t>
            </a:r>
          </a:p>
          <a:p>
            <a:pPr lvl="1"/>
            <a:r>
              <a:rPr lang="en-US" dirty="0" smtClean="0"/>
              <a:t>Any pair of write operations will require locks at all of the </a:t>
            </a:r>
            <a:r>
              <a:rPr lang="en-US" dirty="0" err="1" smtClean="0"/>
              <a:t>RMs</a:t>
            </a:r>
            <a:r>
              <a:rPr lang="en-US" dirty="0" smtClean="0"/>
              <a:t>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>
                <a:sym typeface="Wingdings" charset="0"/>
              </a:rPr>
              <a:t> not allowed</a:t>
            </a:r>
            <a:endParaRPr lang="en-US" dirty="0" smtClean="0"/>
          </a:p>
          <a:p>
            <a:pPr lvl="1"/>
            <a:r>
              <a:rPr lang="en-US" dirty="0" smtClean="0"/>
              <a:t>A read operation and a write operation will require conflicting locks at some RM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>
                <a:sym typeface="Wingdings" charset="0"/>
              </a:rPr>
              <a:t> not allowed</a:t>
            </a:r>
            <a:endParaRPr lang="en-US" dirty="0" smtClean="0"/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r>
              <a:rPr lang="en-US" dirty="0" smtClean="0"/>
              <a:t>Disadvantage?</a:t>
            </a:r>
          </a:p>
          <a:p>
            <a:pPr lvl="1"/>
            <a:r>
              <a:rPr lang="en-US" dirty="0" smtClean="0"/>
              <a:t>Failures block the system (esp. writes).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Copies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read request on an object can be performed by any RM, but a client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update request must be performed across all available (i.e., non-faulty) </a:t>
            </a:r>
            <a:r>
              <a:rPr lang="en-US" dirty="0" err="1" smtClean="0"/>
              <a:t>RMs</a:t>
            </a:r>
            <a:r>
              <a:rPr lang="en-US" dirty="0" smtClean="0"/>
              <a:t> in the group.</a:t>
            </a:r>
          </a:p>
          <a:p>
            <a:r>
              <a:rPr lang="en-US" dirty="0" smtClean="0"/>
              <a:t>As long as the set of available </a:t>
            </a:r>
            <a:r>
              <a:rPr lang="en-US" dirty="0" err="1" smtClean="0"/>
              <a:t>RMs</a:t>
            </a:r>
            <a:r>
              <a:rPr lang="en-US" dirty="0" smtClean="0"/>
              <a:t> does not change, local concurrency control achieves one-copy </a:t>
            </a:r>
            <a:r>
              <a:rPr lang="en-US" dirty="0" err="1" smtClean="0"/>
              <a:t>serializability</a:t>
            </a:r>
            <a:r>
              <a:rPr lang="en-US" dirty="0" smtClean="0"/>
              <a:t> in the same way as in read-one/write-all replication. </a:t>
            </a:r>
          </a:p>
          <a:p>
            <a:r>
              <a:rPr lang="en-US" dirty="0" smtClean="0"/>
              <a:t>May not be true if </a:t>
            </a:r>
            <a:r>
              <a:rPr lang="en-US" dirty="0" err="1" smtClean="0"/>
              <a:t>RMs</a:t>
            </a:r>
            <a:r>
              <a:rPr lang="en-US" dirty="0" smtClean="0"/>
              <a:t> fail and recover during conflicting transactions.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8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Copies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61975" y="1814513"/>
            <a:ext cx="7883525" cy="3538537"/>
            <a:chOff x="384" y="1143"/>
            <a:chExt cx="5379" cy="2229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19" y="1985"/>
              <a:ext cx="2744" cy="13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" y="2421"/>
              <a:ext cx="2354" cy="95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56" y="2671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728" y="2874"/>
              <a:ext cx="249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821" y="291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18" y="312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X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4" y="2671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097" y="2047"/>
              <a:ext cx="562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23" y="1159"/>
              <a:ext cx="561" cy="62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84" y="1244"/>
              <a:ext cx="101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61" y="2655"/>
              <a:ext cx="562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4017" y="2827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08" y="310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102" y="286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66" y="1143"/>
              <a:ext cx="546" cy="624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689" y="1213"/>
              <a:ext cx="101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547" y="2117"/>
              <a:ext cx="106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876" y="1714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deposit(A,3);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175" y="1216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896" y="1216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522" y="2135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3861" y="1559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getBalance(B)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522" y="1948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351" y="2507"/>
              <a:ext cx="106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90" y="312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Y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144" y="2500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031" y="2640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5187" y="2811"/>
              <a:ext cx="249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5272" y="285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093" y="309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1569" y="1439"/>
              <a:ext cx="250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3284" y="1424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100" y="2820"/>
              <a:ext cx="265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193" y="288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3253" y="2219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339" y="226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883" y="2764"/>
              <a:ext cx="78" cy="94"/>
            </a:xfrm>
            <a:custGeom>
              <a:avLst/>
              <a:gdLst>
                <a:gd name="T0" fmla="*/ 47 w 78"/>
                <a:gd name="T1" fmla="*/ 16 h 94"/>
                <a:gd name="T2" fmla="*/ 78 w 78"/>
                <a:gd name="T3" fmla="*/ 32 h 94"/>
                <a:gd name="T4" fmla="*/ 0 w 78"/>
                <a:gd name="T5" fmla="*/ 94 h 94"/>
                <a:gd name="T6" fmla="*/ 32 w 78"/>
                <a:gd name="T7" fmla="*/ 0 h 94"/>
                <a:gd name="T8" fmla="*/ 47 w 78"/>
                <a:gd name="T9" fmla="*/ 16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4"/>
                <a:gd name="T17" fmla="*/ 78 w 78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4">
                  <a:moveTo>
                    <a:pt x="47" y="16"/>
                  </a:moveTo>
                  <a:lnTo>
                    <a:pt x="78" y="32"/>
                  </a:lnTo>
                  <a:lnTo>
                    <a:pt x="0" y="94"/>
                  </a:lnTo>
                  <a:lnTo>
                    <a:pt x="32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930" y="1673"/>
              <a:ext cx="686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144" y="2219"/>
              <a:ext cx="94" cy="78"/>
            </a:xfrm>
            <a:custGeom>
              <a:avLst/>
              <a:gdLst>
                <a:gd name="T0" fmla="*/ 0 w 94"/>
                <a:gd name="T1" fmla="*/ 31 h 78"/>
                <a:gd name="T2" fmla="*/ 16 w 94"/>
                <a:gd name="T3" fmla="*/ 0 h 78"/>
                <a:gd name="T4" fmla="*/ 94 w 94"/>
                <a:gd name="T5" fmla="*/ 78 h 78"/>
                <a:gd name="T6" fmla="*/ 0 w 94"/>
                <a:gd name="T7" fmla="*/ 62 h 78"/>
                <a:gd name="T8" fmla="*/ 0 w 94"/>
                <a:gd name="T9" fmla="*/ 31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8"/>
                <a:gd name="T17" fmla="*/ 94 w 9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8">
                  <a:moveTo>
                    <a:pt x="0" y="31"/>
                  </a:moveTo>
                  <a:lnTo>
                    <a:pt x="16" y="0"/>
                  </a:lnTo>
                  <a:lnTo>
                    <a:pt x="94" y="78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1819" y="1626"/>
              <a:ext cx="1325" cy="62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302" y="2749"/>
              <a:ext cx="78" cy="93"/>
            </a:xfrm>
            <a:custGeom>
              <a:avLst/>
              <a:gdLst>
                <a:gd name="T0" fmla="*/ 63 w 78"/>
                <a:gd name="T1" fmla="*/ 15 h 93"/>
                <a:gd name="T2" fmla="*/ 78 w 78"/>
                <a:gd name="T3" fmla="*/ 47 h 93"/>
                <a:gd name="T4" fmla="*/ 0 w 78"/>
                <a:gd name="T5" fmla="*/ 93 h 93"/>
                <a:gd name="T6" fmla="*/ 47 w 78"/>
                <a:gd name="T7" fmla="*/ 0 h 93"/>
                <a:gd name="T8" fmla="*/ 63 w 78"/>
                <a:gd name="T9" fmla="*/ 15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3"/>
                <a:gd name="T17" fmla="*/ 78 w 78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3">
                  <a:moveTo>
                    <a:pt x="63" y="15"/>
                  </a:moveTo>
                  <a:lnTo>
                    <a:pt x="78" y="47"/>
                  </a:lnTo>
                  <a:lnTo>
                    <a:pt x="0" y="93"/>
                  </a:lnTo>
                  <a:lnTo>
                    <a:pt x="47" y="0"/>
                  </a:lnTo>
                  <a:lnTo>
                    <a:pt x="63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flipH="1">
              <a:off x="2365" y="1642"/>
              <a:ext cx="966" cy="112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5109" y="2764"/>
              <a:ext cx="93" cy="78"/>
            </a:xfrm>
            <a:custGeom>
              <a:avLst/>
              <a:gdLst>
                <a:gd name="T0" fmla="*/ 15 w 93"/>
                <a:gd name="T1" fmla="*/ 16 h 78"/>
                <a:gd name="T2" fmla="*/ 31 w 93"/>
                <a:gd name="T3" fmla="*/ 0 h 78"/>
                <a:gd name="T4" fmla="*/ 93 w 93"/>
                <a:gd name="T5" fmla="*/ 78 h 78"/>
                <a:gd name="T6" fmla="*/ 0 w 93"/>
                <a:gd name="T7" fmla="*/ 32 h 78"/>
                <a:gd name="T8" fmla="*/ 15 w 93"/>
                <a:gd name="T9" fmla="*/ 1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8"/>
                <a:gd name="T17" fmla="*/ 93 w 93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8">
                  <a:moveTo>
                    <a:pt x="15" y="16"/>
                  </a:moveTo>
                  <a:lnTo>
                    <a:pt x="31" y="0"/>
                  </a:lnTo>
                  <a:lnTo>
                    <a:pt x="93" y="78"/>
                  </a:lnTo>
                  <a:lnTo>
                    <a:pt x="0" y="32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03" y="1626"/>
              <a:ext cx="1621" cy="115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5062" y="2858"/>
              <a:ext cx="93" cy="62"/>
            </a:xfrm>
            <a:custGeom>
              <a:avLst/>
              <a:gdLst>
                <a:gd name="T0" fmla="*/ 0 w 93"/>
                <a:gd name="T1" fmla="*/ 31 h 62"/>
                <a:gd name="T2" fmla="*/ 15 w 93"/>
                <a:gd name="T3" fmla="*/ 0 h 62"/>
                <a:gd name="T4" fmla="*/ 93 w 93"/>
                <a:gd name="T5" fmla="*/ 62 h 62"/>
                <a:gd name="T6" fmla="*/ 0 w 93"/>
                <a:gd name="T7" fmla="*/ 47 h 62"/>
                <a:gd name="T8" fmla="*/ 0 w 9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62"/>
                <a:gd name="T17" fmla="*/ 93 w 9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62">
                  <a:moveTo>
                    <a:pt x="0" y="31"/>
                  </a:moveTo>
                  <a:lnTo>
                    <a:pt x="15" y="0"/>
                  </a:lnTo>
                  <a:lnTo>
                    <a:pt x="93" y="62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87" y="2375"/>
              <a:ext cx="1575" cy="51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924" y="2811"/>
              <a:ext cx="93" cy="78"/>
            </a:xfrm>
            <a:custGeom>
              <a:avLst/>
              <a:gdLst>
                <a:gd name="T0" fmla="*/ 15 w 93"/>
                <a:gd name="T1" fmla="*/ 16 h 78"/>
                <a:gd name="T2" fmla="*/ 31 w 93"/>
                <a:gd name="T3" fmla="*/ 0 h 78"/>
                <a:gd name="T4" fmla="*/ 93 w 93"/>
                <a:gd name="T5" fmla="*/ 78 h 78"/>
                <a:gd name="T6" fmla="*/ 0 w 93"/>
                <a:gd name="T7" fmla="*/ 47 h 78"/>
                <a:gd name="T8" fmla="*/ 15 w 93"/>
                <a:gd name="T9" fmla="*/ 1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8"/>
                <a:gd name="T17" fmla="*/ 93 w 93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8">
                  <a:moveTo>
                    <a:pt x="15" y="16"/>
                  </a:moveTo>
                  <a:lnTo>
                    <a:pt x="31" y="0"/>
                  </a:lnTo>
                  <a:lnTo>
                    <a:pt x="93" y="78"/>
                  </a:lnTo>
                  <a:lnTo>
                    <a:pt x="0" y="47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3456" y="2437"/>
              <a:ext cx="483" cy="3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993" y="2967"/>
              <a:ext cx="93" cy="62"/>
            </a:xfrm>
            <a:custGeom>
              <a:avLst/>
              <a:gdLst>
                <a:gd name="T0" fmla="*/ 93 w 93"/>
                <a:gd name="T1" fmla="*/ 31 h 62"/>
                <a:gd name="T2" fmla="*/ 93 w 93"/>
                <a:gd name="T3" fmla="*/ 62 h 62"/>
                <a:gd name="T4" fmla="*/ 0 w 93"/>
                <a:gd name="T5" fmla="*/ 47 h 62"/>
                <a:gd name="T6" fmla="*/ 93 w 93"/>
                <a:gd name="T7" fmla="*/ 0 h 62"/>
                <a:gd name="T8" fmla="*/ 93 w 9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62"/>
                <a:gd name="T17" fmla="*/ 93 w 9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62">
                  <a:moveTo>
                    <a:pt x="93" y="31"/>
                  </a:moveTo>
                  <a:lnTo>
                    <a:pt x="93" y="62"/>
                  </a:lnTo>
                  <a:lnTo>
                    <a:pt x="0" y="47"/>
                  </a:lnTo>
                  <a:lnTo>
                    <a:pt x="93" y="0"/>
                  </a:lnTo>
                  <a:lnTo>
                    <a:pt x="93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H="1">
              <a:off x="1102" y="2967"/>
              <a:ext cx="982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Rectangle 55"/>
          <p:cNvSpPr/>
          <p:nvPr/>
        </p:nvSpPr>
        <p:spPr bwMode="auto">
          <a:xfrm>
            <a:off x="2133600" y="297180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62600" y="228600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Multiply 57"/>
          <p:cNvSpPr/>
          <p:nvPr/>
        </p:nvSpPr>
        <p:spPr bwMode="auto">
          <a:xfrm>
            <a:off x="609600" y="4114800"/>
            <a:ext cx="1219200" cy="1143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Multiply 58"/>
          <p:cNvSpPr/>
          <p:nvPr/>
        </p:nvSpPr>
        <p:spPr bwMode="auto">
          <a:xfrm>
            <a:off x="7162800" y="4114800"/>
            <a:ext cx="1219200" cy="1143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5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RM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that:</a:t>
            </a:r>
          </a:p>
          <a:p>
            <a:pPr lvl="1"/>
            <a:r>
              <a:rPr lang="en-US" dirty="0" smtClean="0"/>
              <a:t>RM X fails just after T has performed </a:t>
            </a:r>
            <a:r>
              <a:rPr lang="en-US" dirty="0" err="1" smtClean="0"/>
              <a:t>getBalance</a:t>
            </a:r>
            <a:r>
              <a:rPr lang="en-US" dirty="0" smtClean="0"/>
              <a:t>; and</a:t>
            </a:r>
          </a:p>
          <a:p>
            <a:pPr lvl="1"/>
            <a:r>
              <a:rPr lang="en-US" dirty="0" smtClean="0"/>
              <a:t>RM N fails just after U has performed </a:t>
            </a:r>
            <a:r>
              <a:rPr lang="en-US" dirty="0" err="1" smtClean="0"/>
              <a:t>getBalance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Both failures occur before any of the deposit()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Subsequently:</a:t>
            </a:r>
          </a:p>
          <a:p>
            <a:pPr lvl="1"/>
            <a:r>
              <a:rPr lang="en-US" dirty="0" smtClean="0"/>
              <a:t>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deposit will be performed at </a:t>
            </a:r>
            <a:r>
              <a:rPr lang="en-US" dirty="0" err="1" smtClean="0"/>
              <a:t>RMs</a:t>
            </a:r>
            <a:r>
              <a:rPr lang="en-US" dirty="0" smtClean="0"/>
              <a:t> M and P </a:t>
            </a:r>
          </a:p>
          <a:p>
            <a:pPr lvl="1"/>
            <a:r>
              <a:rPr lang="en-US" dirty="0" smtClean="0"/>
              <a:t>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deposit will be performed at RM Y. </a:t>
            </a:r>
          </a:p>
          <a:p>
            <a:r>
              <a:rPr lang="en-US" dirty="0" smtClean="0"/>
              <a:t>The concurrency control on A at RM X does not prevent transaction U from updating A at RM Y.</a:t>
            </a:r>
          </a:p>
          <a:p>
            <a:r>
              <a:rPr lang="en-US" dirty="0" smtClean="0"/>
              <a:t>Solution: Must also serialize RM crashes and recoveries with respect to entire transactions.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perspective,</a:t>
            </a:r>
          </a:p>
          <a:p>
            <a:pPr lvl="1"/>
            <a:r>
              <a:rPr lang="en-US" dirty="0" smtClean="0"/>
              <a:t>T has read from an object at X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/>
              <a:t> X must have failed after 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operation. </a:t>
            </a:r>
          </a:p>
          <a:p>
            <a:pPr lvl="1"/>
            <a:r>
              <a:rPr lang="en-US" dirty="0" smtClean="0"/>
              <a:t>T observes the failure of N when it attempts to update the object B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/>
              <a:t> N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failure must be before T.</a:t>
            </a:r>
          </a:p>
          <a:p>
            <a:pPr lvl="1"/>
            <a:r>
              <a:rPr lang="en-US" dirty="0" smtClean="0"/>
              <a:t>Thus: N fails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T reads object A at X; T writes objects B at M and P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T commits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X fails.</a:t>
            </a:r>
          </a:p>
          <a:p>
            <a:r>
              <a:rPr lang="en-US" dirty="0" smtClean="0"/>
              <a:t>From 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perspective,</a:t>
            </a:r>
          </a:p>
          <a:p>
            <a:pPr lvl="1"/>
            <a:r>
              <a:rPr lang="en-US" dirty="0" smtClean="0"/>
              <a:t>Thus: X fails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U reads object B at N; U writes object A at Y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U commits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N fails.</a:t>
            </a:r>
          </a:p>
          <a:p>
            <a:r>
              <a:rPr lang="en-US" dirty="0" smtClean="0"/>
              <a:t>At the time T tries to commit, </a:t>
            </a:r>
          </a:p>
          <a:p>
            <a:pPr lvl="1"/>
            <a:r>
              <a:rPr lang="en-US" dirty="0" smtClean="0"/>
              <a:t>it first checks if N is still not available and if X, M and P are still available. Only then can T commit.</a:t>
            </a:r>
          </a:p>
          <a:p>
            <a:pPr lvl="1"/>
            <a:r>
              <a:rPr lang="en-US" dirty="0" smtClean="0"/>
              <a:t>If T commits, 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validation will fail because N has already failed.</a:t>
            </a:r>
          </a:p>
          <a:p>
            <a:r>
              <a:rPr lang="en-US" dirty="0" smtClean="0"/>
              <a:t>Can be combined with 2PC. </a:t>
            </a:r>
          </a:p>
          <a:p>
            <a:r>
              <a:rPr lang="en-US" dirty="0" smtClean="0"/>
              <a:t>Caveat: Local validation may not work if partitions occur in the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Optimistic quorum</a:t>
            </a:r>
          </a:p>
          <a:p>
            <a:r>
              <a:rPr lang="en-US" dirty="0" smtClean="0"/>
              <a:t>Distributed </a:t>
            </a:r>
            <a:r>
              <a:rPr lang="en-US" dirty="0"/>
              <a:t>transactions with replication</a:t>
            </a:r>
          </a:p>
          <a:p>
            <a:pPr lvl="1"/>
            <a:r>
              <a:rPr lang="en-US" dirty="0"/>
              <a:t>One copy serialization</a:t>
            </a:r>
          </a:p>
          <a:p>
            <a:pPr lvl="1"/>
            <a:r>
              <a:rPr lang="en-US" dirty="0"/>
              <a:t>Primary copy replication</a:t>
            </a:r>
          </a:p>
          <a:p>
            <a:pPr lvl="1"/>
            <a:r>
              <a:rPr lang="en-US" dirty="0"/>
              <a:t>Read-one/write-all replication</a:t>
            </a:r>
          </a:p>
          <a:p>
            <a:pPr lvl="1"/>
            <a:r>
              <a:rPr lang="en-US" dirty="0" smtClean="0"/>
              <a:t>Active copies 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Gossiping?</a:t>
            </a:r>
          </a:p>
          <a:p>
            <a:r>
              <a:rPr lang="en-US" dirty="0" smtClean="0"/>
              <a:t>Dynamo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Consistent 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Object 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Quorums</a:t>
            </a:r>
            <a:r>
              <a:rPr lang="en-US" dirty="0"/>
              <a:t> for partition/failure tolerance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Merkel 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Causal consistency?</a:t>
            </a:r>
          </a:p>
          <a:p>
            <a:r>
              <a:rPr lang="en-US" dirty="0" smtClean="0"/>
              <a:t>Eventual consistency?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Transactions on Replicated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08000" y="1866900"/>
            <a:ext cx="8020050" cy="3590925"/>
            <a:chOff x="347" y="1176"/>
            <a:chExt cx="5473" cy="226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20" y="2030"/>
              <a:ext cx="2800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7" y="2473"/>
              <a:ext cx="2389" cy="96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70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344" y="293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945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103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115" y="2094"/>
              <a:ext cx="570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273" y="2268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376" y="231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10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68" y="2900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6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510" y="1200"/>
              <a:ext cx="569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502" y="1192"/>
              <a:ext cx="585" cy="648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54" y="1246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061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5219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32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764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922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024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439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586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689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446" y="297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205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92" y="2243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357" y="118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349" y="1176"/>
              <a:ext cx="585" cy="649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202" y="1262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588" y="2559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04" y="2465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186" y="1800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736" y="148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889" y="1519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412" y="1461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70" y="2805"/>
              <a:ext cx="63" cy="111"/>
            </a:xfrm>
            <a:custGeom>
              <a:avLst/>
              <a:gdLst>
                <a:gd name="T0" fmla="*/ 32 w 63"/>
                <a:gd name="T1" fmla="*/ 16 h 111"/>
                <a:gd name="T2" fmla="*/ 63 w 63"/>
                <a:gd name="T3" fmla="*/ 16 h 111"/>
                <a:gd name="T4" fmla="*/ 16 w 63"/>
                <a:gd name="T5" fmla="*/ 111 h 111"/>
                <a:gd name="T6" fmla="*/ 0 w 63"/>
                <a:gd name="T7" fmla="*/ 0 h 111"/>
                <a:gd name="T8" fmla="*/ 32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32" y="16"/>
                  </a:moveTo>
                  <a:lnTo>
                    <a:pt x="63" y="16"/>
                  </a:lnTo>
                  <a:lnTo>
                    <a:pt x="16" y="111"/>
                  </a:lnTo>
                  <a:lnTo>
                    <a:pt x="0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1502" y="1730"/>
              <a:ext cx="174" cy="10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432" y="2188"/>
              <a:ext cx="95" cy="64"/>
            </a:xfrm>
            <a:custGeom>
              <a:avLst/>
              <a:gdLst>
                <a:gd name="T0" fmla="*/ 79 w 95"/>
                <a:gd name="T1" fmla="*/ 16 h 64"/>
                <a:gd name="T2" fmla="*/ 95 w 95"/>
                <a:gd name="T3" fmla="*/ 48 h 64"/>
                <a:gd name="T4" fmla="*/ 0 w 95"/>
                <a:gd name="T5" fmla="*/ 64 h 64"/>
                <a:gd name="T6" fmla="*/ 79 w 95"/>
                <a:gd name="T7" fmla="*/ 0 h 64"/>
                <a:gd name="T8" fmla="*/ 79 w 95"/>
                <a:gd name="T9" fmla="*/ 1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64"/>
                <a:gd name="T17" fmla="*/ 95 w 95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64">
                  <a:moveTo>
                    <a:pt x="79" y="16"/>
                  </a:moveTo>
                  <a:lnTo>
                    <a:pt x="95" y="48"/>
                  </a:lnTo>
                  <a:lnTo>
                    <a:pt x="0" y="64"/>
                  </a:lnTo>
                  <a:lnTo>
                    <a:pt x="79" y="0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>
              <a:off x="3527" y="1666"/>
              <a:ext cx="901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093" y="2916"/>
              <a:ext cx="94" cy="63"/>
            </a:xfrm>
            <a:custGeom>
              <a:avLst/>
              <a:gdLst>
                <a:gd name="T0" fmla="*/ 0 w 94"/>
                <a:gd name="T1" fmla="*/ 32 h 63"/>
                <a:gd name="T2" fmla="*/ 15 w 94"/>
                <a:gd name="T3" fmla="*/ 0 h 63"/>
                <a:gd name="T4" fmla="*/ 94 w 94"/>
                <a:gd name="T5" fmla="*/ 63 h 63"/>
                <a:gd name="T6" fmla="*/ 0 w 94"/>
                <a:gd name="T7" fmla="*/ 48 h 63"/>
                <a:gd name="T8" fmla="*/ 0 w 94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63"/>
                <a:gd name="T17" fmla="*/ 94 w 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63">
                  <a:moveTo>
                    <a:pt x="0" y="32"/>
                  </a:moveTo>
                  <a:lnTo>
                    <a:pt x="15" y="0"/>
                  </a:lnTo>
                  <a:lnTo>
                    <a:pt x="94" y="63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511" y="2410"/>
              <a:ext cx="1582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4476" y="2900"/>
              <a:ext cx="95" cy="79"/>
            </a:xfrm>
            <a:custGeom>
              <a:avLst/>
              <a:gdLst>
                <a:gd name="T0" fmla="*/ 0 w 95"/>
                <a:gd name="T1" fmla="*/ 32 h 79"/>
                <a:gd name="T2" fmla="*/ 15 w 95"/>
                <a:gd name="T3" fmla="*/ 0 h 79"/>
                <a:gd name="T4" fmla="*/ 95 w 95"/>
                <a:gd name="T5" fmla="*/ 79 h 79"/>
                <a:gd name="T6" fmla="*/ 0 w 95"/>
                <a:gd name="T7" fmla="*/ 48 h 79"/>
                <a:gd name="T8" fmla="*/ 0 w 95"/>
                <a:gd name="T9" fmla="*/ 32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79"/>
                <a:gd name="T17" fmla="*/ 95 w 95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79">
                  <a:moveTo>
                    <a:pt x="0" y="32"/>
                  </a:moveTo>
                  <a:lnTo>
                    <a:pt x="15" y="0"/>
                  </a:lnTo>
                  <a:lnTo>
                    <a:pt x="95" y="79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11" y="2457"/>
              <a:ext cx="965" cy="4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3827" y="2885"/>
              <a:ext cx="95" cy="94"/>
            </a:xfrm>
            <a:custGeom>
              <a:avLst/>
              <a:gdLst>
                <a:gd name="T0" fmla="*/ 16 w 95"/>
                <a:gd name="T1" fmla="*/ 15 h 94"/>
                <a:gd name="T2" fmla="*/ 32 w 95"/>
                <a:gd name="T3" fmla="*/ 0 h 94"/>
                <a:gd name="T4" fmla="*/ 95 w 95"/>
                <a:gd name="T5" fmla="*/ 94 h 94"/>
                <a:gd name="T6" fmla="*/ 0 w 95"/>
                <a:gd name="T7" fmla="*/ 31 h 94"/>
                <a:gd name="T8" fmla="*/ 16 w 95"/>
                <a:gd name="T9" fmla="*/ 1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16" y="15"/>
                  </a:moveTo>
                  <a:lnTo>
                    <a:pt x="32" y="0"/>
                  </a:lnTo>
                  <a:lnTo>
                    <a:pt x="95" y="94"/>
                  </a:lnTo>
                  <a:lnTo>
                    <a:pt x="0" y="31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63" y="2536"/>
              <a:ext cx="380" cy="3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581" y="1492"/>
              <a:ext cx="253" cy="254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678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with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non-replicated system, transactions appear to be performed one at a time in some order. This is achieved by ensuring a </a:t>
            </a:r>
            <a:r>
              <a:rPr lang="en-US" i="1" dirty="0" smtClean="0">
                <a:solidFill>
                  <a:srgbClr val="0000FF"/>
                </a:solidFill>
              </a:rPr>
              <a:t>serially equivalent</a:t>
            </a:r>
            <a:r>
              <a:rPr lang="en-US" dirty="0" smtClean="0"/>
              <a:t> interleaving of transaction operations.</a:t>
            </a:r>
          </a:p>
          <a:p>
            <a:pPr lvl="1"/>
            <a:r>
              <a:rPr lang="en-US" dirty="0" smtClean="0"/>
              <a:t>Remember serial equivalence?</a:t>
            </a:r>
          </a:p>
          <a:p>
            <a:r>
              <a:rPr lang="en-US" dirty="0" smtClean="0"/>
              <a:t>How can we achieve something similar with replication? What do we want?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One-copy </a:t>
            </a:r>
            <a:r>
              <a:rPr lang="en-US" dirty="0" err="1" smtClean="0">
                <a:solidFill>
                  <a:srgbClr val="FF0000"/>
                </a:solidFill>
              </a:rPr>
              <a:t>serializability</a:t>
            </a:r>
            <a:r>
              <a:rPr lang="en-US" dirty="0" smtClean="0"/>
              <a:t>: The effect of transactions performed by clients on replicated objects should be the same as if they had been performed one at a time on a single set of objects (i.e., 1 replica per object). </a:t>
            </a:r>
          </a:p>
          <a:p>
            <a:pPr lvl="1"/>
            <a:r>
              <a:rPr lang="en-US" dirty="0" smtClean="0"/>
              <a:t>Equivalent to </a:t>
            </a:r>
            <a:r>
              <a:rPr lang="en-US" dirty="0" smtClean="0">
                <a:solidFill>
                  <a:srgbClr val="0000FF"/>
                </a:solidFill>
              </a:rPr>
              <a:t>combining serial equivalence + replication transparency/consistency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9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need to agree on commit or abort.</a:t>
            </a:r>
          </a:p>
          <a:p>
            <a:r>
              <a:rPr lang="en-US" dirty="0" smtClean="0"/>
              <a:t>One way: use two level nested 2PC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36581" y="3781425"/>
            <a:ext cx="4103077" cy="2209800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675793" y="3883025"/>
            <a:ext cx="835269" cy="1028700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907323" y="4159250"/>
            <a:ext cx="372208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58258" y="4225925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527431" y="4886325"/>
            <a:ext cx="833804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5758962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908431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626827" y="4886325"/>
            <a:ext cx="833804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3858358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007827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615962" y="4886325"/>
            <a:ext cx="835269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831373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982308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4495800" y="2438400"/>
            <a:ext cx="835269" cy="10048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484077" y="2425700"/>
            <a:ext cx="857250" cy="1030288"/>
          </a:xfrm>
          <a:prstGeom prst="rect">
            <a:avLst/>
          </a:prstGeom>
          <a:noFill/>
          <a:ln w="36513">
            <a:solidFill>
              <a:srgbClr val="D9AA7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803281" y="2562225"/>
            <a:ext cx="10721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</a:rPr>
              <a:t>Coordinator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5004289" y="4471988"/>
            <a:ext cx="150934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Replica managers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779835" y="3416300"/>
            <a:ext cx="12106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i="1" dirty="0" err="1" smtClean="0">
                <a:solidFill>
                  <a:srgbClr val="000000"/>
                </a:solidFill>
              </a:rPr>
              <a:t>canCommit</a:t>
            </a:r>
            <a:r>
              <a:rPr lang="en-GB" i="1" dirty="0" smtClean="0">
                <a:solidFill>
                  <a:srgbClr val="000000"/>
                </a:solidFill>
              </a:rPr>
              <a:t>?</a:t>
            </a:r>
            <a:endParaRPr lang="en-GB" sz="2400" i="1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051181" y="2919413"/>
            <a:ext cx="13481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U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576396" y="2878138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140320" y="4032250"/>
            <a:ext cx="139212" cy="101600"/>
          </a:xfrm>
          <a:custGeom>
            <a:avLst/>
            <a:gdLst>
              <a:gd name="T0" fmla="*/ 79 w 95"/>
              <a:gd name="T1" fmla="*/ 16 h 64"/>
              <a:gd name="T2" fmla="*/ 95 w 95"/>
              <a:gd name="T3" fmla="*/ 48 h 64"/>
              <a:gd name="T4" fmla="*/ 0 w 95"/>
              <a:gd name="T5" fmla="*/ 64 h 64"/>
              <a:gd name="T6" fmla="*/ 79 w 95"/>
              <a:gd name="T7" fmla="*/ 0 h 64"/>
              <a:gd name="T8" fmla="*/ 79 w 95"/>
              <a:gd name="T9" fmla="*/ 16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64"/>
              <a:gd name="T17" fmla="*/ 95 w 95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64">
                <a:moveTo>
                  <a:pt x="79" y="16"/>
                </a:moveTo>
                <a:lnTo>
                  <a:pt x="95" y="48"/>
                </a:lnTo>
                <a:lnTo>
                  <a:pt x="0" y="64"/>
                </a:lnTo>
                <a:lnTo>
                  <a:pt x="79" y="0"/>
                </a:lnTo>
                <a:lnTo>
                  <a:pt x="79" y="16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>
            <a:off x="3279531" y="3203575"/>
            <a:ext cx="1320312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>
            <a:off x="5574323" y="5187950"/>
            <a:ext cx="137746" cy="100013"/>
          </a:xfrm>
          <a:custGeom>
            <a:avLst/>
            <a:gdLst>
              <a:gd name="T0" fmla="*/ 0 w 94"/>
              <a:gd name="T1" fmla="*/ 32 h 63"/>
              <a:gd name="T2" fmla="*/ 15 w 94"/>
              <a:gd name="T3" fmla="*/ 0 h 63"/>
              <a:gd name="T4" fmla="*/ 94 w 94"/>
              <a:gd name="T5" fmla="*/ 63 h 63"/>
              <a:gd name="T6" fmla="*/ 0 w 94"/>
              <a:gd name="T7" fmla="*/ 48 h 63"/>
              <a:gd name="T8" fmla="*/ 0 w 94"/>
              <a:gd name="T9" fmla="*/ 3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63"/>
              <a:gd name="T17" fmla="*/ 94 w 9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63">
                <a:moveTo>
                  <a:pt x="0" y="32"/>
                </a:moveTo>
                <a:lnTo>
                  <a:pt x="15" y="0"/>
                </a:lnTo>
                <a:lnTo>
                  <a:pt x="94" y="63"/>
                </a:lnTo>
                <a:lnTo>
                  <a:pt x="0" y="48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3256085" y="4384675"/>
            <a:ext cx="2318238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4670181" y="5162550"/>
            <a:ext cx="139212" cy="125413"/>
          </a:xfrm>
          <a:custGeom>
            <a:avLst/>
            <a:gdLst>
              <a:gd name="T0" fmla="*/ 0 w 95"/>
              <a:gd name="T1" fmla="*/ 32 h 79"/>
              <a:gd name="T2" fmla="*/ 15 w 95"/>
              <a:gd name="T3" fmla="*/ 0 h 79"/>
              <a:gd name="T4" fmla="*/ 95 w 95"/>
              <a:gd name="T5" fmla="*/ 79 h 79"/>
              <a:gd name="T6" fmla="*/ 0 w 95"/>
              <a:gd name="T7" fmla="*/ 48 h 79"/>
              <a:gd name="T8" fmla="*/ 0 w 95"/>
              <a:gd name="T9" fmla="*/ 32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79"/>
              <a:gd name="T17" fmla="*/ 95 w 95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79">
                <a:moveTo>
                  <a:pt x="0" y="32"/>
                </a:moveTo>
                <a:lnTo>
                  <a:pt x="15" y="0"/>
                </a:lnTo>
                <a:lnTo>
                  <a:pt x="95" y="79"/>
                </a:lnTo>
                <a:lnTo>
                  <a:pt x="0" y="48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3256085" y="4459288"/>
            <a:ext cx="1414096" cy="75406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719146" y="5138738"/>
            <a:ext cx="139212" cy="149225"/>
          </a:xfrm>
          <a:custGeom>
            <a:avLst/>
            <a:gdLst>
              <a:gd name="T0" fmla="*/ 16 w 95"/>
              <a:gd name="T1" fmla="*/ 15 h 94"/>
              <a:gd name="T2" fmla="*/ 32 w 95"/>
              <a:gd name="T3" fmla="*/ 0 h 94"/>
              <a:gd name="T4" fmla="*/ 95 w 95"/>
              <a:gd name="T5" fmla="*/ 94 h 94"/>
              <a:gd name="T6" fmla="*/ 0 w 95"/>
              <a:gd name="T7" fmla="*/ 31 h 94"/>
              <a:gd name="T8" fmla="*/ 16 w 95"/>
              <a:gd name="T9" fmla="*/ 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94"/>
              <a:gd name="T17" fmla="*/ 95 w 95"/>
              <a:gd name="T18" fmla="*/ 94 h 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94">
                <a:moveTo>
                  <a:pt x="16" y="15"/>
                </a:moveTo>
                <a:lnTo>
                  <a:pt x="32" y="0"/>
                </a:lnTo>
                <a:lnTo>
                  <a:pt x="95" y="94"/>
                </a:lnTo>
                <a:lnTo>
                  <a:pt x="0" y="31"/>
                </a:lnTo>
                <a:lnTo>
                  <a:pt x="16" y="15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3185746" y="4584700"/>
            <a:ext cx="556846" cy="57785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3742334" y="4325779"/>
            <a:ext cx="12106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i="1" dirty="0" err="1" smtClean="0">
                <a:solidFill>
                  <a:srgbClr val="000000"/>
                </a:solidFill>
              </a:rPr>
              <a:t>canCommit</a:t>
            </a:r>
            <a:r>
              <a:rPr lang="en-GB" i="1" dirty="0" smtClean="0">
                <a:solidFill>
                  <a:srgbClr val="000000"/>
                </a:solidFill>
              </a:rPr>
              <a:t>?</a:t>
            </a:r>
            <a:endParaRPr lang="en-GB" sz="2400" i="1" dirty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58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phase, the coordinator sends the </a:t>
            </a:r>
            <a:r>
              <a:rPr lang="en-US" dirty="0" err="1" smtClean="0">
                <a:solidFill>
                  <a:srgbClr val="0000FF"/>
                </a:solidFill>
              </a:rPr>
              <a:t>canCommit</a:t>
            </a:r>
            <a:r>
              <a:rPr lang="en-US" dirty="0" smtClean="0"/>
              <a:t>? command to the participants, each of which then passes it onto the other </a:t>
            </a:r>
            <a:r>
              <a:rPr lang="en-US" dirty="0" err="1" smtClean="0"/>
              <a:t>RMs</a:t>
            </a:r>
            <a:r>
              <a:rPr lang="en-US" dirty="0" smtClean="0"/>
              <a:t> involved (e.g., by using view synchronous communication) and collects their replies before replying to the coordinator.</a:t>
            </a:r>
          </a:p>
          <a:p>
            <a:r>
              <a:rPr lang="en-US" dirty="0" smtClean="0"/>
              <a:t>In the second phase, the coordinator sends the </a:t>
            </a:r>
            <a:r>
              <a:rPr lang="en-US" dirty="0" err="1" smtClean="0">
                <a:solidFill>
                  <a:srgbClr val="0000FF"/>
                </a:solidFill>
              </a:rPr>
              <a:t>doCommit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0000FF"/>
                </a:solidFill>
              </a:rPr>
              <a:t>doAbort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request, which is passed onto the members of the groups of </a:t>
            </a:r>
            <a:r>
              <a:rPr lang="en-US" dirty="0" err="1" smtClean="0"/>
              <a:t>RMs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8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Copy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client requests are directed to a single primary RM.</a:t>
            </a:r>
          </a:p>
          <a:p>
            <a:r>
              <a:rPr lang="en-US" dirty="0" smtClean="0"/>
              <a:t>Concurrency control is applied at the primary.</a:t>
            </a:r>
          </a:p>
          <a:p>
            <a:pPr lvl="1"/>
            <a:r>
              <a:rPr lang="en-US" dirty="0" smtClean="0"/>
              <a:t>Let’s assume we use strict two-phase locking.</a:t>
            </a:r>
          </a:p>
          <a:p>
            <a:r>
              <a:rPr lang="en-US" dirty="0" smtClean="0"/>
              <a:t>To commit a transaction, the primary communicates with the backup </a:t>
            </a:r>
            <a:r>
              <a:rPr lang="en-US" dirty="0" err="1" smtClean="0"/>
              <a:t>RMs</a:t>
            </a:r>
            <a:r>
              <a:rPr lang="en-US" dirty="0" smtClean="0"/>
              <a:t> and replies to the client.</a:t>
            </a:r>
          </a:p>
          <a:p>
            <a:r>
              <a:rPr lang="en-US" dirty="0" smtClean="0"/>
              <a:t>Communication is view synchronous totally-ordered group comm.</a:t>
            </a:r>
          </a:p>
          <a:p>
            <a:r>
              <a:rPr lang="en-US" dirty="0" smtClean="0"/>
              <a:t>One-copy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smtClean="0"/>
              <a:t>View synchronous TO group comm.</a:t>
            </a:r>
          </a:p>
          <a:p>
            <a:pPr lvl="1"/>
            <a:r>
              <a:rPr lang="en-US" dirty="0" smtClean="0">
                <a:sym typeface="Wingdings" charset="0"/>
              </a:rPr>
              <a:t>Strict two-phase locking at the primary</a:t>
            </a:r>
          </a:p>
          <a:p>
            <a:r>
              <a:rPr lang="en-US" dirty="0" smtClean="0">
                <a:sym typeface="Wingdings" charset="0"/>
              </a:rPr>
              <a:t>Disadvantage?</a:t>
            </a:r>
          </a:p>
          <a:p>
            <a:pPr lvl="1"/>
            <a:r>
              <a:rPr lang="en-US" dirty="0" smtClean="0">
                <a:sym typeface="Wingdings" charset="0"/>
              </a:rPr>
              <a:t>Performance is low since primary RM is bottleneck.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8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will be released soon!</a:t>
            </a:r>
          </a:p>
          <a:p>
            <a:r>
              <a:rPr lang="en-US" dirty="0" smtClean="0"/>
              <a:t>Midterm </a:t>
            </a:r>
            <a:r>
              <a:rPr lang="en-US" smtClean="0"/>
              <a:t>grading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9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One/Write All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054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 FE (client front end) may communicate with any RM.</a:t>
            </a:r>
          </a:p>
          <a:p>
            <a:r>
              <a:rPr lang="en-US" sz="2000" dirty="0" smtClean="0"/>
              <a:t>Every write operation must be performed at all of the </a:t>
            </a:r>
            <a:r>
              <a:rPr lang="en-US" sz="2000" dirty="0" err="1" smtClean="0"/>
              <a:t>RMs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 read operation can be performed at any single 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08000" y="2590800"/>
            <a:ext cx="8020050" cy="3590925"/>
            <a:chOff x="347" y="1176"/>
            <a:chExt cx="5473" cy="226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20" y="2030"/>
              <a:ext cx="2800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7" y="2473"/>
              <a:ext cx="2389" cy="96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70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344" y="293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945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103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115" y="2094"/>
              <a:ext cx="570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273" y="2268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376" y="231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10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68" y="2900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6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510" y="1200"/>
              <a:ext cx="569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502" y="1192"/>
              <a:ext cx="585" cy="648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54" y="1246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061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5219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32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764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922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024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439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586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689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446" y="297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205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92" y="2243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357" y="118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349" y="1176"/>
              <a:ext cx="585" cy="649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202" y="1262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588" y="2559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04" y="2465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186" y="1800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736" y="148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889" y="1519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412" y="1461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70" y="2805"/>
              <a:ext cx="63" cy="111"/>
            </a:xfrm>
            <a:custGeom>
              <a:avLst/>
              <a:gdLst>
                <a:gd name="T0" fmla="*/ 32 w 63"/>
                <a:gd name="T1" fmla="*/ 16 h 111"/>
                <a:gd name="T2" fmla="*/ 63 w 63"/>
                <a:gd name="T3" fmla="*/ 16 h 111"/>
                <a:gd name="T4" fmla="*/ 16 w 63"/>
                <a:gd name="T5" fmla="*/ 111 h 111"/>
                <a:gd name="T6" fmla="*/ 0 w 63"/>
                <a:gd name="T7" fmla="*/ 0 h 111"/>
                <a:gd name="T8" fmla="*/ 32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32" y="16"/>
                  </a:moveTo>
                  <a:lnTo>
                    <a:pt x="63" y="16"/>
                  </a:lnTo>
                  <a:lnTo>
                    <a:pt x="16" y="111"/>
                  </a:lnTo>
                  <a:lnTo>
                    <a:pt x="0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1502" y="1730"/>
              <a:ext cx="174" cy="10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432" y="2188"/>
              <a:ext cx="95" cy="64"/>
            </a:xfrm>
            <a:custGeom>
              <a:avLst/>
              <a:gdLst>
                <a:gd name="T0" fmla="*/ 79 w 95"/>
                <a:gd name="T1" fmla="*/ 16 h 64"/>
                <a:gd name="T2" fmla="*/ 95 w 95"/>
                <a:gd name="T3" fmla="*/ 48 h 64"/>
                <a:gd name="T4" fmla="*/ 0 w 95"/>
                <a:gd name="T5" fmla="*/ 64 h 64"/>
                <a:gd name="T6" fmla="*/ 79 w 95"/>
                <a:gd name="T7" fmla="*/ 0 h 64"/>
                <a:gd name="T8" fmla="*/ 79 w 95"/>
                <a:gd name="T9" fmla="*/ 1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64"/>
                <a:gd name="T17" fmla="*/ 95 w 95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64">
                  <a:moveTo>
                    <a:pt x="79" y="16"/>
                  </a:moveTo>
                  <a:lnTo>
                    <a:pt x="95" y="48"/>
                  </a:lnTo>
                  <a:lnTo>
                    <a:pt x="0" y="64"/>
                  </a:lnTo>
                  <a:lnTo>
                    <a:pt x="79" y="0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>
              <a:off x="3527" y="1666"/>
              <a:ext cx="901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093" y="2916"/>
              <a:ext cx="94" cy="63"/>
            </a:xfrm>
            <a:custGeom>
              <a:avLst/>
              <a:gdLst>
                <a:gd name="T0" fmla="*/ 0 w 94"/>
                <a:gd name="T1" fmla="*/ 32 h 63"/>
                <a:gd name="T2" fmla="*/ 15 w 94"/>
                <a:gd name="T3" fmla="*/ 0 h 63"/>
                <a:gd name="T4" fmla="*/ 94 w 94"/>
                <a:gd name="T5" fmla="*/ 63 h 63"/>
                <a:gd name="T6" fmla="*/ 0 w 94"/>
                <a:gd name="T7" fmla="*/ 48 h 63"/>
                <a:gd name="T8" fmla="*/ 0 w 94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63"/>
                <a:gd name="T17" fmla="*/ 94 w 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63">
                  <a:moveTo>
                    <a:pt x="0" y="32"/>
                  </a:moveTo>
                  <a:lnTo>
                    <a:pt x="15" y="0"/>
                  </a:lnTo>
                  <a:lnTo>
                    <a:pt x="94" y="63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511" y="2410"/>
              <a:ext cx="1582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4476" y="2900"/>
              <a:ext cx="95" cy="79"/>
            </a:xfrm>
            <a:custGeom>
              <a:avLst/>
              <a:gdLst>
                <a:gd name="T0" fmla="*/ 0 w 95"/>
                <a:gd name="T1" fmla="*/ 32 h 79"/>
                <a:gd name="T2" fmla="*/ 15 w 95"/>
                <a:gd name="T3" fmla="*/ 0 h 79"/>
                <a:gd name="T4" fmla="*/ 95 w 95"/>
                <a:gd name="T5" fmla="*/ 79 h 79"/>
                <a:gd name="T6" fmla="*/ 0 w 95"/>
                <a:gd name="T7" fmla="*/ 48 h 79"/>
                <a:gd name="T8" fmla="*/ 0 w 95"/>
                <a:gd name="T9" fmla="*/ 32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79"/>
                <a:gd name="T17" fmla="*/ 95 w 95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79">
                  <a:moveTo>
                    <a:pt x="0" y="32"/>
                  </a:moveTo>
                  <a:lnTo>
                    <a:pt x="15" y="0"/>
                  </a:lnTo>
                  <a:lnTo>
                    <a:pt x="95" y="79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11" y="2457"/>
              <a:ext cx="965" cy="4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3827" y="2885"/>
              <a:ext cx="95" cy="94"/>
            </a:xfrm>
            <a:custGeom>
              <a:avLst/>
              <a:gdLst>
                <a:gd name="T0" fmla="*/ 16 w 95"/>
                <a:gd name="T1" fmla="*/ 15 h 94"/>
                <a:gd name="T2" fmla="*/ 32 w 95"/>
                <a:gd name="T3" fmla="*/ 0 h 94"/>
                <a:gd name="T4" fmla="*/ 95 w 95"/>
                <a:gd name="T5" fmla="*/ 94 h 94"/>
                <a:gd name="T6" fmla="*/ 0 w 95"/>
                <a:gd name="T7" fmla="*/ 31 h 94"/>
                <a:gd name="T8" fmla="*/ 16 w 95"/>
                <a:gd name="T9" fmla="*/ 1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16" y="15"/>
                  </a:moveTo>
                  <a:lnTo>
                    <a:pt x="32" y="0"/>
                  </a:lnTo>
                  <a:lnTo>
                    <a:pt x="95" y="94"/>
                  </a:lnTo>
                  <a:lnTo>
                    <a:pt x="0" y="31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63" y="2536"/>
              <a:ext cx="380" cy="3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581" y="1492"/>
              <a:ext cx="253" cy="254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238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27410</TotalTime>
  <Pages>12</Pages>
  <Words>1068</Words>
  <Application>Microsoft Macintosh PowerPoint</Application>
  <PresentationFormat>Letter Paper (8.5x11 in)</PresentationFormat>
  <Paragraphs>170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CS252-template</vt:lpstr>
      <vt:lpstr>Office Theme</vt:lpstr>
      <vt:lpstr>CSE 486/586 Distributed Systems Transactions on Replicated Data</vt:lpstr>
      <vt:lpstr>Recap</vt:lpstr>
      <vt:lpstr>Transactions on Replicated Data</vt:lpstr>
      <vt:lpstr>Correctness with Replication</vt:lpstr>
      <vt:lpstr>Revisiting Atomic Commit</vt:lpstr>
      <vt:lpstr>Revisiting Atomic Commit</vt:lpstr>
      <vt:lpstr>Primary Copy Replication</vt:lpstr>
      <vt:lpstr>CSE 486/586 Administrivia</vt:lpstr>
      <vt:lpstr>Read One/Write All Replication</vt:lpstr>
      <vt:lpstr>Read One/Write All Replication</vt:lpstr>
      <vt:lpstr>Available Copies Replication</vt:lpstr>
      <vt:lpstr>Available Copies Approach</vt:lpstr>
      <vt:lpstr>The Impact of RM Failure</vt:lpstr>
      <vt:lpstr>Local Validation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1163</cp:revision>
  <cp:lastPrinted>2013-04-05T18:56:10Z</cp:lastPrinted>
  <dcterms:created xsi:type="dcterms:W3CDTF">2012-03-21T04:48:11Z</dcterms:created>
  <dcterms:modified xsi:type="dcterms:W3CDTF">2014-04-14T18:30:14Z</dcterms:modified>
  <cp:category/>
</cp:coreProperties>
</file>