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17" r:id="rId4"/>
    <p:sldId id="798" r:id="rId5"/>
    <p:sldId id="799" r:id="rId6"/>
    <p:sldId id="800" r:id="rId7"/>
    <p:sldId id="801" r:id="rId8"/>
    <p:sldId id="802" r:id="rId9"/>
    <p:sldId id="803" r:id="rId10"/>
    <p:sldId id="818" r:id="rId11"/>
    <p:sldId id="804" r:id="rId12"/>
    <p:sldId id="805" r:id="rId13"/>
    <p:sldId id="806" r:id="rId14"/>
    <p:sldId id="820" r:id="rId15"/>
    <p:sldId id="807" r:id="rId16"/>
    <p:sldId id="808" r:id="rId17"/>
    <p:sldId id="809" r:id="rId18"/>
    <p:sldId id="810" r:id="rId19"/>
    <p:sldId id="816" r:id="rId20"/>
    <p:sldId id="819" r:id="rId21"/>
    <p:sldId id="811" r:id="rId22"/>
    <p:sldId id="812" r:id="rId23"/>
    <p:sldId id="813" r:id="rId24"/>
    <p:sldId id="814" r:id="rId25"/>
    <p:sldId id="815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r>
              <a:rPr lang="en-US" dirty="0" smtClean="0"/>
              <a:t>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(i.e., consider) values</a:t>
            </a:r>
          </a:p>
          <a:p>
            <a:pPr lvl="1"/>
            <a:r>
              <a:rPr lang="en-US" dirty="0" smtClean="0"/>
              <a:t>“Considering a value”: the value is a candidate for consensus.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  <a:p>
            <a:r>
              <a:rPr lang="en-US" dirty="0" smtClean="0">
                <a:sym typeface="Wingdings"/>
              </a:rPr>
              <a:t>In reality, a process can be any one, two, or all three.</a:t>
            </a:r>
          </a:p>
          <a:p>
            <a:r>
              <a:rPr lang="en-US" dirty="0" smtClean="0">
                <a:sym typeface="Wingdings"/>
              </a:rPr>
              <a:t>Important requirements</a:t>
            </a:r>
          </a:p>
          <a:p>
            <a:pPr lvl="1"/>
            <a:r>
              <a:rPr lang="en-US" dirty="0" smtClean="0"/>
              <a:t>The protocol should work under process failures and with delayed and lost messages.</a:t>
            </a:r>
          </a:p>
          <a:p>
            <a:pPr lvl="1"/>
            <a:r>
              <a:rPr lang="en-US" dirty="0" smtClean="0"/>
              <a:t>The consensus is reached via a majority (&gt; ½).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In reality, a process can be any one, two, or all three.</a:t>
            </a:r>
          </a:p>
          <a:p>
            <a:r>
              <a:rPr lang="en-US" dirty="0" smtClean="0">
                <a:sym typeface="Wingdings"/>
              </a:rPr>
              <a:t>Important requirements</a:t>
            </a:r>
          </a:p>
          <a:p>
            <a:pPr lvl="1"/>
            <a:r>
              <a:rPr lang="en-US" dirty="0" smtClean="0"/>
              <a:t>The protocol should work under process failures and with delayed and lost messages.</a:t>
            </a:r>
          </a:p>
          <a:p>
            <a:pPr lvl="1"/>
            <a:r>
              <a:rPr lang="en-US" dirty="0" smtClean="0"/>
              <a:t>The consensus is reached via a majority (&gt; ½).</a:t>
            </a:r>
          </a:p>
          <a:p>
            <a:r>
              <a:rPr lang="en-US" dirty="0" smtClean="0"/>
              <a:t>Example: a replicated state machine</a:t>
            </a:r>
          </a:p>
          <a:p>
            <a:pPr lvl="1"/>
            <a:r>
              <a:rPr lang="en-US" dirty="0" smtClean="0"/>
              <a:t>All replicas agree on the order of execution for concurrent transactions</a:t>
            </a:r>
          </a:p>
          <a:p>
            <a:pPr lvl="1"/>
            <a:r>
              <a:rPr lang="en-US" dirty="0" smtClean="0"/>
              <a:t>All replica assume all roles, i.e., they can each propose, accept, and learn.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have one acceptor, choose the first one that arrives, &amp;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</a:t>
            </a:r>
          </a:p>
          <a:p>
            <a:pPr lvl="1"/>
            <a:r>
              <a:rPr lang="en-US" dirty="0" smtClean="0"/>
              <a:t>Single point of failure!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10827"/>
            <a:ext cx="519176" cy="58997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multiple acceptors; each accepts the first one; then all choose the majority and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 (</a:t>
            </a:r>
            <a:r>
              <a:rPr lang="en-US" dirty="0"/>
              <a:t>n</a:t>
            </a:r>
            <a:r>
              <a:rPr lang="en-US" dirty="0" smtClean="0"/>
              <a:t>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19176" cy="58997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76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628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0767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029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628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6289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028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00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5924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667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076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5626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876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048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each acceptor accept (i.e., consider)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 acceptor accepting a proposal doesn’t mean it will be chosen. A majority should </a:t>
            </a:r>
            <a:r>
              <a:rPr lang="en-US" smtClean="0"/>
              <a:t>accept it.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Hope” that one of the multiple accepted proposals will have a vote from a majority (will get back to this later)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proposal should have an ID.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proposal #, value) == (N, V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/>
              <a:t>The proposal # strictly increasing and globally unique across all </a:t>
            </a:r>
            <a:r>
              <a:rPr lang="en-US" dirty="0" smtClean="0"/>
              <a:t>proposers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Prepare phase: a proposer learns previously-accepted proposals from the acceptors.</a:t>
            </a:r>
          </a:p>
          <a:p>
            <a:pPr lvl="1"/>
            <a:r>
              <a:rPr lang="en-US" dirty="0" smtClean="0"/>
              <a:t>Propose phase: a proposer sends out a proposal.</a:t>
            </a:r>
          </a:p>
          <a:p>
            <a:pPr lvl="1"/>
            <a:r>
              <a:rPr lang="en-US" dirty="0" smtClean="0"/>
              <a:t>Learn phase: learners learn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3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proposers</a:t>
            </a:r>
          </a:p>
          <a:p>
            <a:pPr lvl="1"/>
            <a:r>
              <a:rPr lang="en-US" dirty="0"/>
              <a:t>Before a proposer proposes a value, it will </a:t>
            </a:r>
            <a:r>
              <a:rPr lang="en-US" dirty="0" smtClean="0"/>
              <a:t>ask acceptors </a:t>
            </a:r>
            <a:r>
              <a:rPr lang="en-US" dirty="0"/>
              <a:t>if there is any proposed value already.</a:t>
            </a:r>
          </a:p>
          <a:p>
            <a:pPr lvl="1"/>
            <a:r>
              <a:rPr lang="en-US" dirty="0"/>
              <a:t>If there is, the proposer will propose the same value, rather than proposing another value.</a:t>
            </a:r>
          </a:p>
          <a:p>
            <a:pPr lvl="1"/>
            <a:r>
              <a:rPr lang="en-US" dirty="0"/>
              <a:t>The behavior is </a:t>
            </a:r>
            <a:r>
              <a:rPr lang="en-US" dirty="0">
                <a:solidFill>
                  <a:srgbClr val="FF0000"/>
                </a:solidFill>
              </a:rPr>
              <a:t>altruistic</a:t>
            </a:r>
            <a:r>
              <a:rPr lang="en-US" dirty="0"/>
              <a:t>: the goal is to reach a consensus, rather than making sure that </a:t>
            </a:r>
            <a:r>
              <a:rPr lang="en-US" dirty="0" smtClean="0"/>
              <a:t>“my value” </a:t>
            </a:r>
            <a:r>
              <a:rPr lang="en-US" dirty="0"/>
              <a:t>is chosen.</a:t>
            </a:r>
          </a:p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accepters</a:t>
            </a:r>
          </a:p>
          <a:p>
            <a:pPr lvl="1"/>
            <a:r>
              <a:rPr lang="en-US" dirty="0" smtClean="0"/>
              <a:t>The goal for acceptors is to accept the highest-numbered proposal coming from all proposers.</a:t>
            </a:r>
          </a:p>
          <a:p>
            <a:pPr lvl="1"/>
            <a:r>
              <a:rPr lang="en-US" dirty="0" smtClean="0"/>
              <a:t>An acceptor tries to </a:t>
            </a:r>
            <a:r>
              <a:rPr lang="en-US" dirty="0"/>
              <a:t>accept a value V with the highest proposal number 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Rough description of the </a:t>
            </a:r>
            <a:r>
              <a:rPr lang="en-US" dirty="0" smtClean="0">
                <a:solidFill>
                  <a:srgbClr val="0000FF"/>
                </a:solidFill>
              </a:rPr>
              <a:t>learners</a:t>
            </a:r>
          </a:p>
          <a:p>
            <a:pPr lvl="1"/>
            <a:r>
              <a:rPr lang="en-US" dirty="0" smtClean="0"/>
              <a:t>All learners are passive and wait for the </a:t>
            </a:r>
            <a:r>
              <a:rPr lang="en-US" smtClean="0"/>
              <a:t>outcome.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Caching with write-through policy at close()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Stateless server</a:t>
            </a:r>
          </a:p>
          <a:p>
            <a:r>
              <a:rPr lang="en-US" dirty="0"/>
              <a:t>One power efficient design: FAWN</a:t>
            </a:r>
          </a:p>
          <a:p>
            <a:pPr lvl="1"/>
            <a:r>
              <a:rPr lang="en-US" dirty="0"/>
              <a:t>Embedded CPUs &amp; Flash </a:t>
            </a:r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Write problem: block erasure first</a:t>
            </a:r>
          </a:p>
          <a:p>
            <a:pPr lvl="1"/>
            <a:r>
              <a:rPr lang="en-US" dirty="0" smtClean="0"/>
              <a:t>FTL presents a logical structure different from the physical structure. Physically, it’s log-structured.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pPr lvl="1"/>
            <a:r>
              <a:rPr lang="en-US" dirty="0" smtClean="0"/>
              <a:t>“Hey, have you accepted any proposal yet?”</a:t>
            </a:r>
          </a:p>
          <a:p>
            <a:r>
              <a:rPr lang="en-US" dirty="0" smtClean="0"/>
              <a:t>An 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dirty="0" smtClean="0">
                <a:solidFill>
                  <a:srgbClr val="0000FF"/>
                </a:solidFill>
              </a:rPr>
              <a:t>it accepted anything</a:t>
            </a:r>
            <a:r>
              <a:rPr lang="en-US" dirty="0" smtClean="0"/>
              <a:t>, </a:t>
            </a:r>
            <a:r>
              <a:rPr lang="en-US" dirty="0"/>
              <a:t>the accepted </a:t>
            </a:r>
            <a:r>
              <a:rPr lang="en-US" dirty="0" smtClean="0"/>
              <a:t>proposal and its value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the highest </a:t>
            </a:r>
            <a:r>
              <a:rPr lang="en-US" dirty="0" smtClean="0">
                <a:solidFill>
                  <a:srgbClr val="FF0000"/>
                </a:solidFill>
              </a:rPr>
              <a:t>proposal number </a:t>
            </a:r>
            <a:r>
              <a:rPr lang="en-US" dirty="0">
                <a:solidFill>
                  <a:srgbClr val="FF0000"/>
                </a:solidFill>
              </a:rPr>
              <a:t>less than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it doesn’t alter the result of the reply).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: the value from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proposal number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</a:t>
            </a:r>
            <a:r>
              <a:rPr lang="en-US" dirty="0" smtClean="0"/>
              <a:t>a new value to propose.</a:t>
            </a:r>
          </a:p>
          <a:p>
            <a:r>
              <a:rPr lang="en-US" dirty="0" smtClean="0"/>
              <a:t>Upon receiving (N, V), acceptors either:</a:t>
            </a:r>
          </a:p>
          <a:p>
            <a:pPr lvl="1"/>
            <a:r>
              <a:rPr lang="en-US" smtClean="0">
                <a:solidFill>
                  <a:srgbClr val="0000FF"/>
                </a:solidFill>
              </a:rPr>
              <a:t>Accept</a:t>
            </a:r>
            <a:r>
              <a:rPr lang="en-US" smtClean="0"/>
              <a:t> it</a:t>
            </a:r>
          </a:p>
          <a:p>
            <a:pPr lvl="1"/>
            <a:r>
              <a:rPr lang="en-US" smtClean="0"/>
              <a:t>Or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reject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consensus algorithm</a:t>
            </a:r>
          </a:p>
          <a:p>
            <a:pPr lvl="1"/>
            <a:r>
              <a:rPr lang="en-US" dirty="0" smtClean="0"/>
              <a:t>Known as one of the most efficient &amp; elegant consensus algorithms</a:t>
            </a:r>
          </a:p>
          <a:p>
            <a:pPr lvl="1"/>
            <a:r>
              <a:rPr lang="en-US" dirty="0" smtClean="0"/>
              <a:t>If you stay close to the field of distributed systems, you’ll hear about this algorithm over and over.</a:t>
            </a:r>
          </a:p>
          <a:p>
            <a:r>
              <a:rPr lang="en-US" dirty="0" smtClean="0"/>
              <a:t>What? Consensus? What about FLP (the impossibility of consensus)?</a:t>
            </a:r>
          </a:p>
          <a:p>
            <a:pPr lvl="1"/>
            <a:r>
              <a:rPr lang="en-US" dirty="0" smtClean="0"/>
              <a:t>Obviously, it doesn’t solve FLP.</a:t>
            </a:r>
          </a:p>
          <a:p>
            <a:pPr lvl="1"/>
            <a:r>
              <a:rPr lang="en-US" dirty="0" smtClean="0"/>
              <a:t>It relies on failure detectors to get around it.</a:t>
            </a:r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Brief history (with a lot of quotes)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protocol itself </a:t>
            </a:r>
          </a:p>
          <a:p>
            <a:pPr lvl="1"/>
            <a:r>
              <a:rPr lang="en-US" dirty="0" smtClean="0"/>
              <a:t>How to “discover” the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Leslie </a:t>
            </a:r>
            <a:r>
              <a:rPr lang="en-US" dirty="0" err="1" smtClean="0"/>
              <a:t>Lamport</a:t>
            </a:r>
            <a:r>
              <a:rPr lang="en-US" dirty="0" smtClean="0"/>
              <a:t> (from the </a:t>
            </a:r>
            <a:r>
              <a:rPr lang="en-US" dirty="0" err="1" smtClean="0"/>
              <a:t>Lamport</a:t>
            </a:r>
            <a:r>
              <a:rPr lang="en-US" dirty="0" smtClean="0"/>
              <a:t> clock)</a:t>
            </a:r>
          </a:p>
          <a:p>
            <a:r>
              <a:rPr lang="en-US" i="1" dirty="0"/>
              <a:t>“A fault-tolerant file system called Echo was built at SRC in the late 80s.  The builders claimed that it would maintain consistency despite any number of non-Byzantine faults, and would make progress if any majority of the processors were </a:t>
            </a:r>
            <a:r>
              <a:rPr lang="en-US" i="1" dirty="0" smtClean="0"/>
              <a:t>working.”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that what they were trying to do was impossible, and set out to prove it.  Instead, I discovered the </a:t>
            </a:r>
            <a:r>
              <a:rPr lang="en-US" i="1" dirty="0" err="1"/>
              <a:t>Paxos</a:t>
            </a:r>
            <a:r>
              <a:rPr lang="en-US" i="1" dirty="0"/>
              <a:t> </a:t>
            </a:r>
            <a:r>
              <a:rPr lang="en-US" i="1" dirty="0" smtClean="0"/>
              <a:t>algorithm.”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to cast the algorithm in terms of a parliament on an ancient Greek </a:t>
            </a:r>
            <a:r>
              <a:rPr lang="en-US" i="1" dirty="0" smtClean="0"/>
              <a:t>island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Paxos</a:t>
            </a:r>
            <a:r>
              <a:rPr lang="en-US" i="1" dirty="0" smtClean="0"/>
              <a:t>).”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paper abstract:</a:t>
            </a:r>
          </a:p>
          <a:p>
            <a:pPr lvl="1"/>
            <a:r>
              <a:rPr lang="en-US" i="1" dirty="0"/>
              <a:t>“Recent archaeological discoveries on the island of </a:t>
            </a:r>
            <a:r>
              <a:rPr lang="en-US" i="1" dirty="0" err="1"/>
              <a:t>Paxos</a:t>
            </a:r>
            <a:r>
              <a:rPr lang="en-US" i="1" dirty="0"/>
              <a:t> reveal that the parliament functioned despite the peripatetic propensity of its part-time legislators. The legislators maintained consistent copies of the parliamentary record, despite their frequent forays from the chamber and the forgetfulness of their messengers. The </a:t>
            </a:r>
            <a:r>
              <a:rPr lang="en-US" i="1" dirty="0" err="1"/>
              <a:t>Paxon</a:t>
            </a:r>
            <a:r>
              <a:rPr lang="en-US" i="1" dirty="0"/>
              <a:t> parliament’s protocol provides a new way of implementing the state-machine approach to the design of distributed systems.</a:t>
            </a:r>
            <a:r>
              <a:rPr lang="en-US" i="1" dirty="0" smtClean="0"/>
              <a:t>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gave a few lectures in the persona of an Indiana-Jones-style </a:t>
            </a:r>
            <a:r>
              <a:rPr lang="en-US" i="1" dirty="0" smtClean="0"/>
              <a:t>archaeologist.”</a:t>
            </a:r>
          </a:p>
          <a:p>
            <a:r>
              <a:rPr lang="en-US" i="1" dirty="0"/>
              <a:t>“My attempt at inserting some humor into the subject was a dismal failure.  People who attended my lecture remembered Indiana Jones, but not the algorithm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5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thought that </a:t>
            </a:r>
            <a:r>
              <a:rPr lang="en-US" dirty="0" err="1" smtClean="0"/>
              <a:t>Paxos</a:t>
            </a:r>
            <a:r>
              <a:rPr lang="en-US" dirty="0" smtClean="0"/>
              <a:t> was a joke.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finally published the paper 8 years later in 1998 after it was written in 1990.</a:t>
            </a:r>
          </a:p>
          <a:p>
            <a:pPr lvl="1"/>
            <a:r>
              <a:rPr lang="en-US" dirty="0" smtClean="0"/>
              <a:t>Title: “The Part-Time Parliament”</a:t>
            </a:r>
          </a:p>
          <a:p>
            <a:r>
              <a:rPr lang="en-US" dirty="0" smtClean="0"/>
              <a:t>People did not understand the paper.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gave up and wrote another paper that explains </a:t>
            </a:r>
            <a:r>
              <a:rPr lang="en-US" dirty="0" err="1" smtClean="0"/>
              <a:t>Paxos</a:t>
            </a:r>
            <a:r>
              <a:rPr lang="en-US" dirty="0" smtClean="0"/>
              <a:t> in simple English.</a:t>
            </a:r>
          </a:p>
          <a:p>
            <a:pPr lvl="1"/>
            <a:r>
              <a:rPr lang="en-US" dirty="0" smtClean="0"/>
              <a:t>Title: “</a:t>
            </a:r>
            <a:r>
              <a:rPr lang="en-US" dirty="0" err="1" smtClean="0"/>
              <a:t>Paxos</a:t>
            </a:r>
            <a:r>
              <a:rPr lang="en-US" dirty="0" smtClean="0"/>
              <a:t> Made Simple”</a:t>
            </a:r>
          </a:p>
          <a:p>
            <a:pPr lvl="1"/>
            <a:r>
              <a:rPr lang="en-US" dirty="0"/>
              <a:t>Abstract: “The </a:t>
            </a:r>
            <a:r>
              <a:rPr lang="en-US" dirty="0" err="1"/>
              <a:t>Paxos</a:t>
            </a:r>
            <a:r>
              <a:rPr lang="en-US" dirty="0"/>
              <a:t> algorithm, when presented in plain English, is very simple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Still, it’s not the easiest algorithm to understand.</a:t>
            </a:r>
          </a:p>
          <a:p>
            <a:r>
              <a:rPr lang="en-US" dirty="0" smtClean="0"/>
              <a:t>So </a:t>
            </a:r>
            <a:r>
              <a:rPr lang="en-US" dirty="0"/>
              <a:t>people </a:t>
            </a:r>
            <a:r>
              <a:rPr lang="en-US" dirty="0" smtClean="0"/>
              <a:t>started to write papers and lecture notes to explain </a:t>
            </a:r>
            <a:r>
              <a:rPr lang="en-US" dirty="0"/>
              <a:t>“</a:t>
            </a:r>
            <a:r>
              <a:rPr lang="en-US" dirty="0" err="1"/>
              <a:t>Paxos</a:t>
            </a:r>
            <a:r>
              <a:rPr lang="en-US" dirty="0"/>
              <a:t> Made Simple.</a:t>
            </a:r>
            <a:r>
              <a:rPr lang="en-US" dirty="0" smtClean="0"/>
              <a:t>” (e.g., “</a:t>
            </a:r>
            <a:r>
              <a:rPr lang="en-US" dirty="0" err="1" smtClean="0"/>
              <a:t>Paxos</a:t>
            </a:r>
            <a:r>
              <a:rPr lang="en-US" dirty="0" smtClean="0"/>
              <a:t> Made Moderately Complex”, “</a:t>
            </a:r>
            <a:r>
              <a:rPr lang="en-US" dirty="0" err="1" smtClean="0"/>
              <a:t>Paxos</a:t>
            </a:r>
            <a:r>
              <a:rPr lang="en-US" dirty="0" smtClean="0"/>
              <a:t> Made Practical”,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6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people agree on something?</a:t>
            </a:r>
          </a:p>
          <a:p>
            <a:pPr lvl="1"/>
            <a:r>
              <a:rPr lang="en-US" dirty="0"/>
              <a:t>Q: should Steve give an A to everybody taking CSE 486/586?</a:t>
            </a:r>
          </a:p>
          <a:p>
            <a:pPr lvl="1"/>
            <a:r>
              <a:rPr lang="en-US" dirty="0"/>
              <a:t>Input: everyone says either yes/no.</a:t>
            </a:r>
          </a:p>
          <a:p>
            <a:pPr lvl="1"/>
            <a:r>
              <a:rPr lang="en-US" dirty="0"/>
              <a:t>Output: an agreement of yes or no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FLP: this is impossible even with one-faulty process and arbitrary delays.</a:t>
            </a:r>
          </a:p>
          <a:p>
            <a:r>
              <a:rPr lang="en-US" dirty="0"/>
              <a:t>Many distributed systems problems can cast into a consensus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Mutual exclusion, leader election, total ordering, etc.</a:t>
            </a:r>
          </a:p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How do multiple processes agree on a value?</a:t>
            </a:r>
          </a:p>
          <a:p>
            <a:pPr lvl="1"/>
            <a:r>
              <a:rPr lang="en-US" dirty="0" smtClean="0"/>
              <a:t>Under failures, network partitions, message delays,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2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care about this!</a:t>
            </a:r>
          </a:p>
          <a:p>
            <a:r>
              <a:rPr lang="en-US" dirty="0"/>
              <a:t>Real systems implement </a:t>
            </a:r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Google Chubby</a:t>
            </a:r>
          </a:p>
          <a:p>
            <a:pPr lvl="1"/>
            <a:r>
              <a:rPr lang="en-US" dirty="0"/>
              <a:t>MS Bing cluster management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 smtClean="0"/>
              <a:t>Amazon CTO Werner </a:t>
            </a:r>
            <a:r>
              <a:rPr lang="en-US" dirty="0" err="1"/>
              <a:t>Vogels</a:t>
            </a:r>
            <a:r>
              <a:rPr lang="en-US" dirty="0"/>
              <a:t> (in his blog post “Job Openings in My Group”)</a:t>
            </a:r>
          </a:p>
          <a:p>
            <a:pPr lvl="1"/>
            <a:r>
              <a:rPr lang="en-US" i="1" dirty="0" smtClean="0"/>
              <a:t>“What </a:t>
            </a:r>
            <a:r>
              <a:rPr lang="en-US" i="1" dirty="0"/>
              <a:t>kind of things am I looking for in you</a:t>
            </a:r>
            <a:r>
              <a:rPr lang="en-US" i="1" dirty="0" smtClean="0"/>
              <a:t>?”</a:t>
            </a:r>
            <a:endParaRPr lang="en-US" i="1" dirty="0"/>
          </a:p>
          <a:p>
            <a:pPr lvl="1"/>
            <a:r>
              <a:rPr lang="en-US" i="1" dirty="0" smtClean="0"/>
              <a:t>“You </a:t>
            </a:r>
            <a:r>
              <a:rPr lang="en-US" i="1" dirty="0"/>
              <a:t>know your distributed systems theory: You know about logical time, snapshots, stability, message ordering, but also acid and multi-level transactions. You have heard about the FLP impossibility argument. You know why failure detectors can solve it (but you do not have to remember which one diamond-w was). </a:t>
            </a:r>
            <a:r>
              <a:rPr lang="en-US" i="1" dirty="0">
                <a:solidFill>
                  <a:srgbClr val="FF0000"/>
                </a:solidFill>
              </a:rPr>
              <a:t>You have at least once tried to understand </a:t>
            </a:r>
            <a:r>
              <a:rPr lang="en-US" i="1" dirty="0" err="1">
                <a:solidFill>
                  <a:srgbClr val="FF0000"/>
                </a:solidFill>
              </a:rPr>
              <a:t>Paxos</a:t>
            </a:r>
            <a:r>
              <a:rPr lang="en-US" i="1" dirty="0">
                <a:solidFill>
                  <a:srgbClr val="FF0000"/>
                </a:solidFill>
              </a:rPr>
              <a:t> by reading the original paper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scores will be posted by tonight.</a:t>
            </a:r>
          </a:p>
          <a:p>
            <a:r>
              <a:rPr lang="en-US" dirty="0" smtClean="0"/>
              <a:t>Midterm scores will be posted by tonight.</a:t>
            </a:r>
          </a:p>
          <a:p>
            <a:r>
              <a:rPr lang="en-US" dirty="0" smtClean="0"/>
              <a:t>PA4 released.</a:t>
            </a:r>
          </a:p>
          <a:p>
            <a:pPr lvl="1"/>
            <a:r>
              <a:rPr lang="en-US" dirty="0" smtClean="0"/>
              <a:t>Tester will be released soon.</a:t>
            </a:r>
          </a:p>
          <a:p>
            <a:pPr lvl="1"/>
            <a:r>
              <a:rPr lang="en-US" dirty="0" smtClean="0"/>
              <a:t>A small correction will be posted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6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34052</TotalTime>
  <Pages>12</Pages>
  <Words>1968</Words>
  <Application>Microsoft Macintosh PowerPoint</Application>
  <PresentationFormat>Letter Paper (8.5x11 in)</PresentationFormat>
  <Paragraphs>253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Paxos --- 1</vt:lpstr>
      <vt:lpstr>Recap</vt:lpstr>
      <vt:lpstr>Paxos</vt:lpstr>
      <vt:lpstr>Brief History</vt:lpstr>
      <vt:lpstr>Brief History</vt:lpstr>
      <vt:lpstr>Brief History</vt:lpstr>
      <vt:lpstr>Review: Consensus</vt:lpstr>
      <vt:lpstr>Review: Consensus</vt:lpstr>
      <vt:lpstr>CSE 486/586 Administrivia</vt:lpstr>
      <vt:lpstr>Paxos Assumptions &amp; Goals</vt:lpstr>
      <vt:lpstr>Desired Properties</vt:lpstr>
      <vt:lpstr>Roles of a Process</vt:lpstr>
      <vt:lpstr>Roles of a Process</vt:lpstr>
      <vt:lpstr>First Attempt</vt:lpstr>
      <vt:lpstr>Second Attempt</vt:lpstr>
      <vt:lpstr>Second Attempt</vt:lpstr>
      <vt:lpstr>Paxos</vt:lpstr>
      <vt:lpstr>Paxos Protocol Overview</vt:lpstr>
      <vt:lpstr>Paxos Protocol Overview</vt:lpstr>
      <vt:lpstr>Paxos Phase 1</vt:lpstr>
      <vt:lpstr>Paxos Phase 2</vt:lpstr>
      <vt:lpstr>Paxos Phase 3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1519</cp:revision>
  <cp:lastPrinted>2014-04-21T18:36:24Z</cp:lastPrinted>
  <dcterms:created xsi:type="dcterms:W3CDTF">2012-03-21T04:48:11Z</dcterms:created>
  <dcterms:modified xsi:type="dcterms:W3CDTF">2014-04-23T16:40:22Z</dcterms:modified>
  <cp:category/>
</cp:coreProperties>
</file>