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1"/>
  </p:notesMasterIdLst>
  <p:handoutMasterIdLst>
    <p:handoutMasterId r:id="rId32"/>
  </p:handoutMasterIdLst>
  <p:sldIdLst>
    <p:sldId id="322" r:id="rId3"/>
    <p:sldId id="807" r:id="rId4"/>
    <p:sldId id="816" r:id="rId5"/>
    <p:sldId id="818" r:id="rId6"/>
    <p:sldId id="839" r:id="rId7"/>
    <p:sldId id="838" r:id="rId8"/>
    <p:sldId id="840" r:id="rId9"/>
    <p:sldId id="851" r:id="rId10"/>
    <p:sldId id="841" r:id="rId11"/>
    <p:sldId id="852" r:id="rId12"/>
    <p:sldId id="822" r:id="rId13"/>
    <p:sldId id="846" r:id="rId14"/>
    <p:sldId id="842" r:id="rId15"/>
    <p:sldId id="837" r:id="rId16"/>
    <p:sldId id="844" r:id="rId17"/>
    <p:sldId id="848" r:id="rId18"/>
    <p:sldId id="845" r:id="rId19"/>
    <p:sldId id="847" r:id="rId20"/>
    <p:sldId id="850" r:id="rId21"/>
    <p:sldId id="849" r:id="rId22"/>
    <p:sldId id="828" r:id="rId23"/>
    <p:sldId id="853" r:id="rId24"/>
    <p:sldId id="854" r:id="rId25"/>
    <p:sldId id="830" r:id="rId26"/>
    <p:sldId id="855" r:id="rId27"/>
    <p:sldId id="832" r:id="rId28"/>
    <p:sldId id="777" r:id="rId29"/>
    <p:sldId id="584" r:id="rId3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4" d="100"/>
          <a:sy n="94" d="100"/>
        </p:scale>
        <p:origin x="-11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E.g., my friend A posts</a:t>
            </a:r>
            <a:r>
              <a:rPr lang="en-US" baseline="0" dirty="0" smtClean="0"/>
              <a:t> something on my wall. Then my other friend B posts something on my wall. These are two unrelated, independent posts. Does it really matter I see everything as it happens? Does </a:t>
            </a:r>
            <a:r>
              <a:rPr lang="en-US" baseline="0" smtClean="0"/>
              <a:t>it matter everyone </a:t>
            </a:r>
            <a:r>
              <a:rPr lang="en-US" baseline="0" dirty="0" smtClean="0"/>
              <a:t>sees in the exact same order?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39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Think about </a:t>
            </a:r>
            <a:r>
              <a:rPr lang="en-US" dirty="0" err="1" smtClean="0"/>
              <a:t>facebook</a:t>
            </a:r>
            <a:r>
              <a:rPr lang="en-US" dirty="0" smtClean="0"/>
              <a:t> posts again.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76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sequential consistency, just like </a:t>
            </a:r>
            <a:r>
              <a:rPr lang="en-US" dirty="0" err="1" smtClean="0"/>
              <a:t>linearizability</a:t>
            </a:r>
            <a:r>
              <a:rPr lang="en-US" dirty="0" smtClean="0"/>
              <a:t>, synchronization</a:t>
            </a:r>
            <a:r>
              <a:rPr lang="en-US" baseline="0" dirty="0" smtClean="0"/>
              <a:t> needs to happen in the same order everywhere across different copies. Different from </a:t>
            </a:r>
            <a:r>
              <a:rPr lang="en-US" baseline="0" dirty="0" err="1" smtClean="0"/>
              <a:t>linearizability</a:t>
            </a:r>
            <a:r>
              <a:rPr lang="en-US" baseline="0" dirty="0" smtClean="0"/>
              <a:t>, that synchronization does not have to be complete at the time of return from a write operation.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950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868179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What if we also totally-order reads? It provides </a:t>
            </a:r>
            <a:r>
              <a:rPr lang="en-US" baseline="0" dirty="0" err="1" smtClean="0"/>
              <a:t>linearizability</a:t>
            </a:r>
            <a:r>
              <a:rPr lang="en-US" baseline="0" dirty="0" smtClean="0"/>
              <a:t> at the cost of read performance.</a:t>
            </a:r>
          </a:p>
        </p:txBody>
      </p:sp>
    </p:spTree>
    <p:extLst>
      <p:ext uri="{BB962C8B-B14F-4D97-AF65-F5344CB8AC3E}">
        <p14:creationId xmlns:p14="http://schemas.microsoft.com/office/powerpoint/2010/main" val="1868179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Consistency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technique to provide </a:t>
            </a:r>
            <a:r>
              <a:rPr lang="en-US" dirty="0" err="1" smtClean="0"/>
              <a:t>linearizability</a:t>
            </a:r>
            <a:r>
              <a:rPr lang="en-US" dirty="0" smtClean="0"/>
              <a:t> with better performance</a:t>
            </a:r>
          </a:p>
          <a:p>
            <a:pPr lvl="1"/>
            <a:r>
              <a:rPr lang="en-US" dirty="0" smtClean="0"/>
              <a:t>All writes go to the head.</a:t>
            </a:r>
          </a:p>
          <a:p>
            <a:pPr lvl="1"/>
            <a:r>
              <a:rPr lang="en-US" dirty="0" smtClean="0"/>
              <a:t>All reads go to the tail.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Linearizability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Clear-cut cases: straightforward</a:t>
            </a:r>
          </a:p>
          <a:p>
            <a:pPr lvl="1"/>
            <a:r>
              <a:rPr lang="en-US" dirty="0" smtClean="0"/>
              <a:t>Overlapping ops?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752600" y="369558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733800" y="369558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715000" y="369558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N2</a:t>
            </a:r>
          </a:p>
        </p:txBody>
      </p: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 bwMode="auto">
          <a:xfrm>
            <a:off x="2667000" y="4152780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6" idx="6"/>
            <a:endCxn id="7" idx="2"/>
          </p:cNvCxnSpPr>
          <p:nvPr/>
        </p:nvCxnSpPr>
        <p:spPr bwMode="auto">
          <a:xfrm>
            <a:off x="4648200" y="4152780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7" idx="1"/>
          </p:cNvCxnSpPr>
          <p:nvPr/>
        </p:nvCxnSpPr>
        <p:spPr bwMode="auto">
          <a:xfrm>
            <a:off x="5257800" y="316218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7"/>
          </p:cNvCxnSpPr>
          <p:nvPr/>
        </p:nvCxnSpPr>
        <p:spPr bwMode="auto">
          <a:xfrm flipV="1">
            <a:off x="6495489" y="316218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648200" y="27049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Reads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800" y="27049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Replies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295400" y="318129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85800" y="27240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Writes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0" y="46290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Head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86400" y="46290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Tail</a:t>
            </a:r>
          </a:p>
        </p:txBody>
      </p:sp>
    </p:spTree>
    <p:extLst>
      <p:ext uri="{BB962C8B-B14F-4D97-AF65-F5344CB8AC3E}">
        <p14:creationId xmlns:p14="http://schemas.microsoft.com/office/powerpoint/2010/main" val="1144746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What ordering does this have for overlapping </a:t>
            </a:r>
            <a:r>
              <a:rPr lang="en-US" dirty="0" smtClean="0"/>
              <a:t>ops?</a:t>
            </a:r>
            <a:endParaRPr lang="en-US" dirty="0"/>
          </a:p>
          <a:p>
            <a:pPr lvl="1"/>
            <a:r>
              <a:rPr lang="en-US" dirty="0" smtClean="0"/>
              <a:t>We have freedom to impose an order.</a:t>
            </a:r>
          </a:p>
          <a:p>
            <a:pPr lvl="1"/>
            <a:r>
              <a:rPr lang="en-US" dirty="0" smtClean="0"/>
              <a:t>Case 1: A write is at either N0 or N1, and a read is at N2. The ordering we’re imposing is read then write.</a:t>
            </a:r>
          </a:p>
          <a:p>
            <a:pPr lvl="1"/>
            <a:r>
              <a:rPr lang="en-US" dirty="0" smtClean="0"/>
              <a:t>Case 2: A write is at N2 and a read is also at N2. The ordering we’re imposing is write then read.</a:t>
            </a:r>
          </a:p>
          <a:p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Once a write becomes visible (at the tail), </a:t>
            </a:r>
            <a:r>
              <a:rPr lang="en-US" dirty="0" smtClean="0">
                <a:solidFill>
                  <a:srgbClr val="FF0000"/>
                </a:solidFill>
              </a:rPr>
              <a:t>all following reads get the write result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752600" y="198120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733800" y="198120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715000" y="198120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N2</a:t>
            </a:r>
          </a:p>
        </p:txBody>
      </p: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 bwMode="auto">
          <a:xfrm>
            <a:off x="2667000" y="2438400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6" idx="6"/>
            <a:endCxn id="7" idx="2"/>
          </p:cNvCxnSpPr>
          <p:nvPr/>
        </p:nvCxnSpPr>
        <p:spPr bwMode="auto">
          <a:xfrm>
            <a:off x="4648200" y="2438400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7" idx="1"/>
          </p:cNvCxnSpPr>
          <p:nvPr/>
        </p:nvCxnSpPr>
        <p:spPr bwMode="auto">
          <a:xfrm>
            <a:off x="5257800" y="144780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7"/>
          </p:cNvCxnSpPr>
          <p:nvPr/>
        </p:nvCxnSpPr>
        <p:spPr bwMode="auto">
          <a:xfrm flipV="1">
            <a:off x="6495489" y="144780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648200" y="990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Reads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800" y="990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Replies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295400" y="146691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85800" y="100971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Writes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0" y="291471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Head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86400" y="291471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Tail</a:t>
            </a:r>
          </a:p>
        </p:txBody>
      </p:sp>
    </p:spTree>
    <p:extLst>
      <p:ext uri="{BB962C8B-B14F-4D97-AF65-F5344CB8AC3E}">
        <p14:creationId xmlns:p14="http://schemas.microsoft.com/office/powerpoint/2010/main" val="1282350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PA3 deadline: </a:t>
            </a:r>
            <a:r>
              <a:rPr lang="en-US" dirty="0"/>
              <a:t>4</a:t>
            </a:r>
            <a:r>
              <a:rPr lang="en-US" dirty="0" smtClean="0"/>
              <a:t>/</a:t>
            </a:r>
            <a:r>
              <a:rPr lang="en-US" dirty="0"/>
              <a:t>3</a:t>
            </a:r>
            <a:r>
              <a:rPr lang="en-US" dirty="0" smtClean="0"/>
              <a:t> (Friday)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172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Relaxing the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smtClean="0"/>
              <a:t>we need </a:t>
            </a:r>
            <a:r>
              <a:rPr lang="en-US" dirty="0" err="1" smtClean="0"/>
              <a:t>linearizability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Does it matter if I see some posts some time later?</a:t>
            </a:r>
          </a:p>
          <a:p>
            <a:r>
              <a:rPr lang="en-US" dirty="0" smtClean="0"/>
              <a:t>Does everyone need to see these in this particular order?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752600"/>
            <a:ext cx="5346946" cy="3733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2895600" y="2438400"/>
            <a:ext cx="4038600" cy="1143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95600" y="3657600"/>
            <a:ext cx="4038600" cy="12954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430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Relaxing the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advantages</a:t>
            </a:r>
          </a:p>
          <a:p>
            <a:pPr lvl="1"/>
            <a:r>
              <a:rPr lang="en-US" dirty="0" smtClean="0"/>
              <a:t>It behaves as expected.</a:t>
            </a:r>
          </a:p>
          <a:p>
            <a:pPr lvl="1"/>
            <a:r>
              <a:rPr lang="en-US" dirty="0" smtClean="0"/>
              <a:t>There’s really no surprise.</a:t>
            </a:r>
          </a:p>
          <a:p>
            <a:pPr lvl="1"/>
            <a:r>
              <a:rPr lang="en-US" dirty="0" smtClean="0"/>
              <a:t>Application developers do not need any additional logic.</a:t>
            </a:r>
          </a:p>
          <a:p>
            <a:r>
              <a:rPr lang="en-US" dirty="0" err="1" smtClean="0"/>
              <a:t>Linearizability</a:t>
            </a:r>
            <a:r>
              <a:rPr lang="en-US" dirty="0" smtClean="0"/>
              <a:t> disadvantages</a:t>
            </a:r>
          </a:p>
          <a:p>
            <a:pPr lvl="1"/>
            <a:r>
              <a:rPr lang="en-US" dirty="0" smtClean="0"/>
              <a:t>It’s difficult to provide high-performance (low latency).</a:t>
            </a:r>
          </a:p>
          <a:p>
            <a:pPr lvl="1"/>
            <a:r>
              <a:rPr lang="en-US" dirty="0" smtClean="0"/>
              <a:t>It might be more than what is necessary.</a:t>
            </a:r>
          </a:p>
          <a:p>
            <a:r>
              <a:rPr lang="en-US" dirty="0" smtClean="0"/>
              <a:t>Relaxed consistency guarantees</a:t>
            </a:r>
          </a:p>
          <a:p>
            <a:pPr lvl="1"/>
            <a:r>
              <a:rPr lang="en-US" dirty="0" smtClean="0"/>
              <a:t>Sequential consistency</a:t>
            </a:r>
          </a:p>
          <a:p>
            <a:pPr lvl="1"/>
            <a:r>
              <a:rPr lang="en-US" dirty="0" smtClean="0"/>
              <a:t>Causal consistency</a:t>
            </a:r>
          </a:p>
          <a:p>
            <a:pPr lvl="1"/>
            <a:r>
              <a:rPr lang="en-US" dirty="0" smtClean="0"/>
              <a:t>Eventual consistency</a:t>
            </a:r>
          </a:p>
          <a:p>
            <a:r>
              <a:rPr lang="en-US" dirty="0" smtClean="0"/>
              <a:t>It is still all about </a:t>
            </a:r>
            <a:r>
              <a:rPr lang="en-US" dirty="0" smtClean="0">
                <a:solidFill>
                  <a:srgbClr val="FF0000"/>
                </a:solidFill>
              </a:rPr>
              <a:t>client-side perception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When a read occurs, what do you return?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500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little weaker than </a:t>
            </a:r>
            <a:r>
              <a:rPr lang="en-US" dirty="0" err="1" smtClean="0"/>
              <a:t>linearizability</a:t>
            </a:r>
            <a:r>
              <a:rPr lang="en-US" dirty="0" smtClean="0"/>
              <a:t>, but still quite strong</a:t>
            </a:r>
          </a:p>
          <a:p>
            <a:r>
              <a:rPr lang="en-US" dirty="0" smtClean="0"/>
              <a:t>Consider the same scenario &amp; our expectation.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about the following?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331146" y="25783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23622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594830" y="25008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56805" y="2715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2715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x.read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)  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42830" y="25071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331146" y="41023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" y="38862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347430" y="40248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805595" y="4239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(5)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331146" y="51014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" y="48852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594830" y="50238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56805" y="52386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91000" y="52386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() 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642830" y="5030201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019800" y="5237689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()  5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471630" y="50292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69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 animBg="1"/>
      <p:bldP spid="8" grpId="0"/>
      <p:bldP spid="9" grpId="0"/>
      <p:bldP spid="10" grpId="0" animBg="1"/>
      <p:bldP spid="12" grpId="0"/>
      <p:bldP spid="13" grpId="0" animBg="1"/>
      <p:bldP spid="14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this?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And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331146" y="18163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16002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599235" y="17388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57400" y="1953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(5)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331146" y="28154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25992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94830" y="27378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56805" y="29526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05795" y="29526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() 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57625" y="2744201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243620" y="27378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805595" y="29526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(3)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58395" y="29526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() 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610225" y="2744201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331146" y="44833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" y="42672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218235" y="44058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676400" y="4620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(5)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31146" y="54824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52662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110020" y="54048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71995" y="56196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91000" y="56196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()  5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5642830" y="5411201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666035" y="44196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124200" y="4634394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(3)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19800" y="5618689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() 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471630" y="54102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6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10" grpId="0"/>
      <p:bldP spid="11" grpId="0" animBg="1"/>
      <p:bldP spid="12" grpId="0"/>
      <p:bldP spid="13" grpId="0"/>
      <p:bldP spid="14" grpId="0" animBg="1"/>
      <p:bldP spid="15" grpId="0" animBg="1"/>
      <p:bldP spid="16" grpId="0"/>
      <p:bldP spid="17" grpId="0"/>
      <p:bldP spid="18" grpId="0" animBg="1"/>
      <p:bldP spid="20" grpId="0"/>
      <p:bldP spid="21" grpId="0" animBg="1"/>
      <p:bldP spid="22" grpId="0"/>
      <p:bldP spid="24" grpId="0"/>
      <p:bldP spid="25" grpId="0" animBg="1"/>
      <p:bldP spid="26" grpId="0"/>
      <p:bldP spid="27" grpId="0"/>
      <p:bldP spid="28" grpId="0" animBg="1"/>
      <p:bldP spid="29" grpId="0" animBg="1"/>
      <p:bldP spid="30" grpId="0"/>
      <p:bldP spid="31" grpId="0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Observation: It’s </a:t>
            </a:r>
            <a:r>
              <a:rPr lang="en-US" i="1" dirty="0" smtClean="0">
                <a:solidFill>
                  <a:srgbClr val="FF0000"/>
                </a:solidFill>
              </a:rPr>
              <a:t>still reasonable</a:t>
            </a:r>
            <a:r>
              <a:rPr lang="en-US" dirty="0" smtClean="0"/>
              <a:t> (for many apps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i="1" dirty="0" smtClean="0">
                <a:solidFill>
                  <a:srgbClr val="FF0000"/>
                </a:solidFill>
              </a:rPr>
              <a:t>,</a:t>
            </a:r>
            <a:endParaRPr lang="en-US" dirty="0" smtClean="0"/>
          </a:p>
          <a:p>
            <a:pPr lvl="1"/>
            <a:r>
              <a:rPr lang="en-US" dirty="0" smtClean="0"/>
              <a:t>…to </a:t>
            </a:r>
            <a:r>
              <a:rPr lang="en-US" dirty="0" smtClean="0">
                <a:solidFill>
                  <a:srgbClr val="FF0000"/>
                </a:solidFill>
              </a:rPr>
              <a:t>not strictly follow</a:t>
            </a:r>
            <a:r>
              <a:rPr lang="en-US" dirty="0" smtClean="0"/>
              <a:t> the actual-time ordering </a:t>
            </a:r>
            <a:r>
              <a:rPr lang="en-US" dirty="0" smtClean="0">
                <a:solidFill>
                  <a:srgbClr val="FF0000"/>
                </a:solidFill>
              </a:rPr>
              <a:t>across clients,</a:t>
            </a:r>
          </a:p>
          <a:p>
            <a:pPr lvl="1"/>
            <a:r>
              <a:rPr lang="en-US" dirty="0" smtClean="0"/>
              <a:t>…as long as it </a:t>
            </a:r>
            <a:r>
              <a:rPr lang="en-US" dirty="0" smtClean="0">
                <a:solidFill>
                  <a:srgbClr val="FF0000"/>
                </a:solidFill>
              </a:rPr>
              <a:t>preserves the program order</a:t>
            </a:r>
            <a:r>
              <a:rPr lang="en-US" dirty="0" smtClean="0"/>
              <a:t> of each client.</a:t>
            </a:r>
          </a:p>
          <a:p>
            <a:r>
              <a:rPr lang="en-US" dirty="0" smtClean="0"/>
              <a:t>This meets the expectation from a (isolated) client.</a:t>
            </a:r>
          </a:p>
          <a:p>
            <a:pPr lvl="1"/>
            <a:r>
              <a:rPr lang="en-US" dirty="0" err="1" smtClean="0"/>
              <a:t>Linearizability</a:t>
            </a:r>
            <a:r>
              <a:rPr lang="en-US" dirty="0" smtClean="0"/>
              <a:t> meets the expectation of all clients in a global sense.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1331146" y="20449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57200" y="18288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684835" y="19674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143000" y="21822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(5)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1331146" y="30440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57200" y="28278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729020" y="29664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90995" y="3181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48200" y="3181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()  5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6113835" y="2972801"/>
            <a:ext cx="122497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980235" y="19812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438400" y="2195994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(3)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24600" y="3180289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() 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7776430" y="29718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200401" y="3180289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() 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638425" y="29718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00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</a:t>
            </a:r>
            <a:r>
              <a:rPr lang="en-US" dirty="0" err="1" smtClean="0"/>
              <a:t>linearizability</a:t>
            </a:r>
            <a:r>
              <a:rPr lang="en-US" dirty="0" smtClean="0"/>
              <a:t>, and it should behave as if there were only a single copy, </a:t>
            </a:r>
            <a:r>
              <a:rPr lang="en-US" dirty="0"/>
              <a:t>and a single client.</a:t>
            </a:r>
          </a:p>
          <a:p>
            <a:pPr lvl="1"/>
            <a:r>
              <a:rPr lang="en-US" dirty="0"/>
              <a:t>It’s just that it doesn’t preserve the actual-time order, but just the program order of each client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Difference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Linearizability</a:t>
            </a:r>
            <a:r>
              <a:rPr lang="en-US" dirty="0" smtClean="0"/>
              <a:t>: Once a write is returned, the system is </a:t>
            </a:r>
            <a:r>
              <a:rPr lang="en-US" dirty="0" smtClean="0">
                <a:solidFill>
                  <a:srgbClr val="FF0000"/>
                </a:solidFill>
              </a:rPr>
              <a:t>obligated</a:t>
            </a:r>
            <a:r>
              <a:rPr lang="en-US" dirty="0" smtClean="0"/>
              <a:t> to make the result visible to all clients based on actual time. I.e., the system has to return 5 in the example.</a:t>
            </a:r>
          </a:p>
          <a:p>
            <a:pPr lvl="1"/>
            <a:r>
              <a:rPr lang="en-US" dirty="0" smtClean="0"/>
              <a:t>Sequential consistency: Even if a write is returned, the system is </a:t>
            </a:r>
            <a:r>
              <a:rPr lang="en-US" dirty="0" smtClean="0">
                <a:solidFill>
                  <a:srgbClr val="FF0000"/>
                </a:solidFill>
              </a:rPr>
              <a:t>not obligated</a:t>
            </a:r>
            <a:r>
              <a:rPr lang="en-US" dirty="0" smtClean="0"/>
              <a:t> to make the result visible to other clients immediately. I.e., the system can still return 2 in the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698341" y="34165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3200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You (NY)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714625" y="33390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72790" y="3409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(5)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698341" y="39499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" y="3733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Friend (CA)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962025" y="38724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0" y="3943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58195" y="3943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</a:t>
            </a:r>
            <a:r>
              <a:rPr lang="en-US" sz="2000" dirty="0" smtClean="0">
                <a:solidFill>
                  <a:schemeClr val="tx1"/>
                </a:solidFill>
              </a:rPr>
              <a:t>ead(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x)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0025" y="38787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 animBg="1"/>
      <p:bldP spid="8" grpId="0"/>
      <p:bldP spid="10" grpId="0"/>
      <p:bldP spid="11" grpId="0" animBg="1"/>
      <p:bldP spid="12" grpId="0"/>
      <p:bldP spid="13" grpId="0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63278"/>
            <a:ext cx="7696200" cy="3410009"/>
          </a:xfrm>
          <a:prstGeom prst="rect">
            <a:avLst/>
          </a:prstGeom>
        </p:spPr>
      </p:pic>
      <p:pic>
        <p:nvPicPr>
          <p:cNvPr id="6" name="Picture 5" descr="data-center-serv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720" y="5181600"/>
            <a:ext cx="1783080" cy="1295400"/>
          </a:xfrm>
          <a:prstGeom prst="rect">
            <a:avLst/>
          </a:prstGeom>
        </p:spPr>
      </p:pic>
      <p:pic>
        <p:nvPicPr>
          <p:cNvPr id="7" name="Picture 6" descr="data-center-serv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320" y="5181600"/>
            <a:ext cx="1783080" cy="1295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0" y="6443246"/>
            <a:ext cx="2617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North Carolina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6443246"/>
            <a:ext cx="2617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California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698341" y="18925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" y="1676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You (NY)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714625" y="18150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172790" y="1885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(5)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698341" y="24259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2400" y="2209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Friend (CA)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962025" y="23484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524000" y="2419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58195" y="2419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</a:t>
            </a:r>
            <a:r>
              <a:rPr lang="en-US" sz="2000" dirty="0" smtClean="0">
                <a:solidFill>
                  <a:schemeClr val="tx1"/>
                </a:solidFill>
              </a:rPr>
              <a:t>ead(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x)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010025" y="23547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96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</a:t>
            </a:r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Should provide the behavior of a single client and a single copy</a:t>
            </a:r>
          </a:p>
          <a:p>
            <a:pPr lvl="1"/>
            <a:r>
              <a:rPr lang="en-US" dirty="0" smtClean="0"/>
              <a:t>A read operation returns the most recent write, regardless of the clients according to their original actual-time order.</a:t>
            </a:r>
          </a:p>
          <a:p>
            <a:r>
              <a:rPr lang="en-US" dirty="0" smtClean="0"/>
              <a:t>Complication</a:t>
            </a:r>
          </a:p>
          <a:p>
            <a:pPr lvl="1"/>
            <a:r>
              <a:rPr lang="en-US" dirty="0" smtClean="0"/>
              <a:t>In the presence of concurrency, read/write operations overlap.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98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</a:t>
            </a:r>
            <a:r>
              <a:rPr lang="en-US" dirty="0"/>
              <a:t>/write should behave as if there were,</a:t>
            </a:r>
          </a:p>
          <a:p>
            <a:pPr lvl="1"/>
            <a:r>
              <a:rPr lang="en-US" dirty="0"/>
              <a:t>…a single client making all the (combined) requests </a:t>
            </a:r>
            <a:r>
              <a:rPr lang="en-US" i="1" dirty="0" smtClean="0">
                <a:solidFill>
                  <a:srgbClr val="0000FF"/>
                </a:solidFill>
              </a:rPr>
              <a:t>not in </a:t>
            </a:r>
            <a:r>
              <a:rPr lang="en-US" i="1" dirty="0">
                <a:solidFill>
                  <a:srgbClr val="0000FF"/>
                </a:solidFill>
              </a:rPr>
              <a:t>their original actual-time </a:t>
            </a:r>
            <a:r>
              <a:rPr lang="en-US" i="1" dirty="0" smtClean="0">
                <a:solidFill>
                  <a:srgbClr val="0000FF"/>
                </a:solidFill>
              </a:rPr>
              <a:t>order</a:t>
            </a:r>
            <a:r>
              <a:rPr lang="en-US" dirty="0" smtClean="0"/>
              <a:t> but </a:t>
            </a:r>
            <a:r>
              <a:rPr lang="en-US" dirty="0" smtClean="0">
                <a:solidFill>
                  <a:srgbClr val="FF0000"/>
                </a:solidFill>
              </a:rPr>
              <a:t>in an interleaving that preserves the program order of each client</a:t>
            </a:r>
            <a:r>
              <a:rPr lang="en-US" dirty="0" smtClean="0"/>
              <a:t>,</a:t>
            </a:r>
            <a:endParaRPr lang="en-US" dirty="0"/>
          </a:p>
          <a:p>
            <a:pPr lvl="1"/>
            <a:r>
              <a:rPr lang="en-US" dirty="0"/>
              <a:t>…over a single copy</a:t>
            </a:r>
            <a:r>
              <a:rPr lang="en-US" dirty="0" smtClean="0"/>
              <a:t>.</a:t>
            </a:r>
          </a:p>
          <a:p>
            <a:r>
              <a:rPr lang="en-US" dirty="0"/>
              <a:t>Both </a:t>
            </a:r>
            <a:r>
              <a:rPr lang="en-US" dirty="0" err="1" smtClean="0"/>
              <a:t>linearizability</a:t>
            </a:r>
            <a:r>
              <a:rPr lang="en-US" dirty="0" smtClean="0"/>
              <a:t> and sequential consistency care </a:t>
            </a:r>
            <a:r>
              <a:rPr lang="en-US" dirty="0"/>
              <a:t>about giving </a:t>
            </a:r>
            <a:r>
              <a:rPr lang="en-US" dirty="0">
                <a:solidFill>
                  <a:srgbClr val="FF0000"/>
                </a:solidFill>
              </a:rPr>
              <a:t>an illusion of a single copy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From the outside observer, the system should behave as if there were only a single copy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164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Can a sequentially consistent storage show this behavior?</a:t>
            </a:r>
          </a:p>
          <a:p>
            <a:pPr lvl="1"/>
            <a:r>
              <a:rPr lang="en-US" dirty="0" smtClean="0"/>
              <a:t>P1: </a:t>
            </a:r>
            <a:r>
              <a:rPr lang="en-US" dirty="0" err="1" smtClean="0"/>
              <a:t>a.write</a:t>
            </a:r>
            <a:r>
              <a:rPr lang="en-US" dirty="0"/>
              <a:t>(</a:t>
            </a:r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P2:                 </a:t>
            </a:r>
            <a:r>
              <a:rPr lang="en-US" dirty="0" err="1" smtClean="0"/>
              <a:t>a.write</a:t>
            </a:r>
            <a:r>
              <a:rPr lang="en-US" dirty="0"/>
              <a:t>(</a:t>
            </a:r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P3:                                 </a:t>
            </a:r>
            <a:r>
              <a:rPr lang="en-US" dirty="0" err="1" smtClean="0"/>
              <a:t>a.read</a:t>
            </a:r>
            <a:r>
              <a:rPr lang="en-US" dirty="0" smtClean="0"/>
              <a:t>()-&gt;B        </a:t>
            </a:r>
            <a:r>
              <a:rPr lang="en-US" dirty="0" err="1" smtClean="0"/>
              <a:t>a.read</a:t>
            </a:r>
            <a:r>
              <a:rPr lang="en-US" dirty="0" smtClean="0"/>
              <a:t>()-&gt;A</a:t>
            </a:r>
          </a:p>
          <a:p>
            <a:pPr lvl="1"/>
            <a:r>
              <a:rPr lang="en-US" dirty="0" smtClean="0"/>
              <a:t>P4:</a:t>
            </a:r>
            <a:r>
              <a:rPr lang="en-US" dirty="0"/>
              <a:t> </a:t>
            </a:r>
            <a:r>
              <a:rPr lang="en-US" dirty="0" smtClean="0"/>
              <a:t>                                              </a:t>
            </a:r>
            <a:r>
              <a:rPr lang="en-US" dirty="0" err="1" smtClean="0"/>
              <a:t>a.read</a:t>
            </a:r>
            <a:r>
              <a:rPr lang="en-US" dirty="0" smtClean="0"/>
              <a:t>()-&gt;B</a:t>
            </a: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a.read</a:t>
            </a:r>
            <a:r>
              <a:rPr lang="en-US" dirty="0" smtClean="0"/>
              <a:t>()-&gt;A</a:t>
            </a:r>
          </a:p>
          <a:p>
            <a:endParaRPr lang="en-US" dirty="0" smtClean="0"/>
          </a:p>
          <a:p>
            <a:r>
              <a:rPr lang="en-US" dirty="0" smtClean="0"/>
              <a:t>Example 2</a:t>
            </a:r>
            <a:endParaRPr lang="en-US" dirty="0"/>
          </a:p>
          <a:p>
            <a:pPr lvl="1"/>
            <a:r>
              <a:rPr lang="en-US" dirty="0"/>
              <a:t>P1: </a:t>
            </a:r>
            <a:r>
              <a:rPr lang="en-US" dirty="0" err="1" smtClean="0"/>
              <a:t>a.write</a:t>
            </a:r>
            <a:r>
              <a:rPr lang="en-US" dirty="0" smtClean="0"/>
              <a:t>(A)</a:t>
            </a:r>
            <a:endParaRPr lang="en-US" dirty="0"/>
          </a:p>
          <a:p>
            <a:pPr lvl="1"/>
            <a:r>
              <a:rPr lang="en-US" dirty="0"/>
              <a:t>P2: </a:t>
            </a:r>
            <a:r>
              <a:rPr lang="en-US" dirty="0" smtClean="0"/>
              <a:t>                </a:t>
            </a:r>
            <a:r>
              <a:rPr lang="en-US" dirty="0" err="1" smtClean="0"/>
              <a:t>a.write</a:t>
            </a:r>
            <a:r>
              <a:rPr lang="en-US" dirty="0"/>
              <a:t>(</a:t>
            </a:r>
            <a:r>
              <a:rPr lang="en-US" dirty="0" smtClean="0"/>
              <a:t>B)</a:t>
            </a:r>
            <a:endParaRPr lang="en-US" dirty="0"/>
          </a:p>
          <a:p>
            <a:pPr lvl="1"/>
            <a:r>
              <a:rPr lang="en-US" dirty="0"/>
              <a:t>P3</a:t>
            </a:r>
            <a:r>
              <a:rPr lang="en-US" dirty="0" smtClean="0"/>
              <a:t>:                                 </a:t>
            </a:r>
            <a:r>
              <a:rPr lang="en-US" dirty="0" err="1" smtClean="0"/>
              <a:t>a.read</a:t>
            </a:r>
            <a:r>
              <a:rPr lang="en-US" dirty="0" smtClean="0"/>
              <a:t>()-&gt;B        </a:t>
            </a:r>
            <a:r>
              <a:rPr lang="en-US" dirty="0" err="1" smtClean="0"/>
              <a:t>a.read</a:t>
            </a:r>
            <a:r>
              <a:rPr lang="en-US" dirty="0" smtClean="0"/>
              <a:t>()-&gt;A</a:t>
            </a:r>
            <a:endParaRPr lang="en-US" dirty="0"/>
          </a:p>
          <a:p>
            <a:pPr lvl="1"/>
            <a:r>
              <a:rPr lang="en-US" dirty="0"/>
              <a:t>P4</a:t>
            </a:r>
            <a:r>
              <a:rPr lang="en-US" dirty="0" smtClean="0"/>
              <a:t>:                                               </a:t>
            </a:r>
            <a:r>
              <a:rPr lang="en-US" dirty="0" err="1" smtClean="0"/>
              <a:t>a.read</a:t>
            </a:r>
            <a:r>
              <a:rPr lang="en-US" dirty="0" smtClean="0"/>
              <a:t>()-&gt;A       </a:t>
            </a:r>
            <a:r>
              <a:rPr lang="en-US" dirty="0" err="1" smtClean="0"/>
              <a:t>a.read</a:t>
            </a:r>
            <a:r>
              <a:rPr lang="en-US" dirty="0" smtClean="0"/>
              <a:t>()-&gt;B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7534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2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implementation would the following happen?</a:t>
            </a:r>
            <a:endParaRPr lang="en-US" dirty="0"/>
          </a:p>
          <a:p>
            <a:pPr lvl="1"/>
            <a:r>
              <a:rPr lang="en-US" dirty="0"/>
              <a:t>P1: </a:t>
            </a:r>
            <a:r>
              <a:rPr lang="en-US" dirty="0" err="1"/>
              <a:t>a.write</a:t>
            </a:r>
            <a:r>
              <a:rPr lang="en-US" dirty="0"/>
              <a:t>(A)</a:t>
            </a:r>
          </a:p>
          <a:p>
            <a:pPr lvl="1"/>
            <a:r>
              <a:rPr lang="en-US" dirty="0"/>
              <a:t>P2:                 </a:t>
            </a:r>
            <a:r>
              <a:rPr lang="en-US" dirty="0" err="1"/>
              <a:t>a.write</a:t>
            </a:r>
            <a:r>
              <a:rPr lang="en-US" dirty="0"/>
              <a:t>(B)</a:t>
            </a:r>
          </a:p>
          <a:p>
            <a:pPr lvl="1"/>
            <a:r>
              <a:rPr lang="en-US" dirty="0"/>
              <a:t>P3:                                 </a:t>
            </a:r>
            <a:r>
              <a:rPr lang="en-US" dirty="0" err="1"/>
              <a:t>a.read</a:t>
            </a:r>
            <a:r>
              <a:rPr lang="en-US" dirty="0"/>
              <a:t>()-&gt;B        </a:t>
            </a:r>
            <a:r>
              <a:rPr lang="en-US" dirty="0" err="1"/>
              <a:t>a.read</a:t>
            </a:r>
            <a:r>
              <a:rPr lang="en-US" dirty="0"/>
              <a:t>()-&gt;A</a:t>
            </a:r>
          </a:p>
          <a:p>
            <a:pPr lvl="1"/>
            <a:r>
              <a:rPr lang="en-US" dirty="0"/>
              <a:t>P4:                                               </a:t>
            </a:r>
            <a:r>
              <a:rPr lang="en-US" dirty="0" err="1"/>
              <a:t>a.read</a:t>
            </a:r>
            <a:r>
              <a:rPr lang="en-US" dirty="0"/>
              <a:t>()-&gt;A       </a:t>
            </a:r>
            <a:r>
              <a:rPr lang="en-US" dirty="0" err="1"/>
              <a:t>a.read</a:t>
            </a:r>
            <a:r>
              <a:rPr lang="en-US" dirty="0"/>
              <a:t>()-&gt;</a:t>
            </a:r>
            <a:r>
              <a:rPr lang="en-US" dirty="0" smtClean="0"/>
              <a:t>B</a:t>
            </a:r>
          </a:p>
          <a:p>
            <a:r>
              <a:rPr lang="en-US" dirty="0" smtClean="0"/>
              <a:t>Possibility</a:t>
            </a:r>
          </a:p>
          <a:p>
            <a:pPr lvl="1"/>
            <a:r>
              <a:rPr lang="en-US" dirty="0" smtClean="0"/>
              <a:t>P3 and P4 use different copies.</a:t>
            </a:r>
          </a:p>
          <a:p>
            <a:pPr lvl="1"/>
            <a:r>
              <a:rPr lang="en-US" dirty="0" smtClean="0"/>
              <a:t>In P3’s copy, P2’s write arrives first and gets applied.</a:t>
            </a:r>
          </a:p>
          <a:p>
            <a:pPr lvl="1"/>
            <a:r>
              <a:rPr lang="en-US" dirty="0" smtClean="0"/>
              <a:t>In P4’s copy, P1’s write arrives first and gets applied.</a:t>
            </a:r>
          </a:p>
          <a:p>
            <a:pPr lvl="1"/>
            <a:r>
              <a:rPr lang="en-US" dirty="0" smtClean="0"/>
              <a:t>Writes are applied in different orders across copies.</a:t>
            </a:r>
          </a:p>
          <a:p>
            <a:pPr lvl="1"/>
            <a:r>
              <a:rPr lang="en-US" dirty="0" smtClean="0"/>
              <a:t>This doesn’t provide sequential consistency.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69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</a:t>
            </a:r>
            <a:r>
              <a:rPr lang="en-US" dirty="0" err="1" smtClean="0"/>
              <a:t>linearizability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Write </a:t>
            </a:r>
            <a:r>
              <a:rPr lang="en-US" dirty="0"/>
              <a:t>synchronization needs to happen in the same order everywhere across different copies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I.e., writes should be applied in the same order across different copies.</a:t>
            </a:r>
          </a:p>
          <a:p>
            <a:pPr lvl="1"/>
            <a:r>
              <a:rPr lang="en-US" dirty="0" smtClean="0"/>
              <a:t>Otherwise, it cannot behave as if there were a single copy.</a:t>
            </a:r>
            <a:endParaRPr lang="en-US" dirty="0"/>
          </a:p>
          <a:p>
            <a:r>
              <a:rPr lang="en-US" dirty="0"/>
              <a:t>Different from </a:t>
            </a:r>
            <a:r>
              <a:rPr lang="en-US" dirty="0" err="1" smtClean="0"/>
              <a:t>linearizability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synchronization does not have to be complete at the time of return from a write operation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Typical implementation</a:t>
            </a:r>
          </a:p>
          <a:p>
            <a:pPr lvl="1"/>
            <a:r>
              <a:rPr lang="en-US" dirty="0" smtClean="0"/>
              <a:t>You’re </a:t>
            </a:r>
            <a:r>
              <a:rPr lang="en-US" dirty="0" smtClean="0">
                <a:solidFill>
                  <a:srgbClr val="FF0000"/>
                </a:solidFill>
              </a:rPr>
              <a:t>not obligated</a:t>
            </a:r>
            <a:r>
              <a:rPr lang="en-US" dirty="0" smtClean="0"/>
              <a:t> to make the most recent write </a:t>
            </a:r>
            <a:r>
              <a:rPr lang="en-US" smtClean="0"/>
              <a:t>(according to </a:t>
            </a:r>
            <a:r>
              <a:rPr lang="en-US" smtClean="0"/>
              <a:t>actual </a:t>
            </a:r>
            <a:r>
              <a:rPr lang="en-US" smtClean="0"/>
              <a:t>time) </a:t>
            </a:r>
            <a:r>
              <a:rPr lang="en-US" dirty="0" smtClean="0"/>
              <a:t>visible (i.e., applied to all copies) </a:t>
            </a:r>
            <a:r>
              <a:rPr lang="en-US" dirty="0">
                <a:solidFill>
                  <a:srgbClr val="FF0000"/>
                </a:solidFill>
              </a:rPr>
              <a:t>right </a:t>
            </a:r>
            <a:r>
              <a:rPr lang="en-US" dirty="0" smtClean="0">
                <a:solidFill>
                  <a:srgbClr val="FF0000"/>
                </a:solidFill>
              </a:rPr>
              <a:t>away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But you </a:t>
            </a:r>
            <a:r>
              <a:rPr lang="en-US" dirty="0" smtClean="0">
                <a:solidFill>
                  <a:srgbClr val="FF0000"/>
                </a:solidFill>
              </a:rPr>
              <a:t>are obligated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apply all writes in the same order</a:t>
            </a:r>
            <a:r>
              <a:rPr lang="en-US" dirty="0" smtClean="0"/>
              <a:t> for all copies. This order should be FIFO-total.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875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Active </a:t>
            </a:r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57200" y="3200399"/>
            <a:ext cx="8229600" cy="320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Request Communication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The request contains a unique identifier and is multicast to all by a reliable totally-ordered multicast.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Coordination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Group communication ensures that requests are delivered to each RM in the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same order.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Execution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Each replica executes the request.  (Correct replicas return same result since they are running the same program, i.e., they are replicated protocols or replicated state machines)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Agreement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No agreement phase is needed, because of multicast delivery semantics of requests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Response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Each replica sends response directly to FE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765800" y="10668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0" y="11303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371600" y="12827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84300" y="13335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378200" y="13208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112000" y="18542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350000" y="11811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311900" y="13462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086600" y="19812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079500" y="23876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1371600" y="25400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384300" y="25908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378200" y="25654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2247900" y="14986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273300" y="27432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6375400" y="24892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6337300" y="2654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374900" y="189230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….</a:t>
            </a: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584700" y="14986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V="1">
            <a:off x="5232400" y="1295400"/>
            <a:ext cx="1181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5245100" y="1524000"/>
            <a:ext cx="1879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5257800" y="1549400"/>
            <a:ext cx="1181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4584700" y="27305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5207000" y="1600200"/>
            <a:ext cx="1193800" cy="113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5232400" y="2717800"/>
            <a:ext cx="120650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V="1">
            <a:off x="5245100" y="2146300"/>
            <a:ext cx="18542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 flipV="1">
            <a:off x="5588000" y="1143000"/>
            <a:ext cx="762000" cy="330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572000" y="1155700"/>
            <a:ext cx="1041400" cy="2286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 flipV="1">
            <a:off x="4572000" y="1600200"/>
            <a:ext cx="1816100" cy="1155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5384800" y="2984500"/>
            <a:ext cx="1041400" cy="177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 flipV="1">
            <a:off x="4572000" y="2844800"/>
            <a:ext cx="825500" cy="304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4572000" y="1727200"/>
            <a:ext cx="1968500" cy="939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" name="AutoShape 36"/>
          <p:cNvCxnSpPr>
            <a:cxnSpLocks noChangeShapeType="1"/>
            <a:stCxn id="11" idx="7"/>
            <a:endCxn id="10" idx="0"/>
          </p:cNvCxnSpPr>
          <p:nvPr/>
        </p:nvCxnSpPr>
        <p:spPr bwMode="auto">
          <a:xfrm rot="16200000" flipV="1">
            <a:off x="5478906" y="-183006"/>
            <a:ext cx="617094" cy="3624706"/>
          </a:xfrm>
          <a:prstGeom prst="curvedConnector3">
            <a:avLst>
              <a:gd name="adj1" fmla="val 137045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37"/>
          <p:cNvCxnSpPr>
            <a:cxnSpLocks noChangeShapeType="1"/>
            <a:stCxn id="22" idx="2"/>
            <a:endCxn id="18" idx="2"/>
          </p:cNvCxnSpPr>
          <p:nvPr/>
        </p:nvCxnSpPr>
        <p:spPr bwMode="auto">
          <a:xfrm rot="5400000" flipH="1">
            <a:off x="5279439" y="1599615"/>
            <a:ext cx="90071" cy="2698750"/>
          </a:xfrm>
          <a:prstGeom prst="curvedConnector3">
            <a:avLst>
              <a:gd name="adj1" fmla="val -253800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64172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Active </a:t>
            </a:r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3276600"/>
            <a:ext cx="7683500" cy="3429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front end FIFO-orders all reads and writes.</a:t>
            </a:r>
          </a:p>
          <a:p>
            <a:r>
              <a:rPr lang="en-US" dirty="0" smtClean="0"/>
              <a:t>A read </a:t>
            </a:r>
            <a:r>
              <a:rPr lang="en-US" dirty="0"/>
              <a:t>can be done completely with any replica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Writes are totally-ordered and asynchronous </a:t>
            </a:r>
            <a:r>
              <a:rPr lang="en-US" dirty="0" smtClean="0"/>
              <a:t>(after at </a:t>
            </a:r>
            <a:r>
              <a:rPr lang="en-US" dirty="0"/>
              <a:t>least one write completes, </a:t>
            </a:r>
            <a:r>
              <a:rPr lang="en-US" dirty="0" smtClean="0"/>
              <a:t>it </a:t>
            </a:r>
            <a:r>
              <a:rPr lang="en-US" dirty="0"/>
              <a:t>returns)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Total </a:t>
            </a:r>
            <a:r>
              <a:rPr lang="en-US" dirty="0"/>
              <a:t>ordering doesn’t guarantee when to deliver events, i.e., writes can happen at different times at different replicas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Sequential consistency, not </a:t>
            </a:r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Read</a:t>
            </a:r>
            <a:r>
              <a:rPr lang="en-US" dirty="0"/>
              <a:t>/write </a:t>
            </a:r>
            <a:r>
              <a:rPr lang="en-US" dirty="0" smtClean="0"/>
              <a:t>ops from </a:t>
            </a:r>
            <a:r>
              <a:rPr lang="en-US" dirty="0"/>
              <a:t>the same client will be ordered at the front </a:t>
            </a:r>
            <a:r>
              <a:rPr lang="en-US" dirty="0" smtClean="0"/>
              <a:t>end (program order preservation).</a:t>
            </a:r>
            <a:endParaRPr lang="en-US" dirty="0"/>
          </a:p>
          <a:p>
            <a:pPr lvl="1"/>
            <a:r>
              <a:rPr lang="en-US" dirty="0" smtClean="0"/>
              <a:t>Writes are applied in the same order by total ordering (single copy).</a:t>
            </a:r>
          </a:p>
          <a:p>
            <a:pPr lvl="1"/>
            <a:r>
              <a:rPr lang="en-US" dirty="0" smtClean="0"/>
              <a:t>No guarantee that a read will read the most recent write based on actual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765800" y="10668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0" y="11303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371600" y="12827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84300" y="13335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378200" y="13208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112000" y="18542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350000" y="11811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311900" y="13462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086600" y="19812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079500" y="23876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1371600" y="25400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384300" y="25908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378200" y="25654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2247900" y="14986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273300" y="27432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6375400" y="24892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6337300" y="2654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374900" y="189230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….</a:t>
            </a: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584700" y="14986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V="1">
            <a:off x="5232400" y="1295400"/>
            <a:ext cx="1181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5245100" y="1524000"/>
            <a:ext cx="1879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5257800" y="1549400"/>
            <a:ext cx="1181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4584700" y="27305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5207000" y="1600200"/>
            <a:ext cx="1193800" cy="113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5232400" y="2717800"/>
            <a:ext cx="120650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V="1">
            <a:off x="5245100" y="2146300"/>
            <a:ext cx="18542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 flipV="1">
            <a:off x="5588000" y="1143000"/>
            <a:ext cx="762000" cy="330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572000" y="1155700"/>
            <a:ext cx="1041400" cy="2286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 flipV="1">
            <a:off x="4572000" y="1600200"/>
            <a:ext cx="1816100" cy="1155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5384800" y="2984500"/>
            <a:ext cx="1041400" cy="177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 flipV="1">
            <a:off x="4572000" y="2844800"/>
            <a:ext cx="825500" cy="304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4572000" y="1727200"/>
            <a:ext cx="1968500" cy="939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" name="AutoShape 36"/>
          <p:cNvCxnSpPr>
            <a:cxnSpLocks noChangeShapeType="1"/>
            <a:stCxn id="11" idx="7"/>
            <a:endCxn id="10" idx="0"/>
          </p:cNvCxnSpPr>
          <p:nvPr/>
        </p:nvCxnSpPr>
        <p:spPr bwMode="auto">
          <a:xfrm rot="16200000" flipV="1">
            <a:off x="5478906" y="-183006"/>
            <a:ext cx="617094" cy="3624706"/>
          </a:xfrm>
          <a:prstGeom prst="curvedConnector3">
            <a:avLst>
              <a:gd name="adj1" fmla="val 137045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37"/>
          <p:cNvCxnSpPr>
            <a:cxnSpLocks noChangeShapeType="1"/>
            <a:stCxn id="22" idx="2"/>
            <a:endCxn id="18" idx="2"/>
          </p:cNvCxnSpPr>
          <p:nvPr/>
        </p:nvCxnSpPr>
        <p:spPr bwMode="auto">
          <a:xfrm rot="5400000" flipH="1">
            <a:off x="5279439" y="1599615"/>
            <a:ext cx="90071" cy="2698750"/>
          </a:xfrm>
          <a:prstGeom prst="curvedConnector3">
            <a:avLst>
              <a:gd name="adj1" fmla="val -253800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9547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Consistency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more relaxed</a:t>
            </a:r>
          </a:p>
          <a:p>
            <a:pPr lvl="1"/>
            <a:r>
              <a:rPr lang="en-US" dirty="0" smtClean="0"/>
              <a:t>We don’t even care about providing an illusion of a single copy.</a:t>
            </a:r>
          </a:p>
          <a:p>
            <a:r>
              <a:rPr lang="en-US" dirty="0" smtClean="0"/>
              <a:t>Causal consistency</a:t>
            </a:r>
          </a:p>
          <a:p>
            <a:pPr lvl="1"/>
            <a:r>
              <a:rPr lang="en-US" dirty="0" smtClean="0"/>
              <a:t>We care about ordering causally related write operations correctly.</a:t>
            </a:r>
          </a:p>
          <a:p>
            <a:r>
              <a:rPr lang="en-US" dirty="0" smtClean="0"/>
              <a:t>Eventual consistency</a:t>
            </a:r>
          </a:p>
          <a:p>
            <a:pPr lvl="1"/>
            <a:r>
              <a:rPr lang="en-US" dirty="0" smtClean="0"/>
              <a:t>As long as we can say all replicas converge to the same copy eventually, we’re fine.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329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The ordering of operations is determined by time.</a:t>
            </a:r>
          </a:p>
          <a:p>
            <a:pPr lvl="1"/>
            <a:r>
              <a:rPr lang="en-US" dirty="0" smtClean="0"/>
              <a:t>Primary-backup can provide </a:t>
            </a:r>
            <a:r>
              <a:rPr lang="en-US" dirty="0" err="1" smtClean="0"/>
              <a:t>linearizability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Chain replication can also provide </a:t>
            </a:r>
            <a:r>
              <a:rPr lang="en-US" dirty="0" err="1" smtClean="0"/>
              <a:t>linearizability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Sequential consistency</a:t>
            </a:r>
          </a:p>
          <a:p>
            <a:pPr lvl="1"/>
            <a:r>
              <a:rPr lang="en-US" dirty="0" smtClean="0"/>
              <a:t>The ordering of operations preserves the program order of each client.</a:t>
            </a:r>
          </a:p>
          <a:p>
            <a:pPr lvl="1"/>
            <a:r>
              <a:rPr lang="en-US" dirty="0" smtClean="0"/>
              <a:t>Active replication can provide sequential </a:t>
            </a:r>
            <a:r>
              <a:rPr lang="en-US" smtClean="0"/>
              <a:t>consistency.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219200" y="2209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262902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1219200" y="45720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676400" y="54102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676400" y="4895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656459" y="18288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57600" y="222891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00200" y="42672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81200" y="4572000"/>
            <a:ext cx="1603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64129" y="50100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91200" y="30671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019800" y="2667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886200" y="4895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191000" y="4572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7000" y="4267200"/>
            <a:ext cx="19050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If this were </a:t>
            </a:r>
            <a:r>
              <a:rPr lang="en-US" dirty="0" err="1" smtClean="0">
                <a:solidFill>
                  <a:srgbClr val="000000"/>
                </a:solidFill>
              </a:rPr>
              <a:t>a.read</a:t>
            </a:r>
            <a:r>
              <a:rPr lang="en-US" dirty="0" smtClean="0">
                <a:solidFill>
                  <a:srgbClr val="000000"/>
                </a:solidFill>
              </a:rPr>
              <a:t>() -&gt; 0, it wouldn’t support </a:t>
            </a:r>
            <a:r>
              <a:rPr lang="en-US" dirty="0" err="1" smtClean="0">
                <a:solidFill>
                  <a:srgbClr val="000000"/>
                </a:solidFill>
              </a:rPr>
              <a:t>linearizability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</p:txBody>
      </p:sp>
      <p:cxnSp>
        <p:nvCxnSpPr>
          <p:cNvPr id="20" name="Straight Arrow Connector 19"/>
          <p:cNvCxnSpPr>
            <a:stCxn id="16" idx="1"/>
            <a:endCxn id="24" idx="3"/>
          </p:cNvCxnSpPr>
          <p:nvPr/>
        </p:nvCxnSpPr>
        <p:spPr bwMode="auto">
          <a:xfrm flipH="1" flipV="1">
            <a:off x="5779671" y="4772055"/>
            <a:ext cx="697329" cy="33754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43686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33" grpId="0"/>
      <p:bldP spid="24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1447800" y="20574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905000" y="33528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9050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828800" y="17526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098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92729" y="29526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y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1148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4196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362200" y="3962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743200" y="363849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(y)</a:t>
            </a:r>
          </a:p>
        </p:txBody>
      </p:sp>
    </p:spTree>
    <p:extLst>
      <p:ext uri="{BB962C8B-B14F-4D97-AF65-F5344CB8AC3E}">
        <p14:creationId xmlns:p14="http://schemas.microsoft.com/office/powerpoint/2010/main" val="2486454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is all about client-side perception.</a:t>
            </a:r>
          </a:p>
          <a:p>
            <a:pPr lvl="1"/>
            <a:r>
              <a:rPr lang="en-US" dirty="0" smtClean="0"/>
              <a:t>The same goes for all consistency models for that matter.</a:t>
            </a:r>
          </a:p>
          <a:p>
            <a:r>
              <a:rPr lang="en-US" dirty="0" smtClean="0"/>
              <a:t>If you write a program that works with a </a:t>
            </a:r>
            <a:r>
              <a:rPr lang="en-US" dirty="0" err="1" smtClean="0"/>
              <a:t>linearizable</a:t>
            </a:r>
            <a:r>
              <a:rPr lang="en-US" dirty="0" smtClean="0"/>
              <a:t> storage, </a:t>
            </a:r>
            <a:r>
              <a:rPr lang="en-US" i="1" dirty="0" smtClean="0">
                <a:solidFill>
                  <a:srgbClr val="FF0000"/>
                </a:solidFill>
              </a:rPr>
              <a:t>it works as you expect it to work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There’s no surprise.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638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this be difficult to implement? Any strategy?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63278"/>
            <a:ext cx="7696200" cy="3410009"/>
          </a:xfrm>
          <a:prstGeom prst="rect">
            <a:avLst/>
          </a:prstGeom>
        </p:spPr>
      </p:pic>
      <p:pic>
        <p:nvPicPr>
          <p:cNvPr id="6" name="Picture 5" descr="data-center-serv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720" y="5181600"/>
            <a:ext cx="1783080" cy="1295400"/>
          </a:xfrm>
          <a:prstGeom prst="rect">
            <a:avLst/>
          </a:prstGeom>
        </p:spPr>
      </p:pic>
      <p:pic>
        <p:nvPicPr>
          <p:cNvPr id="7" name="Picture 6" descr="data-center-serv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320" y="5181600"/>
            <a:ext cx="1783080" cy="1295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0" y="6443246"/>
            <a:ext cx="2617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North Carolina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6443246"/>
            <a:ext cx="2617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California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698341" y="18925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1676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You (NY)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714625" y="18150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172790" y="1885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(5)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698341" y="24259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" y="2209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Friend (CA)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962025" y="23484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24000" y="2419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58195" y="2419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</a:t>
            </a:r>
            <a:r>
              <a:rPr lang="en-US" sz="2000" dirty="0" smtClean="0">
                <a:solidFill>
                  <a:schemeClr val="tx1"/>
                </a:solidFill>
              </a:rPr>
              <a:t>ead(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x)  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010025" y="23547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789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59400"/>
          </a:xfrm>
        </p:spPr>
        <p:txBody>
          <a:bodyPr>
            <a:normAutofit/>
          </a:bodyPr>
          <a:lstStyle/>
          <a:p>
            <a:r>
              <a:rPr lang="en-US" dirty="0" smtClean="0"/>
              <a:t>Will this be difficult to implement?</a:t>
            </a:r>
          </a:p>
          <a:p>
            <a:pPr lvl="1"/>
            <a:r>
              <a:rPr lang="en-US" dirty="0"/>
              <a:t>It depends on what you want to provide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How about:</a:t>
            </a:r>
          </a:p>
          <a:p>
            <a:pPr lvl="1"/>
            <a:r>
              <a:rPr lang="en-US" dirty="0" smtClean="0"/>
              <a:t>All clients send all read/write to CA datacenter.</a:t>
            </a:r>
          </a:p>
          <a:p>
            <a:pPr lvl="1"/>
            <a:r>
              <a:rPr lang="en-US" dirty="0" smtClean="0"/>
              <a:t>CA datacenter propagates to NC datacenter.</a:t>
            </a:r>
          </a:p>
          <a:p>
            <a:pPr lvl="1"/>
            <a:r>
              <a:rPr lang="en-US" dirty="0" smtClean="0"/>
              <a:t>A request never returns until all propagation is done.</a:t>
            </a:r>
            <a:endParaRPr lang="en-US" dirty="0"/>
          </a:p>
          <a:p>
            <a:pPr lvl="1"/>
            <a:r>
              <a:rPr lang="en-US" dirty="0" smtClean="0"/>
              <a:t>Correctness (</a:t>
            </a:r>
            <a:r>
              <a:rPr lang="en-US" dirty="0" err="1" smtClean="0"/>
              <a:t>linearizability</a:t>
            </a:r>
            <a:r>
              <a:rPr lang="en-US" dirty="0" smtClean="0"/>
              <a:t>)? yes</a:t>
            </a:r>
          </a:p>
          <a:p>
            <a:pPr lvl="1"/>
            <a:r>
              <a:rPr lang="en-US" dirty="0" smtClean="0"/>
              <a:t>Performance? 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698341" y="23497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2133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You (NY)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714625" y="22722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172790" y="23430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(5)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698341" y="28831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" y="2667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Friend (CA)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962025" y="28056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24000" y="2876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58195" y="2876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</a:t>
            </a:r>
            <a:r>
              <a:rPr lang="en-US" sz="2000" dirty="0" smtClean="0">
                <a:solidFill>
                  <a:schemeClr val="tx1"/>
                </a:solidFill>
              </a:rPr>
              <a:t>ead(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x)  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010025" y="28119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4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664200"/>
          </a:xfrm>
        </p:spPr>
        <p:txBody>
          <a:bodyPr>
            <a:normAutofit/>
          </a:bodyPr>
          <a:lstStyle/>
          <a:p>
            <a:r>
              <a:rPr lang="en-US" dirty="0" smtClean="0"/>
              <a:t>Importance of latency</a:t>
            </a:r>
          </a:p>
          <a:p>
            <a:pPr lvl="1"/>
            <a:r>
              <a:rPr lang="en-US" dirty="0"/>
              <a:t>Amazon: every 100ms of latency costs them 1% in sales.</a:t>
            </a:r>
          </a:p>
          <a:p>
            <a:pPr lvl="1"/>
            <a:r>
              <a:rPr lang="en-US" dirty="0"/>
              <a:t>Google: an extra .5 seconds in search page generation time dropped traffic by 20%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Linearizability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typically</a:t>
            </a:r>
            <a:r>
              <a:rPr lang="en-US" dirty="0" smtClean="0"/>
              <a:t> requires </a:t>
            </a:r>
            <a:r>
              <a:rPr lang="en-US" i="1" dirty="0" smtClean="0">
                <a:solidFill>
                  <a:srgbClr val="FF0000"/>
                </a:solidFill>
              </a:rPr>
              <a:t>complete</a:t>
            </a:r>
            <a:r>
              <a:rPr lang="en-US" dirty="0" smtClean="0">
                <a:solidFill>
                  <a:srgbClr val="FF0000"/>
                </a:solidFill>
              </a:rPr>
              <a:t> synchronization of multiple copies before a write operation returns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 that any read over any copy can return the most recent write.</a:t>
            </a:r>
          </a:p>
          <a:p>
            <a:pPr lvl="1"/>
            <a:r>
              <a:rPr lang="en-US" dirty="0" smtClean="0"/>
              <a:t>No room for asynchronous writes (i.e., a write operation returns before all updates are propagated.)</a:t>
            </a:r>
          </a:p>
          <a:p>
            <a:r>
              <a:rPr lang="en-US" dirty="0" smtClean="0"/>
              <a:t>It makes less sense in a global setting.</a:t>
            </a:r>
          </a:p>
          <a:p>
            <a:pPr lvl="1"/>
            <a:r>
              <a:rPr lang="en-US" dirty="0" smtClean="0"/>
              <a:t>Inter-</a:t>
            </a:r>
            <a:r>
              <a:rPr lang="en-US" dirty="0" err="1" smtClean="0"/>
              <a:t>datecenter</a:t>
            </a:r>
            <a:r>
              <a:rPr lang="en-US" dirty="0" smtClean="0"/>
              <a:t> latency: ~10s </a:t>
            </a:r>
            <a:r>
              <a:rPr lang="en-US" dirty="0" err="1" smtClean="0"/>
              <a:t>ms</a:t>
            </a:r>
            <a:r>
              <a:rPr lang="en-US" dirty="0" smtClean="0"/>
              <a:t> to ~100s </a:t>
            </a:r>
            <a:r>
              <a:rPr lang="en-US" dirty="0" err="1" smtClean="0"/>
              <a:t>ms</a:t>
            </a:r>
            <a:endParaRPr lang="en-US" dirty="0" smtClean="0"/>
          </a:p>
          <a:p>
            <a:r>
              <a:rPr lang="en-US" dirty="0" smtClean="0"/>
              <a:t>It still makes sense in a local setting (e.g., within a single data center).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484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(Primary-Backup)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0670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6BB76D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Request Communication</a:t>
            </a:r>
            <a:r>
              <a:rPr lang="en-US" dirty="0" smtClean="0"/>
              <a:t>: the request is issued to the primary RM and carries a unique request id.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Coordination</a:t>
            </a:r>
            <a:r>
              <a:rPr lang="en-US" dirty="0" smtClean="0"/>
              <a:t>: Primary takes requests atomically, in order, checks id (resends response if not new id.)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Execution</a:t>
            </a:r>
            <a:r>
              <a:rPr lang="en-US" dirty="0" smtClean="0"/>
              <a:t>: Primary executes &amp; stores the response 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Agreement</a:t>
            </a:r>
            <a:r>
              <a:rPr lang="en-US" dirty="0" smtClean="0"/>
              <a:t>: If update, primary sends updated state/result, </a:t>
            </a:r>
            <a:r>
              <a:rPr lang="en-US" dirty="0" err="1" smtClean="0"/>
              <a:t>req</a:t>
            </a:r>
            <a:r>
              <a:rPr lang="en-US" dirty="0" smtClean="0"/>
              <a:t>-id and response to all backup </a:t>
            </a:r>
            <a:r>
              <a:rPr lang="en-US" dirty="0" err="1" smtClean="0"/>
              <a:t>RMs</a:t>
            </a:r>
            <a:r>
              <a:rPr lang="en-US" dirty="0" smtClean="0"/>
              <a:t> (1-phase commit enough).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Response</a:t>
            </a:r>
            <a:r>
              <a:rPr lang="en-US" dirty="0" smtClean="0"/>
              <a:t>: primary sends result to the front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1430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0" y="12065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371600" y="13589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84300" y="14097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378200" y="13970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1"/>
                </a:solidFill>
              </a:rPr>
              <a:t>Front End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994400" y="16129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302500" y="21463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289800" y="12446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956300" y="17145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251700" y="14097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277100" y="2273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079500" y="24638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371600" y="26162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384300" y="26670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378200" y="26416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247900" y="15748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2273300" y="28194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4584700" y="1587500"/>
            <a:ext cx="13970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4572000" y="2070100"/>
            <a:ext cx="15494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6375400" y="24638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337300" y="26289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6565900" y="1524000"/>
            <a:ext cx="7366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6540500" y="2032000"/>
            <a:ext cx="787400" cy="33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6375400" y="2197100"/>
            <a:ext cx="1778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5854700" y="13589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primary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7188200" y="17907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7188200" y="26670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223000" y="29464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374900" y="196850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tx1"/>
                </a:solidFill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741681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28122</TotalTime>
  <Pages>12</Pages>
  <Words>2099</Words>
  <Application>Microsoft Macintosh PowerPoint</Application>
  <PresentationFormat>Letter Paper (8.5x11 in)</PresentationFormat>
  <Paragraphs>372</Paragraphs>
  <Slides>28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CS252-template</vt:lpstr>
      <vt:lpstr>Office Theme</vt:lpstr>
      <vt:lpstr>CSE 486/586 Distributed Systems Consistency --- 2</vt:lpstr>
      <vt:lpstr>Recap: Linearizability</vt:lpstr>
      <vt:lpstr>Linearizability Examples</vt:lpstr>
      <vt:lpstr>Linearizability Examples</vt:lpstr>
      <vt:lpstr>Linearizability</vt:lpstr>
      <vt:lpstr>Implementing Linearizability</vt:lpstr>
      <vt:lpstr>Implementing Linearizability</vt:lpstr>
      <vt:lpstr>Implementing Linearizability</vt:lpstr>
      <vt:lpstr>Passive (Primary-Backup) Replication</vt:lpstr>
      <vt:lpstr>Chain Replication</vt:lpstr>
      <vt:lpstr>Chain Replication</vt:lpstr>
      <vt:lpstr>CSE 486/586 Administrivia</vt:lpstr>
      <vt:lpstr>Relaxing the Guarantees</vt:lpstr>
      <vt:lpstr>Relaxing the Guarantees</vt:lpstr>
      <vt:lpstr>Sequential Consistency</vt:lpstr>
      <vt:lpstr>Sequential Consistency</vt:lpstr>
      <vt:lpstr>Sequential Consistency</vt:lpstr>
      <vt:lpstr>Sequential Consistency</vt:lpstr>
      <vt:lpstr>Sequential Consistency</vt:lpstr>
      <vt:lpstr>Sequential Consistency</vt:lpstr>
      <vt:lpstr>Sequential Consistency Examples</vt:lpstr>
      <vt:lpstr>Implementing Sequential Consistency</vt:lpstr>
      <vt:lpstr>Implementing Sequential Consistency</vt:lpstr>
      <vt:lpstr>Active Replication</vt:lpstr>
      <vt:lpstr>Active Replication</vt:lpstr>
      <vt:lpstr>Two More Consistency Models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1428</cp:revision>
  <cp:lastPrinted>2015-04-02T14:21:37Z</cp:lastPrinted>
  <dcterms:created xsi:type="dcterms:W3CDTF">2012-03-21T04:48:11Z</dcterms:created>
  <dcterms:modified xsi:type="dcterms:W3CDTF">2015-04-03T15:57:49Z</dcterms:modified>
  <cp:category/>
</cp:coreProperties>
</file>