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6"/>
  </p:notesMasterIdLst>
  <p:handoutMasterIdLst>
    <p:handoutMasterId r:id="rId27"/>
  </p:handoutMasterIdLst>
  <p:sldIdLst>
    <p:sldId id="322" r:id="rId3"/>
    <p:sldId id="777" r:id="rId4"/>
    <p:sldId id="843" r:id="rId5"/>
    <p:sldId id="844" r:id="rId6"/>
    <p:sldId id="845" r:id="rId7"/>
    <p:sldId id="846" r:id="rId8"/>
    <p:sldId id="859" r:id="rId9"/>
    <p:sldId id="847" r:id="rId10"/>
    <p:sldId id="858" r:id="rId11"/>
    <p:sldId id="857" r:id="rId12"/>
    <p:sldId id="862" r:id="rId13"/>
    <p:sldId id="861" r:id="rId14"/>
    <p:sldId id="860" r:id="rId15"/>
    <p:sldId id="865" r:id="rId16"/>
    <p:sldId id="849" r:id="rId17"/>
    <p:sldId id="868" r:id="rId18"/>
    <p:sldId id="864" r:id="rId19"/>
    <p:sldId id="866" r:id="rId20"/>
    <p:sldId id="867" r:id="rId21"/>
    <p:sldId id="852" r:id="rId22"/>
    <p:sldId id="853" r:id="rId23"/>
    <p:sldId id="855" r:id="rId24"/>
    <p:sldId id="584" r:id="rId2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9" d="100"/>
          <a:sy n="89" d="100"/>
        </p:scale>
        <p:origin x="-119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examples are not meant to be understood line-by-line. Just to show</a:t>
            </a:r>
            <a:r>
              <a:rPr lang="en-US" baseline="0" dirty="0" smtClean="0"/>
              <a:t> how short a graph processing algorithm can be.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3530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are</a:t>
            </a:r>
            <a:r>
              <a:rPr lang="en-US" baseline="0" dirty="0" smtClean="0"/>
              <a:t> some of the algorithms that give us the answers to these questions?</a:t>
            </a:r>
          </a:p>
          <a:p>
            <a:endParaRPr lang="en-US" baseline="0" dirty="0" smtClean="0"/>
          </a:p>
          <a:p>
            <a:r>
              <a:rPr lang="en-US" baseline="0" dirty="0" smtClean="0"/>
              <a:t>People have been doing these kinds of graph processing for a long time. And they discovered a common pattern for graph processing (next slide).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468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Pretty</a:t>
            </a:r>
            <a:r>
              <a:rPr lang="en-US" baseline="0" dirty="0" smtClean="0"/>
              <a:t> much any graph processing algorithm can be solved this way. Any algorithm can be cast to this model.</a:t>
            </a:r>
          </a:p>
          <a:p>
            <a:endParaRPr lang="en-US" baseline="0" dirty="0" smtClean="0"/>
          </a:p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Now the question we want to ask is,</a:t>
            </a:r>
            <a:r>
              <a:rPr lang="en-US" baseline="0" dirty="0" smtClean="0"/>
              <a:t> can we design a system that supports this model naturally?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993895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 we solve this problem using the common model in the previous slide?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826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Once again, the question we want to ask is,</a:t>
            </a:r>
            <a:r>
              <a:rPr lang="en-US" baseline="0" dirty="0" smtClean="0"/>
              <a:t> can we design a system that supports this model naturally?</a:t>
            </a:r>
          </a:p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It should work in a distributed fashion, since the data is too much to store in one server.</a:t>
            </a:r>
          </a:p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At least for me, whenever I think of a distributed solution, I think of </a:t>
            </a:r>
            <a:r>
              <a:rPr lang="en-US" baseline="0" dirty="0" err="1" smtClean="0"/>
              <a:t>MapReduce</a:t>
            </a:r>
            <a:r>
              <a:rPr lang="en-US" baseline="0" dirty="0" smtClean="0"/>
              <a:t>. So let’s see if that works first.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233475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might be a bit</a:t>
            </a:r>
            <a:r>
              <a:rPr lang="en-US" baseline="0" dirty="0" smtClean="0"/>
              <a:t> difficult question to ask, but let’s try.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4024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Map does it for each vertex.</a:t>
            </a:r>
          </a:p>
          <a:p>
            <a:endParaRPr lang="en-US" dirty="0" smtClean="0"/>
          </a:p>
          <a:p>
            <a:r>
              <a:rPr lang="en-US" dirty="0" err="1" smtClean="0"/>
              <a:t>Reduce’s</a:t>
            </a:r>
            <a:r>
              <a:rPr lang="en-US" dirty="0" smtClean="0"/>
              <a:t> focus is now</a:t>
            </a:r>
            <a:r>
              <a:rPr lang="en-US" baseline="0" dirty="0" smtClean="0"/>
              <a:t> shifted from a vertex of Map to one of its neighboring vertices.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But the question is, do you</a:t>
            </a:r>
            <a:r>
              <a:rPr lang="en-US" baseline="0" dirty="0" smtClean="0"/>
              <a:t> want to do this?</a:t>
            </a:r>
          </a:p>
          <a:p>
            <a:endParaRPr lang="en-US" baseline="0" dirty="0" smtClean="0"/>
          </a:p>
          <a:p>
            <a:r>
              <a:rPr lang="en-US" baseline="0" dirty="0" smtClean="0"/>
              <a:t>Can we design something else that’s more natural?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0328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</a:t>
            </a:r>
            <a:r>
              <a:rPr lang="en-US" baseline="0" dirty="0" smtClean="0"/>
              <a:t> about other things? Plain C++/Java? Not quite good fits either.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7731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really about vertices. A developer</a:t>
            </a:r>
            <a:r>
              <a:rPr lang="en-US" baseline="0" dirty="0" smtClean="0"/>
              <a:t> needs to think what a vertex needs to do and what messages it should propagate to </a:t>
            </a:r>
            <a:r>
              <a:rPr lang="en-US" baseline="0" smtClean="0"/>
              <a:t>other vertices.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481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CSE 486/586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Graph Processing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Possible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59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Each vertex has two </a:t>
            </a:r>
            <a:r>
              <a:rPr lang="en-US" dirty="0"/>
              <a:t>B</a:t>
            </a:r>
            <a:r>
              <a:rPr lang="en-US" dirty="0" smtClean="0"/>
              <a:t>oolean variables.</a:t>
            </a:r>
          </a:p>
          <a:p>
            <a:pPr lvl="1"/>
            <a:r>
              <a:rPr lang="en-US" dirty="0" err="1" smtClean="0"/>
              <a:t>Cflag</a:t>
            </a:r>
            <a:r>
              <a:rPr lang="en-US" dirty="0" smtClean="0"/>
              <a:t>: </a:t>
            </a:r>
            <a:r>
              <a:rPr lang="en-US" dirty="0" smtClean="0"/>
              <a:t>true/false</a:t>
            </a:r>
          </a:p>
          <a:p>
            <a:pPr lvl="1"/>
            <a:r>
              <a:rPr lang="en-US" dirty="0" err="1" smtClean="0"/>
              <a:t>Dflag</a:t>
            </a:r>
            <a:r>
              <a:rPr lang="en-US" dirty="0" smtClean="0"/>
              <a:t>: </a:t>
            </a:r>
            <a:r>
              <a:rPr lang="en-US" dirty="0" smtClean="0"/>
              <a:t>true/false</a:t>
            </a:r>
          </a:p>
          <a:p>
            <a:r>
              <a:rPr lang="en-US" dirty="0" smtClean="0"/>
              <a:t>Goal</a:t>
            </a:r>
          </a:p>
          <a:p>
            <a:pPr lvl="1"/>
            <a:r>
              <a:rPr lang="en-US" dirty="0" err="1" smtClean="0"/>
              <a:t>Cflag</a:t>
            </a:r>
            <a:r>
              <a:rPr lang="en-US" dirty="0" smtClean="0"/>
              <a:t>: </a:t>
            </a:r>
            <a:r>
              <a:rPr lang="en-US" dirty="0" smtClean="0"/>
              <a:t>Am I connected to C?</a:t>
            </a:r>
          </a:p>
          <a:p>
            <a:pPr lvl="1"/>
            <a:r>
              <a:rPr lang="en-US" dirty="0" err="1" smtClean="0"/>
              <a:t>Dflag</a:t>
            </a:r>
            <a:r>
              <a:rPr lang="en-US" dirty="0" smtClean="0"/>
              <a:t>: </a:t>
            </a:r>
            <a:r>
              <a:rPr lang="en-US" dirty="0" smtClean="0"/>
              <a:t>Am I connected to D?</a:t>
            </a:r>
          </a:p>
          <a:p>
            <a:pPr lvl="1"/>
            <a:r>
              <a:rPr lang="en-US" dirty="0" smtClean="0"/>
              <a:t>If both are true at </a:t>
            </a:r>
            <a:r>
              <a:rPr lang="en-US" dirty="0" smtClean="0"/>
              <a:t>any</a:t>
            </a:r>
            <a:r>
              <a:rPr lang="en-US" dirty="0" smtClean="0"/>
              <a:t> </a:t>
            </a:r>
            <a:r>
              <a:rPr lang="en-US" dirty="0" smtClean="0"/>
              <a:t>of the vertices, C and D are connected.</a:t>
            </a:r>
          </a:p>
          <a:p>
            <a:pPr lvl="1"/>
            <a:r>
              <a:rPr lang="en-US" dirty="0" smtClean="0"/>
              <a:t>Initially all false, except at C and D.</a:t>
            </a:r>
          </a:p>
          <a:p>
            <a:r>
              <a:rPr lang="en-US" dirty="0" smtClean="0"/>
              <a:t>Every iteration:</a:t>
            </a:r>
          </a:p>
          <a:p>
            <a:pPr lvl="1"/>
            <a:r>
              <a:rPr lang="en-US" dirty="0"/>
              <a:t>Propagates its values to neighboring vertices.</a:t>
            </a:r>
          </a:p>
          <a:p>
            <a:pPr lvl="1"/>
            <a:r>
              <a:rPr lang="en-US" dirty="0" smtClean="0"/>
              <a:t>Collects the values from other vertices.</a:t>
            </a:r>
          </a:p>
          <a:p>
            <a:pPr lvl="1"/>
            <a:r>
              <a:rPr lang="en-US" dirty="0" smtClean="0"/>
              <a:t>Updates the variables with OR, i.e., if any one of the values is true, it’s true.</a:t>
            </a:r>
          </a:p>
          <a:p>
            <a:r>
              <a:rPr lang="en-US" dirty="0" smtClean="0"/>
              <a:t>Iterate N times, where N is the length of the longest path in the entire graph.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982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</a:t>
            </a:r>
            <a:r>
              <a:rPr lang="en-US" dirty="0" err="1" smtClean="0"/>
              <a:t>MapReduce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330E-E2F8-794B-BFF5-E0F69CB53CE5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590" y="1524000"/>
            <a:ext cx="7623810" cy="5257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9590" y="2373868"/>
            <a:ext cx="1299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Map phase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9590" y="4003380"/>
            <a:ext cx="1527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Shuffle phase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54980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Reduce phase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171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Use </a:t>
            </a:r>
            <a:r>
              <a:rPr lang="en-US" dirty="0" err="1" smtClean="0"/>
              <a:t>MapReduce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Run </a:t>
            </a:r>
            <a:r>
              <a:rPr lang="en-US" dirty="0" err="1"/>
              <a:t>MapReduce</a:t>
            </a:r>
            <a:r>
              <a:rPr lang="en-US" dirty="0"/>
              <a:t> N times, where N is </a:t>
            </a:r>
            <a:r>
              <a:rPr lang="en-US" dirty="0" smtClean="0"/>
              <a:t>the length of the </a:t>
            </a:r>
            <a:r>
              <a:rPr lang="en-US" dirty="0"/>
              <a:t>longest </a:t>
            </a:r>
            <a:r>
              <a:rPr lang="en-US" dirty="0" smtClean="0"/>
              <a:t>path. Goal </a:t>
            </a:r>
            <a:r>
              <a:rPr lang="en-US" dirty="0"/>
              <a:t>for each iteration:</a:t>
            </a:r>
          </a:p>
          <a:p>
            <a:pPr lvl="1"/>
            <a:r>
              <a:rPr lang="en-US" dirty="0" smtClean="0"/>
              <a:t>Propagate </a:t>
            </a:r>
            <a:r>
              <a:rPr lang="en-US" dirty="0" smtClean="0"/>
              <a:t>each vertex’s</a:t>
            </a:r>
            <a:r>
              <a:rPr lang="en-US" dirty="0" smtClean="0"/>
              <a:t> </a:t>
            </a:r>
            <a:r>
              <a:rPr lang="en-US" dirty="0" err="1" smtClean="0"/>
              <a:t>Cflag</a:t>
            </a:r>
            <a:r>
              <a:rPr lang="en-US" dirty="0" smtClean="0"/>
              <a:t> &amp; </a:t>
            </a:r>
            <a:r>
              <a:rPr lang="en-US" dirty="0" err="1" smtClean="0"/>
              <a:t>Dflag</a:t>
            </a:r>
            <a:r>
              <a:rPr lang="en-US" dirty="0" smtClean="0"/>
              <a:t> values </a:t>
            </a:r>
            <a:r>
              <a:rPr lang="en-US" dirty="0"/>
              <a:t>to </a:t>
            </a:r>
            <a:r>
              <a:rPr lang="en-US" dirty="0" smtClean="0"/>
              <a:t>their neighboring </a:t>
            </a:r>
            <a:r>
              <a:rPr lang="en-US" dirty="0"/>
              <a:t>vertices.</a:t>
            </a:r>
          </a:p>
          <a:p>
            <a:pPr lvl="1"/>
            <a:r>
              <a:rPr lang="en-US" dirty="0" smtClean="0"/>
              <a:t>Collect </a:t>
            </a:r>
            <a:r>
              <a:rPr lang="en-US" dirty="0" err="1" smtClean="0"/>
              <a:t>Cflag</a:t>
            </a:r>
            <a:r>
              <a:rPr lang="en-US" dirty="0" smtClean="0"/>
              <a:t> &amp; </a:t>
            </a:r>
            <a:r>
              <a:rPr lang="en-US" dirty="0" err="1" smtClean="0"/>
              <a:t>Dflag</a:t>
            </a:r>
            <a:r>
              <a:rPr lang="en-US" dirty="0" smtClean="0"/>
              <a:t> values </a:t>
            </a:r>
            <a:r>
              <a:rPr lang="en-US" dirty="0"/>
              <a:t>from other vertices.</a:t>
            </a:r>
          </a:p>
          <a:p>
            <a:pPr lvl="1"/>
            <a:r>
              <a:rPr lang="en-US" dirty="0" smtClean="0"/>
              <a:t>Update each of </a:t>
            </a:r>
            <a:r>
              <a:rPr lang="en-US" dirty="0"/>
              <a:t>the </a:t>
            </a:r>
            <a:r>
              <a:rPr lang="en-US" dirty="0" err="1" smtClean="0"/>
              <a:t>Cflag</a:t>
            </a:r>
            <a:r>
              <a:rPr lang="en-US" dirty="0" smtClean="0"/>
              <a:t> &amp; </a:t>
            </a:r>
            <a:r>
              <a:rPr lang="en-US" dirty="0" err="1" smtClean="0"/>
              <a:t>Dflag</a:t>
            </a:r>
            <a:r>
              <a:rPr lang="en-US" dirty="0" smtClean="0"/>
              <a:t> </a:t>
            </a:r>
            <a:r>
              <a:rPr lang="en-US" dirty="0" smtClean="0"/>
              <a:t>variables </a:t>
            </a:r>
            <a:r>
              <a:rPr lang="en-US" dirty="0"/>
              <a:t>with OR, i.e., if any one of the </a:t>
            </a:r>
            <a:r>
              <a:rPr lang="en-US" dirty="0" smtClean="0"/>
              <a:t>values </a:t>
            </a:r>
            <a:r>
              <a:rPr lang="en-US" dirty="0"/>
              <a:t>is true, it’s true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Map</a:t>
            </a:r>
          </a:p>
          <a:p>
            <a:pPr lvl="1"/>
            <a:r>
              <a:rPr lang="en-US" dirty="0" smtClean="0"/>
              <a:t>Input (key, value)? Computation? Output list of (intermediate key, intermediate value)?</a:t>
            </a:r>
          </a:p>
          <a:p>
            <a:r>
              <a:rPr lang="en-US" dirty="0" smtClean="0"/>
              <a:t>Shuffle: Grouping based on intermediate keys.</a:t>
            </a:r>
          </a:p>
          <a:p>
            <a:pPr lvl="1"/>
            <a:r>
              <a:rPr lang="en-US" dirty="0" smtClean="0"/>
              <a:t>Each intermediate key will get a list of intermediate values.</a:t>
            </a:r>
          </a:p>
          <a:p>
            <a:r>
              <a:rPr lang="en-US" dirty="0" smtClean="0"/>
              <a:t>Reduce</a:t>
            </a:r>
          </a:p>
          <a:p>
            <a:pPr lvl="1"/>
            <a:r>
              <a:rPr lang="en-US" dirty="0" smtClean="0"/>
              <a:t>Input (intermediate key, list of intermediate values)? Computation? Output (final key, final value)?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22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</a:t>
            </a:r>
            <a:r>
              <a:rPr lang="en-US" dirty="0" err="1" smtClean="0"/>
              <a:t>MapReduce</a:t>
            </a:r>
            <a:r>
              <a:rPr lang="en-US" dirty="0" smtClean="0"/>
              <a:t> N times</a:t>
            </a:r>
          </a:p>
          <a:p>
            <a:r>
              <a:rPr lang="en-US" dirty="0" smtClean="0"/>
              <a:t>Map</a:t>
            </a:r>
          </a:p>
          <a:p>
            <a:pPr lvl="1"/>
            <a:r>
              <a:rPr lang="en-US" dirty="0" smtClean="0"/>
              <a:t>Input (key, value): (vertex id, (current </a:t>
            </a:r>
            <a:r>
              <a:rPr lang="en-US" dirty="0" err="1" smtClean="0"/>
              <a:t>Cflag</a:t>
            </a:r>
            <a:r>
              <a:rPr lang="en-US" dirty="0" smtClean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Dflag</a:t>
            </a:r>
            <a:r>
              <a:rPr lang="en-US" dirty="0" smtClean="0"/>
              <a:t> </a:t>
            </a:r>
            <a:r>
              <a:rPr lang="en-US" dirty="0" smtClean="0"/>
              <a:t>values))</a:t>
            </a:r>
          </a:p>
          <a:p>
            <a:pPr lvl="1"/>
            <a:r>
              <a:rPr lang="en-US" dirty="0" smtClean="0"/>
              <a:t>Computation: nothing.</a:t>
            </a:r>
          </a:p>
          <a:p>
            <a:pPr lvl="1"/>
            <a:r>
              <a:rPr lang="en-US" dirty="0" smtClean="0"/>
              <a:t>Output list of (intermediate key, intermediate value): list of (neighboring vertex id, current </a:t>
            </a:r>
            <a:r>
              <a:rPr lang="en-US" dirty="0" err="1" smtClean="0"/>
              <a:t>Cflag</a:t>
            </a:r>
            <a:r>
              <a:rPr lang="en-US" dirty="0" smtClean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Dflag</a:t>
            </a:r>
            <a:r>
              <a:rPr lang="en-US" dirty="0" smtClean="0"/>
              <a:t> </a:t>
            </a:r>
            <a:r>
              <a:rPr lang="en-US" dirty="0" smtClean="0"/>
              <a:t>values)</a:t>
            </a:r>
          </a:p>
          <a:p>
            <a:pPr lvl="2"/>
            <a:r>
              <a:rPr lang="en-US" dirty="0" smtClean="0"/>
              <a:t>For each neighboring vertex, propagate </a:t>
            </a:r>
            <a:r>
              <a:rPr lang="en-US" dirty="0" err="1" smtClean="0"/>
              <a:t>Cflag</a:t>
            </a:r>
            <a:r>
              <a:rPr lang="en-US" dirty="0" smtClean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Dflag</a:t>
            </a:r>
            <a:r>
              <a:rPr lang="en-US" dirty="0" smtClean="0"/>
              <a:t> </a:t>
            </a:r>
            <a:r>
              <a:rPr lang="en-US" dirty="0" smtClean="0"/>
              <a:t>values</a:t>
            </a:r>
          </a:p>
          <a:p>
            <a:r>
              <a:rPr lang="en-US" dirty="0" smtClean="0"/>
              <a:t>Shuffle</a:t>
            </a:r>
          </a:p>
          <a:p>
            <a:pPr lvl="1"/>
            <a:r>
              <a:rPr lang="en-US" dirty="0" smtClean="0"/>
              <a:t>Grouping based on vertex ids.</a:t>
            </a:r>
          </a:p>
          <a:p>
            <a:r>
              <a:rPr lang="en-US" dirty="0" smtClean="0"/>
              <a:t>Reduce</a:t>
            </a:r>
          </a:p>
          <a:p>
            <a:pPr lvl="1"/>
            <a:r>
              <a:rPr lang="en-US" dirty="0" smtClean="0"/>
              <a:t>Input (intermediate key, intermediate value): (vertex id, list of </a:t>
            </a:r>
            <a:r>
              <a:rPr lang="en-US" dirty="0" smtClean="0"/>
              <a:t>neighbors’ </a:t>
            </a:r>
            <a:r>
              <a:rPr lang="en-US" dirty="0" smtClean="0"/>
              <a:t>current </a:t>
            </a:r>
            <a:r>
              <a:rPr lang="en-US" dirty="0" err="1" smtClean="0"/>
              <a:t>Cflag</a:t>
            </a:r>
            <a:r>
              <a:rPr lang="en-US" dirty="0" smtClean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Dflag</a:t>
            </a:r>
            <a:r>
              <a:rPr lang="en-US" dirty="0" smtClean="0"/>
              <a:t> </a:t>
            </a:r>
            <a:r>
              <a:rPr lang="en-US" dirty="0" smtClean="0"/>
              <a:t>values)</a:t>
            </a:r>
          </a:p>
          <a:p>
            <a:pPr lvl="1"/>
            <a:r>
              <a:rPr lang="en-US" dirty="0" smtClean="0"/>
              <a:t>Computation: OR</a:t>
            </a:r>
          </a:p>
          <a:p>
            <a:pPr lvl="1"/>
            <a:r>
              <a:rPr lang="en-US" dirty="0" smtClean="0"/>
              <a:t>Output (key, value): (vertex id, updated </a:t>
            </a:r>
            <a:r>
              <a:rPr lang="en-US" dirty="0" err="1" smtClean="0"/>
              <a:t>Cflag</a:t>
            </a:r>
            <a:r>
              <a:rPr lang="en-US" dirty="0" smtClean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Dflag</a:t>
            </a:r>
            <a:r>
              <a:rPr lang="en-US" dirty="0" smtClean="0"/>
              <a:t> </a:t>
            </a:r>
            <a:r>
              <a:rPr lang="en-US" dirty="0" smtClean="0"/>
              <a:t>values)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75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 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Well-known</a:t>
            </a:r>
          </a:p>
          <a:p>
            <a:pPr lvl="1"/>
            <a:r>
              <a:rPr lang="en-US" dirty="0" smtClean="0"/>
              <a:t>The system is there.</a:t>
            </a:r>
          </a:p>
          <a:p>
            <a:pPr lvl="1"/>
            <a:r>
              <a:rPr lang="en-US" dirty="0" smtClean="0"/>
              <a:t>It works.</a:t>
            </a:r>
          </a:p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Not quite a good fit</a:t>
            </a:r>
          </a:p>
          <a:p>
            <a:pPr lvl="1"/>
            <a:r>
              <a:rPr lang="en-US" dirty="0" smtClean="0"/>
              <a:t>Need to re-think in terms of keys, values, maps, and reduces.</a:t>
            </a:r>
          </a:p>
          <a:p>
            <a:r>
              <a:rPr lang="en-US" dirty="0" smtClean="0"/>
              <a:t>Question</a:t>
            </a:r>
          </a:p>
          <a:p>
            <a:pPr lvl="1"/>
            <a:r>
              <a:rPr lang="en-US" dirty="0" smtClean="0"/>
              <a:t>Can we provide a system that is a better fit for graph processing?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950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Bulk Synchronous Parallel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Originally by Valiant (1990</a:t>
            </a:r>
            <a:r>
              <a:rPr lang="en-US" altLang="en-US" dirty="0" smtClean="0"/>
              <a:t>)</a:t>
            </a: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2" descr="bsp archite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828799"/>
            <a:ext cx="5943600" cy="4642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0885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 Programming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ea typeface="ＭＳ Ｐゴシック" charset="0"/>
                <a:cs typeface="ＭＳ Ｐゴシック" charset="0"/>
              </a:rPr>
              <a:t>Vertex-centric </a:t>
            </a:r>
            <a:r>
              <a:rPr lang="en-US" altLang="ko-KR" dirty="0" smtClean="0">
                <a:ea typeface="ＭＳ Ｐゴシック" charset="0"/>
                <a:cs typeface="ＭＳ Ｐゴシック" charset="0"/>
              </a:rPr>
              <a:t>programming</a:t>
            </a:r>
          </a:p>
          <a:p>
            <a:r>
              <a:rPr lang="en-US" altLang="ko-KR" dirty="0">
                <a:ea typeface="ＭＳ Ｐゴシック" charset="0"/>
                <a:cs typeface="ＭＳ Ｐゴシック" charset="0"/>
              </a:rPr>
              <a:t>In each iteration, each vertex performs </a:t>
            </a:r>
            <a:r>
              <a:rPr lang="en-US" altLang="ko-KR" b="1" dirty="0" smtClean="0">
                <a:ea typeface="ＭＳ Ｐゴシック" charset="0"/>
                <a:cs typeface="ＭＳ Ｐゴシック" charset="0"/>
              </a:rPr>
              <a:t>Gather-Apply</a:t>
            </a:r>
            <a:r>
              <a:rPr lang="en-US" altLang="ko-KR" b="1" dirty="0">
                <a:ea typeface="ＭＳ Ｐゴシック" charset="0"/>
                <a:cs typeface="ＭＳ Ｐゴシック" charset="0"/>
              </a:rPr>
              <a:t>-Scatter </a:t>
            </a:r>
            <a:r>
              <a:rPr lang="en-US" altLang="ko-KR" dirty="0">
                <a:ea typeface="ＭＳ Ｐゴシック" charset="0"/>
                <a:cs typeface="ＭＳ Ｐゴシック" charset="0"/>
              </a:rPr>
              <a:t>for all its assigned vertices</a:t>
            </a:r>
          </a:p>
          <a:p>
            <a:pPr lvl="1"/>
            <a:r>
              <a:rPr lang="en-US" altLang="ko-KR" dirty="0">
                <a:ea typeface="ＭＳ Ｐゴシック" charset="0"/>
              </a:rPr>
              <a:t>Gather: get all neighboring vertices’ </a:t>
            </a:r>
            <a:r>
              <a:rPr lang="en-US" altLang="ko-KR" dirty="0" smtClean="0">
                <a:ea typeface="ＭＳ Ｐゴシック" charset="0"/>
              </a:rPr>
              <a:t>values</a:t>
            </a:r>
          </a:p>
          <a:p>
            <a:pPr lvl="1"/>
            <a:r>
              <a:rPr lang="en-US" altLang="ko-KR" dirty="0">
                <a:ea typeface="ＭＳ Ｐゴシック" charset="0"/>
              </a:rPr>
              <a:t>Apply: compute own new value from own old value and gathered neighbors’ values</a:t>
            </a:r>
          </a:p>
          <a:p>
            <a:pPr lvl="1"/>
            <a:r>
              <a:rPr lang="en-US" altLang="ko-KR" dirty="0">
                <a:ea typeface="ＭＳ Ｐゴシック" charset="0"/>
              </a:rPr>
              <a:t>Scatter: send own new value to neighboring vertices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3957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</a:t>
            </a:r>
            <a:r>
              <a:rPr lang="en-US" dirty="0" err="1" smtClean="0"/>
              <a:t>Pregel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Gives simple APIs for easier graph processing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Vertex-centric programming</a:t>
            </a:r>
          </a:p>
          <a:p>
            <a:r>
              <a:rPr lang="en-US" dirty="0" smtClean="0"/>
              <a:t>Developer’s code subclasses Vertex class</a:t>
            </a:r>
          </a:p>
          <a:p>
            <a:r>
              <a:rPr lang="en-US" dirty="0" smtClean="0"/>
              <a:t>Implements Compute() method.</a:t>
            </a:r>
          </a:p>
          <a:p>
            <a:r>
              <a:rPr lang="en-US" dirty="0" smtClean="0"/>
              <a:t>Vertex class allows a developer to:</a:t>
            </a:r>
          </a:p>
          <a:p>
            <a:pPr lvl="1"/>
            <a:r>
              <a:rPr lang="en-US" dirty="0" smtClean="0"/>
              <a:t>Get/set vertex values</a:t>
            </a:r>
          </a:p>
          <a:p>
            <a:pPr lvl="1"/>
            <a:r>
              <a:rPr lang="en-US" dirty="0" smtClean="0"/>
              <a:t>Get/set outgoing edge values (e.g., for weighted graphs)</a:t>
            </a:r>
          </a:p>
          <a:p>
            <a:pPr lvl="1"/>
            <a:r>
              <a:rPr lang="en-US" dirty="0" smtClean="0"/>
              <a:t>Send/receive messages to any vertex</a:t>
            </a:r>
          </a:p>
          <a:p>
            <a:r>
              <a:rPr lang="en-US" dirty="0" smtClean="0"/>
              <a:t>Gather-apply-scatter</a:t>
            </a:r>
          </a:p>
          <a:p>
            <a:pPr lvl="1"/>
            <a:r>
              <a:rPr lang="en-US" dirty="0" smtClean="0"/>
              <a:t>Gather is done automatically (with scatter from the previous iteration)</a:t>
            </a:r>
          </a:p>
          <a:p>
            <a:pPr lvl="1"/>
            <a:r>
              <a:rPr lang="en-US" dirty="0" smtClean="0"/>
              <a:t>Apply is done by Compute()</a:t>
            </a:r>
          </a:p>
          <a:p>
            <a:pPr lvl="1"/>
            <a:r>
              <a:rPr lang="en-US" dirty="0" smtClean="0"/>
              <a:t>Scatter is done by explicit message passing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108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Rank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5-04 at 12.41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219200"/>
            <a:ext cx="5867400" cy="496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830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Shortest Path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5-04 at 12.41.5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219199"/>
            <a:ext cx="6781800" cy="461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781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Byzantine generals problem</a:t>
            </a:r>
          </a:p>
          <a:p>
            <a:pPr lvl="1"/>
            <a:r>
              <a:rPr lang="en-US" dirty="0"/>
              <a:t>They must decide on a common plan of action.</a:t>
            </a:r>
          </a:p>
          <a:p>
            <a:pPr lvl="1"/>
            <a:r>
              <a:rPr lang="en-US" dirty="0" smtClean="0"/>
              <a:t>But</a:t>
            </a:r>
            <a:r>
              <a:rPr lang="en-US" dirty="0"/>
              <a:t>, </a:t>
            </a:r>
            <a:r>
              <a:rPr lang="en-US" dirty="0">
                <a:solidFill>
                  <a:srgbClr val="000000"/>
                </a:solidFill>
              </a:rPr>
              <a:t>some of the generals can be traitors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All </a:t>
            </a:r>
            <a:r>
              <a:rPr lang="en-US" dirty="0"/>
              <a:t>loyal generals decide upon the same plan of action (e.g., attack or retreat)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A small number of traitors cannot cause the loyal generals to adopt a bad plan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Impossibility result</a:t>
            </a:r>
          </a:p>
          <a:p>
            <a:pPr lvl="1"/>
            <a:r>
              <a:rPr lang="en-US" dirty="0" smtClean="0"/>
              <a:t>In general, with less than </a:t>
            </a:r>
            <a:r>
              <a:rPr lang="en-US" i="1" dirty="0" smtClean="0"/>
              <a:t>3f + 1</a:t>
            </a:r>
            <a:r>
              <a:rPr lang="en-US" dirty="0" smtClean="0"/>
              <a:t> nodes, we cannot tolerate </a:t>
            </a:r>
            <a:r>
              <a:rPr lang="en-US" i="1" dirty="0" smtClean="0"/>
              <a:t>f</a:t>
            </a:r>
            <a:r>
              <a:rPr lang="en-US" dirty="0" smtClean="0"/>
              <a:t> faulty nodes.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</a:t>
            </a:r>
            <a:r>
              <a:rPr lang="en-US" dirty="0" err="1" smtClean="0"/>
              <a:t>Pregel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59400"/>
          </a:xfrm>
        </p:spPr>
        <p:txBody>
          <a:bodyPr>
            <a:normAutofit fontScale="92500"/>
          </a:bodyPr>
          <a:lstStyle/>
          <a:p>
            <a:pPr>
              <a:spcBef>
                <a:spcPts val="710"/>
              </a:spcBef>
              <a:spcAft>
                <a:spcPts val="710"/>
              </a:spcAft>
            </a:pPr>
            <a:r>
              <a:rPr lang="en-US" altLang="ko-KR" sz="2800" dirty="0" err="1">
                <a:ea typeface="ＭＳ Ｐゴシック" charset="0"/>
                <a:cs typeface="ＭＳ Ｐゴシック" charset="0"/>
              </a:rPr>
              <a:t>Pregel</a:t>
            </a:r>
            <a:r>
              <a:rPr lang="en-US" altLang="ko-KR" sz="2800" dirty="0">
                <a:ea typeface="ＭＳ Ｐゴシック" charset="0"/>
                <a:cs typeface="ＭＳ Ｐゴシック" charset="0"/>
              </a:rPr>
              <a:t> uses the master/worker model</a:t>
            </a:r>
          </a:p>
          <a:p>
            <a:pPr lvl="1"/>
            <a:r>
              <a:rPr lang="en-US" altLang="ko-KR" sz="2200" dirty="0">
                <a:ea typeface="ＭＳ Ｐゴシック" charset="0"/>
              </a:rPr>
              <a:t>Master (one server</a:t>
            </a:r>
            <a:r>
              <a:rPr lang="en-US" altLang="ko-KR" sz="2200" dirty="0" smtClean="0">
                <a:ea typeface="ＭＳ Ｐゴシック" charset="0"/>
              </a:rPr>
              <a:t>)</a:t>
            </a:r>
          </a:p>
          <a:p>
            <a:pPr lvl="2"/>
            <a:r>
              <a:rPr lang="en-US" altLang="ko-KR" sz="2200" dirty="0" smtClean="0">
                <a:ea typeface="ＭＳ Ｐゴシック" charset="0"/>
              </a:rPr>
              <a:t>Maintains </a:t>
            </a:r>
            <a:r>
              <a:rPr lang="en-US" altLang="ko-KR" sz="2200" dirty="0">
                <a:ea typeface="ＭＳ Ｐゴシック" charset="0"/>
              </a:rPr>
              <a:t>list of worker </a:t>
            </a:r>
            <a:r>
              <a:rPr lang="en-US" altLang="ko-KR" sz="2200" dirty="0" smtClean="0">
                <a:ea typeface="ＭＳ Ｐゴシック" charset="0"/>
              </a:rPr>
              <a:t>servers</a:t>
            </a:r>
          </a:p>
          <a:p>
            <a:pPr lvl="2"/>
            <a:r>
              <a:rPr lang="en-US" altLang="ko-KR" sz="2200" dirty="0" smtClean="0">
                <a:ea typeface="ＭＳ Ｐゴシック" charset="0"/>
              </a:rPr>
              <a:t>Monitors </a:t>
            </a:r>
            <a:r>
              <a:rPr lang="en-US" altLang="ko-KR" sz="2200" dirty="0">
                <a:ea typeface="ＭＳ Ｐゴシック" charset="0"/>
              </a:rPr>
              <a:t>workers; restarts them on </a:t>
            </a:r>
            <a:r>
              <a:rPr lang="en-US" altLang="ko-KR" sz="2200" dirty="0" smtClean="0">
                <a:ea typeface="ＭＳ Ｐゴシック" charset="0"/>
              </a:rPr>
              <a:t>failure</a:t>
            </a:r>
          </a:p>
          <a:p>
            <a:pPr lvl="2"/>
            <a:r>
              <a:rPr lang="en-US" altLang="ko-KR" sz="2200" dirty="0" smtClean="0">
                <a:ea typeface="ＭＳ Ｐゴシック" charset="0"/>
              </a:rPr>
              <a:t>Provides </a:t>
            </a:r>
            <a:r>
              <a:rPr lang="en-US" altLang="ko-KR" sz="2200" dirty="0">
                <a:ea typeface="ＭＳ Ｐゴシック" charset="0"/>
              </a:rPr>
              <a:t>Web-UI monitoring tool of job progress</a:t>
            </a:r>
          </a:p>
          <a:p>
            <a:pPr lvl="1"/>
            <a:r>
              <a:rPr lang="en-US" altLang="ko-KR" sz="2200" dirty="0">
                <a:ea typeface="ＭＳ Ｐゴシック" charset="0"/>
              </a:rPr>
              <a:t>Worker (rest of the servers</a:t>
            </a:r>
            <a:r>
              <a:rPr lang="en-US" altLang="ko-KR" sz="2200" dirty="0" smtClean="0">
                <a:ea typeface="ＭＳ Ｐゴシック" charset="0"/>
              </a:rPr>
              <a:t>)</a:t>
            </a:r>
          </a:p>
          <a:p>
            <a:pPr lvl="2"/>
            <a:r>
              <a:rPr lang="en-US" altLang="ko-KR" sz="2200" dirty="0" smtClean="0">
                <a:ea typeface="ＭＳ Ｐゴシック" charset="0"/>
              </a:rPr>
              <a:t>Processes </a:t>
            </a:r>
            <a:r>
              <a:rPr lang="en-US" altLang="ko-KR" sz="2200" dirty="0">
                <a:ea typeface="ＭＳ Ｐゴシック" charset="0"/>
              </a:rPr>
              <a:t>its </a:t>
            </a:r>
            <a:r>
              <a:rPr lang="en-US" altLang="ko-KR" sz="2200" dirty="0" smtClean="0">
                <a:ea typeface="ＭＳ Ｐゴシック" charset="0"/>
              </a:rPr>
              <a:t>vertices</a:t>
            </a:r>
          </a:p>
          <a:p>
            <a:pPr lvl="2"/>
            <a:r>
              <a:rPr lang="en-US" altLang="ko-KR" sz="2200" dirty="0" smtClean="0">
                <a:ea typeface="ＭＳ Ｐゴシック" charset="0"/>
              </a:rPr>
              <a:t>Communicates </a:t>
            </a:r>
            <a:r>
              <a:rPr lang="en-US" altLang="ko-KR" sz="2200" dirty="0">
                <a:ea typeface="ＭＳ Ｐゴシック" charset="0"/>
              </a:rPr>
              <a:t>with the other workers</a:t>
            </a:r>
          </a:p>
          <a:p>
            <a:pPr>
              <a:spcBef>
                <a:spcPts val="710"/>
              </a:spcBef>
              <a:spcAft>
                <a:spcPts val="710"/>
              </a:spcAft>
            </a:pPr>
            <a:r>
              <a:rPr lang="en-US" altLang="ko-KR" sz="2800" dirty="0" smtClean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Naturally captures a graph structure (vertex</a:t>
            </a:r>
            <a:r>
              <a:rPr lang="en-US" altLang="ko-KR" sz="28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altLang="ko-KR" sz="2800" dirty="0" smtClean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per worker)</a:t>
            </a:r>
          </a:p>
          <a:p>
            <a:pPr>
              <a:spcBef>
                <a:spcPts val="710"/>
              </a:spcBef>
              <a:spcAft>
                <a:spcPts val="710"/>
              </a:spcAft>
            </a:pPr>
            <a:r>
              <a:rPr lang="en-US" altLang="ko-KR" sz="2800" dirty="0" smtClean="0">
                <a:ea typeface="ＭＳ Ｐゴシック" charset="0"/>
                <a:cs typeface="ＭＳ Ｐゴシック" charset="0"/>
              </a:rPr>
              <a:t>Persistent </a:t>
            </a:r>
            <a:r>
              <a:rPr lang="en-US" altLang="ko-KR" sz="2800" dirty="0">
                <a:ea typeface="ＭＳ Ｐゴシック" charset="0"/>
                <a:cs typeface="ＭＳ Ｐゴシック" charset="0"/>
              </a:rPr>
              <a:t>data is stored as files on a distributed storage system (such as GFS or </a:t>
            </a:r>
            <a:r>
              <a:rPr lang="en-US" altLang="ko-KR" sz="2800" dirty="0" err="1">
                <a:ea typeface="ＭＳ Ｐゴシック" charset="0"/>
                <a:cs typeface="ＭＳ Ｐゴシック" charset="0"/>
              </a:rPr>
              <a:t>BigTable</a:t>
            </a:r>
            <a:r>
              <a:rPr lang="en-US" altLang="ko-KR" sz="2800" dirty="0">
                <a:ea typeface="ＭＳ Ｐゴシック" charset="0"/>
                <a:cs typeface="ＭＳ Ｐゴシック" charset="0"/>
              </a:rPr>
              <a:t>)</a:t>
            </a:r>
          </a:p>
          <a:p>
            <a:pPr>
              <a:spcBef>
                <a:spcPts val="710"/>
              </a:spcBef>
              <a:spcAft>
                <a:spcPts val="710"/>
              </a:spcAft>
            </a:pPr>
            <a:r>
              <a:rPr lang="en-US" altLang="ko-KR" sz="2800" dirty="0">
                <a:ea typeface="ＭＳ Ｐゴシック" charset="0"/>
                <a:cs typeface="ＭＳ Ｐゴシック" charset="0"/>
              </a:rPr>
              <a:t>Temporary data is stored on local </a:t>
            </a:r>
            <a:r>
              <a:rPr lang="en-US" altLang="ko-KR" sz="2800" dirty="0" smtClean="0">
                <a:ea typeface="ＭＳ Ｐゴシック" charset="0"/>
                <a:cs typeface="ＭＳ Ｐゴシック" charset="0"/>
              </a:rPr>
              <a:t>disk</a:t>
            </a:r>
            <a:endParaRPr lang="en-US" altLang="ko-KR" sz="28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232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Pregel</a:t>
            </a:r>
            <a:r>
              <a:rPr lang="en-US" dirty="0" smtClean="0"/>
              <a:t>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2832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spcBef>
                <a:spcPts val="710"/>
              </a:spcBef>
              <a:spcAft>
                <a:spcPts val="710"/>
              </a:spcAft>
              <a:buFont typeface="+mj-lt"/>
              <a:buAutoNum type="arabicPeriod"/>
            </a:pPr>
            <a:r>
              <a:rPr lang="en-US" altLang="ko-KR" sz="2300" dirty="0">
                <a:ea typeface="ＭＳ Ｐゴシック" charset="0"/>
                <a:cs typeface="ＭＳ Ｐゴシック" charset="0"/>
              </a:rPr>
              <a:t>Many copies of the program begin executing on a cluster</a:t>
            </a:r>
          </a:p>
          <a:p>
            <a:pPr marL="457200" indent="-457200">
              <a:spcBef>
                <a:spcPts val="710"/>
              </a:spcBef>
              <a:spcAft>
                <a:spcPts val="710"/>
              </a:spcAft>
              <a:buFont typeface="+mj-lt"/>
              <a:buAutoNum type="arabicPeriod"/>
            </a:pPr>
            <a:r>
              <a:rPr lang="en-US" altLang="ko-KR" sz="2300" dirty="0">
                <a:ea typeface="ＭＳ Ｐゴシック" charset="0"/>
                <a:cs typeface="ＭＳ Ｐゴシック" charset="0"/>
              </a:rPr>
              <a:t>The master assigns a partition of input (vertices) to each </a:t>
            </a:r>
            <a:r>
              <a:rPr lang="en-US" altLang="ko-KR" sz="2300" dirty="0" smtClean="0">
                <a:ea typeface="ＭＳ Ｐゴシック" charset="0"/>
                <a:cs typeface="ＭＳ Ｐゴシック" charset="0"/>
              </a:rPr>
              <a:t>worker</a:t>
            </a:r>
          </a:p>
          <a:p>
            <a:pPr marL="857250" lvl="1" indent="-457200">
              <a:spcBef>
                <a:spcPts val="710"/>
              </a:spcBef>
              <a:spcAft>
                <a:spcPts val="710"/>
              </a:spcAft>
              <a:buFont typeface="+mj-lt"/>
              <a:buAutoNum type="arabicPeriod"/>
            </a:pPr>
            <a:r>
              <a:rPr lang="en-US" altLang="ko-KR" dirty="0" smtClean="0">
                <a:ea typeface="ＭＳ Ｐゴシック" charset="0"/>
              </a:rPr>
              <a:t>Each </a:t>
            </a:r>
            <a:r>
              <a:rPr lang="en-US" altLang="ko-KR" dirty="0">
                <a:ea typeface="ＭＳ Ｐゴシック" charset="0"/>
              </a:rPr>
              <a:t>worker loads the vertices and marks them as </a:t>
            </a:r>
            <a:r>
              <a:rPr lang="en-US" altLang="ko-KR" i="1" dirty="0">
                <a:ea typeface="ＭＳ Ｐゴシック" charset="0"/>
              </a:rPr>
              <a:t>active</a:t>
            </a:r>
          </a:p>
          <a:p>
            <a:pPr marL="457200" indent="-457200">
              <a:spcBef>
                <a:spcPts val="710"/>
              </a:spcBef>
              <a:spcAft>
                <a:spcPts val="710"/>
              </a:spcAft>
              <a:buFont typeface="+mj-lt"/>
              <a:buAutoNum type="arabicPeriod"/>
            </a:pPr>
            <a:r>
              <a:rPr lang="en-US" altLang="ko-KR" sz="2300" dirty="0">
                <a:ea typeface="ＭＳ Ｐゴシック" charset="0"/>
                <a:cs typeface="ＭＳ Ｐゴシック" charset="0"/>
              </a:rPr>
              <a:t>The master instructs each worker to perform a </a:t>
            </a:r>
            <a:r>
              <a:rPr lang="en-US" altLang="ko-KR" sz="2300" dirty="0" smtClean="0">
                <a:ea typeface="ＭＳ Ｐゴシック" charset="0"/>
                <a:cs typeface="ＭＳ Ｐゴシック" charset="0"/>
              </a:rPr>
              <a:t>iteration</a:t>
            </a:r>
          </a:p>
          <a:p>
            <a:pPr marL="857250" lvl="1" indent="-457200">
              <a:spcBef>
                <a:spcPts val="710"/>
              </a:spcBef>
              <a:spcAft>
                <a:spcPts val="710"/>
              </a:spcAft>
              <a:buFont typeface="+mj-lt"/>
              <a:buAutoNum type="arabicPeriod"/>
            </a:pPr>
            <a:r>
              <a:rPr lang="en-US" altLang="ko-KR" dirty="0" smtClean="0">
                <a:solidFill>
                  <a:srgbClr val="000000"/>
                </a:solidFill>
                <a:ea typeface="ＭＳ Ｐゴシック" charset="0"/>
              </a:rPr>
              <a:t>Each </a:t>
            </a:r>
            <a:r>
              <a:rPr lang="en-US" altLang="ko-KR" dirty="0">
                <a:solidFill>
                  <a:srgbClr val="000000"/>
                </a:solidFill>
                <a:ea typeface="ＭＳ Ｐゴシック" charset="0"/>
              </a:rPr>
              <a:t>worker loops through its active vertices &amp; computes for each </a:t>
            </a:r>
            <a:r>
              <a:rPr lang="en-US" altLang="ko-KR" dirty="0" smtClean="0">
                <a:solidFill>
                  <a:srgbClr val="000000"/>
                </a:solidFill>
                <a:ea typeface="ＭＳ Ｐゴシック" charset="0"/>
              </a:rPr>
              <a:t>vertex</a:t>
            </a:r>
          </a:p>
          <a:p>
            <a:pPr marL="857250" lvl="1" indent="-457200">
              <a:spcBef>
                <a:spcPts val="710"/>
              </a:spcBef>
              <a:spcAft>
                <a:spcPts val="710"/>
              </a:spcAft>
              <a:buFont typeface="+mj-lt"/>
              <a:buAutoNum type="arabicPeriod"/>
            </a:pPr>
            <a:r>
              <a:rPr lang="en-US" altLang="ko-KR" smtClean="0">
                <a:solidFill>
                  <a:srgbClr val="000000"/>
                </a:solidFill>
                <a:ea typeface="ＭＳ Ｐゴシック" charset="0"/>
              </a:rPr>
              <a:t>Messages </a:t>
            </a:r>
            <a:r>
              <a:rPr lang="en-US" altLang="ko-KR" dirty="0">
                <a:solidFill>
                  <a:srgbClr val="000000"/>
                </a:solidFill>
                <a:ea typeface="ＭＳ Ｐゴシック" charset="0"/>
              </a:rPr>
              <a:t>can be sent whenever, but need to be delivered before the end of the iteration (i.e., the </a:t>
            </a:r>
            <a:r>
              <a:rPr lang="en-US" altLang="ko-KR">
                <a:solidFill>
                  <a:srgbClr val="000000"/>
                </a:solidFill>
                <a:ea typeface="ＭＳ Ｐゴシック" charset="0"/>
              </a:rPr>
              <a:t>barrier</a:t>
            </a:r>
            <a:r>
              <a:rPr lang="en-US" altLang="ko-KR" smtClean="0">
                <a:solidFill>
                  <a:srgbClr val="000000"/>
                </a:solidFill>
                <a:ea typeface="ＭＳ Ｐゴシック" charset="0"/>
              </a:rPr>
              <a:t>)</a:t>
            </a:r>
          </a:p>
          <a:p>
            <a:pPr marL="857250" lvl="1" indent="-457200">
              <a:spcBef>
                <a:spcPts val="710"/>
              </a:spcBef>
              <a:spcAft>
                <a:spcPts val="710"/>
              </a:spcAft>
              <a:buFont typeface="+mj-lt"/>
              <a:buAutoNum type="arabicPeriod"/>
            </a:pPr>
            <a:r>
              <a:rPr lang="en-US" altLang="ko-KR" smtClean="0">
                <a:solidFill>
                  <a:srgbClr val="000000"/>
                </a:solidFill>
                <a:ea typeface="ＭＳ Ｐゴシック" charset="0"/>
              </a:rPr>
              <a:t>When </a:t>
            </a:r>
            <a:r>
              <a:rPr lang="en-US" altLang="ko-KR" dirty="0">
                <a:solidFill>
                  <a:srgbClr val="000000"/>
                </a:solidFill>
                <a:ea typeface="ＭＳ Ｐゴシック" charset="0"/>
              </a:rPr>
              <a:t>all workers reach iteration barrier, master starts next iteration</a:t>
            </a:r>
          </a:p>
          <a:p>
            <a:pPr marL="457200" indent="-457200">
              <a:spcBef>
                <a:spcPts val="710"/>
              </a:spcBef>
              <a:spcAft>
                <a:spcPts val="710"/>
              </a:spcAft>
              <a:buFont typeface="+mj-lt"/>
              <a:buAutoNum type="arabicPeriod"/>
            </a:pPr>
            <a:r>
              <a:rPr lang="en-US" altLang="ko-KR" sz="2300" dirty="0">
                <a:ea typeface="ＭＳ Ｐゴシック" charset="0"/>
                <a:cs typeface="ＭＳ Ｐゴシック" charset="0"/>
              </a:rPr>
              <a:t>Computation halts when, in some iteration: no vertices are active and when no messages are in transit</a:t>
            </a:r>
          </a:p>
          <a:p>
            <a:pPr marL="457200" indent="-457200">
              <a:spcBef>
                <a:spcPts val="710"/>
              </a:spcBef>
              <a:spcAft>
                <a:spcPts val="710"/>
              </a:spcAft>
              <a:buFont typeface="+mj-lt"/>
              <a:buAutoNum type="arabicPeriod"/>
            </a:pPr>
            <a:r>
              <a:rPr lang="en-US" altLang="ko-KR" sz="2300" dirty="0">
                <a:ea typeface="ＭＳ Ｐゴシック" charset="0"/>
                <a:cs typeface="ＭＳ Ｐゴシック" charset="0"/>
              </a:rPr>
              <a:t>Master instructs each worker to save its portion of the </a:t>
            </a:r>
            <a:r>
              <a:rPr lang="en-US" altLang="ko-KR" sz="2300" dirty="0" smtClean="0">
                <a:ea typeface="ＭＳ Ｐゴシック" charset="0"/>
                <a:cs typeface="ＭＳ Ｐゴシック" charset="0"/>
              </a:rPr>
              <a:t>graph</a:t>
            </a:r>
            <a:endParaRPr lang="en-US" altLang="ko-KR" sz="23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838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Lots of (large) graphs around us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Need to process these</a:t>
            </a:r>
          </a:p>
          <a:p>
            <a:r>
              <a:rPr lang="en-US" dirty="0" err="1">
                <a:ea typeface="ＭＳ Ｐゴシック" charset="0"/>
                <a:cs typeface="ＭＳ Ｐゴシック" charset="0"/>
              </a:rPr>
              <a:t>MapReduce</a:t>
            </a:r>
            <a:r>
              <a:rPr lang="en-US" dirty="0">
                <a:ea typeface="ＭＳ Ｐゴシック" charset="0"/>
                <a:cs typeface="ＭＳ Ｐゴシック" charset="0"/>
              </a:rPr>
              <a:t> not a good match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Distributed Graph Processing systems: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Pregel</a:t>
            </a:r>
            <a:r>
              <a:rPr lang="en-US" dirty="0">
                <a:ea typeface="ＭＳ Ｐゴシック" charset="0"/>
                <a:cs typeface="ＭＳ Ｐゴシック" charset="0"/>
              </a:rPr>
              <a:t> by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Google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257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Distributed Graph Processing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Google’s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Pregel</a:t>
            </a:r>
            <a:r>
              <a:rPr lang="en-US" dirty="0">
                <a:ea typeface="ＭＳ Ｐゴシック" charset="0"/>
                <a:cs typeface="ＭＳ Ｐゴシック" charset="0"/>
              </a:rPr>
              <a:t> system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Inspiration for many newer graph processing systems: Piccolo,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Giraph</a:t>
            </a:r>
            <a:r>
              <a:rPr lang="en-US" dirty="0">
                <a:ea typeface="ＭＳ Ｐゴシック" charset="0"/>
                <a:cs typeface="ＭＳ Ｐゴシック" charset="0"/>
              </a:rPr>
              <a:t>,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GraphLab</a:t>
            </a:r>
            <a:r>
              <a:rPr lang="en-US" dirty="0">
                <a:ea typeface="ＭＳ Ｐゴシック" charset="0"/>
                <a:cs typeface="ＭＳ Ｐゴシック" charset="0"/>
              </a:rPr>
              <a:t>,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PowerGraph</a:t>
            </a:r>
            <a:r>
              <a:rPr lang="en-US" dirty="0">
                <a:ea typeface="ＭＳ Ｐゴシック" charset="0"/>
                <a:cs typeface="ＭＳ Ｐゴシック" charset="0"/>
              </a:rPr>
              <a:t>,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LFGraph</a:t>
            </a:r>
            <a:r>
              <a:rPr lang="en-US" dirty="0">
                <a:ea typeface="ＭＳ Ｐゴシック" charset="0"/>
                <a:cs typeface="ＭＳ Ｐゴシック" charset="0"/>
              </a:rPr>
              <a:t>, X-Stream, etc.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81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Graphs?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Large graphs are all around us</a:t>
            </a:r>
          </a:p>
          <a:p>
            <a:pPr>
              <a:defRPr/>
            </a:pPr>
            <a:r>
              <a:rPr lang="en-US" altLang="en-US" dirty="0"/>
              <a:t>Internet Graph: vertices are routers/switches and edges are links</a:t>
            </a:r>
          </a:p>
          <a:p>
            <a:pPr>
              <a:defRPr/>
            </a:pPr>
            <a:r>
              <a:rPr lang="en-US" altLang="en-US" dirty="0"/>
              <a:t>World Wide Web: vertices are webpages, and edges are URL links on a webpage pointing to another webpage</a:t>
            </a:r>
          </a:p>
          <a:p>
            <a:pPr lvl="1">
              <a:defRPr/>
            </a:pPr>
            <a:r>
              <a:rPr lang="en-US" altLang="en-US" dirty="0"/>
              <a:t>Called “Directed” graph as edges are </a:t>
            </a:r>
            <a:r>
              <a:rPr lang="en-US" altLang="en-US" dirty="0" err="1"/>
              <a:t>uni</a:t>
            </a:r>
            <a:r>
              <a:rPr lang="en-US" altLang="en-US" dirty="0"/>
              <a:t>-directional</a:t>
            </a:r>
          </a:p>
          <a:p>
            <a:pPr>
              <a:defRPr/>
            </a:pPr>
            <a:r>
              <a:rPr lang="en-US" altLang="en-US" dirty="0"/>
              <a:t>Social graphs: Facebook, Twitter, LinkedIn</a:t>
            </a:r>
          </a:p>
          <a:p>
            <a:pPr>
              <a:defRPr/>
            </a:pPr>
            <a:r>
              <a:rPr lang="en-US" altLang="en-US" dirty="0"/>
              <a:t>Biological graphs: DNA interaction graphs, ecosystem graphs, etc</a:t>
            </a:r>
            <a:r>
              <a:rPr lang="en-US" altLang="en-US" dirty="0" smtClean="0"/>
              <a:t>.</a:t>
            </a: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9689" y="19756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3617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Graph Analysis?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Need to derive properties from these graphs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Need to summarize these graphs into statistics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E.g., find shortest paths between pairs of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vertices</a:t>
            </a:r>
          </a:p>
          <a:p>
            <a:pPr lvl="1"/>
            <a:r>
              <a:rPr lang="en-US" dirty="0">
                <a:ea typeface="ＭＳ Ｐゴシック" charset="0"/>
              </a:rPr>
              <a:t>Internet (for routing) </a:t>
            </a:r>
          </a:p>
          <a:p>
            <a:pPr lvl="1"/>
            <a:r>
              <a:rPr lang="en-US" dirty="0" smtClean="0">
                <a:ea typeface="ＭＳ Ｐゴシック" charset="0"/>
              </a:rPr>
              <a:t>LinkedIn </a:t>
            </a:r>
            <a:r>
              <a:rPr lang="en-US" dirty="0">
                <a:ea typeface="ＭＳ Ｐゴシック" charset="0"/>
              </a:rPr>
              <a:t>(degrees of separation)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E.g., do matching </a:t>
            </a:r>
          </a:p>
          <a:p>
            <a:pPr lvl="1"/>
            <a:r>
              <a:rPr lang="en-US" dirty="0">
                <a:ea typeface="ＭＳ Ｐゴシック" charset="0"/>
              </a:rPr>
              <a:t>Dating graphs in </a:t>
            </a:r>
            <a:r>
              <a:rPr lang="en-US" dirty="0" err="1">
                <a:ea typeface="ＭＳ Ｐゴシック" charset="0"/>
              </a:rPr>
              <a:t>match.com</a:t>
            </a:r>
            <a:r>
              <a:rPr lang="en-US" dirty="0">
                <a:ea typeface="ＭＳ Ｐゴシック" charset="0"/>
              </a:rPr>
              <a:t> (for better dates)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PageRank</a:t>
            </a:r>
          </a:p>
          <a:p>
            <a:pPr lvl="1"/>
            <a:r>
              <a:rPr lang="en-US" dirty="0">
                <a:ea typeface="ＭＳ Ｐゴシック" charset="0"/>
              </a:rPr>
              <a:t>Web Graphs</a:t>
            </a:r>
          </a:p>
          <a:p>
            <a:pPr lvl="1"/>
            <a:r>
              <a:rPr lang="en-US" dirty="0">
                <a:ea typeface="ＭＳ Ｐゴシック" charset="0"/>
              </a:rPr>
              <a:t>Google search, Bing search, Yahoo search: all rely on </a:t>
            </a:r>
            <a:r>
              <a:rPr lang="en-US" dirty="0" smtClean="0">
                <a:ea typeface="ＭＳ Ｐゴシック" charset="0"/>
              </a:rPr>
              <a:t>this</a:t>
            </a:r>
            <a:endParaRPr lang="en-US" dirty="0">
              <a:ea typeface="ＭＳ Ｐゴシック" charset="0"/>
            </a:endParaRP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And many (many) other examples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!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548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Difficulties?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Large</a:t>
            </a:r>
            <a:r>
              <a:rPr lang="en-US" dirty="0">
                <a:ea typeface="ＭＳ Ｐゴシック" charset="0"/>
                <a:cs typeface="ＭＳ Ｐゴシック" charset="0"/>
              </a:rPr>
              <a:t>!</a:t>
            </a:r>
          </a:p>
          <a:p>
            <a:pPr lvl="1"/>
            <a:r>
              <a:rPr lang="en-US" dirty="0">
                <a:ea typeface="ＭＳ Ｐゴシック" charset="0"/>
              </a:rPr>
              <a:t>Human social network has 100s Millions of vertices and Billions of edges</a:t>
            </a:r>
          </a:p>
          <a:p>
            <a:pPr lvl="1"/>
            <a:r>
              <a:rPr lang="en-US" dirty="0">
                <a:ea typeface="ＭＳ Ｐゴシック" charset="0"/>
              </a:rPr>
              <a:t>WWW has Millions of vertices and edges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Hard to store the entire graph on one server and process it</a:t>
            </a:r>
          </a:p>
          <a:p>
            <a:pPr lvl="1"/>
            <a:r>
              <a:rPr lang="en-US" dirty="0">
                <a:ea typeface="ＭＳ Ｐゴシック" charset="0"/>
              </a:rPr>
              <a:t>Slow on one server (even if beefy!)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Need a distributed solution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706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C and D connected?</a:t>
            </a:r>
          </a:p>
          <a:p>
            <a:r>
              <a:rPr lang="en-US" dirty="0" smtClean="0"/>
              <a:t>Can we get all connected pairs?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3"/>
          <p:cNvGrpSpPr>
            <a:grpSpLocks noChangeAspect="1"/>
          </p:cNvGrpSpPr>
          <p:nvPr/>
        </p:nvGrpSpPr>
        <p:grpSpPr bwMode="auto">
          <a:xfrm>
            <a:off x="2743200" y="2362200"/>
            <a:ext cx="3733800" cy="3088186"/>
            <a:chOff x="6248400" y="1309935"/>
            <a:chExt cx="2451444" cy="2023815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6934296" y="2114699"/>
              <a:ext cx="381053" cy="22857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7315350" y="2267080"/>
              <a:ext cx="228632" cy="228572"/>
            </a:xfrm>
            <a:prstGeom prst="ellipse">
              <a:avLst/>
            </a:prstGeom>
            <a:solidFill>
              <a:schemeClr val="accent2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6748533" y="1954381"/>
              <a:ext cx="228632" cy="228572"/>
            </a:xfrm>
            <a:prstGeom prst="ellipse">
              <a:avLst/>
            </a:prstGeom>
            <a:solidFill>
              <a:schemeClr val="accent2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cxnSp>
          <p:nvCxnSpPr>
            <p:cNvPr id="9" name="Straight Connector 8"/>
            <p:cNvCxnSpPr>
              <a:endCxn id="7" idx="7"/>
            </p:cNvCxnSpPr>
            <p:nvPr/>
          </p:nvCxnSpPr>
          <p:spPr>
            <a:xfrm flipH="1">
              <a:off x="7510640" y="2038508"/>
              <a:ext cx="185763" cy="261906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637658" y="1843270"/>
              <a:ext cx="228632" cy="228572"/>
            </a:xfrm>
            <a:prstGeom prst="ellipse">
              <a:avLst/>
            </a:prstGeom>
            <a:solidFill>
              <a:schemeClr val="accent2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7899632" y="2630574"/>
              <a:ext cx="228632" cy="228572"/>
            </a:xfrm>
            <a:prstGeom prst="ellipse">
              <a:avLst/>
            </a:prstGeom>
            <a:solidFill>
              <a:schemeClr val="accent2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7536044" y="2452796"/>
              <a:ext cx="379465" cy="22857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7170867" y="2487716"/>
              <a:ext cx="185763" cy="261905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/>
            <p:cNvSpPr/>
            <p:nvPr/>
          </p:nvSpPr>
          <p:spPr>
            <a:xfrm>
              <a:off x="6993042" y="2716288"/>
              <a:ext cx="228632" cy="228572"/>
            </a:xfrm>
            <a:prstGeom prst="ellipse">
              <a:avLst/>
            </a:prstGeom>
            <a:solidFill>
              <a:schemeClr val="accent2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flipV="1">
              <a:off x="6858086" y="1428982"/>
              <a:ext cx="76211" cy="533335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8" idx="2"/>
            </p:cNvCxnSpPr>
            <p:nvPr/>
          </p:nvCxnSpPr>
          <p:spPr>
            <a:xfrm flipH="1" flipV="1">
              <a:off x="6248400" y="1733745"/>
              <a:ext cx="500133" cy="33492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7772614" y="1309935"/>
              <a:ext cx="76211" cy="533335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10" idx="6"/>
            </p:cNvCxnSpPr>
            <p:nvPr/>
          </p:nvCxnSpPr>
          <p:spPr>
            <a:xfrm flipV="1">
              <a:off x="7866290" y="1581364"/>
              <a:ext cx="516009" cy="37619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14" idx="3"/>
            </p:cNvCxnSpPr>
            <p:nvPr/>
          </p:nvCxnSpPr>
          <p:spPr>
            <a:xfrm flipH="1">
              <a:off x="6781875" y="2911527"/>
              <a:ext cx="244509" cy="346033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7086718" y="2935337"/>
              <a:ext cx="76211" cy="398413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8102860" y="2495652"/>
              <a:ext cx="596984" cy="21111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1" idx="6"/>
            </p:cNvCxnSpPr>
            <p:nvPr/>
          </p:nvCxnSpPr>
          <p:spPr>
            <a:xfrm>
              <a:off x="8128264" y="2744860"/>
              <a:ext cx="558878" cy="55555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1" idx="5"/>
            </p:cNvCxnSpPr>
            <p:nvPr/>
          </p:nvCxnSpPr>
          <p:spPr>
            <a:xfrm>
              <a:off x="8094922" y="2825812"/>
              <a:ext cx="516009" cy="279366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42"/>
            <p:cNvSpPr txBox="1">
              <a:spLocks noChangeArrowheads="1"/>
            </p:cNvSpPr>
            <p:nvPr/>
          </p:nvSpPr>
          <p:spPr bwMode="auto">
            <a:xfrm>
              <a:off x="7499137" y="2259586"/>
              <a:ext cx="238458" cy="248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700" dirty="0"/>
                <a:t>A</a:t>
              </a:r>
            </a:p>
          </p:txBody>
        </p:sp>
        <p:sp>
          <p:nvSpPr>
            <p:cNvPr id="25" name="TextBox 44"/>
            <p:cNvSpPr txBox="1">
              <a:spLocks noChangeArrowheads="1"/>
            </p:cNvSpPr>
            <p:nvPr/>
          </p:nvSpPr>
          <p:spPr bwMode="auto">
            <a:xfrm>
              <a:off x="6916444" y="1910028"/>
              <a:ext cx="232486" cy="248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700" dirty="0"/>
                <a:t>B</a:t>
              </a:r>
            </a:p>
          </p:txBody>
        </p:sp>
        <p:sp>
          <p:nvSpPr>
            <p:cNvPr id="26" name="TextBox 45"/>
            <p:cNvSpPr txBox="1">
              <a:spLocks noChangeArrowheads="1"/>
            </p:cNvSpPr>
            <p:nvPr/>
          </p:nvSpPr>
          <p:spPr bwMode="auto">
            <a:xfrm>
              <a:off x="7466769" y="1810153"/>
              <a:ext cx="232486" cy="248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700" dirty="0"/>
                <a:t>C</a:t>
              </a:r>
            </a:p>
          </p:txBody>
        </p:sp>
        <p:sp>
          <p:nvSpPr>
            <p:cNvPr id="27" name="TextBox 46"/>
            <p:cNvSpPr txBox="1">
              <a:spLocks noChangeArrowheads="1"/>
            </p:cNvSpPr>
            <p:nvPr/>
          </p:nvSpPr>
          <p:spPr bwMode="auto">
            <a:xfrm>
              <a:off x="6798724" y="2709019"/>
              <a:ext cx="240959" cy="248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700" dirty="0"/>
                <a:t>D</a:t>
              </a:r>
            </a:p>
          </p:txBody>
        </p:sp>
        <p:sp>
          <p:nvSpPr>
            <p:cNvPr id="28" name="TextBox 47"/>
            <p:cNvSpPr txBox="1">
              <a:spLocks noChangeArrowheads="1"/>
            </p:cNvSpPr>
            <p:nvPr/>
          </p:nvSpPr>
          <p:spPr bwMode="auto">
            <a:xfrm>
              <a:off x="7749284" y="2708171"/>
              <a:ext cx="223864" cy="248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700" dirty="0"/>
                <a:t>E</a:t>
              </a:r>
            </a:p>
          </p:txBody>
        </p:sp>
      </p:grpSp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543627"/>
            <a:ext cx="519176" cy="589973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146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Graph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Works in </a:t>
            </a:r>
            <a:r>
              <a:rPr lang="en-US" altLang="en-US" i="1" dirty="0"/>
              <a:t>iterations</a:t>
            </a:r>
          </a:p>
          <a:p>
            <a:pPr>
              <a:defRPr/>
            </a:pPr>
            <a:r>
              <a:rPr lang="en-US" altLang="en-US" dirty="0"/>
              <a:t>Each vertex assigned a </a:t>
            </a:r>
            <a:r>
              <a:rPr lang="en-US" altLang="en-US" i="1" dirty="0" smtClean="0"/>
              <a:t>value</a:t>
            </a:r>
          </a:p>
          <a:p>
            <a:pPr>
              <a:defRPr/>
            </a:pPr>
            <a:r>
              <a:rPr lang="en-US" altLang="en-US" dirty="0" smtClean="0"/>
              <a:t>In </a:t>
            </a:r>
            <a:r>
              <a:rPr lang="en-US" altLang="en-US" dirty="0"/>
              <a:t>each iteration, each </a:t>
            </a:r>
            <a:r>
              <a:rPr lang="en-US" altLang="en-US" dirty="0" smtClean="0"/>
              <a:t>vertex:</a:t>
            </a:r>
          </a:p>
          <a:p>
            <a:pPr lvl="1">
              <a:defRPr/>
            </a:pPr>
            <a:r>
              <a:rPr lang="en-US" altLang="en-US" dirty="0" smtClean="0"/>
              <a:t>Gathers </a:t>
            </a:r>
            <a:r>
              <a:rPr lang="en-US" altLang="en-US" dirty="0"/>
              <a:t>values from its immediate neighbors (vertices who join it directly with an edge). E.g., @A: B</a:t>
            </a:r>
            <a:r>
              <a:rPr lang="en-US" altLang="en-US" dirty="0">
                <a:sym typeface="Wingdings"/>
              </a:rPr>
              <a:t>A, CA, DA</a:t>
            </a:r>
            <a:r>
              <a:rPr lang="en-US" altLang="en-US" dirty="0" smtClean="0">
                <a:sym typeface="Wingdings"/>
              </a:rPr>
              <a:t>,…</a:t>
            </a:r>
            <a:endParaRPr lang="en-US" altLang="en-US" dirty="0">
              <a:sym typeface="Wingdings"/>
            </a:endParaRPr>
          </a:p>
          <a:p>
            <a:pPr lvl="1">
              <a:defRPr/>
            </a:pPr>
            <a:r>
              <a:rPr lang="en-US" altLang="en-US" dirty="0" smtClean="0"/>
              <a:t>Does some computation using its own value and its neighbors values.</a:t>
            </a:r>
          </a:p>
          <a:p>
            <a:pPr lvl="1">
              <a:defRPr/>
            </a:pPr>
            <a:r>
              <a:rPr lang="en-US" altLang="en-US" dirty="0" smtClean="0"/>
              <a:t>Updates </a:t>
            </a:r>
            <a:r>
              <a:rPr lang="en-US" altLang="en-US" dirty="0"/>
              <a:t>its new value and sends it out to its neighboring vertices. E.g., A</a:t>
            </a:r>
            <a:r>
              <a:rPr lang="en-US" altLang="en-US" dirty="0">
                <a:sym typeface="Wingdings"/>
              </a:rPr>
              <a:t>B, C, D, </a:t>
            </a:r>
            <a:r>
              <a:rPr lang="en-US" altLang="en-US" dirty="0" smtClean="0">
                <a:sym typeface="Wingdings"/>
              </a:rPr>
              <a:t>E</a:t>
            </a:r>
            <a:endParaRPr lang="en-US" altLang="en-US" dirty="0">
              <a:sym typeface="Wingdings"/>
            </a:endParaRPr>
          </a:p>
          <a:p>
            <a:pPr>
              <a:defRPr/>
            </a:pPr>
            <a:r>
              <a:rPr lang="en-US" altLang="en-US" dirty="0" smtClean="0"/>
              <a:t>Graph processing terminates after: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) fixed iterations, or ii) vertices stop changing values</a:t>
            </a: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3"/>
          <p:cNvGrpSpPr>
            <a:grpSpLocks noChangeAspect="1"/>
          </p:cNvGrpSpPr>
          <p:nvPr/>
        </p:nvGrpSpPr>
        <p:grpSpPr bwMode="auto">
          <a:xfrm>
            <a:off x="6781800" y="304800"/>
            <a:ext cx="1740239" cy="1439333"/>
            <a:chOff x="6248400" y="1309935"/>
            <a:chExt cx="2451444" cy="2023815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6934296" y="2114699"/>
              <a:ext cx="381053" cy="22857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7315350" y="2267080"/>
              <a:ext cx="228632" cy="228572"/>
            </a:xfrm>
            <a:prstGeom prst="ellipse">
              <a:avLst/>
            </a:prstGeom>
            <a:solidFill>
              <a:schemeClr val="accent2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6748533" y="1954381"/>
              <a:ext cx="228632" cy="228572"/>
            </a:xfrm>
            <a:prstGeom prst="ellipse">
              <a:avLst/>
            </a:prstGeom>
            <a:solidFill>
              <a:schemeClr val="accent2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cxnSp>
          <p:nvCxnSpPr>
            <p:cNvPr id="9" name="Straight Connector 8"/>
            <p:cNvCxnSpPr>
              <a:endCxn id="7" idx="7"/>
            </p:cNvCxnSpPr>
            <p:nvPr/>
          </p:nvCxnSpPr>
          <p:spPr>
            <a:xfrm flipH="1">
              <a:off x="7510640" y="2038508"/>
              <a:ext cx="185763" cy="261906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637658" y="1843270"/>
              <a:ext cx="228632" cy="228572"/>
            </a:xfrm>
            <a:prstGeom prst="ellipse">
              <a:avLst/>
            </a:prstGeom>
            <a:solidFill>
              <a:schemeClr val="accent2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7899632" y="2630574"/>
              <a:ext cx="228632" cy="228572"/>
            </a:xfrm>
            <a:prstGeom prst="ellipse">
              <a:avLst/>
            </a:prstGeom>
            <a:solidFill>
              <a:schemeClr val="accent2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7536044" y="2452796"/>
              <a:ext cx="379465" cy="22857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7170867" y="2487716"/>
              <a:ext cx="185763" cy="261905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/>
            <p:cNvSpPr/>
            <p:nvPr/>
          </p:nvSpPr>
          <p:spPr>
            <a:xfrm>
              <a:off x="6993042" y="2716288"/>
              <a:ext cx="228632" cy="228572"/>
            </a:xfrm>
            <a:prstGeom prst="ellipse">
              <a:avLst/>
            </a:prstGeom>
            <a:solidFill>
              <a:schemeClr val="accent2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flipV="1">
              <a:off x="6858086" y="1428982"/>
              <a:ext cx="76211" cy="533335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8" idx="2"/>
            </p:cNvCxnSpPr>
            <p:nvPr/>
          </p:nvCxnSpPr>
          <p:spPr>
            <a:xfrm flipH="1" flipV="1">
              <a:off x="6248400" y="1733745"/>
              <a:ext cx="500133" cy="33492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7772614" y="1309935"/>
              <a:ext cx="76211" cy="533335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10" idx="6"/>
            </p:cNvCxnSpPr>
            <p:nvPr/>
          </p:nvCxnSpPr>
          <p:spPr>
            <a:xfrm flipV="1">
              <a:off x="7866290" y="1581364"/>
              <a:ext cx="516009" cy="37619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14" idx="3"/>
            </p:cNvCxnSpPr>
            <p:nvPr/>
          </p:nvCxnSpPr>
          <p:spPr>
            <a:xfrm flipH="1">
              <a:off x="6781875" y="2911527"/>
              <a:ext cx="244509" cy="346033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7086718" y="2935337"/>
              <a:ext cx="76211" cy="398413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8102860" y="2495652"/>
              <a:ext cx="596984" cy="21111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1" idx="6"/>
            </p:cNvCxnSpPr>
            <p:nvPr/>
          </p:nvCxnSpPr>
          <p:spPr>
            <a:xfrm>
              <a:off x="8128264" y="2744860"/>
              <a:ext cx="558878" cy="55555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1" idx="5"/>
            </p:cNvCxnSpPr>
            <p:nvPr/>
          </p:nvCxnSpPr>
          <p:spPr>
            <a:xfrm>
              <a:off x="8094922" y="2825812"/>
              <a:ext cx="516009" cy="279366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42"/>
            <p:cNvSpPr txBox="1">
              <a:spLocks noChangeArrowheads="1"/>
            </p:cNvSpPr>
            <p:nvPr/>
          </p:nvSpPr>
          <p:spPr bwMode="auto">
            <a:xfrm>
              <a:off x="7429158" y="2059937"/>
              <a:ext cx="238458" cy="248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700" dirty="0"/>
                <a:t>A</a:t>
              </a:r>
            </a:p>
          </p:txBody>
        </p:sp>
        <p:sp>
          <p:nvSpPr>
            <p:cNvPr id="25" name="TextBox 44"/>
            <p:cNvSpPr txBox="1">
              <a:spLocks noChangeArrowheads="1"/>
            </p:cNvSpPr>
            <p:nvPr/>
          </p:nvSpPr>
          <p:spPr bwMode="auto">
            <a:xfrm>
              <a:off x="6785108" y="1631365"/>
              <a:ext cx="232486" cy="248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700" dirty="0"/>
                <a:t>B</a:t>
              </a:r>
            </a:p>
          </p:txBody>
        </p:sp>
        <p:sp>
          <p:nvSpPr>
            <p:cNvPr id="26" name="TextBox 45"/>
            <p:cNvSpPr txBox="1">
              <a:spLocks noChangeArrowheads="1"/>
            </p:cNvSpPr>
            <p:nvPr/>
          </p:nvSpPr>
          <p:spPr bwMode="auto">
            <a:xfrm>
              <a:off x="7411355" y="1489671"/>
              <a:ext cx="232486" cy="248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700" dirty="0"/>
                <a:t>C</a:t>
              </a:r>
            </a:p>
          </p:txBody>
        </p:sp>
        <p:sp>
          <p:nvSpPr>
            <p:cNvPr id="27" name="TextBox 46"/>
            <p:cNvSpPr txBox="1">
              <a:spLocks noChangeArrowheads="1"/>
            </p:cNvSpPr>
            <p:nvPr/>
          </p:nvSpPr>
          <p:spPr bwMode="auto">
            <a:xfrm>
              <a:off x="6677766" y="2488510"/>
              <a:ext cx="240959" cy="248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700" dirty="0"/>
                <a:t>D</a:t>
              </a:r>
            </a:p>
          </p:txBody>
        </p:sp>
        <p:sp>
          <p:nvSpPr>
            <p:cNvPr id="28" name="TextBox 47"/>
            <p:cNvSpPr txBox="1">
              <a:spLocks noChangeArrowheads="1"/>
            </p:cNvSpPr>
            <p:nvPr/>
          </p:nvSpPr>
          <p:spPr bwMode="auto">
            <a:xfrm>
              <a:off x="7751182" y="2702796"/>
              <a:ext cx="223864" cy="248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700" dirty="0"/>
                <a:t>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7640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C and D connected?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3"/>
          <p:cNvGrpSpPr>
            <a:grpSpLocks noChangeAspect="1"/>
          </p:cNvGrpSpPr>
          <p:nvPr/>
        </p:nvGrpSpPr>
        <p:grpSpPr bwMode="auto">
          <a:xfrm>
            <a:off x="2743200" y="2362200"/>
            <a:ext cx="3733800" cy="3088186"/>
            <a:chOff x="6248400" y="1309935"/>
            <a:chExt cx="2451444" cy="2023815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6934296" y="2114699"/>
              <a:ext cx="381053" cy="22857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7315350" y="2267080"/>
              <a:ext cx="228632" cy="228572"/>
            </a:xfrm>
            <a:prstGeom prst="ellipse">
              <a:avLst/>
            </a:prstGeom>
            <a:solidFill>
              <a:schemeClr val="accent2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6748533" y="1954381"/>
              <a:ext cx="228632" cy="228572"/>
            </a:xfrm>
            <a:prstGeom prst="ellipse">
              <a:avLst/>
            </a:prstGeom>
            <a:solidFill>
              <a:schemeClr val="accent2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cxnSp>
          <p:nvCxnSpPr>
            <p:cNvPr id="9" name="Straight Connector 8"/>
            <p:cNvCxnSpPr>
              <a:endCxn id="7" idx="7"/>
            </p:cNvCxnSpPr>
            <p:nvPr/>
          </p:nvCxnSpPr>
          <p:spPr>
            <a:xfrm flipH="1">
              <a:off x="7510640" y="2038508"/>
              <a:ext cx="185763" cy="261906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637658" y="1843270"/>
              <a:ext cx="228632" cy="228572"/>
            </a:xfrm>
            <a:prstGeom prst="ellipse">
              <a:avLst/>
            </a:prstGeom>
            <a:solidFill>
              <a:schemeClr val="accent2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7899632" y="2630574"/>
              <a:ext cx="228632" cy="228572"/>
            </a:xfrm>
            <a:prstGeom prst="ellipse">
              <a:avLst/>
            </a:prstGeom>
            <a:solidFill>
              <a:schemeClr val="accent2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7536044" y="2452796"/>
              <a:ext cx="379465" cy="22857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7170867" y="2487716"/>
              <a:ext cx="185763" cy="261905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/>
            <p:cNvSpPr/>
            <p:nvPr/>
          </p:nvSpPr>
          <p:spPr>
            <a:xfrm>
              <a:off x="6993042" y="2716288"/>
              <a:ext cx="228632" cy="228572"/>
            </a:xfrm>
            <a:prstGeom prst="ellipse">
              <a:avLst/>
            </a:prstGeom>
            <a:solidFill>
              <a:schemeClr val="accent2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flipV="1">
              <a:off x="6858086" y="1428982"/>
              <a:ext cx="76211" cy="533335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8" idx="2"/>
            </p:cNvCxnSpPr>
            <p:nvPr/>
          </p:nvCxnSpPr>
          <p:spPr>
            <a:xfrm flipH="1" flipV="1">
              <a:off x="6248400" y="1733745"/>
              <a:ext cx="500133" cy="33492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7772614" y="1309935"/>
              <a:ext cx="76211" cy="533335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10" idx="6"/>
            </p:cNvCxnSpPr>
            <p:nvPr/>
          </p:nvCxnSpPr>
          <p:spPr>
            <a:xfrm flipV="1">
              <a:off x="7866290" y="1581364"/>
              <a:ext cx="516009" cy="37619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14" idx="3"/>
            </p:cNvCxnSpPr>
            <p:nvPr/>
          </p:nvCxnSpPr>
          <p:spPr>
            <a:xfrm flipH="1">
              <a:off x="6781875" y="2911527"/>
              <a:ext cx="244509" cy="346033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7086718" y="2935337"/>
              <a:ext cx="76211" cy="398413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8102860" y="2495652"/>
              <a:ext cx="596984" cy="21111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1" idx="6"/>
            </p:cNvCxnSpPr>
            <p:nvPr/>
          </p:nvCxnSpPr>
          <p:spPr>
            <a:xfrm>
              <a:off x="8128264" y="2744860"/>
              <a:ext cx="558878" cy="55555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1" idx="5"/>
            </p:cNvCxnSpPr>
            <p:nvPr/>
          </p:nvCxnSpPr>
          <p:spPr>
            <a:xfrm>
              <a:off x="8094922" y="2825812"/>
              <a:ext cx="516009" cy="279366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42"/>
            <p:cNvSpPr txBox="1">
              <a:spLocks noChangeArrowheads="1"/>
            </p:cNvSpPr>
            <p:nvPr/>
          </p:nvSpPr>
          <p:spPr bwMode="auto">
            <a:xfrm>
              <a:off x="7499137" y="2259586"/>
              <a:ext cx="238458" cy="248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700" dirty="0"/>
                <a:t>A</a:t>
              </a:r>
            </a:p>
          </p:txBody>
        </p:sp>
        <p:sp>
          <p:nvSpPr>
            <p:cNvPr id="25" name="TextBox 44"/>
            <p:cNvSpPr txBox="1">
              <a:spLocks noChangeArrowheads="1"/>
            </p:cNvSpPr>
            <p:nvPr/>
          </p:nvSpPr>
          <p:spPr bwMode="auto">
            <a:xfrm>
              <a:off x="6916444" y="1910028"/>
              <a:ext cx="232486" cy="248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700" dirty="0"/>
                <a:t>B</a:t>
              </a:r>
            </a:p>
          </p:txBody>
        </p:sp>
        <p:sp>
          <p:nvSpPr>
            <p:cNvPr id="26" name="TextBox 45"/>
            <p:cNvSpPr txBox="1">
              <a:spLocks noChangeArrowheads="1"/>
            </p:cNvSpPr>
            <p:nvPr/>
          </p:nvSpPr>
          <p:spPr bwMode="auto">
            <a:xfrm>
              <a:off x="7466769" y="1810153"/>
              <a:ext cx="232486" cy="248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700" dirty="0"/>
                <a:t>C</a:t>
              </a:r>
            </a:p>
          </p:txBody>
        </p:sp>
        <p:sp>
          <p:nvSpPr>
            <p:cNvPr id="27" name="TextBox 46"/>
            <p:cNvSpPr txBox="1">
              <a:spLocks noChangeArrowheads="1"/>
            </p:cNvSpPr>
            <p:nvPr/>
          </p:nvSpPr>
          <p:spPr bwMode="auto">
            <a:xfrm>
              <a:off x="6798724" y="2709019"/>
              <a:ext cx="240959" cy="248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700" dirty="0"/>
                <a:t>D</a:t>
              </a:r>
            </a:p>
          </p:txBody>
        </p:sp>
        <p:sp>
          <p:nvSpPr>
            <p:cNvPr id="28" name="TextBox 47"/>
            <p:cNvSpPr txBox="1">
              <a:spLocks noChangeArrowheads="1"/>
            </p:cNvSpPr>
            <p:nvPr/>
          </p:nvSpPr>
          <p:spPr bwMode="auto">
            <a:xfrm>
              <a:off x="7749284" y="2708171"/>
              <a:ext cx="223864" cy="248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700" dirty="0"/>
                <a:t>E</a:t>
              </a:r>
            </a:p>
          </p:txBody>
        </p:sp>
      </p:grpSp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018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35746</TotalTime>
  <Pages>12</Pages>
  <Words>1626</Words>
  <Application>Microsoft Macintosh PowerPoint</Application>
  <PresentationFormat>Letter Paper (8.5x11 in)</PresentationFormat>
  <Paragraphs>221</Paragraphs>
  <Slides>23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CS252-template</vt:lpstr>
      <vt:lpstr>Office Theme</vt:lpstr>
      <vt:lpstr>CSE 486/586 Distributed Systems Graph Processing</vt:lpstr>
      <vt:lpstr>Recap</vt:lpstr>
      <vt:lpstr>Today</vt:lpstr>
      <vt:lpstr>What Graphs?</vt:lpstr>
      <vt:lpstr>What Graph Analysis?</vt:lpstr>
      <vt:lpstr>What Are the Difficulties?</vt:lpstr>
      <vt:lpstr>Example</vt:lpstr>
      <vt:lpstr>Typical Graph Processing</vt:lpstr>
      <vt:lpstr>Example</vt:lpstr>
      <vt:lpstr>One Possible Way</vt:lpstr>
      <vt:lpstr>Recall MapReduce?</vt:lpstr>
      <vt:lpstr>Can We Use MapReduce?</vt:lpstr>
      <vt:lpstr>MapReduce</vt:lpstr>
      <vt:lpstr>Pros and Cons</vt:lpstr>
      <vt:lpstr>Bulk Synchronous Parallel Model</vt:lpstr>
      <vt:lpstr>Better Programming Model</vt:lpstr>
      <vt:lpstr>Google Pregel</vt:lpstr>
      <vt:lpstr>Page Rank Example</vt:lpstr>
      <vt:lpstr>Shortest Path Example</vt:lpstr>
      <vt:lpstr>Google Pregel</vt:lpstr>
      <vt:lpstr>Pregel Execution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2015</cp:revision>
  <cp:lastPrinted>2015-05-04T20:30:56Z</cp:lastPrinted>
  <dcterms:created xsi:type="dcterms:W3CDTF">2012-03-21T04:48:11Z</dcterms:created>
  <dcterms:modified xsi:type="dcterms:W3CDTF">2015-05-04T20:33:39Z</dcterms:modified>
  <cp:category/>
</cp:coreProperties>
</file>