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08" r:id="rId4"/>
    <p:sldId id="710" r:id="rId5"/>
    <p:sldId id="692" r:id="rId6"/>
    <p:sldId id="693" r:id="rId7"/>
    <p:sldId id="709" r:id="rId8"/>
    <p:sldId id="681" r:id="rId9"/>
    <p:sldId id="682" r:id="rId10"/>
    <p:sldId id="683" r:id="rId11"/>
    <p:sldId id="684" r:id="rId12"/>
    <p:sldId id="685" r:id="rId13"/>
    <p:sldId id="694" r:id="rId14"/>
    <p:sldId id="686" r:id="rId15"/>
    <p:sldId id="695" r:id="rId16"/>
    <p:sldId id="687" r:id="rId17"/>
    <p:sldId id="696" r:id="rId18"/>
    <p:sldId id="705" r:id="rId19"/>
    <p:sldId id="706" r:id="rId20"/>
    <p:sldId id="688" r:id="rId21"/>
    <p:sldId id="700" r:id="rId22"/>
    <p:sldId id="697" r:id="rId23"/>
    <p:sldId id="698" r:id="rId24"/>
    <p:sldId id="699" r:id="rId25"/>
    <p:sldId id="701" r:id="rId26"/>
    <p:sldId id="702" r:id="rId27"/>
    <p:sldId id="689" r:id="rId28"/>
    <p:sldId id="703" r:id="rId29"/>
    <p:sldId id="691" r:id="rId30"/>
    <p:sldId id="704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,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maintains a sequence number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incremented seq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past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</a:t>
            </a:r>
            <a:r>
              <a:rPr lang="en-US" dirty="0" smtClean="0">
                <a:solidFill>
                  <a:srgbClr val="FF0000"/>
                </a:solidFill>
              </a:rPr>
              <a:t>always correct. </a:t>
            </a:r>
            <a:r>
              <a:rPr lang="en-US" dirty="0" smtClean="0"/>
              <a:t>For example (there could be </a:t>
            </a:r>
            <a:r>
              <a:rPr lang="en-US" smtClean="0"/>
              <a:t>other ways),</a:t>
            </a:r>
            <a:endParaRPr lang="en-US" dirty="0" smtClean="0"/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 ‘T’ to be &gt; round-trip time upper bound</a:t>
            </a:r>
          </a:p>
          <a:p>
            <a:pPr lvl="1"/>
            <a:r>
              <a:rPr lang="en-US" dirty="0" smtClean="0"/>
              <a:t>Heartbeat: set waiting time ‘3*T’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pj</a:t>
            </a:r>
            <a:r>
              <a:rPr lang="en-US" dirty="0" smtClean="0"/>
              <a:t> fails, then pi will detect its failure as long as pi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pj</a:t>
            </a:r>
            <a:r>
              <a:rPr lang="en-US" dirty="0" smtClean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do you mean a failure detector is </a:t>
            </a:r>
            <a:r>
              <a:rPr lang="en-GB" dirty="0" smtClean="0">
                <a:solidFill>
                  <a:srgbClr val="0000FF"/>
                </a:solidFill>
              </a:rPr>
              <a:t>“correct”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Completeness</a:t>
            </a:r>
            <a:r>
              <a:rPr lang="en-GB" dirty="0" smtClean="0"/>
              <a:t> = every process failure is eventually detected (</a:t>
            </a:r>
            <a:r>
              <a:rPr lang="en-GB" dirty="0" smtClean="0">
                <a:solidFill>
                  <a:srgbClr val="0000FF"/>
                </a:solidFill>
              </a:rPr>
              <a:t>no misses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Accuracy</a:t>
            </a:r>
            <a:r>
              <a:rPr lang="en-GB" dirty="0" smtClean="0"/>
              <a:t> = every detected failure corresponds to a crashed process (</a:t>
            </a:r>
            <a:r>
              <a:rPr lang="en-GB" dirty="0" smtClean="0">
                <a:solidFill>
                  <a:srgbClr val="0000FF"/>
                </a:solidFill>
              </a:rPr>
              <a:t>no mistakes</a:t>
            </a:r>
            <a:r>
              <a:rPr lang="en-GB" dirty="0" smtClean="0"/>
              <a:t>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</a:t>
            </a:r>
            <a:r>
              <a:rPr lang="en-GB" dirty="0" smtClean="0">
                <a:solidFill>
                  <a:srgbClr val="0000FF"/>
                </a:solidFill>
              </a:rPr>
              <a:t>synchronous</a:t>
            </a:r>
            <a:r>
              <a:rPr lang="en-GB" dirty="0" smtClean="0"/>
              <a:t> distributed system (with reliable message delivery in bounded time)</a:t>
            </a:r>
          </a:p>
          <a:p>
            <a:pPr lvl="1"/>
            <a:r>
              <a:rPr lang="en-GB" dirty="0" smtClean="0"/>
              <a:t>Can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be guaranteed simultaneously in an </a:t>
            </a:r>
            <a:r>
              <a:rPr lang="en-GB" dirty="0" smtClean="0">
                <a:solidFill>
                  <a:srgbClr val="0000FF"/>
                </a:solidFill>
              </a:rPr>
              <a:t>asynchronous</a:t>
            </a:r>
            <a:r>
              <a:rPr lang="en-GB" dirty="0" smtClean="0"/>
              <a:t>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4" y="57346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Completeness and Accuracy in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Impossible because of </a:t>
            </a:r>
            <a:r>
              <a:rPr lang="en-US" dirty="0" smtClean="0">
                <a:solidFill>
                  <a:srgbClr val="FF0000"/>
                </a:solidFill>
              </a:rPr>
              <a:t>arbitrary message delays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pj</a:t>
            </a:r>
            <a:r>
              <a:rPr lang="en-US" dirty="0" smtClean="0"/>
              <a:t>, then </a:t>
            </a:r>
            <a:r>
              <a:rPr lang="en-US" dirty="0" err="1" smtClean="0"/>
              <a:t>pj</a:t>
            </a:r>
            <a:r>
              <a:rPr lang="en-US" dirty="0" smtClean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large would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asynchronous systems,</a:t>
            </a:r>
            <a:r>
              <a:rPr lang="en-US" dirty="0" smtClean="0">
                <a:solidFill>
                  <a:srgbClr val="FF0000"/>
                </a:solidFill>
              </a:rPr>
              <a:t> delays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Heartbeating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</a:t>
            </a:r>
            <a:r>
              <a:rPr lang="en-US" dirty="0" smtClean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 </a:t>
            </a:r>
            <a:r>
              <a:rPr lang="en-US" dirty="0" smtClean="0"/>
              <a:t>(why?)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Point: You can’t design a perfect failure detector!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You need to think about what metrics </a:t>
            </a:r>
            <a:r>
              <a:rPr lang="en-US" smtClean="0">
                <a:solidFill>
                  <a:srgbClr val="000000"/>
                </a:solidFill>
              </a:rPr>
              <a:t>are important.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Completeness or Accuracy? </a:t>
            </a:r>
            <a:br>
              <a:rPr lang="en-US" dirty="0" smtClean="0"/>
            </a:br>
            <a:r>
              <a:rPr lang="en-US" dirty="0" smtClean="0"/>
              <a:t>(in Asynchronous System)</a:t>
            </a:r>
            <a:endParaRPr lang="en-US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failure detector implementations are willing to tolerate some inaccuracy, but </a:t>
            </a:r>
            <a:r>
              <a:rPr lang="en-GB" dirty="0" smtClean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 smtClean="0"/>
              <a:t>Plenty of distributed apps designed assuming 100% completeness, e.g., p2p systems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Err on the side of caution</a:t>
            </a:r>
            <a:r>
              <a:rPr lang="ja-JP" altLang="en-US" dirty="0" smtClean="0"/>
              <a:t>”</a:t>
            </a:r>
            <a:r>
              <a:rPr lang="en-US" altLang="ja-JP" dirty="0" smtClean="0"/>
              <a:t>. </a:t>
            </a:r>
          </a:p>
          <a:p>
            <a:pPr lvl="1"/>
            <a:r>
              <a:rPr lang="en-US" dirty="0" smtClean="0"/>
              <a:t>Processes not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stuck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waiting for other processes</a:t>
            </a:r>
          </a:p>
          <a:p>
            <a:r>
              <a:rPr lang="en-US" dirty="0" smtClean="0"/>
              <a:t>But it’</a:t>
            </a:r>
            <a:r>
              <a:rPr lang="en-US" altLang="ja-JP" dirty="0" smtClean="0"/>
              <a:t>s ok to mistakenly detect once in a while since – </a:t>
            </a:r>
            <a:r>
              <a:rPr lang="en-US" altLang="ja-JP" sz="2000" dirty="0" smtClean="0"/>
              <a:t>the victim process need only </a:t>
            </a:r>
            <a:r>
              <a:rPr lang="en-US" altLang="ja-JP" sz="2000" dirty="0" smtClean="0">
                <a:solidFill>
                  <a:srgbClr val="FF0000"/>
                </a:solidFill>
              </a:rPr>
              <a:t>rejoin as a new process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Hearbeating</a:t>
            </a:r>
            <a:r>
              <a:rPr lang="en-US" dirty="0" smtClean="0"/>
              <a:t> and Ping-</a:t>
            </a:r>
            <a:r>
              <a:rPr lang="en-US" dirty="0" err="1" smtClean="0"/>
              <a:t>Ack</a:t>
            </a:r>
            <a:r>
              <a:rPr lang="en-US" dirty="0" smtClean="0"/>
              <a:t> provide</a:t>
            </a:r>
          </a:p>
          <a:p>
            <a:pPr lvl="1"/>
            <a:r>
              <a:rPr lang="en-US" dirty="0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PA2A due in two weeks (Fri, 2/19)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  <a:p>
            <a:r>
              <a:rPr lang="en-GB" dirty="0" smtClean="0"/>
              <a:t>Any idea?</a:t>
            </a:r>
          </a:p>
          <a:p>
            <a:pPr lvl="1"/>
            <a:r>
              <a:rPr lang="en-GB" dirty="0" smtClean="0"/>
              <a:t>Why</a:t>
            </a:r>
          </a:p>
          <a:p>
            <a:pPr lvl="1"/>
            <a:r>
              <a:rPr lang="en-GB" dirty="0" smtClean="0"/>
              <a:t>What</a:t>
            </a:r>
          </a:p>
          <a:p>
            <a:pPr lvl="1"/>
            <a:r>
              <a:rPr lang="en-GB" dirty="0" smtClean="0"/>
              <a:t>How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72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Failure Detector: Metrics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: the number of messages sent in the system during steady state (no failures)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 smtClean="0"/>
              <a:t>Time between a process crash and its detection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Given the bandwidth and the detection properties, can you scale to a 1000 or million nodes?</a:t>
            </a:r>
          </a:p>
          <a:p>
            <a:pPr lvl="1"/>
            <a:r>
              <a:rPr lang="en-US" dirty="0" smtClean="0"/>
              <a:t>Large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/>
              <a:t>Large is good (lower inaccuracy is good)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Centralized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Types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the other types of failures</a:t>
            </a:r>
          </a:p>
          <a:p>
            <a:r>
              <a:rPr lang="en-US" dirty="0" smtClean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Processes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43434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Outgoing message buffer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44196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Incoming message buffer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81046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Communication channel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receive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end 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Channel omission: loss of message in the communication channel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Failure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</a:t>
            </a:r>
            <a:r>
              <a:rPr lang="en-US" dirty="0" smtClean="0">
                <a:solidFill>
                  <a:srgbClr val="FF0000"/>
                </a:solidFill>
              </a:rPr>
              <a:t>Byzantine failures</a:t>
            </a:r>
            <a:r>
              <a:rPr lang="en-US" dirty="0" smtClean="0"/>
              <a:t>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are required in distributed systems to keep system running in spite of process crashes</a:t>
            </a:r>
          </a:p>
          <a:p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/>
              <a:t>2 failure detector algorithms - </a:t>
            </a:r>
            <a:r>
              <a:rPr lang="en-US" dirty="0" err="1" smtClean="0"/>
              <a:t>heartbeating</a:t>
            </a:r>
            <a:r>
              <a:rPr lang="en-US" dirty="0" smtClean="0"/>
              <a:t> </a:t>
            </a:r>
            <a:r>
              <a:rPr lang="en-US" smtClean="0"/>
              <a:t>and ping</a:t>
            </a:r>
            <a:endParaRPr lang="en-US" dirty="0" smtClean="0"/>
          </a:p>
          <a:p>
            <a:r>
              <a:rPr lang="en-US" dirty="0" smtClean="0"/>
              <a:t>Distributed FD through </a:t>
            </a:r>
            <a:r>
              <a:rPr lang="en-US" dirty="0" err="1" smtClean="0"/>
              <a:t>heartbeating</a:t>
            </a:r>
            <a:r>
              <a:rPr lang="en-US" dirty="0" smtClean="0"/>
              <a:t>: centralized, ring, all-to-all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 smtClean="0"/>
              <a:t>Other types of failures</a:t>
            </a:r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0000FF"/>
                </a:solidFill>
              </a:rPr>
              <a:t>the notion of time </a:t>
            </a:r>
            <a:r>
              <a:rPr lang="en-US" dirty="0" smtClean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handle failures?</a:t>
            </a:r>
          </a:p>
          <a:p>
            <a:pPr lvl="1"/>
            <a:r>
              <a:rPr lang="en-US" dirty="0" smtClean="0"/>
              <a:t>Cannot answer this fully (yet!)</a:t>
            </a:r>
            <a:endParaRPr lang="en-US" dirty="0"/>
          </a:p>
          <a:p>
            <a:r>
              <a:rPr lang="en-US" dirty="0"/>
              <a:t>You’ll learn new terminologies, definitions,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start with some new definitions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two fundamental challenges in distributed systems</a:t>
            </a:r>
          </a:p>
          <a:p>
            <a:pPr lvl="1"/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Ordering (</a:t>
            </a:r>
            <a:r>
              <a:rPr lang="en-US" smtClean="0"/>
              <a:t>with concurrency)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step in a process takes lb &lt; time &lt; </a:t>
            </a:r>
            <a:r>
              <a:rPr lang="en-US" dirty="0" err="1" smtClean="0"/>
              <a:t>ub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FF0000"/>
                </a:solidFill>
              </a:rPr>
              <a:t>reason about how protocols would behave</a:t>
            </a:r>
            <a:r>
              <a:rPr lang="en-US" dirty="0" smtClean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We’ll consider: </a:t>
            </a:r>
            <a:r>
              <a:rPr lang="en-US" dirty="0" smtClean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Permanently: </a:t>
            </a:r>
            <a:r>
              <a:rPr lang="en-US" dirty="0" smtClean="0">
                <a:solidFill>
                  <a:srgbClr val="FF0000"/>
                </a:solidFill>
              </a:rPr>
              <a:t>crash-stop (fail-stop) </a:t>
            </a:r>
            <a:r>
              <a:rPr lang="en-US" dirty="0" smtClean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Temporarily: </a:t>
            </a:r>
            <a:r>
              <a:rPr lang="en-US" dirty="0" smtClean="0">
                <a:solidFill>
                  <a:srgbClr val="FF0000"/>
                </a:solidFill>
              </a:rPr>
              <a:t>crash-recovery </a:t>
            </a:r>
            <a:r>
              <a:rPr lang="en-US" dirty="0" smtClean="0"/>
              <a:t>– a process halts, but then recovers (reboots) after a while</a:t>
            </a:r>
            <a:endParaRPr lang="en-US" sz="2400" dirty="0" smtClean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We will focus on </a:t>
            </a:r>
            <a:r>
              <a:rPr lang="en-US" i="1" dirty="0" smtClean="0">
                <a:solidFill>
                  <a:srgbClr val="0000FF"/>
                </a:solidFill>
              </a:rPr>
              <a:t>crash-stop </a:t>
            </a:r>
            <a:r>
              <a:rPr lang="en-US" dirty="0" smtClean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Not so easy in asynchronous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design a failure detector?</a:t>
            </a:r>
          </a:p>
          <a:p>
            <a:pPr lvl="1"/>
            <a:r>
              <a:rPr lang="en-US" dirty="0" smtClean="0"/>
              <a:t>First step to failure handling</a:t>
            </a:r>
          </a:p>
          <a:p>
            <a:r>
              <a:rPr lang="en-US" dirty="0" smtClean="0"/>
              <a:t>What do we want from a failure detector?</a:t>
            </a:r>
          </a:p>
          <a:p>
            <a:pPr lvl="1"/>
            <a:r>
              <a:rPr lang="en-US" dirty="0" smtClean="0"/>
              <a:t>No miss (completeness)</a:t>
            </a:r>
          </a:p>
          <a:p>
            <a:pPr lvl="1"/>
            <a:r>
              <a:rPr lang="en-US" dirty="0" smtClean="0"/>
              <a:t>No mistake (accuracy)</a:t>
            </a:r>
          </a:p>
          <a:p>
            <a:r>
              <a:rPr lang="en-US" dirty="0" smtClean="0"/>
              <a:t>How do we design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11904</TotalTime>
  <Pages>12</Pages>
  <Words>1827</Words>
  <Application>Microsoft Macintosh PowerPoint</Application>
  <PresentationFormat>Letter Paper (8.5x11 in)</PresentationFormat>
  <Paragraphs>270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Failure Detectors</vt:lpstr>
      <vt:lpstr>Recap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Efficiency of Failure Detector: Metrics</vt:lpstr>
      <vt:lpstr>Accuracy Metrics</vt:lpstr>
      <vt:lpstr>Centralized Heartbeat</vt:lpstr>
      <vt:lpstr>Ring Heartbeat</vt:lpstr>
      <vt:lpstr>All-to-All Heartbeat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518</cp:revision>
  <cp:lastPrinted>2016-02-08T17:08:37Z</cp:lastPrinted>
  <dcterms:created xsi:type="dcterms:W3CDTF">2012-01-30T03:21:27Z</dcterms:created>
  <dcterms:modified xsi:type="dcterms:W3CDTF">2016-02-10T16:44:53Z</dcterms:modified>
  <cp:category/>
</cp:coreProperties>
</file>