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817" r:id="rId4"/>
    <p:sldId id="798" r:id="rId5"/>
    <p:sldId id="799" r:id="rId6"/>
    <p:sldId id="800" r:id="rId7"/>
    <p:sldId id="801" r:id="rId8"/>
    <p:sldId id="802" r:id="rId9"/>
    <p:sldId id="803" r:id="rId10"/>
    <p:sldId id="818" r:id="rId11"/>
    <p:sldId id="804" r:id="rId12"/>
    <p:sldId id="805" r:id="rId13"/>
    <p:sldId id="806" r:id="rId14"/>
    <p:sldId id="820" r:id="rId15"/>
    <p:sldId id="807" r:id="rId16"/>
    <p:sldId id="808" r:id="rId17"/>
    <p:sldId id="809" r:id="rId18"/>
    <p:sldId id="810" r:id="rId19"/>
    <p:sldId id="816" r:id="rId20"/>
    <p:sldId id="819" r:id="rId21"/>
    <p:sldId id="811" r:id="rId22"/>
    <p:sldId id="812" r:id="rId23"/>
    <p:sldId id="813" r:id="rId24"/>
    <p:sldId id="821" r:id="rId25"/>
    <p:sldId id="822" r:id="rId26"/>
    <p:sldId id="823" r:id="rId27"/>
    <p:sldId id="814" r:id="rId28"/>
    <p:sldId id="815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(i.e., consider) values</a:t>
            </a:r>
          </a:p>
          <a:p>
            <a:pPr lvl="1"/>
            <a:r>
              <a:rPr lang="en-US" dirty="0" smtClean="0"/>
              <a:t>“Considering a value”: the value is a candidate for consensus.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In reality, a process can be any one, two, or all three.</a:t>
            </a:r>
          </a:p>
          <a:p>
            <a:r>
              <a:rPr lang="en-US" dirty="0" smtClean="0">
                <a:sym typeface="Wingdings"/>
              </a:rPr>
              <a:t>Important requirements</a:t>
            </a:r>
          </a:p>
          <a:p>
            <a:pPr lvl="1"/>
            <a:r>
              <a:rPr lang="en-US" dirty="0" smtClean="0"/>
              <a:t>The protocol should work under process failures and with delayed and lost messages.</a:t>
            </a:r>
          </a:p>
          <a:p>
            <a:pPr lvl="1"/>
            <a:r>
              <a:rPr lang="en-US" dirty="0" smtClean="0"/>
              <a:t>The consensus is reached via a majority (&gt; ½).</a:t>
            </a:r>
          </a:p>
          <a:p>
            <a:r>
              <a:rPr lang="en-US" dirty="0" smtClean="0"/>
              <a:t>Example: a replicated state machine</a:t>
            </a:r>
          </a:p>
          <a:p>
            <a:pPr lvl="1"/>
            <a:r>
              <a:rPr lang="en-US" dirty="0" smtClean="0"/>
              <a:t>All replicas agree on the order of execution for concurrent transactions</a:t>
            </a:r>
          </a:p>
          <a:p>
            <a:pPr lvl="1"/>
            <a:r>
              <a:rPr lang="en-US" dirty="0" smtClean="0"/>
              <a:t>All replica assume all roles, i.e., they can each propose, accept, and learn.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acceptor, choose the first one that arrives, &amp;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</a:t>
            </a:r>
          </a:p>
          <a:p>
            <a:pPr lvl="1"/>
            <a:r>
              <a:rPr lang="en-US" dirty="0" smtClean="0"/>
              <a:t>Single point of failure!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810827"/>
            <a:ext cx="519176" cy="58997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one; then all choose the majority and tell the proposers about the outcome.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What’s wrong? (</a:t>
            </a:r>
            <a:r>
              <a:rPr lang="en-US" dirty="0"/>
              <a:t>n</a:t>
            </a:r>
            <a:r>
              <a:rPr lang="en-US" dirty="0" smtClean="0"/>
              <a:t>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172200"/>
            <a:ext cx="519176" cy="58997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1676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733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628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4076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5029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2286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5257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628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628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3028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400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924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667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4076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562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876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3048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have </a:t>
            </a:r>
            <a:r>
              <a:rPr lang="en-US" dirty="0" smtClean="0"/>
              <a:t>multiple</a:t>
            </a:r>
            <a:r>
              <a:rPr lang="en-US" dirty="0" smtClean="0"/>
              <a:t> acceptors each accept </a:t>
            </a:r>
            <a:r>
              <a:rPr lang="en-US" dirty="0" smtClean="0"/>
              <a:t>(i.e., consider)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acceptor accepting a proposal doesn’t mean it will be chosen. A majority should accept it.</a:t>
            </a:r>
          </a:p>
          <a:p>
            <a:pPr lvl="1"/>
            <a:r>
              <a:rPr lang="en-US" dirty="0" smtClean="0"/>
              <a:t>Make sure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proposal should have an </a:t>
            </a:r>
            <a:r>
              <a:rPr lang="en-US" dirty="0" smtClean="0"/>
              <a:t>ID (since there’s multiple).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proposal #, value) == (N, 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The proposal # strictly increasing and globally unique across all </a:t>
            </a:r>
            <a:r>
              <a:rPr lang="en-US" dirty="0" smtClean="0"/>
              <a:t>proposers, i.e., there should be no tie.</a:t>
            </a:r>
          </a:p>
          <a:p>
            <a:pPr lvl="1"/>
            <a:r>
              <a:rPr lang="en-US" dirty="0"/>
              <a:t>E.g., (per-process number).(process id) == 3.1, 3.2, 4.1,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 phase: a proposer learns previously-accepted proposals from the acceptors.</a:t>
            </a:r>
          </a:p>
          <a:p>
            <a:pPr lvl="1"/>
            <a:r>
              <a:rPr lang="en-US" dirty="0" smtClean="0"/>
              <a:t>Propose phase: a proposer sends out a proposal.</a:t>
            </a:r>
          </a:p>
          <a:p>
            <a:pPr lvl="1"/>
            <a:r>
              <a:rPr lang="en-US" dirty="0" smtClean="0"/>
              <a:t>Learn phase: learners learn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 description of the </a:t>
            </a:r>
            <a:r>
              <a:rPr lang="en-US" dirty="0">
                <a:solidFill>
                  <a:srgbClr val="0000FF"/>
                </a:solidFill>
              </a:rPr>
              <a:t>proposers</a:t>
            </a:r>
          </a:p>
          <a:p>
            <a:pPr lvl="1"/>
            <a:r>
              <a:rPr lang="en-US" dirty="0"/>
              <a:t>Before a proposer proposes a value, it will </a:t>
            </a:r>
            <a:r>
              <a:rPr lang="en-US" dirty="0" smtClean="0"/>
              <a:t>ask acceptors </a:t>
            </a:r>
            <a:r>
              <a:rPr lang="en-US" dirty="0"/>
              <a:t>if there is any proposed value already.</a:t>
            </a:r>
          </a:p>
          <a:p>
            <a:pPr lvl="1"/>
            <a:r>
              <a:rPr lang="en-US" dirty="0"/>
              <a:t>If there is, the proposer will propose the same value, rather than proposing another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with multiple proposals, the value will be the same.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behavior is </a:t>
            </a:r>
            <a:r>
              <a:rPr lang="en-US" dirty="0">
                <a:solidFill>
                  <a:srgbClr val="FF0000"/>
                </a:solidFill>
              </a:rPr>
              <a:t>altruistic</a:t>
            </a:r>
            <a:r>
              <a:rPr lang="en-US" dirty="0"/>
              <a:t>: the goal is to reach a consensus, rather than making sure that </a:t>
            </a:r>
            <a:r>
              <a:rPr lang="en-US" dirty="0" smtClean="0"/>
              <a:t>“my value” </a:t>
            </a:r>
            <a:r>
              <a:rPr lang="en-US" dirty="0"/>
              <a:t>is chosen.</a:t>
            </a:r>
          </a:p>
          <a:p>
            <a:r>
              <a:rPr lang="en-US" dirty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acceptors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The goal for acceptors is to accept the highest-numbered proposal coming from all proposers.</a:t>
            </a:r>
          </a:p>
          <a:p>
            <a:pPr lvl="1"/>
            <a:r>
              <a:rPr lang="en-US" dirty="0" smtClean="0"/>
              <a:t>An acceptor tries to </a:t>
            </a:r>
            <a:r>
              <a:rPr lang="en-US" dirty="0"/>
              <a:t>accept a value V with the highest proposal number 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Rough description of the </a:t>
            </a:r>
            <a:r>
              <a:rPr lang="en-US" dirty="0" smtClean="0">
                <a:solidFill>
                  <a:srgbClr val="0000FF"/>
                </a:solidFill>
              </a:rPr>
              <a:t>learners</a:t>
            </a:r>
          </a:p>
          <a:p>
            <a:pPr lvl="1"/>
            <a:r>
              <a:rPr lang="en-US" dirty="0" smtClean="0"/>
              <a:t>All learners are passive and wait for the outcome.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 photo storage</a:t>
            </a:r>
          </a:p>
          <a:p>
            <a:pPr lvl="1"/>
            <a:r>
              <a:rPr lang="en-US" dirty="0" smtClean="0"/>
              <a:t>CDN (hot), Haystack (warm), &amp; f4 (very warm)</a:t>
            </a:r>
            <a:endParaRPr lang="en-US" dirty="0"/>
          </a:p>
          <a:p>
            <a:r>
              <a:rPr lang="en-US" dirty="0"/>
              <a:t>Haystack</a:t>
            </a:r>
          </a:p>
          <a:p>
            <a:pPr lvl="1"/>
            <a:r>
              <a:rPr lang="en-US" dirty="0"/>
              <a:t>RAID-</a:t>
            </a:r>
            <a:r>
              <a:rPr lang="en-US" dirty="0" smtClean="0"/>
              <a:t>6, per </a:t>
            </a:r>
            <a:r>
              <a:rPr lang="en-US" dirty="0"/>
              <a:t>stripe: 10 data disks, 2 parity disks, 2 failures tolerated</a:t>
            </a:r>
          </a:p>
          <a:p>
            <a:pPr lvl="1"/>
            <a:r>
              <a:rPr lang="en-US" dirty="0"/>
              <a:t>Replication degree within a datacenter: 2</a:t>
            </a:r>
          </a:p>
          <a:p>
            <a:pPr lvl="1"/>
            <a:r>
              <a:rPr lang="en-US" dirty="0"/>
              <a:t>4 total disk failures tolerated within a datacenter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additional copy in another </a:t>
            </a:r>
            <a:r>
              <a:rPr lang="en-US" dirty="0" smtClean="0"/>
              <a:t>datacenter</a:t>
            </a:r>
          </a:p>
          <a:p>
            <a:pPr lvl="1"/>
            <a:r>
              <a:rPr lang="en-US" dirty="0" smtClean="0"/>
              <a:t>Storage </a:t>
            </a:r>
            <a:r>
              <a:rPr lang="en-US" dirty="0"/>
              <a:t>usage: 3.6X (1.2X for each copy)</a:t>
            </a:r>
          </a:p>
          <a:p>
            <a:r>
              <a:rPr lang="en-US" dirty="0"/>
              <a:t>f4</a:t>
            </a:r>
          </a:p>
          <a:p>
            <a:pPr lvl="1"/>
            <a:r>
              <a:rPr lang="en-US" dirty="0" smtClean="0"/>
              <a:t>Reed-Solomon code, per </a:t>
            </a:r>
            <a:r>
              <a:rPr lang="en-US" dirty="0"/>
              <a:t>stripe: 10 data disks, 4 parity disks, 4 failures </a:t>
            </a:r>
            <a:r>
              <a:rPr lang="en-US" dirty="0" smtClean="0"/>
              <a:t>tolerated within a datacenter</a:t>
            </a:r>
            <a:endParaRPr lang="en-US" dirty="0"/>
          </a:p>
          <a:p>
            <a:pPr lvl="1"/>
            <a:r>
              <a:rPr lang="en-US" dirty="0" smtClean="0"/>
              <a:t>One </a:t>
            </a:r>
            <a:r>
              <a:rPr lang="en-US" dirty="0"/>
              <a:t>additional copy </a:t>
            </a:r>
            <a:r>
              <a:rPr lang="en-US" dirty="0" err="1"/>
              <a:t>XOR’ed</a:t>
            </a:r>
            <a:r>
              <a:rPr lang="en-US" dirty="0"/>
              <a:t> to another </a:t>
            </a:r>
            <a:r>
              <a:rPr lang="en-US" dirty="0" smtClean="0"/>
              <a:t>datacenter</a:t>
            </a:r>
            <a:endParaRPr lang="en-US" dirty="0"/>
          </a:p>
          <a:p>
            <a:pPr lvl="1"/>
            <a:r>
              <a:rPr lang="en-US" dirty="0" smtClean="0"/>
              <a:t>Storage </a:t>
            </a:r>
            <a:r>
              <a:rPr lang="en-US" dirty="0"/>
              <a:t>usage: </a:t>
            </a:r>
            <a:r>
              <a:rPr lang="en-US" dirty="0" smtClean="0"/>
              <a:t>2.1X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pPr lvl="1"/>
            <a:r>
              <a:rPr lang="en-US" dirty="0" smtClean="0"/>
              <a:t>“Hey, have you accepted any proposal yet?”</a:t>
            </a:r>
          </a:p>
          <a:p>
            <a:r>
              <a:rPr lang="en-US" dirty="0" smtClean="0"/>
              <a:t>Note: Acceptors keep the history of proposals.</a:t>
            </a:r>
          </a:p>
          <a:p>
            <a:r>
              <a:rPr lang="en-US" dirty="0" smtClean="0"/>
              <a:t>An acceptor needs to reply: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</a:t>
            </a:r>
            <a:r>
              <a:rPr lang="en-US" dirty="0" smtClean="0">
                <a:solidFill>
                  <a:srgbClr val="0000FF"/>
                </a:solidFill>
              </a:rPr>
              <a:t>it accepted anything</a:t>
            </a:r>
            <a:r>
              <a:rPr lang="en-US" dirty="0" smtClean="0"/>
              <a:t>, </a:t>
            </a:r>
            <a:r>
              <a:rPr lang="en-US" dirty="0"/>
              <a:t>the accepted </a:t>
            </a:r>
            <a:r>
              <a:rPr lang="en-US" dirty="0" smtClean="0"/>
              <a:t>proposal and its value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the highest </a:t>
            </a:r>
            <a:r>
              <a:rPr lang="en-US" dirty="0" smtClean="0">
                <a:solidFill>
                  <a:srgbClr val="FF0000"/>
                </a:solidFill>
              </a:rPr>
              <a:t>proposal number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 smtClean="0"/>
          </a:p>
          <a:p>
            <a:pPr lvl="1"/>
            <a:r>
              <a:rPr lang="en-US" dirty="0" smtClean="0"/>
              <a:t>This reply also means 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</a:t>
            </a:r>
            <a:r>
              <a:rPr lang="en-US" dirty="0" smtClean="0">
                <a:solidFill>
                  <a:srgbClr val="FF0000"/>
                </a:solidFill>
              </a:rPr>
              <a:t>to make sure that it doesn’t alter the result of the reply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4876800"/>
            <a:ext cx="2819400" cy="1752600"/>
            <a:chOff x="457200" y="4572000"/>
            <a:chExt cx="2819400" cy="1752600"/>
          </a:xfrm>
        </p:grpSpPr>
        <p:sp>
          <p:nvSpPr>
            <p:cNvPr id="5" name="Oval 4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5" idx="6"/>
              <a:endCxn id="11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5" idx="6"/>
              <a:endCxn id="12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0" y="48768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</a:t>
            </a:r>
            <a:r>
              <a:rPr lang="en-US" dirty="0">
                <a:solidFill>
                  <a:srgbClr val="0000FF"/>
                </a:solidFill>
              </a:rPr>
              <a:t>a majority</a:t>
            </a:r>
            <a:r>
              <a:rPr lang="en-US" dirty="0"/>
              <a:t>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: the value from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proposal number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</a:t>
            </a:r>
            <a:r>
              <a:rPr lang="en-US" dirty="0" smtClean="0"/>
              <a:t>a new value to propose.</a:t>
            </a:r>
          </a:p>
          <a:p>
            <a:r>
              <a:rPr lang="en-US" dirty="0" smtClean="0"/>
              <a:t>Upon receiving (N, V), acceptors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</a:t>
            </a:r>
            <a:r>
              <a:rPr lang="en-US" dirty="0" smtClean="0"/>
              <a:t> it if there was another prepare request with N’ higher than N, and it replied to it (</a:t>
            </a:r>
            <a:r>
              <a:rPr lang="en-US" dirty="0" smtClean="0">
                <a:solidFill>
                  <a:srgbClr val="FF0000"/>
                </a:solidFill>
              </a:rPr>
              <a:t>due to the promise in phase 1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50292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3400" y="50292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</a:t>
            </a:r>
            <a:r>
              <a:rPr lang="en-US" dirty="0" smtClean="0"/>
              <a:t>learners, whenever it accepts a proposal.</a:t>
            </a:r>
            <a:endParaRPr lang="en-US" dirty="0" smtClean="0"/>
          </a:p>
          <a:p>
            <a:pPr lvl="1"/>
            <a:r>
              <a:rPr lang="en-US" dirty="0" smtClean="0"/>
              <a:t>Learners will know if a majority has accepted </a:t>
            </a:r>
            <a:r>
              <a:rPr lang="en-US" dirty="0" smtClean="0"/>
              <a:t>a proposal.</a:t>
            </a:r>
            <a:endParaRPr lang="en-US" dirty="0" smtClean="0"/>
          </a:p>
          <a:p>
            <a:pPr lvl="1"/>
            <a:r>
              <a:rPr lang="en-US" dirty="0" smtClean="0"/>
              <a:t>Might </a:t>
            </a:r>
            <a:r>
              <a:rPr lang="en-US" dirty="0" smtClean="0"/>
              <a:t>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905000"/>
            <a:ext cx="2819400" cy="1752600"/>
            <a:chOff x="457200" y="4572000"/>
            <a:chExt cx="2819400" cy="1752600"/>
          </a:xfrm>
        </p:grpSpPr>
        <p:sp>
          <p:nvSpPr>
            <p:cNvPr id="6" name="Oval 5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5791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295400" y="46482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905000"/>
            <a:ext cx="2819400" cy="1752600"/>
            <a:chOff x="457200" y="4572000"/>
            <a:chExt cx="2819400" cy="1752600"/>
          </a:xfrm>
        </p:grpSpPr>
        <p:sp>
          <p:nvSpPr>
            <p:cNvPr id="14" name="Oval 13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3962400"/>
            <a:ext cx="2819400" cy="1752600"/>
            <a:chOff x="457200" y="4572000"/>
            <a:chExt cx="2819400" cy="1752600"/>
          </a:xfrm>
        </p:grpSpPr>
        <p:sp>
          <p:nvSpPr>
            <p:cNvPr id="22" name="Oval 21"/>
            <p:cNvSpPr/>
            <p:nvPr/>
          </p:nvSpPr>
          <p:spPr bwMode="auto">
            <a:xfrm>
              <a:off x="457200" y="50673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5791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(4, 10)</a:t>
              </a:r>
            </a:p>
          </p:txBody>
        </p:sp>
        <p:cxnSp>
          <p:nvCxnSpPr>
            <p:cNvPr id="24" name="Straight Arrow Connector 23"/>
            <p:cNvCxnSpPr>
              <a:stCxn id="22" idx="6"/>
              <a:endCxn id="25" idx="2"/>
            </p:cNvCxnSpPr>
            <p:nvPr/>
          </p:nvCxnSpPr>
          <p:spPr bwMode="auto">
            <a:xfrm flipV="1">
              <a:off x="1143000" y="4914900"/>
              <a:ext cx="1447800" cy="4953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590800" y="457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590800" y="5638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Straight Arrow Connector 26"/>
            <p:cNvCxnSpPr>
              <a:stCxn id="22" idx="6"/>
              <a:endCxn id="26" idx="2"/>
            </p:cNvCxnSpPr>
            <p:nvPr/>
          </p:nvCxnSpPr>
          <p:spPr bwMode="auto">
            <a:xfrm>
              <a:off x="1143000" y="5410200"/>
              <a:ext cx="1447800" cy="5715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609600" y="4648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(N, V): </a:t>
              </a:r>
              <a:r>
                <a:rPr lang="en-US" sz="2000" dirty="0" smtClean="0">
                  <a:solidFill>
                    <a:srgbClr val="000000"/>
                  </a:solidFill>
                </a:rPr>
                <a:t>(4, </a:t>
              </a:r>
              <a:r>
                <a:rPr lang="en-US" sz="2000" dirty="0">
                  <a:solidFill>
                    <a:srgbClr val="000000"/>
                  </a:solidFill>
                </a:rPr>
                <a:t>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412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6764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4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14" name="Oval 13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2590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16" name="Straight Arrow Connector 15"/>
            <p:cNvCxnSpPr>
              <a:stCxn id="14" idx="6"/>
              <a:endCxn id="17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9" name="Straight Arrow Connector 18"/>
            <p:cNvCxnSpPr>
              <a:stCxn id="14" idx="6"/>
              <a:endCxn id="18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6388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8200" y="4267200"/>
            <a:ext cx="2819400" cy="1828800"/>
            <a:chOff x="838200" y="4267200"/>
            <a:chExt cx="2819400" cy="1828800"/>
          </a:xfrm>
        </p:grpSpPr>
        <p:sp>
          <p:nvSpPr>
            <p:cNvPr id="31" name="Oval 30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76400" y="56958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8" idx="6"/>
              <a:endCxn id="34" idx="2"/>
            </p:cNvCxnSpPr>
            <p:nvPr/>
          </p:nvCxnSpPr>
          <p:spPr bwMode="auto">
            <a:xfrm flipV="1"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36" name="Straight Arrow Connector 35"/>
            <p:cNvCxnSpPr>
              <a:stCxn id="38" idx="6"/>
              <a:endCxn id="35" idx="2"/>
            </p:cNvCxnSpPr>
            <p:nvPr/>
          </p:nvCxnSpPr>
          <p:spPr bwMode="auto">
            <a:xfrm>
              <a:off x="15240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1676400" y="47052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5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41" name="Oval 40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43" name="Straight Arrow Connector 42"/>
            <p:cNvCxnSpPr>
              <a:stCxn id="48" idx="6"/>
              <a:endCxn id="44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46" name="Straight Arrow Connector 45"/>
            <p:cNvCxnSpPr>
              <a:stCxn id="48" idx="6"/>
              <a:endCxn id="45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5638800" y="4933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05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problematic run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1828800"/>
            <a:ext cx="2819400" cy="1828800"/>
            <a:chOff x="838200" y="1828800"/>
            <a:chExt cx="2819400" cy="1828800"/>
          </a:xfrm>
        </p:grpSpPr>
        <p:sp>
          <p:nvSpPr>
            <p:cNvPr id="6" name="Oval 5"/>
            <p:cNvSpPr/>
            <p:nvPr/>
          </p:nvSpPr>
          <p:spPr bwMode="auto">
            <a:xfrm>
              <a:off x="8382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8" name="Straight Arrow Connector 7"/>
            <p:cNvCxnSpPr>
              <a:stCxn id="6" idx="6"/>
              <a:endCxn id="9" idx="2"/>
            </p:cNvCxnSpPr>
            <p:nvPr/>
          </p:nvCxnSpPr>
          <p:spPr bwMode="auto">
            <a:xfrm>
              <a:off x="15240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29718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9718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11" name="Straight Arrow Connector 10"/>
            <p:cNvCxnSpPr>
              <a:stCxn id="6" idx="6"/>
              <a:endCxn id="10" idx="2"/>
            </p:cNvCxnSpPr>
            <p:nvPr/>
          </p:nvCxnSpPr>
          <p:spPr bwMode="auto">
            <a:xfrm>
              <a:off x="15240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8382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371600" y="1828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(4, 10)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71600" y="2514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(4, 10)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05400" y="1828800"/>
            <a:ext cx="2819400" cy="1828800"/>
            <a:chOff x="5105400" y="1828800"/>
            <a:chExt cx="2819400" cy="1828800"/>
          </a:xfrm>
        </p:grpSpPr>
        <p:sp>
          <p:nvSpPr>
            <p:cNvPr id="49" name="Oval 48"/>
            <p:cNvSpPr/>
            <p:nvPr/>
          </p:nvSpPr>
          <p:spPr bwMode="auto">
            <a:xfrm>
              <a:off x="51054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943600" y="28956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49" idx="6"/>
              <a:endCxn id="52" idx="2"/>
            </p:cNvCxnSpPr>
            <p:nvPr/>
          </p:nvCxnSpPr>
          <p:spPr bwMode="auto">
            <a:xfrm>
              <a:off x="5791200" y="2247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7239000" y="1905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2390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>
              <a:stCxn id="49" idx="6"/>
              <a:endCxn id="53" idx="2"/>
            </p:cNvCxnSpPr>
            <p:nvPr/>
          </p:nvCxnSpPr>
          <p:spPr bwMode="auto">
            <a:xfrm>
              <a:off x="5791200" y="22479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5943600" y="1828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: </a:t>
              </a:r>
              <a:r>
                <a:rPr lang="en-US" sz="2000" dirty="0">
                  <a:solidFill>
                    <a:srgbClr val="000000"/>
                  </a:solidFill>
                </a:rPr>
                <a:t>6</a:t>
              </a:r>
              <a:endParaRPr lang="en-US" sz="2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105400" y="29718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8200" y="4191000"/>
            <a:ext cx="2819400" cy="1828800"/>
            <a:chOff x="838200" y="4191000"/>
            <a:chExt cx="2819400" cy="1828800"/>
          </a:xfrm>
        </p:grpSpPr>
        <p:sp>
          <p:nvSpPr>
            <p:cNvPr id="57" name="Oval 56"/>
            <p:cNvSpPr/>
            <p:nvPr/>
          </p:nvSpPr>
          <p:spPr bwMode="auto">
            <a:xfrm>
              <a:off x="8382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71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(2, 20)</a:t>
              </a:r>
            </a:p>
          </p:txBody>
        </p:sp>
        <p:cxnSp>
          <p:nvCxnSpPr>
            <p:cNvPr id="59" name="Straight Arrow Connector 58"/>
            <p:cNvCxnSpPr>
              <a:stCxn id="57" idx="6"/>
              <a:endCxn id="60" idx="2"/>
            </p:cNvCxnSpPr>
            <p:nvPr/>
          </p:nvCxnSpPr>
          <p:spPr bwMode="auto">
            <a:xfrm>
              <a:off x="1524000" y="46101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29718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29718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62" name="Straight Arrow Connector 61"/>
            <p:cNvCxnSpPr>
              <a:stCxn id="57" idx="6"/>
              <a:endCxn id="61" idx="2"/>
            </p:cNvCxnSpPr>
            <p:nvPr/>
          </p:nvCxnSpPr>
          <p:spPr bwMode="auto">
            <a:xfrm>
              <a:off x="15240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371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(3, 10)</a:t>
              </a: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382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105400" y="4267200"/>
            <a:ext cx="2819400" cy="1828800"/>
            <a:chOff x="5105400" y="4267200"/>
            <a:chExt cx="2819400" cy="1828800"/>
          </a:xfrm>
        </p:grpSpPr>
        <p:sp>
          <p:nvSpPr>
            <p:cNvPr id="65" name="Oval 64"/>
            <p:cNvSpPr/>
            <p:nvPr/>
          </p:nvSpPr>
          <p:spPr bwMode="auto">
            <a:xfrm>
              <a:off x="51054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cxnSp>
          <p:nvCxnSpPr>
            <p:cNvPr id="67" name="Straight Arrow Connector 66"/>
            <p:cNvCxnSpPr>
              <a:stCxn id="72" idx="6"/>
              <a:endCxn id="68" idx="2"/>
            </p:cNvCxnSpPr>
            <p:nvPr/>
          </p:nvCxnSpPr>
          <p:spPr bwMode="auto">
            <a:xfrm flipV="1">
              <a:off x="5791200" y="4610100"/>
              <a:ext cx="1447800" cy="10668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7239000" y="42672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2"/>
                  </a:solidFill>
                </a:rPr>
                <a:t>A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2390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A</a:t>
              </a:r>
              <a:r>
                <a:rPr lang="en-US" dirty="0">
                  <a:solidFill>
                    <a:schemeClr val="tx2"/>
                  </a:solidFill>
                </a:rPr>
                <a:t>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Straight Arrow Connector 69"/>
            <p:cNvCxnSpPr>
              <a:stCxn id="72" idx="6"/>
              <a:endCxn id="69" idx="2"/>
            </p:cNvCxnSpPr>
            <p:nvPr/>
          </p:nvCxnSpPr>
          <p:spPr bwMode="auto">
            <a:xfrm>
              <a:off x="5791200" y="5676900"/>
              <a:ext cx="1447800" cy="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5105400" y="5334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867400" y="47814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(5, 10)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38800" y="569589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(N, V): (5, 10)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Brief history (with a lot of quotes)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strike="sngStrike" dirty="0" smtClean="0"/>
              <a:t>How to “discover” the </a:t>
            </a:r>
            <a:r>
              <a:rPr lang="en-US" strike="sngStrike" dirty="0" smtClean="0"/>
              <a:t>protocol</a:t>
            </a:r>
            <a:r>
              <a:rPr lang="en-US" dirty="0" smtClean="0"/>
              <a:t> (</a:t>
            </a:r>
            <a:r>
              <a:rPr lang="en-US" dirty="0" smtClean="0"/>
              <a:t>this is now optional in the schedule).</a:t>
            </a:r>
            <a:endParaRPr lang="en-US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by Leslie </a:t>
            </a:r>
            <a:r>
              <a:rPr lang="en-US" dirty="0" err="1" smtClean="0"/>
              <a:t>Lamport</a:t>
            </a:r>
            <a:r>
              <a:rPr lang="en-US" dirty="0" smtClean="0"/>
              <a:t> (from the </a:t>
            </a:r>
            <a:r>
              <a:rPr lang="en-US" dirty="0" err="1" smtClean="0"/>
              <a:t>Lamport</a:t>
            </a:r>
            <a:r>
              <a:rPr lang="en-US" dirty="0" smtClean="0"/>
              <a:t> clock)</a:t>
            </a:r>
          </a:p>
          <a:p>
            <a:r>
              <a:rPr lang="en-US" i="1" dirty="0"/>
              <a:t>“A fault-tolerant file system called Echo was built at SRC in the late 80s.  The builders claimed that it would maintain consistency despite any number of non-Byzantine faults, and would make progress if any majority of the processors were </a:t>
            </a:r>
            <a:r>
              <a:rPr lang="en-US" i="1" dirty="0" smtClean="0"/>
              <a:t>working.”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that what they were trying to do was impossible, and set out to prove it.  Instead, I discovered the </a:t>
            </a:r>
            <a:r>
              <a:rPr lang="en-US" i="1" dirty="0" err="1"/>
              <a:t>Paxos</a:t>
            </a:r>
            <a:r>
              <a:rPr lang="en-US" i="1" dirty="0"/>
              <a:t> </a:t>
            </a:r>
            <a:r>
              <a:rPr lang="en-US" i="1" dirty="0" smtClean="0"/>
              <a:t>algorithm.”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decided to cast the algorithm in terms of a parliament on an ancient Greek </a:t>
            </a:r>
            <a:r>
              <a:rPr lang="en-US" i="1" dirty="0" smtClean="0"/>
              <a:t>island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Paxos</a:t>
            </a:r>
            <a:r>
              <a:rPr lang="en-US" i="1" dirty="0" smtClean="0"/>
              <a:t>).”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paper abstract:</a:t>
            </a:r>
          </a:p>
          <a:p>
            <a:pPr lvl="1"/>
            <a:r>
              <a:rPr lang="en-US" i="1" dirty="0"/>
              <a:t>“Recent archaeological discoveries on the island of </a:t>
            </a:r>
            <a:r>
              <a:rPr lang="en-US" i="1" dirty="0" err="1"/>
              <a:t>Paxos</a:t>
            </a:r>
            <a:r>
              <a:rPr lang="en-US" i="1" dirty="0"/>
              <a:t> reveal that the parliament functioned despite the peripatetic propensity of its part-time legislators. The legislators maintained consistent copies of the parliamentary record, despite their frequent forays from the chamber and the forgetfulness of their messengers. The </a:t>
            </a:r>
            <a:r>
              <a:rPr lang="en-US" i="1" dirty="0" err="1"/>
              <a:t>Paxon</a:t>
            </a:r>
            <a:r>
              <a:rPr lang="en-US" i="1" dirty="0"/>
              <a:t> parliament’s protocol provides a new way of implementing the state-machine approach to the design of distributed systems.</a:t>
            </a:r>
            <a:r>
              <a:rPr lang="en-US" i="1" dirty="0" smtClean="0"/>
              <a:t>”</a:t>
            </a:r>
          </a:p>
          <a:p>
            <a:r>
              <a:rPr lang="en-US" i="1" dirty="0" smtClean="0"/>
              <a:t>“I </a:t>
            </a:r>
            <a:r>
              <a:rPr lang="en-US" i="1" dirty="0"/>
              <a:t>gave a few lectures in the persona of an Indiana-Jones-style </a:t>
            </a:r>
            <a:r>
              <a:rPr lang="en-US" i="1" dirty="0" smtClean="0"/>
              <a:t>archaeologist.”</a:t>
            </a:r>
          </a:p>
          <a:p>
            <a:r>
              <a:rPr lang="en-US" i="1" dirty="0"/>
              <a:t>“My attempt at inserting some humor into the subject was a dismal failure.  People who attended my lecture remembered Indiana Jones, but not the algorithm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5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thought that </a:t>
            </a:r>
            <a:r>
              <a:rPr lang="en-US" dirty="0" err="1" smtClean="0"/>
              <a:t>Paxos</a:t>
            </a:r>
            <a:r>
              <a:rPr lang="en-US" dirty="0" smtClean="0"/>
              <a:t> was a joke.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finally published the paper 8 years later in 1998 after it was written in 1990.</a:t>
            </a:r>
          </a:p>
          <a:p>
            <a:pPr lvl="1"/>
            <a:r>
              <a:rPr lang="en-US" dirty="0" smtClean="0"/>
              <a:t>Title: “The Part-Time Parliament”</a:t>
            </a:r>
          </a:p>
          <a:p>
            <a:r>
              <a:rPr lang="en-US" dirty="0" smtClean="0"/>
              <a:t>People did not understand the paper.</a:t>
            </a:r>
          </a:p>
          <a:p>
            <a:r>
              <a:rPr lang="en-US" dirty="0" err="1" smtClean="0"/>
              <a:t>Lamport</a:t>
            </a:r>
            <a:r>
              <a:rPr lang="en-US" dirty="0" smtClean="0"/>
              <a:t> gave up and wrote another paper that explains </a:t>
            </a:r>
            <a:r>
              <a:rPr lang="en-US" dirty="0" err="1" smtClean="0"/>
              <a:t>Paxos</a:t>
            </a:r>
            <a:r>
              <a:rPr lang="en-US" dirty="0" smtClean="0"/>
              <a:t> in simple English.</a:t>
            </a:r>
          </a:p>
          <a:p>
            <a:pPr lvl="1"/>
            <a:r>
              <a:rPr lang="en-US" dirty="0" smtClean="0"/>
              <a:t>Title: “</a:t>
            </a:r>
            <a:r>
              <a:rPr lang="en-US" dirty="0" err="1" smtClean="0"/>
              <a:t>Paxos</a:t>
            </a:r>
            <a:r>
              <a:rPr lang="en-US" dirty="0" smtClean="0"/>
              <a:t> Made Simple”</a:t>
            </a:r>
          </a:p>
          <a:p>
            <a:pPr lvl="1"/>
            <a:r>
              <a:rPr lang="en-US" dirty="0"/>
              <a:t>Abstract: “The </a:t>
            </a:r>
            <a:r>
              <a:rPr lang="en-US" dirty="0" err="1"/>
              <a:t>Paxos</a:t>
            </a:r>
            <a:r>
              <a:rPr lang="en-US" dirty="0"/>
              <a:t> algorithm, when presented in plain English, is very simple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Still, it’s not the easiest algorithm to understand.</a:t>
            </a:r>
          </a:p>
          <a:p>
            <a:r>
              <a:rPr lang="en-US" dirty="0" smtClean="0"/>
              <a:t>So </a:t>
            </a:r>
            <a:r>
              <a:rPr lang="en-US" dirty="0"/>
              <a:t>people </a:t>
            </a:r>
            <a:r>
              <a:rPr lang="en-US" dirty="0" smtClean="0"/>
              <a:t>started to write papers and lecture notes to explain </a:t>
            </a:r>
            <a:r>
              <a:rPr lang="en-US" dirty="0"/>
              <a:t>“</a:t>
            </a:r>
            <a:r>
              <a:rPr lang="en-US" dirty="0" err="1"/>
              <a:t>Paxos</a:t>
            </a:r>
            <a:r>
              <a:rPr lang="en-US" dirty="0"/>
              <a:t> Made Simple.</a:t>
            </a:r>
            <a:r>
              <a:rPr lang="en-US" dirty="0" smtClean="0"/>
              <a:t>” (e.g., “</a:t>
            </a:r>
            <a:r>
              <a:rPr lang="en-US" dirty="0" err="1" smtClean="0"/>
              <a:t>Paxos</a:t>
            </a:r>
            <a:r>
              <a:rPr lang="en-US" dirty="0" smtClean="0"/>
              <a:t> Made Moderately Complex”, “</a:t>
            </a:r>
            <a:r>
              <a:rPr lang="en-US" dirty="0" err="1" smtClean="0"/>
              <a:t>Paxos</a:t>
            </a:r>
            <a:r>
              <a:rPr lang="en-US" dirty="0" smtClean="0"/>
              <a:t> Made Practical”,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6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people agree on something?</a:t>
            </a:r>
          </a:p>
          <a:p>
            <a:pPr lvl="1"/>
            <a:r>
              <a:rPr lang="en-US" dirty="0"/>
              <a:t>Q: should Steve give an A to everybody taking CSE 486/586?</a:t>
            </a:r>
          </a:p>
          <a:p>
            <a:pPr lvl="1"/>
            <a:r>
              <a:rPr lang="en-US" dirty="0"/>
              <a:t>Input: everyone says either yes/no.</a:t>
            </a:r>
          </a:p>
          <a:p>
            <a:pPr lvl="1"/>
            <a:r>
              <a:rPr lang="en-US" dirty="0"/>
              <a:t>Output: an agreement of yes or no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FLP: this is impossible even with one-faulty process and arbitrary delays.</a:t>
            </a:r>
          </a:p>
          <a:p>
            <a:r>
              <a:rPr lang="en-US" dirty="0"/>
              <a:t>Many distributed systems problems can cast into a consensus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Mutual exclusion, leader election, total ordering, etc.</a:t>
            </a:r>
          </a:p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How do multiple processes agree on a value?</a:t>
            </a:r>
          </a:p>
          <a:p>
            <a:pPr lvl="1"/>
            <a:r>
              <a:rPr lang="en-US" dirty="0" smtClean="0"/>
              <a:t>Under failures, network partitions, message delays,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care about this!</a:t>
            </a:r>
          </a:p>
          <a:p>
            <a:r>
              <a:rPr lang="en-US" dirty="0"/>
              <a:t>Real systems implement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Google Chubby</a:t>
            </a:r>
          </a:p>
          <a:p>
            <a:pPr lvl="1"/>
            <a:r>
              <a:rPr lang="en-US" dirty="0"/>
              <a:t>MS Bing cluster management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 smtClean="0"/>
              <a:t>Amazon CTO Werner </a:t>
            </a:r>
            <a:r>
              <a:rPr lang="en-US" dirty="0" err="1"/>
              <a:t>Vogels</a:t>
            </a:r>
            <a:r>
              <a:rPr lang="en-US" dirty="0"/>
              <a:t> (in his blog post “Job Openings in My Group”)</a:t>
            </a:r>
          </a:p>
          <a:p>
            <a:pPr lvl="1"/>
            <a:r>
              <a:rPr lang="en-US" i="1" dirty="0" smtClean="0"/>
              <a:t>“What </a:t>
            </a:r>
            <a:r>
              <a:rPr lang="en-US" i="1" dirty="0"/>
              <a:t>kind of things am I looking for in you</a:t>
            </a:r>
            <a:r>
              <a:rPr lang="en-US" i="1" dirty="0" smtClean="0"/>
              <a:t>?”</a:t>
            </a:r>
            <a:endParaRPr lang="en-US" i="1" dirty="0"/>
          </a:p>
          <a:p>
            <a:pPr lvl="1"/>
            <a:r>
              <a:rPr lang="en-US" i="1" dirty="0" smtClean="0"/>
              <a:t>“You </a:t>
            </a:r>
            <a:r>
              <a:rPr lang="en-US" i="1" dirty="0"/>
              <a:t>know your distributed systems theory: You know about logical time, snapshots, stability, message ordering, but also acid and multi-level transactions. You have heard about the FLP impossibility argument. You know why failure detectors can solve it (but you do not have to remember which one diamond-w was). </a:t>
            </a:r>
            <a:r>
              <a:rPr lang="en-US" i="1" dirty="0">
                <a:solidFill>
                  <a:srgbClr val="FF0000"/>
                </a:solidFill>
              </a:rPr>
              <a:t>You have at least once tried to understand </a:t>
            </a:r>
            <a:r>
              <a:rPr lang="en-US" i="1" dirty="0" err="1">
                <a:solidFill>
                  <a:srgbClr val="FF0000"/>
                </a:solidFill>
              </a:rPr>
              <a:t>Paxos</a:t>
            </a:r>
            <a:r>
              <a:rPr lang="en-US" i="1" dirty="0">
                <a:solidFill>
                  <a:srgbClr val="FF0000"/>
                </a:solidFill>
              </a:rPr>
              <a:t> by reading the original paper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due 5/6 (Friday)</a:t>
            </a:r>
          </a:p>
          <a:p>
            <a:r>
              <a:rPr lang="en-US" dirty="0"/>
              <a:t>Final: Thursday, 5/12, 8am – 11am at Knox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36897</TotalTime>
  <Pages>12</Pages>
  <Words>2404</Words>
  <Application>Microsoft Macintosh PowerPoint</Application>
  <PresentationFormat>Letter Paper (8.5x11 in)</PresentationFormat>
  <Paragraphs>347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Paxos</vt:lpstr>
      <vt:lpstr>Recap</vt:lpstr>
      <vt:lpstr>Paxos</vt:lpstr>
      <vt:lpstr>Brief History</vt:lpstr>
      <vt:lpstr>Brief History</vt:lpstr>
      <vt:lpstr>Brief History</vt:lpstr>
      <vt:lpstr>Review: Consensus</vt:lpstr>
      <vt:lpstr>Review: Consensus</vt:lpstr>
      <vt:lpstr>CSE 486/586 Administrivia</vt:lpstr>
      <vt:lpstr>Paxos Assumptions &amp; Goals</vt:lpstr>
      <vt:lpstr>Desired Properties</vt:lpstr>
      <vt:lpstr>Roles of a Process</vt:lpstr>
      <vt:lpstr>Roles of a Process</vt:lpstr>
      <vt:lpstr>First Attempt</vt:lpstr>
      <vt:lpstr>Second Attempt</vt:lpstr>
      <vt:lpstr>Second Attempt</vt:lpstr>
      <vt:lpstr>Paxos</vt:lpstr>
      <vt:lpstr>Paxos Protocol Overview</vt:lpstr>
      <vt:lpstr>Paxos Protocol Overview</vt:lpstr>
      <vt:lpstr>Paxos Phase 1</vt:lpstr>
      <vt:lpstr>Paxos Phase 2</vt:lpstr>
      <vt:lpstr>Paxos Phase 3</vt:lpstr>
      <vt:lpstr>Problem: Progress (Liveness)</vt:lpstr>
      <vt:lpstr>Problem: Progress (Liveness)</vt:lpstr>
      <vt:lpstr>Problem: Progress (Liveness)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1574</cp:revision>
  <cp:lastPrinted>2016-04-25T14:41:41Z</cp:lastPrinted>
  <dcterms:created xsi:type="dcterms:W3CDTF">2012-03-21T04:48:11Z</dcterms:created>
  <dcterms:modified xsi:type="dcterms:W3CDTF">2016-04-25T14:42:35Z</dcterms:modified>
  <cp:category/>
</cp:coreProperties>
</file>