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322" r:id="rId3"/>
    <p:sldId id="707" r:id="rId4"/>
    <p:sldId id="762" r:id="rId5"/>
    <p:sldId id="743" r:id="rId6"/>
    <p:sldId id="769" r:id="rId7"/>
    <p:sldId id="763" r:id="rId8"/>
    <p:sldId id="745" r:id="rId9"/>
    <p:sldId id="746" r:id="rId10"/>
    <p:sldId id="747" r:id="rId11"/>
    <p:sldId id="758" r:id="rId12"/>
    <p:sldId id="765" r:id="rId13"/>
    <p:sldId id="750" r:id="rId14"/>
    <p:sldId id="767" r:id="rId15"/>
    <p:sldId id="775" r:id="rId16"/>
    <p:sldId id="773" r:id="rId17"/>
    <p:sldId id="774" r:id="rId18"/>
    <p:sldId id="770" r:id="rId19"/>
    <p:sldId id="749" r:id="rId20"/>
    <p:sldId id="752" r:id="rId21"/>
    <p:sldId id="754" r:id="rId22"/>
    <p:sldId id="753" r:id="rId23"/>
    <p:sldId id="704" r:id="rId24"/>
    <p:sldId id="584" r:id="rId2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8" d="100"/>
          <a:sy n="88" d="100"/>
        </p:scale>
        <p:origin x="-9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If P1 &amp; P2 take a snapshot at the same time, then the only message causally related to the P2’s local snapshot is message a.</a:t>
            </a:r>
          </a:p>
          <a:p>
            <a:pPr marL="228600" indent="-228600">
              <a:buAutoNum type="arabicParenR"/>
            </a:pPr>
            <a:r>
              <a:rPr lang="en-US" dirty="0" smtClean="0"/>
              <a:t>Since the</a:t>
            </a:r>
            <a:r>
              <a:rPr lang="en-US" baseline="0" dirty="0" smtClean="0"/>
              <a:t> send event for message b is included in P2’s snapshot, we need to capture message b as well (for message causality).</a:t>
            </a:r>
            <a:r>
              <a:rPr lang="en-US" dirty="0" smtClean="0"/>
              <a:t> In other</a:t>
            </a:r>
            <a:r>
              <a:rPr lang="en-US" baseline="0" dirty="0" smtClean="0"/>
              <a:t> words, i</a:t>
            </a:r>
            <a:r>
              <a:rPr lang="en-US" dirty="0" smtClean="0"/>
              <a:t>f P2 takes a snapshot at a different time, then there can be messages created by events (between P1’s snapshot time and P2’s snapshot time) included</a:t>
            </a:r>
            <a:r>
              <a:rPr lang="en-US" baseline="0" dirty="0" smtClean="0"/>
              <a:t> in </a:t>
            </a:r>
            <a:r>
              <a:rPr lang="en-US" dirty="0" smtClean="0"/>
              <a:t>P2’s snapshot.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Global States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Consistent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For each event, you can </a:t>
            </a:r>
            <a:r>
              <a:rPr lang="en-US" dirty="0" smtClean="0">
                <a:solidFill>
                  <a:srgbClr val="FF0000"/>
                </a:solidFill>
              </a:rPr>
              <a:t>trace back</a:t>
            </a:r>
            <a:r>
              <a:rPr lang="en-US" dirty="0" smtClean="0"/>
              <a:t> the causality.</a:t>
            </a:r>
          </a:p>
          <a:p>
            <a:r>
              <a:rPr lang="en-US" dirty="0" smtClean="0"/>
              <a:t>#2: Back to the state machine (from the last lecture)</a:t>
            </a:r>
          </a:p>
          <a:p>
            <a:pPr lvl="1"/>
            <a:r>
              <a:rPr lang="en-US" dirty="0" smtClean="0"/>
              <a:t>The execution of a distributed system as </a:t>
            </a:r>
            <a:r>
              <a:rPr lang="en-US" dirty="0" smtClean="0">
                <a:solidFill>
                  <a:srgbClr val="0000FF"/>
                </a:solidFill>
              </a:rPr>
              <a:t>a series of transitions </a:t>
            </a:r>
            <a:r>
              <a:rPr lang="en-US" dirty="0" smtClean="0"/>
              <a:t>between global states: S0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S1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S2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…</a:t>
            </a:r>
          </a:p>
          <a:p>
            <a:pPr lvl="1"/>
            <a:r>
              <a:rPr lang="en-US" dirty="0" smtClean="0"/>
              <a:t>…where </a:t>
            </a:r>
            <a:r>
              <a:rPr lang="en-US" dirty="0" smtClean="0">
                <a:solidFill>
                  <a:srgbClr val="0000FF"/>
                </a:solidFill>
              </a:rPr>
              <a:t>each transition happens with one single action </a:t>
            </a:r>
            <a:r>
              <a:rPr lang="en-US" dirty="0" smtClean="0"/>
              <a:t>from a process (i.e., local process event, send, and receive)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state (S0, S1, S2, …) is a consistent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PA2-A deadline: This Friday</a:t>
            </a:r>
          </a:p>
          <a:p>
            <a:r>
              <a:rPr lang="en-US" dirty="0" smtClean="0"/>
              <a:t>Please come and ask questions during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The Snapshot Algorithm: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There is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 smtClean="0">
                <a:latin typeface="Arial" pitchFamily="-1" charset="0"/>
              </a:rPr>
              <a:t> between each pair of processes (@each process: N-1 in and N-1 out)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Communication channels are unidirectional and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FIFO-ordered (important point)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Any process may initiate the snapshot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 does not interfere with normal execution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Single Process vs. Multiple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Just a snapshot of the local state, e.g., memory dump, stack trace, etc.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Multi-process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Snapshots of all process states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Network snapshot: All messages </a:t>
            </a:r>
            <a:r>
              <a:rPr lang="en-US" dirty="0">
                <a:latin typeface="Arial" pitchFamily="-1" charset="0"/>
              </a:rPr>
              <a:t>in the </a:t>
            </a:r>
            <a:r>
              <a:rPr lang="en-US" dirty="0" smtClean="0">
                <a:latin typeface="Arial" pitchFamily="-1" charset="0"/>
              </a:rPr>
              <a:t>network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Two </a:t>
            </a:r>
            <a:r>
              <a:rPr lang="en-US" dirty="0">
                <a:latin typeface="Arial" pitchFamily="-1" charset="0"/>
              </a:rPr>
              <a:t>questions</a:t>
            </a:r>
            <a:r>
              <a:rPr lang="en-US" dirty="0" smtClean="0">
                <a:latin typeface="Arial" pitchFamily="-1" charset="0"/>
              </a:rPr>
              <a:t>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#</a:t>
            </a:r>
            <a:r>
              <a:rPr lang="en-US" dirty="0">
                <a:latin typeface="Arial" pitchFamily="-1" charset="0"/>
              </a:rPr>
              <a:t>1: When to take a local snapshot at each process so that the collection of them can form a consistent global state? (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Process snapshot</a:t>
            </a:r>
            <a:r>
              <a:rPr lang="en-US" dirty="0" smtClean="0">
                <a:latin typeface="Arial" pitchFamily="-1" charset="0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#</a:t>
            </a:r>
            <a:r>
              <a:rPr lang="en-US" dirty="0">
                <a:latin typeface="Arial" pitchFamily="-1" charset="0"/>
              </a:rPr>
              <a:t>2: How to capture messages in </a:t>
            </a:r>
            <a:r>
              <a:rPr lang="en-US" dirty="0" smtClean="0">
                <a:latin typeface="Arial" pitchFamily="-1" charset="0"/>
              </a:rPr>
              <a:t>flight? </a:t>
            </a:r>
            <a:r>
              <a:rPr lang="en-US" dirty="0">
                <a:latin typeface="Arial" pitchFamily="-1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Network snapshot</a:t>
            </a:r>
            <a:r>
              <a:rPr lang="en-US" dirty="0">
                <a:latin typeface="Arial" pitchFamily="-1" charset="0"/>
              </a:rPr>
              <a:t>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8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Snapshot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Clock-synced snapshot (instantaneous snapshot)</a:t>
            </a:r>
          </a:p>
          <a:p>
            <a:pPr lvl="1"/>
            <a:r>
              <a:rPr lang="en-US" dirty="0" smtClean="0"/>
              <a:t>Process snapshots and network messages at time t</a:t>
            </a:r>
          </a:p>
          <a:p>
            <a:r>
              <a:rPr lang="en-US" dirty="0" smtClean="0"/>
              <a:t>Need to capture:</a:t>
            </a:r>
          </a:p>
          <a:p>
            <a:pPr lvl="1"/>
            <a:r>
              <a:rPr lang="en-US" dirty="0" smtClean="0"/>
              <a:t>Local snapshots of P1 &amp; P2</a:t>
            </a:r>
          </a:p>
          <a:p>
            <a:pPr lvl="1"/>
            <a:r>
              <a:rPr lang="en-US" dirty="0" smtClean="0"/>
              <a:t>Messages in the network (message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since message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is causally related to P2’s </a:t>
            </a:r>
            <a:r>
              <a:rPr lang="en-US" dirty="0" smtClean="0">
                <a:solidFill>
                  <a:srgbClr val="FF0000"/>
                </a:solidFill>
              </a:rPr>
              <a:t>snapshot)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 can’t quite do it due to (</a:t>
            </a:r>
            <a:r>
              <a:rPr lang="en-US" dirty="0" err="1" smtClean="0"/>
              <a:t>i</a:t>
            </a:r>
            <a:r>
              <a:rPr lang="en-US" dirty="0" smtClean="0"/>
              <a:t>) imperfect clock sync and (ii) no help from the network.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95500" y="45450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43672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51419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82800" y="534511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4481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70200" y="52943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737100" y="53070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2921000" y="4572000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064000" y="4468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89300" y="47244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200400" y="4419600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479800" y="52901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3530600" y="4535568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4673600" y="44646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3822700" y="48006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2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Snapshot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406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Logical snapshot (not instantaneous)</a:t>
            </a:r>
          </a:p>
          <a:p>
            <a:pPr lvl="1"/>
            <a:r>
              <a:rPr lang="en-US" dirty="0" smtClean="0"/>
              <a:t>Goal: </a:t>
            </a:r>
            <a:r>
              <a:rPr lang="en-US" dirty="0" smtClean="0"/>
              <a:t>capturing</a:t>
            </a:r>
            <a:r>
              <a:rPr lang="en-US" dirty="0" smtClean="0"/>
              <a:t> </a:t>
            </a:r>
            <a:r>
              <a:rPr lang="en-US" dirty="0" smtClean="0"/>
              <a:t>causality </a:t>
            </a:r>
            <a:r>
              <a:rPr lang="en-US" dirty="0" smtClean="0"/>
              <a:t>(</a:t>
            </a:r>
            <a:r>
              <a:rPr lang="en-US" dirty="0" smtClean="0"/>
              <a:t>events and messages)</a:t>
            </a:r>
          </a:p>
          <a:p>
            <a:pPr lvl="1"/>
            <a:r>
              <a:rPr lang="en-US" dirty="0" smtClean="0"/>
              <a:t>A process tells others to take a snapshot by </a:t>
            </a:r>
            <a:r>
              <a:rPr lang="en-US" dirty="0" smtClean="0"/>
              <a:t>sending a message (see the diagram). </a:t>
            </a:r>
            <a:r>
              <a:rPr lang="en-US" dirty="0" smtClean="0">
                <a:solidFill>
                  <a:srgbClr val="0000FF"/>
                </a:solidFill>
              </a:rPr>
              <a:t>But there’s a delay in doing so.</a:t>
            </a:r>
          </a:p>
          <a:p>
            <a:pPr lvl="1"/>
            <a:r>
              <a:rPr lang="en-US" dirty="0"/>
              <a:t>Need to capture all network messages </a:t>
            </a:r>
            <a:r>
              <a:rPr lang="en-US" dirty="0">
                <a:solidFill>
                  <a:srgbClr val="FF0000"/>
                </a:solidFill>
              </a:rPr>
              <a:t>during the </a:t>
            </a:r>
            <a:r>
              <a:rPr lang="en-US" dirty="0" smtClean="0">
                <a:solidFill>
                  <a:srgbClr val="FF0000"/>
                </a:solidFill>
              </a:rPr>
              <a:t>delay</a:t>
            </a:r>
            <a:r>
              <a:rPr lang="en-US" dirty="0" smtClean="0"/>
              <a:t> (not at an instantaneous moment)</a:t>
            </a:r>
            <a:endParaRPr lang="en-US" dirty="0" smtClean="0"/>
          </a:p>
          <a:p>
            <a:r>
              <a:rPr lang="en-US" dirty="0" smtClean="0"/>
              <a:t>We need to capture:</a:t>
            </a:r>
          </a:p>
          <a:p>
            <a:pPr lvl="1"/>
            <a:r>
              <a:rPr lang="en-US" dirty="0" smtClean="0"/>
              <a:t>Local snapshots of P1 &amp; P2 (same as before </a:t>
            </a:r>
            <a:r>
              <a:rPr lang="en-US" dirty="0" smtClean="0">
                <a:solidFill>
                  <a:srgbClr val="FF0000"/>
                </a:solidFill>
              </a:rPr>
              <a:t>but now at two different times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Messages in flight that are </a:t>
            </a:r>
            <a:r>
              <a:rPr lang="en-US" i="1" dirty="0" smtClean="0">
                <a:solidFill>
                  <a:srgbClr val="FF0000"/>
                </a:solidFill>
              </a:rPr>
              <a:t>causally related to each and every local snapshot</a:t>
            </a:r>
            <a:r>
              <a:rPr lang="en-US" dirty="0" smtClean="0"/>
              <a:t>, </a:t>
            </a:r>
            <a:r>
              <a:rPr lang="en-US" dirty="0"/>
              <a:t>e</a:t>
            </a:r>
            <a:r>
              <a:rPr lang="en-US" dirty="0" smtClean="0"/>
              <a:t>.g.</a:t>
            </a:r>
            <a:r>
              <a:rPr lang="en-US" dirty="0" smtClean="0"/>
              <a:t>, messages </a:t>
            </a:r>
            <a:r>
              <a:rPr lang="en-US" i="1" dirty="0" smtClean="0"/>
              <a:t>a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for P2’s </a:t>
            </a:r>
            <a:r>
              <a:rPr lang="en-US" dirty="0" smtClean="0"/>
              <a:t>snapshot.</a:t>
            </a:r>
          </a:p>
          <a:p>
            <a:pPr lvl="1"/>
            <a:r>
              <a:rPr lang="en-US" dirty="0" smtClean="0"/>
              <a:t>How?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2057400" y="55372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028700" y="53594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028700" y="613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2044700" y="63373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2247900" y="5473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2832100" y="62865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699000" y="6299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 flipV="1">
            <a:off x="2882900" y="5562600"/>
            <a:ext cx="13081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4064000" y="546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3213100" y="59309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3162300" y="5568950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200400" y="54864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3124200" y="5492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3835400" y="62928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3124200" y="5181600"/>
            <a:ext cx="0" cy="1371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962400" y="5181600"/>
            <a:ext cx="0" cy="1371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467100" y="6311900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V="1">
            <a:off x="3517900" y="5557283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4660900" y="5486400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>
            <a:off x="4051300" y="57150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3124200" y="5334000"/>
            <a:ext cx="8382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388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Snapshot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P1 needs to record all causally-related messages.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 smtClean="0"/>
              <a:t>the messages </a:t>
            </a:r>
            <a:r>
              <a:rPr lang="en-US" dirty="0" smtClean="0"/>
              <a:t>already in the network.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ll the messages </a:t>
            </a:r>
            <a:r>
              <a:rPr lang="en-US" dirty="0" smtClean="0"/>
              <a:t>sent </a:t>
            </a:r>
            <a:r>
              <a:rPr lang="en-US" dirty="0" smtClean="0"/>
              <a:t>during the </a:t>
            </a:r>
            <a:r>
              <a:rPr lang="en-US" dirty="0" smtClean="0"/>
              <a:t>delay.</a:t>
            </a:r>
          </a:p>
          <a:p>
            <a:r>
              <a:rPr lang="en-US" dirty="0" smtClean="0"/>
              <a:t>For messages </a:t>
            </a:r>
            <a:r>
              <a:rPr lang="en-US" dirty="0" smtClean="0"/>
              <a:t>already in the network,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P1 </a:t>
            </a:r>
            <a:r>
              <a:rPr lang="en-US" dirty="0">
                <a:solidFill>
                  <a:srgbClr val="FF0000"/>
                </a:solidFill>
              </a:rPr>
              <a:t>starts recording as soon as it sends a marker,</a:t>
            </a:r>
            <a:r>
              <a:rPr lang="en-US" dirty="0"/>
              <a:t> since the messages already in the network will arrive to P1 </a:t>
            </a:r>
            <a:r>
              <a:rPr lang="en-US" dirty="0">
                <a:solidFill>
                  <a:srgbClr val="0000FF"/>
                </a:solidFill>
              </a:rPr>
              <a:t>eventually</a:t>
            </a:r>
            <a:r>
              <a:rPr lang="en-US" dirty="0"/>
              <a:t>.</a:t>
            </a:r>
          </a:p>
          <a:p>
            <a:r>
              <a:rPr lang="en-US" dirty="0" smtClean="0"/>
              <a:t>For messages sent during the delay,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P2 </a:t>
            </a:r>
            <a:r>
              <a:rPr lang="en-US" dirty="0" smtClean="0">
                <a:solidFill>
                  <a:srgbClr val="0000FF"/>
                </a:solidFill>
              </a:rPr>
              <a:t>sends a marker again</a:t>
            </a:r>
            <a:r>
              <a:rPr lang="en-US" dirty="0" smtClean="0"/>
              <a:t> to tell P1 that a local snapshot has been taken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This marks the end of the delay.</a:t>
            </a:r>
          </a:p>
          <a:p>
            <a:pPr lvl="1"/>
            <a:r>
              <a:rPr lang="en-US" dirty="0" smtClean="0"/>
              <a:t>FIFO ensure </a:t>
            </a:r>
            <a:r>
              <a:rPr lang="en-US" dirty="0" smtClean="0"/>
              <a:t>that the marker is the last message 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V="1">
            <a:off x="2057400" y="52324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028700" y="50546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1028700" y="58293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 flipV="1">
            <a:off x="2044700" y="60325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2247900" y="5168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2832100" y="5981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3"/>
          <p:cNvSpPr>
            <a:spLocks noChangeArrowheads="1"/>
          </p:cNvSpPr>
          <p:nvPr/>
        </p:nvSpPr>
        <p:spPr bwMode="auto">
          <a:xfrm>
            <a:off x="4699000" y="5994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V="1">
            <a:off x="2882900" y="5257800"/>
            <a:ext cx="13081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21"/>
          <p:cNvSpPr>
            <a:spLocks noChangeArrowheads="1"/>
          </p:cNvSpPr>
          <p:nvPr/>
        </p:nvSpPr>
        <p:spPr bwMode="auto">
          <a:xfrm>
            <a:off x="4038600" y="5981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4064000" y="5156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3213100" y="56261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77" name="Line 32"/>
          <p:cNvSpPr>
            <a:spLocks noChangeShapeType="1"/>
          </p:cNvSpPr>
          <p:nvPr/>
        </p:nvSpPr>
        <p:spPr bwMode="auto">
          <a:xfrm>
            <a:off x="3162300" y="5264150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 Box 34"/>
          <p:cNvSpPr txBox="1">
            <a:spLocks noChangeArrowheads="1"/>
          </p:cNvSpPr>
          <p:nvPr/>
        </p:nvSpPr>
        <p:spPr bwMode="auto">
          <a:xfrm>
            <a:off x="3200400" y="5181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9" name="Oval 8"/>
          <p:cNvSpPr>
            <a:spLocks noChangeArrowheads="1"/>
          </p:cNvSpPr>
          <p:nvPr/>
        </p:nvSpPr>
        <p:spPr bwMode="auto">
          <a:xfrm>
            <a:off x="3124200" y="5187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8"/>
          <p:cNvSpPr>
            <a:spLocks noChangeArrowheads="1"/>
          </p:cNvSpPr>
          <p:nvPr/>
        </p:nvSpPr>
        <p:spPr bwMode="auto">
          <a:xfrm>
            <a:off x="3835400" y="59880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40"/>
          <p:cNvSpPr>
            <a:spLocks noChangeShapeType="1"/>
          </p:cNvSpPr>
          <p:nvPr/>
        </p:nvSpPr>
        <p:spPr bwMode="auto">
          <a:xfrm flipV="1">
            <a:off x="4114800" y="5257800"/>
            <a:ext cx="9144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4356100" y="56388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>
            <a:off x="4978400" y="5181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3124200" y="4876800"/>
            <a:ext cx="0" cy="1752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962400" y="4876800"/>
            <a:ext cx="0" cy="1752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3467100" y="6007100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18"/>
          <p:cNvSpPr>
            <a:spLocks noChangeShapeType="1"/>
          </p:cNvSpPr>
          <p:nvPr/>
        </p:nvSpPr>
        <p:spPr bwMode="auto">
          <a:xfrm flipV="1">
            <a:off x="3517900" y="5252483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4660900" y="5181600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>
            <a:off x="4051300" y="54102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3124200" y="5029200"/>
            <a:ext cx="8382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98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1" grpId="0" animBg="1"/>
      <p:bldP spid="82" grpId="0"/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Snapshot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Basic idea: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 smtClean="0"/>
              <a:t>The initiator </a:t>
            </a:r>
            <a:r>
              <a:rPr lang="en-US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dirty="0" smtClean="0"/>
              <a:t> to everyone else</a:t>
            </a:r>
          </a:p>
          <a:p>
            <a:pPr lvl="1"/>
            <a:r>
              <a:rPr lang="en-US" dirty="0" smtClean="0"/>
              <a:t>If a process receives a marker </a:t>
            </a:r>
            <a:r>
              <a:rPr lang="en-US" dirty="0" smtClean="0">
                <a:solidFill>
                  <a:srgbClr val="FF0000"/>
                </a:solidFill>
              </a:rPr>
              <a:t>for the first time</a:t>
            </a:r>
            <a:r>
              <a:rPr lang="en-US" dirty="0" smtClean="0"/>
              <a:t>, it takes a local snapshot, starts </a:t>
            </a:r>
            <a:r>
              <a:rPr lang="en-US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broadcasts a marker again</a:t>
            </a:r>
            <a:r>
              <a:rPr lang="en-US" dirty="0" smtClean="0"/>
              <a:t> to everyone else.</a:t>
            </a:r>
          </a:p>
          <a:p>
            <a:pPr lvl="1"/>
            <a:r>
              <a:rPr lang="en-US" dirty="0" smtClean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2354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0576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4832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03555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171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57721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594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4997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22275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02285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5695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0228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1592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4629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391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038600"/>
            <a:ext cx="30400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267200"/>
            <a:ext cx="41910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3434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505200" y="499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26720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4831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1910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hlink"/>
                </a:solidFill>
              </a:rPr>
              <a:t>M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27990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5715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09905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1673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03555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26085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5577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0228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184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3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Snapshot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 smtClean="0">
                <a:latin typeface="Arial" pitchFamily="-1" charset="0"/>
              </a:rPr>
              <a:t>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 smtClean="0">
                <a:latin typeface="Arial" pitchFamily="-1" charset="0"/>
              </a:rPr>
              <a:t> for initiator process P</a:t>
            </a:r>
            <a:r>
              <a:rPr lang="en-US" baseline="-25000" dirty="0" smtClean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After </a:t>
            </a:r>
            <a:r>
              <a:rPr lang="en-US" i="1" dirty="0" smtClean="0">
                <a:latin typeface="Arial" pitchFamily="-1" charset="0"/>
              </a:rPr>
              <a:t>P</a:t>
            </a:r>
            <a:r>
              <a:rPr lang="en-US" i="1" baseline="-25000" dirty="0" smtClean="0">
                <a:latin typeface="Arial" pitchFamily="-1" charset="0"/>
              </a:rPr>
              <a:t>0</a:t>
            </a:r>
            <a:r>
              <a:rPr lang="en-US" dirty="0" smtClean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 smtClean="0">
                <a:latin typeface="Arial" pitchFamily="-1" charset="0"/>
              </a:rPr>
              <a:t>for each outgoing channel C, send a </a:t>
            </a:r>
            <a:r>
              <a:rPr lang="en-US" sz="2000" u="sng" dirty="0" smtClean="0">
                <a:latin typeface="Arial" pitchFamily="-1" charset="0"/>
              </a:rPr>
              <a:t>marker message</a:t>
            </a:r>
            <a:r>
              <a:rPr lang="en-US" sz="2000" dirty="0" smtClean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 smtClean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err="1" smtClean="0">
                <a:latin typeface="Arial" pitchFamily="-1" charset="0"/>
              </a:rPr>
              <a:t>’s</a:t>
            </a:r>
            <a:r>
              <a:rPr lang="en-US" dirty="0" smtClean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smtClean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Chandy</a:t>
            </a:r>
            <a:r>
              <a:rPr lang="en-US" dirty="0" smtClean="0"/>
              <a:t> and </a:t>
            </a:r>
            <a:r>
              <a:rPr lang="en-US" dirty="0" err="1" smtClean="0"/>
              <a:t>Lamport’s</a:t>
            </a:r>
            <a:r>
              <a:rPr lang="en-US" dirty="0" smtClean="0"/>
              <a:t>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436688"/>
            <a:ext cx="86115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receiving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baseline="-25000" dirty="0">
                <a:solidFill>
                  <a:schemeClr val="tx1"/>
                </a:solidFill>
                <a:latin typeface="Times" pitchFamily="-1" charset="0"/>
              </a:rPr>
              <a:t> </a:t>
            </a:r>
            <a:endParaRPr lang="en-GB" sz="2000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On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’s receipt of a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message over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if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(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else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set of messages it has received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sending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endParaRPr lang="en-GB" sz="2000" i="1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After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recorded its state, for each outgoing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sends one marker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(before it sends any other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 smtClean="0"/>
              <a:t>Many applications need it, e.g., collaborative editing, distributed storage,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 smtClean="0"/>
              <a:t>Lamport</a:t>
            </a:r>
            <a:r>
              <a:rPr lang="en-US" dirty="0" smtClean="0"/>
              <a:t> clock: single counter</a:t>
            </a:r>
          </a:p>
          <a:p>
            <a:pPr lvl="1"/>
            <a:r>
              <a:rPr lang="en-US" dirty="0" smtClean="0"/>
              <a:t>Vector clock: one counter per process</a:t>
            </a:r>
          </a:p>
          <a:p>
            <a:pPr lvl="1"/>
            <a:r>
              <a:rPr lang="en-US" dirty="0" smtClean="0"/>
              <a:t>Happens-before relation shows </a:t>
            </a:r>
            <a:r>
              <a:rPr lang="en-US" dirty="0" smtClean="0">
                <a:solidFill>
                  <a:srgbClr val="FF0000"/>
                </a:solidFill>
              </a:rPr>
              <a:t>causality of events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Today: An important algorithm related to the discussion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The snapshot algorithm gives </a:t>
            </a:r>
            <a:r>
              <a:rPr lang="en-US" dirty="0" smtClean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 smtClean="0"/>
              <a:t>Meaning,</a:t>
            </a:r>
          </a:p>
          <a:p>
            <a:pPr marL="857250" lvl="1" indent="-457200"/>
            <a:r>
              <a:rPr lang="en-US" dirty="0" smtClean="0"/>
              <a:t>Suppose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an event in P</a:t>
            </a:r>
            <a:r>
              <a:rPr lang="en-US" baseline="-25000" dirty="0" smtClean="0"/>
              <a:t>i</a:t>
            </a:r>
            <a:r>
              <a:rPr lang="en-US" dirty="0" smtClean="0"/>
              <a:t>,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is an event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marL="857250" lvl="1" indent="-457200"/>
            <a:r>
              <a:rPr lang="en-US" dirty="0" smtClean="0"/>
              <a:t>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and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in the cut, then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 smtClean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 smtClean="0">
                <a:sym typeface="Wingdings"/>
              </a:rPr>
              <a:t>, but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 smtClean="0">
                <a:sym typeface="Wingdings"/>
              </a:rPr>
              <a:t>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baseline="-25000" dirty="0" smtClean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not in the cut (our assumption), a marker should’ve been sent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Then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must’ve recorded a state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meaning,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 smtClean="0"/>
              <a:t>Consistent global state vs. inconsistent global state</a:t>
            </a:r>
          </a:p>
          <a:p>
            <a:r>
              <a:rPr lang="en-US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Broadcast a “marker” </a:t>
            </a:r>
            <a:r>
              <a:rPr lang="en-US" dirty="0" err="1" smtClean="0">
                <a:latin typeface="Arial" pitchFamily="-1" charset="0"/>
              </a:rPr>
              <a:t>msg</a:t>
            </a:r>
            <a:r>
              <a:rPr lang="en-US" dirty="0" smtClean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Start recording all </a:t>
            </a:r>
            <a:r>
              <a:rPr lang="en-US" dirty="0" err="1" smtClean="0">
                <a:latin typeface="Arial" pitchFamily="-1" charset="0"/>
              </a:rPr>
              <a:t>msgs</a:t>
            </a:r>
            <a:r>
              <a:rPr lang="en-US" dirty="0" smtClean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Outcome: a consistent global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question: who has the most friends on Facebook?</a:t>
            </a:r>
          </a:p>
          <a:p>
            <a:r>
              <a:rPr lang="en-US" dirty="0" smtClean="0"/>
              <a:t>Challenges to answering this question?</a:t>
            </a:r>
          </a:p>
          <a:p>
            <a:pPr lvl="1"/>
            <a:r>
              <a:rPr lang="en-US" dirty="0" smtClean="0"/>
              <a:t>It changes!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snapshot</a:t>
            </a:r>
            <a:r>
              <a:rPr lang="en-US" dirty="0" smtClean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debugging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 smtClean="0"/>
              <a:t>Log in to one machine and see what happens</a:t>
            </a:r>
          </a:p>
          <a:p>
            <a:pPr lvl="1"/>
            <a:r>
              <a:rPr lang="en-US" dirty="0" smtClean="0"/>
              <a:t>Collect logs and see what happens</a:t>
            </a:r>
          </a:p>
          <a:p>
            <a:pPr lvl="1"/>
            <a:r>
              <a:rPr lang="en-US" dirty="0" smtClean="0"/>
              <a:t>Taking a </a:t>
            </a:r>
            <a:r>
              <a:rPr lang="en-US" dirty="0" smtClean="0">
                <a:solidFill>
                  <a:srgbClr val="FF0000"/>
                </a:solidFill>
              </a:rPr>
              <a:t>global snapshot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 smtClean="0"/>
              <a:t>What is a Snapshot?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Just a snapshot of the local state, e.g., memory dump, stack trace, etc.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Multi-process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Snapshots of all process states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Network snapshot: All messages </a:t>
            </a:r>
            <a:r>
              <a:rPr lang="en-US" dirty="0">
                <a:latin typeface="Arial" pitchFamily="-1" charset="0"/>
              </a:rPr>
              <a:t>in the </a:t>
            </a:r>
            <a:r>
              <a:rPr lang="en-US" dirty="0" smtClean="0">
                <a:latin typeface="Arial" pitchFamily="-1" charset="0"/>
              </a:rPr>
              <a:t>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86200"/>
            <a:ext cx="76835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Would you say this is a good snapshot?</a:t>
            </a:r>
          </a:p>
          <a:p>
            <a:pPr lvl="1"/>
            <a:r>
              <a:rPr lang="en-US" dirty="0" smtClean="0"/>
              <a:t>“Good”: we can explain all the causality, </a:t>
            </a:r>
            <a:r>
              <a:rPr lang="en-US" dirty="0" smtClean="0">
                <a:solidFill>
                  <a:srgbClr val="FF0000"/>
                </a:solidFill>
              </a:rPr>
              <a:t>including messages</a:t>
            </a:r>
          </a:p>
          <a:p>
            <a:pPr lvl="1"/>
            <a:r>
              <a:rPr lang="en-US" dirty="0" smtClean="0"/>
              <a:t>No because 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might have been caused by e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things we want.</a:t>
            </a:r>
          </a:p>
          <a:p>
            <a:pPr lvl="1"/>
            <a:r>
              <a:rPr lang="en-US" dirty="0" smtClean="0"/>
              <a:t>Per-process state</a:t>
            </a:r>
          </a:p>
          <a:p>
            <a:pPr lvl="1"/>
            <a:r>
              <a:rPr lang="en-US" dirty="0" smtClean="0"/>
              <a:t>Messages that are </a:t>
            </a:r>
            <a:r>
              <a:rPr lang="en-US" dirty="0" smtClean="0">
                <a:solidFill>
                  <a:srgbClr val="FF0000"/>
                </a:solidFill>
              </a:rPr>
              <a:t>causally related to each and every local snapshot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 flight</a:t>
            </a:r>
          </a:p>
          <a:p>
            <a:pPr lvl="1"/>
            <a:r>
              <a:rPr lang="en-US" dirty="0" smtClean="0"/>
              <a:t>All events that happened before each event in the snapshot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6303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4525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22272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4304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566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566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2379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23923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31670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9892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3103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6684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6430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3116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4685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592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2341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5795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7065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30908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6938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1236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1236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132873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12493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4812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2036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417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3205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3179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32305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57400" y="1541462"/>
            <a:ext cx="2927350" cy="2649538"/>
            <a:chOff x="1216" y="2256"/>
            <a:chExt cx="1844" cy="1669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0" y="6096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“cut”</a:t>
            </a:r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 bwMode="auto">
          <a:xfrm flipH="1">
            <a:off x="4644474" y="8404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37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First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Synchronize clocks of all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Ask all processes to record their states at known time </a:t>
            </a:r>
            <a:r>
              <a:rPr lang="en-US" i="1" dirty="0" err="1" smtClean="0">
                <a:solidFill>
                  <a:srgbClr val="FF0000"/>
                </a:solidFill>
                <a:latin typeface="Arial" pitchFamily="-1" charset="0"/>
              </a:rPr>
              <a:t>t</a:t>
            </a:r>
            <a:endParaRPr lang="en-US" dirty="0" smtClean="0">
              <a:solidFill>
                <a:schemeClr val="hlink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Problems?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Time synchronization possible only approximately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Another issue?</a:t>
            </a: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Does not record the state of messages in the channels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Again: synchronization not required –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causality is enough!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What we need: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 logical global snapshot</a:t>
            </a:r>
          </a:p>
          <a:p>
            <a:pPr lvl="1"/>
            <a:r>
              <a:rPr lang="en-US" dirty="0" smtClean="0"/>
              <a:t>The state of each process</a:t>
            </a:r>
          </a:p>
          <a:p>
            <a:pPr lvl="1"/>
            <a:r>
              <a:rPr lang="en-US" dirty="0" smtClean="0"/>
              <a:t>Messages in transit in all communication channels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 smtClean="0">
                <a:latin typeface="Arial" pitchFamily="-1" charset="0"/>
              </a:rPr>
              <a:t>For a process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where events </a:t>
            </a:r>
            <a:r>
              <a:rPr lang="en-US" sz="2000" i="1" dirty="0" smtClean="0">
                <a:latin typeface="Arial" pitchFamily="-1" charset="0"/>
              </a:rPr>
              <a:t>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0</a:t>
            </a:r>
            <a:r>
              <a:rPr lang="en-US" sz="2000" i="1" dirty="0" smtClean="0">
                <a:latin typeface="Arial" pitchFamily="-1" charset="0"/>
              </a:rPr>
              <a:t>, 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1</a:t>
            </a:r>
            <a:r>
              <a:rPr lang="en-US" sz="2000" i="1" dirty="0" smtClean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h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</a:t>
            </a:r>
            <a:r>
              <a:rPr lang="en-US" sz="1800" i="1" dirty="0" err="1" smtClean="0">
                <a:latin typeface="Arial" pitchFamily="-1" charset="0"/>
              </a:rPr>
              <a:t>h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’</a:t>
            </a:r>
            <a:r>
              <a:rPr lang="en-US" sz="1800" dirty="0" err="1" smtClean="0">
                <a:latin typeface="Arial" pitchFamily="-1" charset="0"/>
              </a:rPr>
              <a:t>s</a:t>
            </a:r>
            <a:r>
              <a:rPr lang="en-US" sz="1800" dirty="0" smtClean="0">
                <a:latin typeface="Arial" pitchFamily="-1" charset="0"/>
              </a:rPr>
              <a:t> state immediately after </a:t>
            </a:r>
            <a:r>
              <a:rPr lang="en-US" sz="1800" dirty="0" err="1" smtClean="0">
                <a:latin typeface="Arial" pitchFamily="-1" charset="0"/>
              </a:rPr>
              <a:t>k</a:t>
            </a:r>
            <a:r>
              <a:rPr lang="en-US" sz="1800" baseline="30000" dirty="0" err="1" smtClean="0">
                <a:latin typeface="Arial" pitchFamily="-1" charset="0"/>
              </a:rPr>
              <a:t>th</a:t>
            </a:r>
            <a:r>
              <a:rPr lang="en-US" sz="1800" dirty="0" smtClean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latin typeface="Arial" pitchFamily="-1" charset="0"/>
              </a:rPr>
              <a:t> For a set of processes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…,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H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S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= h</a:t>
            </a:r>
            <a:r>
              <a:rPr lang="en-US" sz="1800" i="1" baseline="-25000" dirty="0" smtClean="0">
                <a:latin typeface="Arial" pitchFamily="-1" charset="0"/>
              </a:rPr>
              <a:t>1</a:t>
            </a:r>
            <a:r>
              <a:rPr lang="en-US" sz="1800" i="1" baseline="30000" dirty="0" smtClean="0">
                <a:latin typeface="Arial" pitchFamily="-1" charset="0"/>
              </a:rPr>
              <a:t>c1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</a:rPr>
              <a:t> h</a:t>
            </a:r>
            <a:r>
              <a:rPr lang="en-US" sz="1800" i="1" baseline="-25000" dirty="0" smtClean="0">
                <a:latin typeface="Arial" pitchFamily="-1" charset="0"/>
              </a:rPr>
              <a:t>2</a:t>
            </a:r>
            <a:r>
              <a:rPr lang="en-US" sz="1800" i="1" baseline="30000" dirty="0" smtClean="0">
                <a:latin typeface="Arial" pitchFamily="-1" charset="0"/>
              </a:rPr>
              <a:t>c2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 smtClean="0">
                <a:latin typeface="Arial" pitchFamily="-1" charset="0"/>
              </a:rPr>
              <a:t> = {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30000" dirty="0" err="1" smtClean="0">
                <a:latin typeface="Arial" pitchFamily="-1" charset="0"/>
              </a:rPr>
              <a:t>ci</a:t>
            </a:r>
            <a:r>
              <a:rPr lang="en-US" sz="1800" i="1" dirty="0" smtClean="0">
                <a:latin typeface="Arial" pitchFamily="-1" charset="0"/>
              </a:rPr>
              <a:t>, </a:t>
            </a:r>
            <a:r>
              <a:rPr lang="en-US" sz="1800" i="1" dirty="0" err="1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1,2, … </a:t>
            </a:r>
            <a:r>
              <a:rPr lang="en-US" sz="1800" i="1" dirty="0" err="1" smtClean="0">
                <a:latin typeface="Arial" pitchFamily="-1" charset="0"/>
              </a:rPr>
              <a:t>n</a:t>
            </a:r>
            <a:r>
              <a:rPr lang="en-US" sz="1800" i="1" dirty="0" smtClean="0">
                <a:latin typeface="Arial" pitchFamily="-1" charset="0"/>
              </a:rPr>
              <a:t>}</a:t>
            </a:r>
            <a:endParaRPr lang="en-US" sz="1800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 smtClean="0">
                <a:latin typeface="Arial" pitchFamily="-1" charset="0"/>
              </a:rPr>
              <a:t>A cut C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 smtClean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C)</a:t>
            </a:r>
            <a:endParaRPr lang="en-US" i="1" dirty="0" smtClean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 A global state S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 smtClean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18902</TotalTime>
  <Pages>12</Pages>
  <Words>1877</Words>
  <Application>Microsoft Macintosh PowerPoint</Application>
  <PresentationFormat>Letter Paper (8.5x11 in)</PresentationFormat>
  <Paragraphs>317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CS252-template</vt:lpstr>
      <vt:lpstr>Office Theme</vt:lpstr>
      <vt:lpstr>CSE 486/586 Distributed Systems Global States</vt:lpstr>
      <vt:lpstr>Last Time</vt:lpstr>
      <vt:lpstr>Today’s Question</vt:lpstr>
      <vt:lpstr>Today’s Question</vt:lpstr>
      <vt:lpstr>What is a Snapshot?</vt:lpstr>
      <vt:lpstr>What Do We Want?</vt:lpstr>
      <vt:lpstr>Obvious First Try</vt:lpstr>
      <vt:lpstr>How to Do It? Definitions</vt:lpstr>
      <vt:lpstr>Consistent States</vt:lpstr>
      <vt:lpstr>Why Consistent States?</vt:lpstr>
      <vt:lpstr>CSE 486/586 Administrivia</vt:lpstr>
      <vt:lpstr>The Snapshot Algorithm: Assumptions</vt:lpstr>
      <vt:lpstr>Single Process vs. Multiple Processes</vt:lpstr>
      <vt:lpstr>The Snapshot Algorithm</vt:lpstr>
      <vt:lpstr>The Snapshot Algorithm</vt:lpstr>
      <vt:lpstr>The Snapshot Algorithm</vt:lpstr>
      <vt:lpstr>The Snapshot Algorithm</vt:lpstr>
      <vt:lpstr>The Snapshot Algorithm</vt:lpstr>
      <vt:lpstr>Chandy and Lamport’s Snapshot</vt:lpstr>
      <vt:lpstr>Exercise</vt:lpstr>
      <vt:lpstr>One Provable Property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801</cp:revision>
  <cp:lastPrinted>2016-02-15T17:32:21Z</cp:lastPrinted>
  <dcterms:created xsi:type="dcterms:W3CDTF">2012-02-02T03:38:01Z</dcterms:created>
  <dcterms:modified xsi:type="dcterms:W3CDTF">2016-02-16T04:07:48Z</dcterms:modified>
  <cp:category/>
</cp:coreProperties>
</file>