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0"/>
  </p:notesMasterIdLst>
  <p:handoutMasterIdLst>
    <p:handoutMasterId r:id="rId21"/>
  </p:handoutMasterIdLst>
  <p:sldIdLst>
    <p:sldId id="322" r:id="rId3"/>
    <p:sldId id="767" r:id="rId4"/>
    <p:sldId id="829" r:id="rId5"/>
    <p:sldId id="839" r:id="rId6"/>
    <p:sldId id="830" r:id="rId7"/>
    <p:sldId id="831" r:id="rId8"/>
    <p:sldId id="832" r:id="rId9"/>
    <p:sldId id="833" r:id="rId10"/>
    <p:sldId id="842" r:id="rId11"/>
    <p:sldId id="840" r:id="rId12"/>
    <p:sldId id="834" r:id="rId13"/>
    <p:sldId id="835" r:id="rId14"/>
    <p:sldId id="838" r:id="rId15"/>
    <p:sldId id="836" r:id="rId16"/>
    <p:sldId id="837" r:id="rId17"/>
    <p:sldId id="704" r:id="rId18"/>
    <p:sldId id="584" r:id="rId1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9" d="100"/>
          <a:sy n="79" d="100"/>
        </p:scale>
        <p:origin x="-16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531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407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Green arrows are message</a:t>
            </a:r>
            <a:r>
              <a:rPr lang="en-US" baseline="0" dirty="0" smtClean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A:1 in gray means</a:t>
            </a:r>
            <a:r>
              <a:rPr lang="en-US" baseline="0" dirty="0" smtClean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301663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Reliable Multicast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Problematic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processes P1 &amp; P2 at their initial state.</a:t>
            </a:r>
          </a:p>
          <a:p>
            <a:r>
              <a:rPr lang="en-US" dirty="0" smtClean="0"/>
              <a:t>P1 sends M1 &amp; P2 sends M2.</a:t>
            </a:r>
          </a:p>
          <a:p>
            <a:r>
              <a:rPr lang="en-US" dirty="0" smtClean="0"/>
              <a:t>P1 receives M1 (its own) and proposes 1. P2 does the same for M2.</a:t>
            </a:r>
          </a:p>
          <a:p>
            <a:r>
              <a:rPr lang="en-US" dirty="0" smtClean="0"/>
              <a:t>P2 receives M1 (P1’s message) and proposes 2. P1 does the same for M2.</a:t>
            </a:r>
          </a:p>
          <a:p>
            <a:r>
              <a:rPr lang="en-US" dirty="0" smtClean="0"/>
              <a:t>P1 picks 2 for M1 &amp; P2 also picks 2 for M2.</a:t>
            </a:r>
          </a:p>
          <a:p>
            <a:r>
              <a:rPr lang="en-US" dirty="0" smtClean="0"/>
              <a:t>Same sequence number for two different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do you want to solve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19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ISIS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</a:t>
            </a:r>
            <a:endParaRPr lang="en-US" sz="1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B</a:t>
            </a:r>
            <a:endParaRPr lang="en-US" sz="1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C</a:t>
            </a:r>
            <a:endParaRPr lang="en-US" sz="1800" b="1" dirty="0"/>
          </a:p>
        </p:txBody>
      </p:sp>
      <p:sp>
        <p:nvSpPr>
          <p:cNvPr id="60" name="Rectangle 59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866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6962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6200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3058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962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058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3820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P1</a:t>
            </a:r>
            <a:endParaRPr lang="en-US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P2</a:t>
            </a:r>
            <a:endParaRPr lang="en-US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P3</a:t>
            </a:r>
            <a:endParaRPr lang="en-US" sz="2000" b="1" dirty="0"/>
          </a:p>
        </p:txBody>
      </p:sp>
      <p:sp>
        <p:nvSpPr>
          <p:cNvPr id="73" name="Rectangle 72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2390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62800" y="4648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2296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3058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6200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772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534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2" name="Rectangle 91"/>
          <p:cNvSpPr/>
          <p:nvPr/>
        </p:nvSpPr>
        <p:spPr>
          <a:xfrm>
            <a:off x="70866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0866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772400" y="3048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5" name="Rectangle 94"/>
          <p:cNvSpPr/>
          <p:nvPr/>
        </p:nvSpPr>
        <p:spPr>
          <a:xfrm>
            <a:off x="84582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7724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8" name="Rectangle 97"/>
          <p:cNvSpPr/>
          <p:nvPr/>
        </p:nvSpPr>
        <p:spPr>
          <a:xfrm>
            <a:off x="84582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4764" y="1066800"/>
            <a:ext cx="427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Showing the process id only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128787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0177E-6 3.71614E-6 L 0.13745 0.0055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3" y="27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5481E-6 -3.12572E-6 L -0.07081 -0.0055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0" y="-27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 0 " pathEditMode="relative" ptsTypes="AA">
                                      <p:cBhvr>
                                        <p:cTn id="11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4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4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5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6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8 0 " pathEditMode="relative" ptsTypes="AA">
                                      <p:cBhvr>
                                        <p:cTn id="18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5 0 " pathEditMode="relative" ptsTypes="AA">
                                      <p:cBhvr>
                                        <p:cTn id="18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58" grpId="0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5" grpId="2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8" grpId="2" animBg="1"/>
      <p:bldP spid="73" grpId="0" animBg="1"/>
      <p:bldP spid="77" grpId="0"/>
      <p:bldP spid="80" grpId="0" animBg="1"/>
      <p:bldP spid="80" grpId="1" animBg="1"/>
      <p:bldP spid="80" grpId="2" animBg="1"/>
      <p:bldP spid="81" grpId="0"/>
      <p:bldP spid="85" grpId="0" animBg="1"/>
      <p:bldP spid="85" grpId="1" animBg="1"/>
      <p:bldP spid="86" grpId="0" animBg="1"/>
      <p:bldP spid="87" grpId="0" animBg="1"/>
      <p:bldP spid="87" grpId="1" animBg="1"/>
      <p:bldP spid="88" grpId="0" animBg="1"/>
      <p:bldP spid="88" grpId="1" animBg="1"/>
      <p:bldP spid="89" grpId="0"/>
      <p:bldP spid="90" grpId="0"/>
      <p:bldP spid="92" grpId="0" animBg="1"/>
      <p:bldP spid="92" grpId="1" animBg="1"/>
      <p:bldP spid="93" grpId="0"/>
      <p:bldP spid="94" grpId="0"/>
      <p:bldP spid="95" grpId="0"/>
      <p:bldP spid="96" grpId="0" animBg="1"/>
      <p:bldP spid="97" grpId="0"/>
      <p:bldP spid="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 of Total Order 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 message m</a:t>
            </a:r>
            <a:r>
              <a:rPr lang="en-US" baseline="-25000" dirty="0" smtClean="0"/>
              <a:t>1</a:t>
            </a:r>
            <a:r>
              <a:rPr lang="en-US" dirty="0" smtClean="0"/>
              <a:t>, consider the first process </a:t>
            </a:r>
            <a:r>
              <a:rPr lang="en-US" i="1" dirty="0" smtClean="0"/>
              <a:t>p</a:t>
            </a:r>
            <a:r>
              <a:rPr lang="en-US" dirty="0" smtClean="0"/>
              <a:t> that delivers m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At </a:t>
            </a:r>
            <a:r>
              <a:rPr lang="en-US" i="1" dirty="0" smtClean="0"/>
              <a:t>p</a:t>
            </a:r>
            <a:r>
              <a:rPr lang="en-US" dirty="0" smtClean="0"/>
              <a:t>, when message m</a:t>
            </a:r>
            <a:r>
              <a:rPr lang="en-US" baseline="-25000" dirty="0" smtClean="0"/>
              <a:t>1</a:t>
            </a:r>
            <a:r>
              <a:rPr lang="en-US" dirty="0" smtClean="0"/>
              <a:t> is at head of priority queue and has been marked deliverable, let m</a:t>
            </a:r>
            <a:r>
              <a:rPr lang="en-US" baseline="-25000" dirty="0" smtClean="0"/>
              <a:t>2</a:t>
            </a:r>
            <a:r>
              <a:rPr lang="en-US" dirty="0" smtClean="0"/>
              <a:t> be another message that has not yet been delivered (i.e., is on the same queue or has not been seen yet by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&gt;=			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		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Suppose there is some other process </a:t>
            </a:r>
            <a:r>
              <a:rPr lang="en-US" i="1" dirty="0" smtClean="0"/>
              <a:t>p’ </a:t>
            </a:r>
            <a:r>
              <a:rPr lang="en-US" dirty="0" smtClean="0"/>
              <a:t>that delivers m</a:t>
            </a:r>
            <a:r>
              <a:rPr lang="en-US" baseline="-25000" dirty="0" smtClean="0"/>
              <a:t>2</a:t>
            </a:r>
            <a:r>
              <a:rPr lang="en-US" dirty="0" smtClean="0"/>
              <a:t> before it delivers m</a:t>
            </a:r>
            <a:r>
              <a:rPr lang="en-US" baseline="-25000" dirty="0" smtClean="0"/>
              <a:t>1</a:t>
            </a:r>
            <a:r>
              <a:rPr lang="en-US" dirty="0" smtClean="0"/>
              <a:t>. Then at </a:t>
            </a:r>
            <a:r>
              <a:rPr lang="en-US" i="1" dirty="0" smtClean="0"/>
              <a:t>p’</a:t>
            </a:r>
            <a:r>
              <a:rPr lang="en-US" dirty="0" smtClean="0"/>
              <a:t>,</a:t>
            </a:r>
          </a:p>
          <a:p>
            <a:pPr marL="118872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&gt;= </a:t>
            </a:r>
          </a:p>
          <a:p>
            <a:pPr marL="118872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a contradiction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724400" y="2816423"/>
            <a:ext cx="2941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 smtClean="0">
                <a:solidFill>
                  <a:srgbClr val="0000FF"/>
                </a:solidFill>
              </a:rPr>
              <a:t>“</a:t>
            </a:r>
            <a:r>
              <a:rPr lang="en-US" dirty="0" smtClean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4876800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759325" y="4364037"/>
            <a:ext cx="28792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5410200" y="3297237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Each process keeps a vector clock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counter represents </a:t>
            </a:r>
            <a:r>
              <a:rPr lang="en-US" dirty="0" smtClean="0">
                <a:solidFill>
                  <a:srgbClr val="0000FF"/>
                </a:solidFill>
              </a:rPr>
              <a:t>the number of messages received</a:t>
            </a:r>
            <a:r>
              <a:rPr lang="en-US" dirty="0" smtClean="0"/>
              <a:t> from each of the other processes.</a:t>
            </a:r>
          </a:p>
          <a:p>
            <a:r>
              <a:rPr lang="en-US" dirty="0" smtClean="0"/>
              <a:t>When multicasting a message, the sender process increments its own counter and attaches its vector clock.</a:t>
            </a:r>
          </a:p>
          <a:p>
            <a:r>
              <a:rPr lang="en-US" dirty="0" smtClean="0"/>
              <a:t>Upon receiving a multicast message, the receiver process </a:t>
            </a:r>
            <a:r>
              <a:rPr lang="en-US" dirty="0" smtClean="0">
                <a:solidFill>
                  <a:srgbClr val="0000FF"/>
                </a:solidFill>
              </a:rPr>
              <a:t>waits</a:t>
            </a:r>
            <a:r>
              <a:rPr lang="en-US" dirty="0" smtClean="0"/>
              <a:t> until it can preserve causal ordering: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from the sender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that the sender had delivered before the multicast message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Causal Ordering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76375"/>
            <a:ext cx="720090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1901825" y="2273300"/>
            <a:ext cx="3330575" cy="80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05425" y="1985963"/>
            <a:ext cx="358933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hlink"/>
                </a:solidFill>
              </a:rPr>
              <a:t>The number of group-g messages</a:t>
            </a:r>
          </a:p>
          <a:p>
            <a:r>
              <a:rPr lang="en-US" sz="1600">
                <a:solidFill>
                  <a:schemeClr val="hlink"/>
                </a:solidFill>
              </a:rPr>
              <a:t>from process j that have been seen at</a:t>
            </a:r>
          </a:p>
          <a:p>
            <a:r>
              <a:rPr lang="en-US" sz="1600">
                <a:solidFill>
                  <a:schemeClr val="hlink"/>
                </a:solidFill>
              </a:rPr>
              <a:t>process i so far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Example: Causal Ordering Multicast 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1082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362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362200" y="2362200"/>
            <a:ext cx="34417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2120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21590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384800" y="57404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1663700" y="57404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467100" y="57912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3594100" y="23876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606800" y="3022600"/>
            <a:ext cx="4318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5334000" y="2349500"/>
            <a:ext cx="469900" cy="546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149600" y="3238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6019800" y="1536700"/>
            <a:ext cx="1219200" cy="457200"/>
          </a:xfrm>
          <a:prstGeom prst="wedgeEllipseCallout">
            <a:avLst>
              <a:gd name="adj1" fmla="val -50667"/>
              <a:gd name="adj2" fmla="val 96181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Reject: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1524000" y="3975100"/>
            <a:ext cx="1219200" cy="495300"/>
          </a:xfrm>
          <a:prstGeom prst="wedgeEllipseCallout">
            <a:avLst>
              <a:gd name="adj1" fmla="val 39759"/>
              <a:gd name="adj2" fmla="val -202245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93800" y="2247900"/>
            <a:ext cx="942975" cy="312738"/>
            <a:chOff x="976" y="1360"/>
            <a:chExt cx="594" cy="197"/>
          </a:xfrm>
        </p:grpSpPr>
        <p:sp>
          <p:nvSpPr>
            <p:cNvPr id="48180" name="Oval 22"/>
            <p:cNvSpPr>
              <a:spLocks noChangeArrowheads="1"/>
            </p:cNvSpPr>
            <p:nvPr/>
          </p:nvSpPr>
          <p:spPr bwMode="auto">
            <a:xfrm>
              <a:off x="976" y="1376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Text Box 23"/>
            <p:cNvSpPr txBox="1">
              <a:spLocks noChangeArrowheads="1"/>
            </p:cNvSpPr>
            <p:nvPr/>
          </p:nvSpPr>
          <p:spPr bwMode="auto">
            <a:xfrm>
              <a:off x="1022" y="1360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0,0,0</a:t>
              </a:r>
            </a:p>
          </p:txBody>
        </p:sp>
      </p:grpSp>
      <p:sp>
        <p:nvSpPr>
          <p:cNvPr id="48150" name="Oval 24"/>
          <p:cNvSpPr>
            <a:spLocks noChangeArrowheads="1"/>
          </p:cNvSpPr>
          <p:nvPr/>
        </p:nvSpPr>
        <p:spPr bwMode="auto">
          <a:xfrm>
            <a:off x="1206500" y="28956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Text Box 25"/>
          <p:cNvSpPr txBox="1">
            <a:spLocks noChangeArrowheads="1"/>
          </p:cNvSpPr>
          <p:nvPr/>
        </p:nvSpPr>
        <p:spPr bwMode="auto">
          <a:xfrm>
            <a:off x="12795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2" name="Oval 26"/>
          <p:cNvSpPr>
            <a:spLocks noChangeArrowheads="1"/>
          </p:cNvSpPr>
          <p:nvPr/>
        </p:nvSpPr>
        <p:spPr bwMode="auto">
          <a:xfrm>
            <a:off x="1219200" y="355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Text Box 27"/>
          <p:cNvSpPr txBox="1">
            <a:spLocks noChangeArrowheads="1"/>
          </p:cNvSpPr>
          <p:nvPr/>
        </p:nvSpPr>
        <p:spPr bwMode="auto">
          <a:xfrm>
            <a:off x="1292225" y="353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4" name="Oval 28"/>
          <p:cNvSpPr>
            <a:spLocks noChangeArrowheads="1"/>
          </p:cNvSpPr>
          <p:nvPr/>
        </p:nvSpPr>
        <p:spPr bwMode="auto">
          <a:xfrm>
            <a:off x="2032000" y="2120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Text Box 29"/>
          <p:cNvSpPr txBox="1">
            <a:spLocks noChangeArrowheads="1"/>
          </p:cNvSpPr>
          <p:nvPr/>
        </p:nvSpPr>
        <p:spPr bwMode="auto">
          <a:xfrm>
            <a:off x="2105025" y="2095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48156" name="Oval 30"/>
          <p:cNvSpPr>
            <a:spLocks noChangeArrowheads="1"/>
          </p:cNvSpPr>
          <p:nvPr/>
        </p:nvSpPr>
        <p:spPr bwMode="auto">
          <a:xfrm>
            <a:off x="3467100" y="21463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31"/>
          <p:cNvSpPr txBox="1">
            <a:spLocks noChangeArrowheads="1"/>
          </p:cNvSpPr>
          <p:nvPr/>
        </p:nvSpPr>
        <p:spPr bwMode="auto">
          <a:xfrm>
            <a:off x="35401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58" name="Oval 32"/>
          <p:cNvSpPr>
            <a:spLocks noChangeArrowheads="1"/>
          </p:cNvSpPr>
          <p:nvPr/>
        </p:nvSpPr>
        <p:spPr bwMode="auto">
          <a:xfrm>
            <a:off x="2260600" y="3009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Text Box 33"/>
          <p:cNvSpPr txBox="1">
            <a:spLocks noChangeArrowheads="1"/>
          </p:cNvSpPr>
          <p:nvPr/>
        </p:nvSpPr>
        <p:spPr bwMode="auto">
          <a:xfrm>
            <a:off x="23336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103458" name="AutoShape 34"/>
          <p:cNvSpPr>
            <a:spLocks noChangeArrowheads="1"/>
          </p:cNvSpPr>
          <p:nvPr/>
        </p:nvSpPr>
        <p:spPr bwMode="auto">
          <a:xfrm>
            <a:off x="3771900" y="4686300"/>
            <a:ext cx="1562100" cy="876300"/>
          </a:xfrm>
          <a:prstGeom prst="wedgeEllipseCallout">
            <a:avLst>
              <a:gd name="adj1" fmla="val -29389"/>
              <a:gd name="adj2" fmla="val -134602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/>
              <a:t>Buffer,</a:t>
            </a:r>
            <a:r>
              <a:rPr lang="en-US" b="1">
                <a:solidFill>
                  <a:schemeClr val="tx1"/>
                </a:solidFill>
              </a:rPr>
              <a:t>  missing P1(1) </a:t>
            </a:r>
          </a:p>
        </p:txBody>
      </p:sp>
      <p:sp>
        <p:nvSpPr>
          <p:cNvPr id="48161" name="Oval 35"/>
          <p:cNvSpPr>
            <a:spLocks noChangeArrowheads="1"/>
          </p:cNvSpPr>
          <p:nvPr/>
        </p:nvSpPr>
        <p:spPr bwMode="auto">
          <a:xfrm>
            <a:off x="3606800" y="3708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Text Box 36"/>
          <p:cNvSpPr txBox="1">
            <a:spLocks noChangeArrowheads="1"/>
          </p:cNvSpPr>
          <p:nvPr/>
        </p:nvSpPr>
        <p:spPr bwMode="auto">
          <a:xfrm>
            <a:off x="3679825" y="3683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,1,0</a:t>
            </a:r>
          </a:p>
        </p:txBody>
      </p:sp>
      <p:sp>
        <p:nvSpPr>
          <p:cNvPr id="48163" name="Oval 37"/>
          <p:cNvSpPr>
            <a:spLocks noChangeArrowheads="1"/>
          </p:cNvSpPr>
          <p:nvPr/>
        </p:nvSpPr>
        <p:spPr bwMode="auto">
          <a:xfrm>
            <a:off x="3162300" y="2933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Text Box 38"/>
          <p:cNvSpPr txBox="1">
            <a:spLocks noChangeArrowheads="1"/>
          </p:cNvSpPr>
          <p:nvPr/>
        </p:nvSpPr>
        <p:spPr bwMode="auto">
          <a:xfrm>
            <a:off x="3235325" y="2908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65" name="Oval 39"/>
          <p:cNvSpPr>
            <a:spLocks noChangeArrowheads="1"/>
          </p:cNvSpPr>
          <p:nvPr/>
        </p:nvSpPr>
        <p:spPr bwMode="auto">
          <a:xfrm>
            <a:off x="5372100" y="2171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Text Box 40"/>
          <p:cNvSpPr txBox="1">
            <a:spLocks noChangeArrowheads="1"/>
          </p:cNvSpPr>
          <p:nvPr/>
        </p:nvSpPr>
        <p:spPr bwMode="auto">
          <a:xfrm>
            <a:off x="5445125" y="2146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838700" y="3632200"/>
            <a:ext cx="1425575" cy="1028700"/>
            <a:chOff x="3048" y="2288"/>
            <a:chExt cx="898" cy="648"/>
          </a:xfrm>
        </p:grpSpPr>
        <p:sp>
          <p:nvSpPr>
            <p:cNvPr id="48177" name="AutoShape 42"/>
            <p:cNvSpPr>
              <a:spLocks noChangeArrowheads="1"/>
            </p:cNvSpPr>
            <p:nvPr/>
          </p:nvSpPr>
          <p:spPr bwMode="auto">
            <a:xfrm>
              <a:off x="3048" y="2624"/>
              <a:ext cx="840" cy="312"/>
            </a:xfrm>
            <a:prstGeom prst="wedgeEllipseCallout">
              <a:avLst>
                <a:gd name="adj1" fmla="val 21676"/>
                <a:gd name="adj2" fmla="val -102245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Accept: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8" name="Oval 43"/>
            <p:cNvSpPr>
              <a:spLocks noChangeArrowheads="1"/>
            </p:cNvSpPr>
            <p:nvPr/>
          </p:nvSpPr>
          <p:spPr bwMode="auto">
            <a:xfrm>
              <a:off x="3352" y="2304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Text Box 44"/>
            <p:cNvSpPr txBox="1">
              <a:spLocks noChangeArrowheads="1"/>
            </p:cNvSpPr>
            <p:nvPr/>
          </p:nvSpPr>
          <p:spPr bwMode="auto">
            <a:xfrm>
              <a:off x="3398" y="2288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1,0,0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994400" y="3606800"/>
            <a:ext cx="2006600" cy="1600200"/>
            <a:chOff x="3776" y="2272"/>
            <a:chExt cx="1264" cy="1008"/>
          </a:xfrm>
        </p:grpSpPr>
        <p:sp>
          <p:nvSpPr>
            <p:cNvPr id="48174" name="AutoShape 46"/>
            <p:cNvSpPr>
              <a:spLocks noChangeArrowheads="1"/>
            </p:cNvSpPr>
            <p:nvPr/>
          </p:nvSpPr>
          <p:spPr bwMode="auto">
            <a:xfrm>
              <a:off x="4080" y="2784"/>
              <a:ext cx="960" cy="496"/>
            </a:xfrm>
            <a:prstGeom prst="wedgeEllipseCallout">
              <a:avLst>
                <a:gd name="adj1" fmla="val -60218"/>
                <a:gd name="adj2" fmla="val -1215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 Buffered message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auto">
            <a:xfrm>
              <a:off x="3776" y="2288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3822" y="2272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1,1,0</a:t>
              </a:r>
            </a:p>
          </p:txBody>
        </p:sp>
      </p:grpSp>
      <p:sp>
        <p:nvSpPr>
          <p:cNvPr id="48169" name="Text Box 49"/>
          <p:cNvSpPr txBox="1">
            <a:spLocks noChangeArrowheads="1"/>
          </p:cNvSpPr>
          <p:nvPr/>
        </p:nvSpPr>
        <p:spPr bwMode="auto">
          <a:xfrm>
            <a:off x="1866900" y="25400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0" name="Text Box 50"/>
          <p:cNvSpPr txBox="1">
            <a:spLocks noChangeArrowheads="1"/>
          </p:cNvSpPr>
          <p:nvPr/>
        </p:nvSpPr>
        <p:spPr bwMode="auto">
          <a:xfrm>
            <a:off x="4356100" y="3213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1" name="Text Box 51"/>
          <p:cNvSpPr txBox="1">
            <a:spLocks noChangeArrowheads="1"/>
          </p:cNvSpPr>
          <p:nvPr/>
        </p:nvSpPr>
        <p:spPr bwMode="auto">
          <a:xfrm>
            <a:off x="3187700" y="2451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48172" name="Text Box 52"/>
          <p:cNvSpPr txBox="1">
            <a:spLocks noChangeArrowheads="1"/>
          </p:cNvSpPr>
          <p:nvPr/>
        </p:nvSpPr>
        <p:spPr bwMode="auto">
          <a:xfrm>
            <a:off x="4953000" y="25019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77" name="AutoShape 53"/>
          <p:cNvSpPr>
            <a:spLocks noChangeArrowheads="1"/>
          </p:cNvSpPr>
          <p:nvPr/>
        </p:nvSpPr>
        <p:spPr bwMode="auto">
          <a:xfrm>
            <a:off x="4191000" y="1714500"/>
            <a:ext cx="1219200" cy="457200"/>
          </a:xfrm>
          <a:prstGeom prst="wedgeEllipseCallout">
            <a:avLst>
              <a:gd name="adj1" fmla="val -55986"/>
              <a:gd name="adj2" fmla="val 5451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3" grpId="0" animBg="1" autoUpdateAnimBg="0"/>
      <p:bldP spid="103444" grpId="0" animBg="1" autoUpdateAnimBg="0"/>
      <p:bldP spid="103458" grpId="0" animBg="1" autoUpdateAnimBg="0"/>
      <p:bldP spid="10347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 smtClean="0"/>
              <a:t>Sequencer</a:t>
            </a:r>
          </a:p>
          <a:p>
            <a:pPr lvl="1"/>
            <a:r>
              <a:rPr lang="en-US" dirty="0" smtClean="0"/>
              <a:t>ISIS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 smtClean="0"/>
              <a:t>Uses </a:t>
            </a:r>
            <a:r>
              <a:rPr lang="en-US" smtClean="0"/>
              <a:t>vector timestamps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r>
              <a:rPr lang="en-US" dirty="0" smtClean="0"/>
              <a:t>B-multicast</a:t>
            </a:r>
          </a:p>
          <a:p>
            <a:r>
              <a:rPr lang="en-US" dirty="0" smtClean="0"/>
              <a:t>R-Multicast</a:t>
            </a:r>
          </a:p>
          <a:p>
            <a:pPr lvl="1"/>
            <a:r>
              <a:rPr lang="en-US" dirty="0" smtClean="0"/>
              <a:t>Properties: integrity, agreement, validity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Why do we care about ordering?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Ordering</a:t>
            </a:r>
            <a:endParaRPr lang="en-GB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FIFO Multicast </a:t>
            </a: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 smtClean="0"/>
                <a:t>Buffer </a:t>
              </a:r>
              <a:r>
                <a:rPr lang="en-US" b="1" dirty="0" smtClean="0">
                  <a:solidFill>
                    <a:schemeClr val="tx1"/>
                  </a:solidFill>
                </a:rPr>
                <a:t>2&gt;0 +1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</a:t>
              </a:r>
              <a:r>
                <a:rPr lang="en-US" b="1" dirty="0" smtClean="0">
                  <a:solidFill>
                    <a:schemeClr val="tx1"/>
                  </a:solidFill>
                </a:rPr>
                <a:t>=1 </a:t>
              </a:r>
              <a:r>
                <a:rPr lang="en-US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6BB76D"/>
                </a:solidFill>
              </a:rPr>
              <a:t>1</a:t>
            </a:r>
            <a:endParaRPr lang="en-US" sz="1800" dirty="0">
              <a:solidFill>
                <a:srgbClr val="6BB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Using a sequencer</a:t>
            </a:r>
          </a:p>
          <a:p>
            <a:pPr lvl="1"/>
            <a:r>
              <a:rPr lang="en-US" dirty="0" smtClean="0"/>
              <a:t>One dedicated “sequencer” that orders all messages</a:t>
            </a:r>
          </a:p>
          <a:p>
            <a:pPr lvl="1"/>
            <a:r>
              <a:rPr lang="en-US" dirty="0" smtClean="0"/>
              <a:t>Everyone else follows.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ISIS system</a:t>
            </a:r>
          </a:p>
          <a:p>
            <a:pPr lvl="1"/>
            <a:r>
              <a:rPr lang="en-US" dirty="0" smtClean="0"/>
              <a:t>Similar to having a sequencer, but the responsibility is distributed to </a:t>
            </a:r>
            <a:r>
              <a:rPr lang="en-US" dirty="0" smtClean="0">
                <a:solidFill>
                  <a:srgbClr val="FF0000"/>
                </a:solidFill>
              </a:rPr>
              <a:t>each sender.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Total Ordering Using a Sequencer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2419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5791200" y="1219200"/>
            <a:ext cx="2495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Sequencer = Leader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791200" y="2362200"/>
            <a:ext cx="1831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: unique message id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6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Sender multicasts message to everyone</a:t>
            </a:r>
          </a:p>
          <a:p>
            <a:r>
              <a:rPr lang="en-US" dirty="0" smtClean="0"/>
              <a:t>Reply with </a:t>
            </a:r>
            <a:r>
              <a:rPr lang="en-US" dirty="0" smtClean="0">
                <a:solidFill>
                  <a:srgbClr val="0000FF"/>
                </a:solidFill>
              </a:rPr>
              <a:t>proposed</a:t>
            </a:r>
            <a:r>
              <a:rPr lang="en-US" dirty="0" smtClean="0"/>
              <a:t> priority (sequence no.)</a:t>
            </a:r>
          </a:p>
          <a:p>
            <a:pPr lvl="1"/>
            <a:r>
              <a:rPr lang="en-US" dirty="0" smtClean="0"/>
              <a:t>Larger than all observed </a:t>
            </a:r>
            <a:r>
              <a:rPr lang="en-US" i="1" dirty="0" smtClean="0"/>
              <a:t>agreed </a:t>
            </a:r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Larger than any previously proposed (by self) priority</a:t>
            </a:r>
          </a:p>
          <a:p>
            <a:r>
              <a:rPr lang="en-US" dirty="0" smtClean="0"/>
              <a:t>Store message in </a:t>
            </a:r>
            <a:r>
              <a:rPr lang="en-US" dirty="0" smtClean="0">
                <a:solidFill>
                  <a:srgbClr val="0000FF"/>
                </a:solidFill>
              </a:rPr>
              <a:t>priority queue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Ordered by priority (proposed or agreed)</a:t>
            </a:r>
          </a:p>
          <a:p>
            <a:pPr lvl="1"/>
            <a:r>
              <a:rPr lang="en-US" dirty="0" smtClean="0"/>
              <a:t>Mark message as undeliverable</a:t>
            </a:r>
          </a:p>
          <a:p>
            <a:r>
              <a:rPr lang="en-US" dirty="0" smtClean="0"/>
              <a:t>Sender chooses </a:t>
            </a:r>
            <a:r>
              <a:rPr lang="en-US" dirty="0" smtClean="0">
                <a:solidFill>
                  <a:srgbClr val="0000FF"/>
                </a:solidFill>
              </a:rPr>
              <a:t>agreed </a:t>
            </a:r>
            <a:r>
              <a:rPr lang="en-US" dirty="0" smtClean="0"/>
              <a:t>priority, re-multicasts message with agreed priority</a:t>
            </a:r>
          </a:p>
          <a:p>
            <a:pPr lvl="1"/>
            <a:r>
              <a:rPr lang="en-US" dirty="0" smtClean="0"/>
              <a:t> Maximum of all proposed priorities</a:t>
            </a:r>
            <a:endParaRPr lang="en-US" dirty="0"/>
          </a:p>
          <a:p>
            <a:r>
              <a:rPr lang="en-US" dirty="0" smtClean="0"/>
              <a:t>Upon receiving agreed (final) priority</a:t>
            </a:r>
          </a:p>
          <a:p>
            <a:pPr lvl="1"/>
            <a:r>
              <a:rPr lang="en-US" dirty="0" smtClean="0"/>
              <a:t>Mark message as deliverable</a:t>
            </a:r>
          </a:p>
          <a:p>
            <a:pPr lvl="1"/>
            <a:r>
              <a:rPr lang="en-US" dirty="0" smtClean="0"/>
              <a:t>Deliver any deliverable messages at the front of priority queue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Notice any (small) issue?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410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is due on 3/</a:t>
            </a:r>
            <a:r>
              <a:rPr lang="en-US" dirty="0" smtClean="0"/>
              <a:t>17.</a:t>
            </a:r>
            <a:endParaRPr lang="en-US" dirty="0" smtClean="0"/>
          </a:p>
          <a:p>
            <a:r>
              <a:rPr lang="en-US" dirty="0" smtClean="0"/>
              <a:t>Midterm is on 3</a:t>
            </a:r>
            <a:r>
              <a:rPr lang="en-US" dirty="0" smtClean="0"/>
              <a:t>/</a:t>
            </a:r>
            <a:r>
              <a:rPr lang="en-US" smtClean="0"/>
              <a:t>15.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69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20874</TotalTime>
  <Pages>12</Pages>
  <Words>914</Words>
  <Application>Microsoft Macintosh PowerPoint</Application>
  <PresentationFormat>Letter Paper (8.5x11 in)</PresentationFormat>
  <Paragraphs>233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CS252-template</vt:lpstr>
      <vt:lpstr>Office Theme</vt:lpstr>
      <vt:lpstr>CSE 486/586 Distributed Systems Reliable Multicast --- 2</vt:lpstr>
      <vt:lpstr>Last Time</vt:lpstr>
      <vt:lpstr>Recap: Ordering</vt:lpstr>
      <vt:lpstr>Example: FIFO Multicast </vt:lpstr>
      <vt:lpstr>Totally Ordered Multicast</vt:lpstr>
      <vt:lpstr>Total Ordering Using a Sequencer</vt:lpstr>
      <vt:lpstr>ISIS algorithm for total ordering</vt:lpstr>
      <vt:lpstr>ISIS algorithm for total ordering</vt:lpstr>
      <vt:lpstr>CSE 486/586 Administrivia</vt:lpstr>
      <vt:lpstr>Problematic Scenario</vt:lpstr>
      <vt:lpstr>Example: ISIS algorithm</vt:lpstr>
      <vt:lpstr>Proof of Total Order </vt:lpstr>
      <vt:lpstr>Causally Ordered Multicast</vt:lpstr>
      <vt:lpstr>Causal Ordering</vt:lpstr>
      <vt:lpstr>Example: Causal Ordering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846</cp:revision>
  <cp:lastPrinted>2013-02-11T18:05:15Z</cp:lastPrinted>
  <dcterms:created xsi:type="dcterms:W3CDTF">2012-02-15T22:02:33Z</dcterms:created>
  <dcterms:modified xsi:type="dcterms:W3CDTF">2017-02-27T17:20:36Z</dcterms:modified>
  <cp:category/>
</cp:coreProperties>
</file>