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78" r:id="rId4"/>
    <p:sldId id="839" r:id="rId5"/>
    <p:sldId id="840" r:id="rId6"/>
    <p:sldId id="841" r:id="rId7"/>
    <p:sldId id="842" r:id="rId8"/>
    <p:sldId id="877" r:id="rId9"/>
    <p:sldId id="848" r:id="rId10"/>
    <p:sldId id="843" r:id="rId11"/>
    <p:sldId id="844" r:id="rId12"/>
    <p:sldId id="845" r:id="rId13"/>
    <p:sldId id="846" r:id="rId14"/>
    <p:sldId id="847" r:id="rId15"/>
    <p:sldId id="876" r:id="rId16"/>
    <p:sldId id="849" r:id="rId17"/>
    <p:sldId id="870" r:id="rId18"/>
    <p:sldId id="850" r:id="rId19"/>
    <p:sldId id="851" r:id="rId20"/>
    <p:sldId id="852" r:id="rId21"/>
    <p:sldId id="873" r:id="rId22"/>
    <p:sldId id="874" r:id="rId23"/>
    <p:sldId id="853" r:id="rId24"/>
    <p:sldId id="875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0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systems (i.e., systems with arbitrary delay)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due on Friday </a:t>
            </a:r>
            <a:r>
              <a:rPr lang="en-US" dirty="0" smtClean="0"/>
              <a:t>next week (</a:t>
            </a:r>
            <a:r>
              <a:rPr lang="en-US" dirty="0" smtClean="0"/>
              <a:t>3/</a:t>
            </a:r>
            <a:r>
              <a:rPr lang="en-US" dirty="0" smtClean="0"/>
              <a:t>17)</a:t>
            </a:r>
            <a:endParaRPr lang="en-US" dirty="0" smtClean="0"/>
          </a:p>
          <a:p>
            <a:pPr lvl="1"/>
            <a:r>
              <a:rPr lang="en-US" dirty="0" smtClean="0"/>
              <a:t>Please do not use someone else’s code!</a:t>
            </a:r>
          </a:p>
          <a:p>
            <a:r>
              <a:rPr lang="en-US" dirty="0" smtClean="0"/>
              <a:t>Midterm on Wednesday (3</a:t>
            </a:r>
            <a:r>
              <a:rPr lang="en-US" dirty="0" smtClean="0"/>
              <a:t>/</a:t>
            </a:r>
            <a:r>
              <a:rPr lang="en-US" dirty="0" smtClean="0"/>
              <a:t>15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Cheat sheet allowed (letter-sized, front-and-back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class this Friday (3/10) &amp; no office hours today </a:t>
            </a:r>
            <a:r>
              <a:rPr lang="en-US" smtClean="0"/>
              <a:t>and Friday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p has a state</a:t>
            </a:r>
          </a:p>
          <a:p>
            <a:pPr lvl="1"/>
            <a:r>
              <a:rPr lang="en-US" dirty="0" smtClean="0"/>
              <a:t>program counter, registers, stack, local variables </a:t>
            </a:r>
          </a:p>
          <a:p>
            <a:pPr lvl="1"/>
            <a:r>
              <a:rPr lang="en-US" dirty="0" smtClean="0"/>
              <a:t>input register </a:t>
            </a:r>
            <a:r>
              <a:rPr lang="en-US" dirty="0" err="1" smtClean="0"/>
              <a:t>xp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register </a:t>
            </a:r>
            <a:r>
              <a:rPr lang="en-US" dirty="0" err="1" smtClean="0"/>
              <a:t>yp</a:t>
            </a:r>
            <a:r>
              <a:rPr lang="en-US" dirty="0" smtClean="0"/>
              <a:t> : initially b (b=undecided)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non-faulty all processes set their output variables to 1</a:t>
            </a:r>
          </a:p>
          <a:p>
            <a:pPr lvl="1"/>
            <a:r>
              <a:rPr lang="en-US" dirty="0" smtClean="0"/>
              <a:t>(No trivial solutions allowed)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guaranteed). </a:t>
            </a:r>
            <a:r>
              <a:rPr lang="en-US" dirty="0" smtClean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0’s and 1’s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 smtClean="0"/>
              <a:t>Consider all possible input sets (i.e., all initial configurations).</a:t>
            </a:r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(runs).</a:t>
            </a:r>
          </a:p>
          <a:p>
            <a:pPr lvl="1"/>
            <a:r>
              <a:rPr lang="en-US" dirty="0" smtClean="0"/>
              <a:t>I.e., no “0’s and 1’s”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impossibility result: We can’t do that.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I.e., there is always a run that will produce “0’s and 1’s”.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Theorem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r>
              <a:rPr lang="en-US" dirty="0" smtClean="0"/>
              <a:t>Insight: It is not possible to distinguish a faulty node from </a:t>
            </a:r>
            <a:r>
              <a:rPr lang="en-US" smtClean="0"/>
              <a:t>a slow node.</a:t>
            </a:r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reaching 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multiple copies of a state machine</a:t>
            </a:r>
          </a:p>
          <a:p>
            <a:r>
              <a:rPr lang="en-US" dirty="0" smtClean="0"/>
              <a:t>For what?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All copies agree on the order of execution.</a:t>
            </a:r>
          </a:p>
          <a:p>
            <a:r>
              <a:rPr lang="en-US" dirty="0" smtClean="0"/>
              <a:t>Many mission-critical systems operate like this.</a:t>
            </a:r>
          </a:p>
          <a:p>
            <a:pPr lvl="1"/>
            <a:r>
              <a:rPr lang="en-US" dirty="0" smtClean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21823</TotalTime>
  <Pages>12</Pages>
  <Words>1628</Words>
  <Application>Microsoft Macintosh PowerPoint</Application>
  <PresentationFormat>Letter Paper (8.5x11 in)</PresentationFormat>
  <Paragraphs>214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Consensus</vt:lpstr>
      <vt:lpstr>Recap: Finger Table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State Valencies </vt:lpstr>
      <vt:lpstr>Guaranteeing Consensus</vt:lpstr>
      <vt:lpstr>Lemma 1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872</cp:revision>
  <cp:lastPrinted>2015-03-02T15:05:16Z</cp:lastPrinted>
  <dcterms:created xsi:type="dcterms:W3CDTF">2012-02-17T22:15:12Z</dcterms:created>
  <dcterms:modified xsi:type="dcterms:W3CDTF">2017-03-08T17:16:58Z</dcterms:modified>
  <cp:category/>
</cp:coreProperties>
</file>