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82" r:id="rId2"/>
  </p:sldMasterIdLst>
  <p:notesMasterIdLst>
    <p:notesMasterId r:id="rId20"/>
  </p:notesMasterIdLst>
  <p:handoutMasterIdLst>
    <p:handoutMasterId r:id="rId21"/>
  </p:handoutMasterIdLst>
  <p:sldIdLst>
    <p:sldId id="322" r:id="rId3"/>
    <p:sldId id="673" r:id="rId4"/>
    <p:sldId id="674" r:id="rId5"/>
    <p:sldId id="687" r:id="rId6"/>
    <p:sldId id="675" r:id="rId7"/>
    <p:sldId id="676" r:id="rId8"/>
    <p:sldId id="677" r:id="rId9"/>
    <p:sldId id="678" r:id="rId10"/>
    <p:sldId id="679" r:id="rId11"/>
    <p:sldId id="683" r:id="rId12"/>
    <p:sldId id="684" r:id="rId13"/>
    <p:sldId id="685" r:id="rId14"/>
    <p:sldId id="680" r:id="rId15"/>
    <p:sldId id="681" r:id="rId16"/>
    <p:sldId id="682" r:id="rId17"/>
    <p:sldId id="686" r:id="rId18"/>
    <p:sldId id="584" r:id="rId19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66" autoAdjust="0"/>
    <p:restoredTop sz="80082" autoAdjust="0"/>
  </p:normalViewPr>
  <p:slideViewPr>
    <p:cSldViewPr>
      <p:cViewPr varScale="1">
        <p:scale>
          <a:sx n="100" d="100"/>
          <a:sy n="100" d="100"/>
        </p:scale>
        <p:origin x="78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3904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F668F6-92AF-F14F-959F-F8E6BDC5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721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03442F8-CACF-AA42-83D4-E0A09A06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ACFFB53C-1439-6C41-A2C3-1FF6E096BBD2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9782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5CA2DB-8A6E-354A-84FE-C390361DC98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750E79-2683-6848-A4D7-CDA40719EAAA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4F458F-5213-914F-94F8-6B10C77F9790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4F620-2FEB-0043-9943-F8C545420FE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543C2CE-5AF7-8143-8A0A-0153F98C031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48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CSE 486/586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://www.facebook.co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acebook.com/note.php?note_id=23844338919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0" y="189865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 smtClean="0"/>
              <a:t>CSE 486/586 Distributed Systems</a:t>
            </a:r>
            <a:br>
              <a:rPr lang="en-US" dirty="0" smtClean="0"/>
            </a:br>
            <a:r>
              <a:rPr lang="en-US" dirty="0" smtClean="0"/>
              <a:t>Mid-Semester Overview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Steve Ko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Computer Sciences and Engineering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University at Buffalo</a:t>
            </a:r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Amazon, Facebook, Google, Twitter, etc.</a:t>
            </a:r>
          </a:p>
          <a:p>
            <a:r>
              <a:rPr lang="en-US" dirty="0" smtClean="0"/>
              <a:t>World-wide distribution of data centers</a:t>
            </a:r>
          </a:p>
          <a:p>
            <a:pPr lvl="1"/>
            <a:r>
              <a:rPr lang="en-US" dirty="0" smtClean="0"/>
              <a:t>Load balance, fault tolerance, performance, etc.</a:t>
            </a:r>
          </a:p>
          <a:p>
            <a:r>
              <a:rPr lang="en-US" dirty="0" smtClean="0"/>
              <a:t>Replicated service &amp; data</a:t>
            </a:r>
          </a:p>
          <a:p>
            <a:pPr lvl="1"/>
            <a:r>
              <a:rPr lang="en-US" dirty="0" smtClean="0"/>
              <a:t>Each data center might be a complete stand-alone web service. (It depends though.)</a:t>
            </a:r>
          </a:p>
          <a:p>
            <a:r>
              <a:rPr lang="en-US" dirty="0" smtClean="0"/>
              <a:t>At the bare minimum, you’re doing read/write.</a:t>
            </a:r>
          </a:p>
          <a:p>
            <a:r>
              <a:rPr lang="en-US" dirty="0" smtClean="0"/>
              <a:t>What needs to be done when you issue a read </a:t>
            </a:r>
            <a:r>
              <a:rPr lang="en-US" dirty="0" err="1" smtClean="0"/>
              <a:t>req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Server selection</a:t>
            </a:r>
          </a:p>
          <a:p>
            <a:r>
              <a:rPr lang="en-US" dirty="0" smtClean="0"/>
              <a:t>What needs to be done when you issue a write </a:t>
            </a:r>
            <a:r>
              <a:rPr lang="en-US" dirty="0" err="1" smtClean="0"/>
              <a:t>req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Server selection</a:t>
            </a:r>
          </a:p>
          <a:p>
            <a:pPr lvl="1"/>
            <a:r>
              <a:rPr lang="en-US" dirty="0" smtClean="0"/>
              <a:t>Replicated data store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10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6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Selection Primer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happen at multiple places</a:t>
            </a:r>
          </a:p>
          <a:p>
            <a:r>
              <a:rPr lang="en-US" dirty="0" smtClean="0"/>
              <a:t>Server resolution process: DNS -&gt; External IP -&gt; Internal IP</a:t>
            </a:r>
          </a:p>
          <a:p>
            <a:r>
              <a:rPr lang="en-US" dirty="0" smtClean="0"/>
              <a:t>DNS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11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19400"/>
            <a:ext cx="8246620" cy="36538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3352800"/>
            <a:ext cx="3124200" cy="2677656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hlinkClick r:id="rId3"/>
              </a:rPr>
              <a:t>www.facebook.com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69.63.187.17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69.63.187.18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69.63.187.19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California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3124200"/>
            <a:ext cx="3124200" cy="2123658"/>
          </a:xfrm>
          <a:prstGeom prst="rect">
            <a:avLst/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hlinkClick r:id="rId3"/>
              </a:rPr>
              <a:t>www.facebook.com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69.63.181.11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69.63.181.12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North Carolina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1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</a:t>
            </a:r>
            <a:r>
              <a:rPr lang="en-US" dirty="0" err="1" smtClean="0"/>
              <a:t>Anycast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BGP (Border Gateway Protocol)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8246620" cy="36538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3352800"/>
            <a:ext cx="3124200" cy="13849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Hey, I know where 69.63.187.17 is…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 California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057400"/>
            <a:ext cx="3124200" cy="13849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Hey, I know where 69.63.187.17 is…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i</a:t>
            </a:r>
            <a:r>
              <a:rPr lang="en-US" sz="2400" dirty="0" smtClean="0">
                <a:solidFill>
                  <a:schemeClr val="tx1"/>
                </a:solidFill>
              </a:rPr>
              <a:t>n New York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1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 balancers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13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1550" y="1905001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504309" y="1905001"/>
            <a:ext cx="13827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69.63.176.13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800" y="3974547"/>
            <a:ext cx="181070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7692" y="3974547"/>
            <a:ext cx="181070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3042" y="3974547"/>
            <a:ext cx="181070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>
            <a:off x="5245100" y="4420634"/>
            <a:ext cx="266700" cy="2667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35178" y="4420634"/>
            <a:ext cx="266700" cy="2667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19800" y="4420634"/>
            <a:ext cx="266700" cy="2667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5" idx="0"/>
          </p:cNvCxnSpPr>
          <p:nvPr/>
        </p:nvCxnSpPr>
        <p:spPr>
          <a:xfrm rot="16200000" flipH="1" flipV="1">
            <a:off x="3967163" y="2179638"/>
            <a:ext cx="55245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0"/>
          </p:cNvCxnSpPr>
          <p:nvPr/>
        </p:nvCxnSpPr>
        <p:spPr>
          <a:xfrm rot="10800000" flipV="1">
            <a:off x="1845154" y="2952751"/>
            <a:ext cx="2396646" cy="1021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8" idx="0"/>
          </p:cNvCxnSpPr>
          <p:nvPr/>
        </p:nvCxnSpPr>
        <p:spPr>
          <a:xfrm rot="5400000">
            <a:off x="3646525" y="3379272"/>
            <a:ext cx="1021796" cy="1687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9" idx="0"/>
          </p:cNvCxnSpPr>
          <p:nvPr/>
        </p:nvCxnSpPr>
        <p:spPr>
          <a:xfrm>
            <a:off x="4244976" y="2952751"/>
            <a:ext cx="3263420" cy="1021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806063" y="5516048"/>
            <a:ext cx="13667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Web Servers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82025" y="5146716"/>
            <a:ext cx="9262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10.0.0.1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09918" y="5146716"/>
            <a:ext cx="9262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10.0.0.2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931154" y="5146716"/>
            <a:ext cx="11544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10.0.0.200</a:t>
            </a:r>
          </a:p>
        </p:txBody>
      </p:sp>
    </p:spTree>
    <p:extLst>
      <p:ext uri="{BB962C8B-B14F-4D97-AF65-F5344CB8AC3E}">
        <p14:creationId xmlns:p14="http://schemas.microsoft.com/office/powerpoint/2010/main" val="187298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2" grpId="0" animBg="1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Facebook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8" name="Picture 7" descr="data-center-serv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3521767"/>
            <a:ext cx="2617795" cy="19018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7799" y="2438400"/>
            <a:ext cx="2617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69.63.176.13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69.63.176.14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Oregon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" name="Picture 9" descr="data-center-serv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799" y="3763312"/>
            <a:ext cx="2617795" cy="1901817"/>
          </a:xfrm>
          <a:prstGeom prst="rect">
            <a:avLst/>
          </a:prstGeom>
        </p:spPr>
      </p:pic>
      <p:pic>
        <p:nvPicPr>
          <p:cNvPr id="11" name="Picture 10" descr="data-center-serv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192" y="4422783"/>
            <a:ext cx="2617795" cy="19018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03799" y="2667000"/>
            <a:ext cx="2617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69.63.181.11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69.63.181.12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North Carolina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2192" y="2971800"/>
            <a:ext cx="26177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69.63.187.17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69.63.187.18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69.63.187.19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California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5595" y="1585007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www.facebook.com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9" idx="0"/>
            <a:endCxn id="14" idx="2"/>
          </p:cNvCxnSpPr>
          <p:nvPr/>
        </p:nvCxnSpPr>
        <p:spPr>
          <a:xfrm flipV="1">
            <a:off x="1486697" y="2046672"/>
            <a:ext cx="2870998" cy="391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0"/>
            <a:endCxn id="14" idx="2"/>
          </p:cNvCxnSpPr>
          <p:nvPr/>
        </p:nvCxnSpPr>
        <p:spPr>
          <a:xfrm flipH="1" flipV="1">
            <a:off x="4357695" y="2046672"/>
            <a:ext cx="183395" cy="925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0"/>
            <a:endCxn id="14" idx="2"/>
          </p:cNvCxnSpPr>
          <p:nvPr/>
        </p:nvCxnSpPr>
        <p:spPr>
          <a:xfrm flipH="1" flipV="1">
            <a:off x="4357695" y="2046672"/>
            <a:ext cx="3255002" cy="620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74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Facebook Geo-Replication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(At least in 2008) </a:t>
            </a:r>
            <a:r>
              <a:rPr lang="en-US" dirty="0"/>
              <a:t>L</a:t>
            </a:r>
            <a:r>
              <a:rPr lang="en-US" dirty="0" smtClean="0"/>
              <a:t>azy primary-backup replication</a:t>
            </a:r>
          </a:p>
          <a:p>
            <a:r>
              <a:rPr lang="en-US" dirty="0" smtClean="0"/>
              <a:t>All writes go to California, then get propagated.</a:t>
            </a:r>
          </a:p>
          <a:p>
            <a:r>
              <a:rPr lang="en-US" dirty="0" smtClean="0"/>
              <a:t>Reads can go anywhere (probably to the closest one).</a:t>
            </a:r>
          </a:p>
          <a:p>
            <a:r>
              <a:rPr lang="en-US" dirty="0" smtClean="0"/>
              <a:t>Ensure (probably sequential) consistency through timestamps</a:t>
            </a:r>
          </a:p>
          <a:p>
            <a:pPr lvl="1"/>
            <a:r>
              <a:rPr lang="en-US" dirty="0" smtClean="0"/>
              <a:t>Set a browser cookie when there’s a write</a:t>
            </a:r>
          </a:p>
          <a:p>
            <a:pPr lvl="1"/>
            <a:r>
              <a:rPr lang="en-US" dirty="0" smtClean="0"/>
              <a:t>If within the last 20 seconds, reads go to California.</a:t>
            </a:r>
          </a:p>
          <a:p>
            <a:r>
              <a:rPr lang="en-US" dirty="0">
                <a:hlinkClick r:id="rId2"/>
              </a:rPr>
              <a:t>http://www.facebook.com/note.php?note_id=</a:t>
            </a:r>
            <a:r>
              <a:rPr lang="en-US" dirty="0" smtClean="0">
                <a:hlinkClick r:id="rId2"/>
              </a:rPr>
              <a:t>23844338919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4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Issue: Handling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Replication is (almost) inevitable.</a:t>
            </a:r>
          </a:p>
          <a:p>
            <a:pPr lvl="1"/>
            <a:r>
              <a:rPr lang="en-US" dirty="0" smtClean="0"/>
              <a:t>Failures, performance, load balance, etc.</a:t>
            </a:r>
          </a:p>
          <a:p>
            <a:r>
              <a:rPr lang="en-US" dirty="0" smtClean="0"/>
              <a:t>We will spend most of our time looking at this in the second half of the semester.</a:t>
            </a:r>
          </a:p>
          <a:p>
            <a:r>
              <a:rPr lang="en-US" dirty="0" smtClean="0"/>
              <a:t>Data replication</a:t>
            </a:r>
          </a:p>
          <a:p>
            <a:pPr lvl="1"/>
            <a:r>
              <a:rPr lang="en-US" dirty="0" smtClean="0"/>
              <a:t>Read/write can go to any server.</a:t>
            </a:r>
          </a:p>
          <a:p>
            <a:pPr lvl="1"/>
            <a:r>
              <a:rPr lang="en-US" dirty="0" smtClean="0"/>
              <a:t>How to provide a consistent view? (i.e., what consistency guarantee?) </a:t>
            </a:r>
            <a:r>
              <a:rPr lang="en-US" dirty="0" err="1"/>
              <a:t>l</a:t>
            </a:r>
            <a:r>
              <a:rPr lang="en-US" dirty="0" err="1" smtClean="0"/>
              <a:t>inearizability</a:t>
            </a:r>
            <a:r>
              <a:rPr lang="en-US" dirty="0" smtClean="0"/>
              <a:t>, sequential consistency, causal consistency, etc.</a:t>
            </a:r>
          </a:p>
          <a:p>
            <a:pPr lvl="1"/>
            <a:r>
              <a:rPr lang="en-US" dirty="0" smtClean="0"/>
              <a:t>What happens when things go wrong?</a:t>
            </a:r>
          </a:p>
          <a:p>
            <a:r>
              <a:rPr lang="en-US" dirty="0" smtClean="0"/>
              <a:t>State </a:t>
            </a:r>
            <a:r>
              <a:rPr lang="en-US" dirty="0"/>
              <a:t>machine replication</a:t>
            </a:r>
          </a:p>
          <a:p>
            <a:pPr lvl="1"/>
            <a:r>
              <a:rPr lang="en-US" dirty="0" smtClean="0"/>
              <a:t>How to agree on the instructions to execute?</a:t>
            </a:r>
          </a:p>
          <a:p>
            <a:pPr lvl="1"/>
            <a:r>
              <a:rPr lang="en-US" dirty="0" smtClean="0"/>
              <a:t>How to handle failures and malicious servers?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16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9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8A9B7-E954-E041-8E9D-C26F0D6CC7B8}" type="slidenum">
              <a:rPr lang="en-US"/>
              <a:pPr/>
              <a:t>17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4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slides contain material developed and copyrighted by </a:t>
            </a:r>
            <a:r>
              <a:rPr lang="en-US" dirty="0" err="1" smtClean="0"/>
              <a:t>Indranil</a:t>
            </a:r>
            <a:r>
              <a:rPr lang="en-US" dirty="0" smtClean="0"/>
              <a:t> Gupta (UIUC).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We’re at a Mid-Point: What We’ve Discussed So Far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communication infrastructure: the Internet</a:t>
            </a:r>
          </a:p>
          <a:p>
            <a:r>
              <a:rPr lang="en-US" dirty="0" smtClean="0"/>
              <a:t>Communication between two processes</a:t>
            </a:r>
          </a:p>
          <a:p>
            <a:pPr lvl="1"/>
            <a:r>
              <a:rPr lang="en-US" dirty="0" smtClean="0"/>
              <a:t>Socket </a:t>
            </a:r>
            <a:r>
              <a:rPr lang="en-US" dirty="0" smtClean="0"/>
              <a:t>API</a:t>
            </a:r>
          </a:p>
          <a:p>
            <a:r>
              <a:rPr lang="en-US" dirty="0"/>
              <a:t>Failure </a:t>
            </a:r>
            <a:r>
              <a:rPr lang="en-US" dirty="0" smtClean="0"/>
              <a:t>detection</a:t>
            </a:r>
            <a:endParaRPr lang="en-US" dirty="0" smtClean="0"/>
          </a:p>
          <a:p>
            <a:r>
              <a:rPr lang="en-US" dirty="0"/>
              <a:t>Concept of time in distributed systems</a:t>
            </a:r>
          </a:p>
          <a:p>
            <a:r>
              <a:rPr lang="en-US" dirty="0" smtClean="0"/>
              <a:t>Communication </a:t>
            </a:r>
            <a:r>
              <a:rPr lang="en-US" dirty="0" smtClean="0"/>
              <a:t>between multiple processes</a:t>
            </a:r>
          </a:p>
          <a:p>
            <a:pPr lvl="1"/>
            <a:r>
              <a:rPr lang="en-US" dirty="0" smtClean="0"/>
              <a:t>Multicast </a:t>
            </a:r>
            <a:r>
              <a:rPr lang="en-US" dirty="0" smtClean="0"/>
              <a:t>algorithms</a:t>
            </a:r>
            <a:endParaRPr lang="en-US" dirty="0" smtClean="0"/>
          </a:p>
          <a:p>
            <a:r>
              <a:rPr lang="en-US" dirty="0" smtClean="0"/>
              <a:t>Organization </a:t>
            </a:r>
            <a:r>
              <a:rPr lang="en-US" dirty="0" smtClean="0"/>
              <a:t>of distributed systems</a:t>
            </a:r>
          </a:p>
          <a:p>
            <a:pPr lvl="1"/>
            <a:r>
              <a:rPr lang="en-US" dirty="0" smtClean="0"/>
              <a:t>Server-client</a:t>
            </a:r>
          </a:p>
          <a:p>
            <a:pPr lvl="1"/>
            <a:r>
              <a:rPr lang="en-US" dirty="0" smtClean="0"/>
              <a:t>Peer-to-peer, </a:t>
            </a:r>
            <a:r>
              <a:rPr lang="en-US" dirty="0" err="1" smtClean="0"/>
              <a:t>DHTs</a:t>
            </a:r>
            <a:endParaRPr lang="en-US" dirty="0" smtClean="0"/>
          </a:p>
          <a:p>
            <a:r>
              <a:rPr lang="en-US" dirty="0" smtClean="0"/>
              <a:t>Impossibility of </a:t>
            </a:r>
            <a:r>
              <a:rPr lang="en-US" dirty="0" smtClean="0"/>
              <a:t>consensus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2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519176" cy="589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Other Half of the Semester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Consensus algorithms: mutual exclusion, leader election, </a:t>
            </a:r>
            <a:r>
              <a:rPr lang="en-US" dirty="0" err="1" smtClean="0"/>
              <a:t>paxos</a:t>
            </a:r>
            <a:endParaRPr lang="en-US" dirty="0" smtClean="0"/>
          </a:p>
          <a:p>
            <a:r>
              <a:rPr lang="en-US" dirty="0" smtClean="0"/>
              <a:t>Distributed storage basics: transactions and consistency</a:t>
            </a:r>
          </a:p>
          <a:p>
            <a:r>
              <a:rPr lang="en-US" dirty="0" smtClean="0"/>
              <a:t>Distributed storage case studies: Amazon Dynamo, NFS, Facebook Haystack, Facebook f4</a:t>
            </a:r>
            <a:endParaRPr lang="en-US" dirty="0" smtClean="0"/>
          </a:p>
          <a:p>
            <a:r>
              <a:rPr lang="en-US" dirty="0" smtClean="0"/>
              <a:t>Remote procedure call</a:t>
            </a:r>
          </a:p>
          <a:p>
            <a:r>
              <a:rPr lang="en-US" dirty="0" smtClean="0"/>
              <a:t>Security</a:t>
            </a:r>
            <a:endParaRPr lang="en-US" dirty="0" smtClean="0"/>
          </a:p>
          <a:p>
            <a:r>
              <a:rPr lang="en-US" dirty="0" smtClean="0"/>
              <a:t>BFT </a:t>
            </a:r>
            <a:r>
              <a:rPr lang="en-US" dirty="0" smtClean="0"/>
              <a:t>(Byzantine Fault Tolerance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CSE 486/586 </a:t>
            </a:r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Midterm: </a:t>
            </a:r>
            <a:r>
              <a:rPr lang="en-US" dirty="0" smtClean="0">
                <a:solidFill>
                  <a:srgbClr val="FF0000"/>
                </a:solidFill>
              </a:rPr>
              <a:t>3/15 </a:t>
            </a:r>
            <a:r>
              <a:rPr lang="en-US" dirty="0" smtClean="0">
                <a:solidFill>
                  <a:srgbClr val="FF0000"/>
                </a:solidFill>
              </a:rPr>
              <a:t>(Wednesday) in class</a:t>
            </a:r>
          </a:p>
          <a:p>
            <a:pPr lvl="1"/>
            <a:r>
              <a:rPr lang="en-US" dirty="0" smtClean="0"/>
              <a:t>Everything up to </a:t>
            </a:r>
            <a:r>
              <a:rPr lang="en-US" dirty="0" smtClean="0"/>
              <a:t>the last lecture</a:t>
            </a:r>
            <a:endParaRPr lang="en-US" dirty="0" smtClean="0"/>
          </a:p>
          <a:p>
            <a:pPr lvl="1"/>
            <a:r>
              <a:rPr lang="en-US" dirty="0" smtClean="0"/>
              <a:t>1-page cheat sheet is allowed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Blue or black ink pen</a:t>
            </a:r>
            <a:endParaRPr lang="en-US" dirty="0" smtClean="0"/>
          </a:p>
          <a:p>
            <a:r>
              <a:rPr lang="en-US" dirty="0" smtClean="0"/>
              <a:t>Best way to prepare</a:t>
            </a:r>
          </a:p>
          <a:p>
            <a:pPr lvl="1"/>
            <a:r>
              <a:rPr lang="en-US" dirty="0" smtClean="0"/>
              <a:t>Read the textbook &amp; go over the slides.</a:t>
            </a:r>
          </a:p>
          <a:p>
            <a:pPr lvl="1"/>
            <a:r>
              <a:rPr lang="en-US" dirty="0" smtClean="0"/>
              <a:t>Go over the </a:t>
            </a:r>
            <a:r>
              <a:rPr lang="en-US" dirty="0" smtClean="0"/>
              <a:t>previous exams.</a:t>
            </a:r>
            <a:endParaRPr lang="en-US" dirty="0" smtClean="0"/>
          </a:p>
          <a:p>
            <a:r>
              <a:rPr lang="en-US" dirty="0" smtClean="0"/>
              <a:t>PA2-B due this Friday</a:t>
            </a:r>
          </a:p>
          <a:p>
            <a:pPr lvl="1"/>
            <a:r>
              <a:rPr lang="en-US" dirty="0" smtClean="0"/>
              <a:t>Please remember that we’ll be running code similarity checkers (automatic F if found too similar).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48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mtClean="0"/>
              <a:t>Buildings full of machines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340" y="3219433"/>
            <a:ext cx="3940610" cy="2906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19" y="2387652"/>
            <a:ext cx="3929461" cy="29470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1376" y="1600200"/>
            <a:ext cx="8681574" cy="493484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5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Hundreds of Locations in the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72276"/>
            <a:ext cx="8246620" cy="365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1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Servers in racks</a:t>
            </a:r>
          </a:p>
          <a:p>
            <a:pPr lvl="1"/>
            <a:r>
              <a:rPr lang="en-US" dirty="0"/>
              <a:t>Usually ~40 blades per rack</a:t>
            </a:r>
          </a:p>
          <a:p>
            <a:pPr lvl="1"/>
            <a:r>
              <a:rPr lang="en-US" dirty="0" err="1"/>
              <a:t>ToR</a:t>
            </a:r>
            <a:r>
              <a:rPr lang="en-US" dirty="0"/>
              <a:t> (Top-of-Rack) switch</a:t>
            </a:r>
          </a:p>
          <a:p>
            <a:r>
              <a:rPr lang="en-US" dirty="0"/>
              <a:t>Incredible amounts of engineering efforts</a:t>
            </a:r>
          </a:p>
          <a:p>
            <a:pPr lvl="1"/>
            <a:r>
              <a:rPr lang="en-US" dirty="0"/>
              <a:t>Power, cooling,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169" y="3105556"/>
            <a:ext cx="2927750" cy="2761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051" y="3449324"/>
            <a:ext cx="3458553" cy="230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6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384" y="1752600"/>
            <a:ext cx="4897768" cy="440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3-tier for Web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168" y="1676400"/>
            <a:ext cx="3482182" cy="445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8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25014</TotalTime>
  <Pages>12</Pages>
  <Words>589</Words>
  <Application>Microsoft Macintosh PowerPoint</Application>
  <PresentationFormat>Letter Paper (8.5x11 in)</PresentationFormat>
  <Paragraphs>135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ＭＳ Ｐゴシック</vt:lpstr>
      <vt:lpstr>Times New Roman</vt:lpstr>
      <vt:lpstr>Arial</vt:lpstr>
      <vt:lpstr>CS252-template</vt:lpstr>
      <vt:lpstr>Office Theme</vt:lpstr>
      <vt:lpstr>CSE 486/586 Distributed Systems Mid-Semester Overview</vt:lpstr>
      <vt:lpstr>We’re at a Mid-Point: What We’ve Discussed So Far</vt:lpstr>
      <vt:lpstr>The Other Half of the Semester</vt:lpstr>
      <vt:lpstr>CSE 486/586 Administrivia</vt:lpstr>
      <vt:lpstr>Data Centers</vt:lpstr>
      <vt:lpstr>Data Centers</vt:lpstr>
      <vt:lpstr>Inside</vt:lpstr>
      <vt:lpstr>Inside</vt:lpstr>
      <vt:lpstr>Inside</vt:lpstr>
      <vt:lpstr>Web Services</vt:lpstr>
      <vt:lpstr>Server Selection Primer</vt:lpstr>
      <vt:lpstr>IP Anycast</vt:lpstr>
      <vt:lpstr>Inside</vt:lpstr>
      <vt:lpstr>Example: Facebook</vt:lpstr>
      <vt:lpstr>Example: Facebook Geo-Replication</vt:lpstr>
      <vt:lpstr>Core Issue: Handling Replication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 Computer Architecture  and Engineering  Lec 01 - Introduction  </dc:title>
  <dc:subject/>
  <dc:creator> Krste Asanovic</dc:creator>
  <cp:keywords/>
  <dc:description/>
  <cp:lastModifiedBy>Microsoft Office User</cp:lastModifiedBy>
  <cp:revision>1036</cp:revision>
  <cp:lastPrinted>2014-03-07T19:03:29Z</cp:lastPrinted>
  <dcterms:created xsi:type="dcterms:W3CDTF">2012-03-02T15:23:59Z</dcterms:created>
  <dcterms:modified xsi:type="dcterms:W3CDTF">2017-03-13T15:34:18Z</dcterms:modified>
  <cp:category/>
</cp:coreProperties>
</file>