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69" r:id="rId4"/>
    <p:sldId id="823" r:id="rId5"/>
    <p:sldId id="825" r:id="rId6"/>
    <p:sldId id="824" r:id="rId7"/>
    <p:sldId id="826" r:id="rId8"/>
    <p:sldId id="827" r:id="rId9"/>
    <p:sldId id="807" r:id="rId10"/>
    <p:sldId id="815" r:id="rId11"/>
    <p:sldId id="816" r:id="rId12"/>
    <p:sldId id="828" r:id="rId13"/>
    <p:sldId id="813" r:id="rId14"/>
    <p:sldId id="808" r:id="rId15"/>
    <p:sldId id="809" r:id="rId16"/>
    <p:sldId id="829" r:id="rId17"/>
    <p:sldId id="832" r:id="rId18"/>
    <p:sldId id="831" r:id="rId19"/>
    <p:sldId id="830" r:id="rId20"/>
    <p:sldId id="770" r:id="rId21"/>
    <p:sldId id="777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FFB"/>
    <a:srgbClr val="0332B7"/>
    <a:srgbClr val="0066FF"/>
    <a:srgbClr val="55FC02"/>
    <a:srgbClr val="FBBA03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4" autoAdjust="0"/>
    <p:restoredTop sz="80118" autoAdjust="0"/>
  </p:normalViewPr>
  <p:slideViewPr>
    <p:cSldViewPr>
      <p:cViewPr varScale="1">
        <p:scale>
          <a:sx n="80" d="100"/>
          <a:sy n="80" d="100"/>
        </p:scale>
        <p:origin x="6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9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Consistency --- 1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deadline: </a:t>
            </a:r>
            <a:r>
              <a:rPr lang="en-US" u="sng" dirty="0"/>
              <a:t>5/10</a:t>
            </a:r>
            <a:r>
              <a:rPr lang="en-US" dirty="0"/>
              <a:t> (Friday)</a:t>
            </a:r>
          </a:p>
          <a:p>
            <a:r>
              <a:rPr lang="en-US" dirty="0"/>
              <a:t>No recitation today</a:t>
            </a:r>
          </a:p>
          <a:p>
            <a:pPr lvl="1"/>
            <a:r>
              <a:rPr lang="en-US" dirty="0"/>
              <a:t>Will hold office hours for undergrads from 2:30 pm to 4 pm</a:t>
            </a:r>
          </a:p>
          <a:p>
            <a:pPr lvl="1"/>
            <a:r>
              <a:rPr lang="en-US" dirty="0"/>
              <a:t>Regular office hours from 4 pm to 5 pm for midterm questions</a:t>
            </a:r>
          </a:p>
          <a:p>
            <a:r>
              <a:rPr lang="en-US" dirty="0"/>
              <a:t>Academic integrity for PA2B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99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any problem with the representation?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96" name="Picture 9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97" name="Picture 9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North Carolina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California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You (NY)</a:t>
            </a:r>
          </a:p>
        </p:txBody>
      </p:sp>
      <p:sp>
        <p:nvSpPr>
          <p:cNvPr id="102" name="Oval 101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Friend (CA)</a:t>
            </a:r>
          </a:p>
        </p:txBody>
      </p:sp>
      <p:sp>
        <p:nvSpPr>
          <p:cNvPr id="106" name="Oval 105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read(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2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read/write operation is never a dot!</a:t>
            </a:r>
          </a:p>
          <a:p>
            <a:pPr lvl="1"/>
            <a:r>
              <a:rPr lang="en-US" dirty="0"/>
              <a:t>It takes time. Many things are involved, e.g., network, multiple disks, etc.</a:t>
            </a:r>
          </a:p>
          <a:p>
            <a:pPr lvl="1"/>
            <a:r>
              <a:rPr lang="en-US" dirty="0"/>
              <a:t>Read/write latency: the time measured right before the call and right after the call from the client </a:t>
            </a:r>
            <a:r>
              <a:rPr lang="en-US"/>
              <a:t>making the call.</a:t>
            </a:r>
            <a:endParaRPr lang="en-US" dirty="0"/>
          </a:p>
          <a:p>
            <a:r>
              <a:rPr lang="en-US" dirty="0"/>
              <a:t>Clear-cut (e.g., black---write &amp; </a:t>
            </a:r>
            <a:r>
              <a:rPr lang="en-US" dirty="0">
                <a:solidFill>
                  <a:srgbClr val="FF0000"/>
                </a:solidFill>
              </a:rPr>
              <a:t>red---read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Not-so-clear-cut (parallel)</a:t>
            </a:r>
          </a:p>
          <a:p>
            <a:pPr lvl="1"/>
            <a:r>
              <a:rPr lang="en-US" dirty="0"/>
              <a:t>Case 1: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Case 2: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Case 3: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3429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3886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276600" y="4800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57600" y="57912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276600" y="5562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648200" y="5029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276600" y="6553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57600" y="6324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308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43000"/>
            <a:ext cx="7683500" cy="49784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With a single process and a single copy, can overlaps happen?</a:t>
            </a:r>
          </a:p>
          <a:p>
            <a:pPr lvl="1"/>
            <a:r>
              <a:rPr lang="en-US" dirty="0"/>
              <a:t>No, these are cases that do not arise with a single process and a single copy.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“Most recent write” becomes unclear</a:t>
            </a:r>
            <a:r>
              <a:rPr lang="en-US" dirty="0"/>
              <a:t> when there are overlapping operations.</a:t>
            </a:r>
          </a:p>
          <a:p>
            <a:r>
              <a:rPr lang="en-US" dirty="0"/>
              <a:t>Thus, we (as a system designer) have </a:t>
            </a:r>
            <a:r>
              <a:rPr lang="en-US" dirty="0">
                <a:solidFill>
                  <a:srgbClr val="FF0000"/>
                </a:solidFill>
              </a:rPr>
              <a:t>freedom to impose an order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long as it </a:t>
            </a:r>
            <a:r>
              <a:rPr lang="en-US" dirty="0">
                <a:solidFill>
                  <a:srgbClr val="FF0000"/>
                </a:solidFill>
              </a:rPr>
              <a:t>appears to all clients</a:t>
            </a:r>
            <a:r>
              <a:rPr lang="en-US" dirty="0"/>
              <a:t> that there is a </a:t>
            </a:r>
            <a:r>
              <a:rPr lang="en-US" dirty="0">
                <a:solidFill>
                  <a:srgbClr val="FF0000"/>
                </a:solidFill>
              </a:rPr>
              <a:t>single, interleaved ordering for all (overlapping and non-overlapping) operations</a:t>
            </a:r>
            <a:r>
              <a:rPr lang="en-US" dirty="0"/>
              <a:t> that your implementation uses to process all requests, it’s fine.</a:t>
            </a:r>
          </a:p>
          <a:p>
            <a:pPr lvl="1"/>
            <a:r>
              <a:rPr lang="en-US" dirty="0"/>
              <a:t>I.e., this ordering should still provide the single-client, single-copy semantics.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Again, it’s all about how clients perceive the behavior of </a:t>
            </a:r>
            <a:r>
              <a:rPr lang="en-US">
                <a:solidFill>
                  <a:srgbClr val="FF0000"/>
                </a:solidFill>
              </a:rPr>
              <a:t>your system.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7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Definite guarantee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Relaxed guarantee when overlap</a:t>
            </a:r>
          </a:p>
          <a:p>
            <a:r>
              <a:rPr lang="en-US" dirty="0"/>
              <a:t>Case 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Case 2</a:t>
            </a:r>
          </a:p>
          <a:p>
            <a:endParaRPr lang="en-US" dirty="0"/>
          </a:p>
          <a:p>
            <a:r>
              <a:rPr lang="en-US" dirty="0"/>
              <a:t>Case 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1828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286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981200" y="3352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362200" y="45720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981200" y="4343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52800" y="3581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981200" y="5410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362200" y="5181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51790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if your system behaves this way with 3 clients</a:t>
            </a:r>
            <a:r>
              <a:rPr lang="is-IS" dirty="0"/>
              <a:t>…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Example 2: if your system behaves this way with 3 clients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If this were </a:t>
            </a:r>
            <a:r>
              <a:rPr lang="en-US" dirty="0" err="1">
                <a:solidFill>
                  <a:srgbClr val="000000"/>
                </a:solidFill>
              </a:rPr>
              <a:t>a.read</a:t>
            </a:r>
            <a:r>
              <a:rPr lang="en-US" dirty="0">
                <a:solidFill>
                  <a:srgbClr val="000000"/>
                </a:solidFill>
              </a:rPr>
              <a:t>() -&gt; 0, would it support </a:t>
            </a:r>
            <a:r>
              <a:rPr lang="en-US" dirty="0" err="1">
                <a:solidFill>
                  <a:srgbClr val="000000"/>
                </a:solidFill>
              </a:rPr>
              <a:t>linearizability</a:t>
            </a: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96227"/>
            <a:ext cx="519176" cy="58997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77000" y="5410200"/>
            <a:ext cx="1905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4078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  <p:bldP spid="31" grpId="0"/>
      <p:bldP spid="33" grpId="0"/>
      <p:bldP spid="24" grpId="0"/>
      <p:bldP spid="16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721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example 2, what are the constraints?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Constraints (some ops don’t overlap)</a:t>
            </a:r>
          </a:p>
          <a:p>
            <a:pPr lvl="1"/>
            <a:r>
              <a:rPr lang="en-US" dirty="0" err="1"/>
              <a:t>a.read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0 happens before </a:t>
            </a:r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x (you need to be able to explain why that happens that way).</a:t>
            </a:r>
          </a:p>
          <a:p>
            <a:pPr lvl="1"/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 x happens before </a:t>
            </a:r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x (you need to be able to explain why that happens that way).</a:t>
            </a:r>
          </a:p>
          <a:p>
            <a:pPr lvl="1"/>
            <a:r>
              <a:rPr lang="en-US" dirty="0">
                <a:sym typeface="Wingdings"/>
              </a:rPr>
              <a:t>The rest are up for grabs.</a:t>
            </a:r>
          </a:p>
          <a:p>
            <a:r>
              <a:rPr lang="en-US" dirty="0">
                <a:sym typeface="Wingdings"/>
              </a:rPr>
              <a:t>Scenario</a:t>
            </a:r>
          </a:p>
          <a:p>
            <a:pPr lvl="1"/>
            <a:r>
              <a:rPr lang="en-US" dirty="0"/>
              <a:t>Every client deals with a different copy of a.</a:t>
            </a:r>
          </a:p>
          <a:p>
            <a:pPr lvl="1"/>
            <a:r>
              <a:rPr lang="en-US" dirty="0" err="1"/>
              <a:t>a.write</a:t>
            </a:r>
            <a:r>
              <a:rPr lang="en-US" dirty="0"/>
              <a:t>(x) gets propagated to (last client’s) </a:t>
            </a:r>
            <a:r>
              <a:rPr lang="en-US" dirty="0" err="1"/>
              <a:t>a.read</a:t>
            </a:r>
            <a:r>
              <a:rPr lang="en-US" dirty="0"/>
              <a:t>() -&gt; x first.</a:t>
            </a:r>
          </a:p>
          <a:p>
            <a:pPr lvl="1"/>
            <a:r>
              <a:rPr lang="en-US" dirty="0" err="1"/>
              <a:t>a.write</a:t>
            </a:r>
            <a:r>
              <a:rPr lang="en-US" dirty="0"/>
              <a:t>(x) gets propagated to (the second process’s) </a:t>
            </a:r>
            <a:r>
              <a:rPr lang="en-US" dirty="0" err="1"/>
              <a:t>a.read</a:t>
            </a:r>
            <a:r>
              <a:rPr lang="en-US" dirty="0"/>
              <a:t>() -&gt; x, right after </a:t>
            </a:r>
            <a:r>
              <a:rPr lang="en-US" dirty="0" err="1"/>
              <a:t>a.read</a:t>
            </a:r>
            <a:r>
              <a:rPr lang="en-US" dirty="0"/>
              <a:t>() -&gt; 0 is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057400" y="1905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2743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2228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38400" y="1600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1905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2329" y="2343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228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29200" y="1905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</p:spTree>
    <p:extLst>
      <p:ext uri="{BB962C8B-B14F-4D97-AF65-F5344CB8AC3E}">
        <p14:creationId xmlns:p14="http://schemas.microsoft.com/office/powerpoint/2010/main" val="35594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example 2, why would </a:t>
            </a:r>
            <a:r>
              <a:rPr lang="en-US" dirty="0" err="1"/>
              <a:t>a.read</a:t>
            </a:r>
            <a:r>
              <a:rPr lang="en-US" dirty="0"/>
              <a:t>() return 0 and x when they’re overlapping?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assumes that there’s a particular storage system that shows this behavior.</a:t>
            </a:r>
          </a:p>
          <a:p>
            <a:r>
              <a:rPr lang="en-US" dirty="0"/>
              <a:t>At some point between a read/write request sent and returned, the result becomes visible.</a:t>
            </a:r>
          </a:p>
          <a:p>
            <a:pPr lvl="1"/>
            <a:r>
              <a:rPr lang="en-US" dirty="0"/>
              <a:t>E.g., you read a value from physical storage, </a:t>
            </a:r>
            <a:r>
              <a:rPr lang="en-US" i="1" dirty="0">
                <a:solidFill>
                  <a:srgbClr val="FF0000"/>
                </a:solidFill>
              </a:rPr>
              <a:t>prepare it for return (e.g., putting it in a return packet, i.e., making it visible)</a:t>
            </a:r>
            <a:r>
              <a:rPr lang="en-US" dirty="0"/>
              <a:t>, and actually return it.</a:t>
            </a:r>
          </a:p>
          <a:p>
            <a:pPr lvl="1"/>
            <a:r>
              <a:rPr lang="en-US" dirty="0"/>
              <a:t>Or you </a:t>
            </a:r>
            <a:r>
              <a:rPr lang="en-US" i="1" dirty="0">
                <a:solidFill>
                  <a:srgbClr val="FF0000"/>
                </a:solidFill>
              </a:rPr>
              <a:t>actually write a value to a physical disk, making it visible</a:t>
            </a:r>
            <a:r>
              <a:rPr lang="en-US" dirty="0"/>
              <a:t> (out of multiple disks, which might actually write at different points).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057400" y="2286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3124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38400" y="1981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2286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2329" y="2724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292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</p:spTree>
    <p:extLst>
      <p:ext uri="{BB962C8B-B14F-4D97-AF65-F5344CB8AC3E}">
        <p14:creationId xmlns:p14="http://schemas.microsoft.com/office/powerpoint/2010/main" val="54873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Constraints (ops that don’t overlap)</a:t>
            </a:r>
          </a:p>
          <a:p>
            <a:pPr lvl="1"/>
            <a:r>
              <a:rPr lang="en-US" dirty="0" err="1"/>
              <a:t>a.read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x and </a:t>
            </a:r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 x: we cannot change these.</a:t>
            </a:r>
          </a:p>
          <a:p>
            <a:pPr lvl="1"/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 y and </a:t>
            </a:r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 x: we cannot change these.</a:t>
            </a:r>
          </a:p>
          <a:p>
            <a:pPr lvl="1"/>
            <a:r>
              <a:rPr lang="en-US" dirty="0">
                <a:sym typeface="Wingdings"/>
              </a:rPr>
              <a:t>The rest is up for grabs.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(y)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(Textbook Definition)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the sequence of read and update operations that client </a:t>
            </a:r>
            <a:r>
              <a:rPr lang="en-US" dirty="0" err="1"/>
              <a:t>i</a:t>
            </a:r>
            <a:r>
              <a:rPr lang="en-US" dirty="0"/>
              <a:t> performs in some execution be oi1, oi2,….</a:t>
            </a:r>
          </a:p>
          <a:p>
            <a:pPr lvl="1"/>
            <a:r>
              <a:rPr lang="en-US" altLang="ja-JP" dirty="0"/>
              <a:t>"</a:t>
            </a:r>
            <a:r>
              <a:rPr lang="en-US" dirty="0"/>
              <a:t>Program order</a:t>
            </a:r>
            <a:r>
              <a:rPr lang="en-US" altLang="ja-JP" dirty="0"/>
              <a:t>"</a:t>
            </a:r>
            <a:r>
              <a:rPr lang="en-US" dirty="0"/>
              <a:t> for the client</a:t>
            </a:r>
          </a:p>
          <a:p>
            <a:r>
              <a:rPr lang="en-US" dirty="0"/>
              <a:t>A replicated shared object service 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linearizable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if for any execution (real), there is some interleaving of operations (virtual) issued by all clients that: </a:t>
            </a:r>
          </a:p>
          <a:p>
            <a:pPr lvl="1"/>
            <a:r>
              <a:rPr lang="en-US" dirty="0"/>
              <a:t> meets the specification of a single correct copy of objects</a:t>
            </a:r>
          </a:p>
          <a:p>
            <a:pPr lvl="1"/>
            <a:r>
              <a:rPr lang="en-US" dirty="0"/>
              <a:t> is consistent with the actual times at which each operation occurred during the execution </a:t>
            </a:r>
          </a:p>
          <a:p>
            <a:r>
              <a:rPr lang="en-US" dirty="0"/>
              <a:t>Main goal: any client will see (at any point of time) a copy of the object that is correct and consistent</a:t>
            </a:r>
          </a:p>
          <a:p>
            <a:r>
              <a:rPr lang="en-US" dirty="0"/>
              <a:t>The strongest form of 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with Data Replicas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211262"/>
            <a:ext cx="2451100" cy="29210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30900" y="23415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200" y="31289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18200" y="1414462"/>
            <a:ext cx="2133600" cy="8382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9500" y="13255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71600" y="14779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84300" y="15287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78200" y="1516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15795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400" y="23796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108700" y="31797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083300" y="16811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70600" y="33448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5066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79500" y="21256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371600" y="22780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84300" y="23288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78200" y="23034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92200" y="32432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384300" y="33956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397000" y="34464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90900" y="3421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62800" y="3878262"/>
            <a:ext cx="977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Service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247900" y="1693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273300" y="24812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273300" y="3598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584700" y="1706562"/>
            <a:ext cx="1168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72000" y="2455862"/>
            <a:ext cx="1206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4597400" y="3167062"/>
            <a:ext cx="11557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997700" y="1490662"/>
            <a:ext cx="203200" cy="393700"/>
            <a:chOff x="4408" y="920"/>
            <a:chExt cx="128" cy="248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150100" y="1643062"/>
            <a:ext cx="203200" cy="393700"/>
            <a:chOff x="4408" y="920"/>
            <a:chExt cx="128" cy="248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302500" y="1795462"/>
            <a:ext cx="203200" cy="393700"/>
            <a:chOff x="4408" y="920"/>
            <a:chExt cx="128" cy="248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7010400" y="2430462"/>
            <a:ext cx="203200" cy="393700"/>
            <a:chOff x="4408" y="920"/>
            <a:chExt cx="128" cy="248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289800" y="2417762"/>
            <a:ext cx="203200" cy="393700"/>
            <a:chOff x="4408" y="920"/>
            <a:chExt cx="128" cy="248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7556500" y="2430462"/>
            <a:ext cx="203200" cy="393700"/>
            <a:chOff x="4408" y="920"/>
            <a:chExt cx="128" cy="248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819900" y="3154362"/>
            <a:ext cx="203200" cy="393700"/>
            <a:chOff x="4408" y="920"/>
            <a:chExt cx="128" cy="248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048500" y="3332162"/>
            <a:ext cx="203200" cy="393700"/>
            <a:chOff x="4408" y="920"/>
            <a:chExt cx="128" cy="248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15200" y="3243262"/>
            <a:ext cx="203200" cy="393700"/>
            <a:chOff x="4408" y="920"/>
            <a:chExt cx="128" cy="248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7366000" y="35861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7315200" y="27860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302500" y="14144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7645400" y="3230562"/>
            <a:ext cx="215900" cy="393700"/>
            <a:chOff x="4408" y="920"/>
            <a:chExt cx="128" cy="248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6569427" y="885408"/>
            <a:ext cx="17363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00"/>
                </a:solidFill>
              </a:rPr>
              <a:t>Replica Manager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V="1">
            <a:off x="6197600" y="1033462"/>
            <a:ext cx="457200" cy="660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8"/>
          <p:cNvSpPr txBox="1">
            <a:spLocks noChangeArrowheads="1"/>
          </p:cNvSpPr>
          <p:nvPr/>
        </p:nvSpPr>
        <p:spPr bwMode="auto">
          <a:xfrm>
            <a:off x="457200" y="4343399"/>
            <a:ext cx="8229600" cy="23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Consider that this is a distributed storage system that serves read/write requests.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Multiple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copies of a same object stored at different servers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400" dirty="0"/>
              <a:t>Question: How to maintain consistency across different data replicas?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 dirty="0"/>
              <a:t>Single-client, Single-copy semantics</a:t>
            </a:r>
          </a:p>
          <a:p>
            <a:r>
              <a:rPr lang="en-US" dirty="0"/>
              <a:t>A read operation returns </a:t>
            </a:r>
            <a:r>
              <a:rPr lang="en-US" i="1" dirty="0">
                <a:solidFill>
                  <a:srgbClr val="FF0000"/>
                </a:solidFill>
              </a:rPr>
              <a:t>the most recent</a:t>
            </a:r>
            <a:r>
              <a:rPr lang="en-US" dirty="0"/>
              <a:t> write, </a:t>
            </a:r>
            <a:r>
              <a:rPr lang="en-US" dirty="0">
                <a:solidFill>
                  <a:srgbClr val="0000FF"/>
                </a:solidFill>
              </a:rPr>
              <a:t>regardless of the clients, according to their actual-time ordering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replicate?</a:t>
            </a:r>
          </a:p>
          <a:p>
            <a:r>
              <a:rPr lang="en-US" dirty="0"/>
              <a:t>Increased availability of service. When servers fail or when the network is partitioned.</a:t>
            </a:r>
          </a:p>
          <a:p>
            <a:pPr lvl="1"/>
            <a:r>
              <a:rPr lang="en-US" dirty="0"/>
              <a:t>P:  probability that one server fails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 – P= availability of service. e.g. P = 5% =&gt; service is available 95% of the time.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</a:t>
            </a:r>
            <a:r>
              <a:rPr lang="en-US" sz="2800" baseline="30000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:  probability that n servers fail </a:t>
            </a: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000000"/>
                </a:solidFill>
              </a:rPr>
              <a:t> 1 – </a:t>
            </a:r>
            <a:r>
              <a:rPr lang="en-US" dirty="0" err="1">
                <a:solidFill>
                  <a:srgbClr val="000000"/>
                </a:solidFill>
              </a:rPr>
              <a:t>P</a:t>
            </a:r>
            <a:r>
              <a:rPr lang="en-US" sz="2800" baseline="30000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= availability of service. e.g. P = 5%, </a:t>
            </a:r>
            <a:r>
              <a:rPr lang="en-US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3 =&gt; service available 99.875% of the time</a:t>
            </a:r>
            <a:endParaRPr lang="en-US" dirty="0"/>
          </a:p>
          <a:p>
            <a:r>
              <a:rPr lang="en-US" dirty="0"/>
              <a:t>Fault tolerance</a:t>
            </a:r>
          </a:p>
          <a:p>
            <a:pPr lvl="1"/>
            <a:r>
              <a:rPr lang="en-US" dirty="0"/>
              <a:t>Under the fail-stop model, if up to </a:t>
            </a:r>
            <a:r>
              <a:rPr lang="en-US" dirty="0" err="1"/>
              <a:t>f</a:t>
            </a:r>
            <a:r>
              <a:rPr lang="en-US" dirty="0"/>
              <a:t> of f+1 servers crash, at least one is alive.</a:t>
            </a:r>
          </a:p>
          <a:p>
            <a:r>
              <a:rPr lang="en-US" dirty="0"/>
              <a:t>Load balancing</a:t>
            </a:r>
          </a:p>
          <a:p>
            <a:pPr lvl="1"/>
            <a:r>
              <a:rPr lang="en-US" dirty="0"/>
              <a:t>One approach: Multiple server </a:t>
            </a:r>
            <a:r>
              <a:rPr lang="en-US" dirty="0" err="1"/>
              <a:t>IPs</a:t>
            </a:r>
            <a:r>
              <a:rPr lang="en-US" dirty="0"/>
              <a:t> can be assigned to the same name in DNS, which returns answers round-robin.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look at different consistency guarantees (models).</a:t>
            </a:r>
          </a:p>
          <a:p>
            <a:r>
              <a:rPr lang="en-US" dirty="0"/>
              <a:t>We’ll start from the strongest guarantee, and gradually relax the guarantees.</a:t>
            </a:r>
          </a:p>
          <a:p>
            <a:pPr lvl="1"/>
            <a:r>
              <a:rPr lang="en-US" dirty="0" err="1"/>
              <a:t>Linearizability</a:t>
            </a:r>
            <a:r>
              <a:rPr lang="en-US" dirty="0"/>
              <a:t> (or sometimes called strong consistency)</a:t>
            </a:r>
          </a:p>
          <a:p>
            <a:pPr lvl="1"/>
            <a:r>
              <a:rPr lang="en-US" dirty="0"/>
              <a:t>Sequential consistency</a:t>
            </a:r>
          </a:p>
          <a:p>
            <a:pPr lvl="1"/>
            <a:r>
              <a:rPr lang="en-US" dirty="0"/>
              <a:t>Causal consistency</a:t>
            </a:r>
          </a:p>
          <a:p>
            <a:pPr lvl="1"/>
            <a:r>
              <a:rPr lang="en-US" dirty="0"/>
              <a:t>Eventual consistency</a:t>
            </a:r>
          </a:p>
          <a:p>
            <a:r>
              <a:rPr lang="en-US" dirty="0"/>
              <a:t>Different applications need different consistency guarantees.</a:t>
            </a:r>
          </a:p>
          <a:p>
            <a:r>
              <a:rPr lang="en-US" dirty="0"/>
              <a:t>This is all about client-side perception.</a:t>
            </a:r>
          </a:p>
          <a:p>
            <a:pPr lvl="1"/>
            <a:r>
              <a:rPr lang="en-US" dirty="0"/>
              <a:t>When a read occurs, what do </a:t>
            </a:r>
            <a:r>
              <a:rPr lang="en-US"/>
              <a:t>you return?</a:t>
            </a:r>
            <a:endParaRPr lang="en-US" dirty="0"/>
          </a:p>
          <a:p>
            <a:r>
              <a:rPr lang="en-US" dirty="0"/>
              <a:t>First</a:t>
            </a:r>
          </a:p>
          <a:p>
            <a:pPr lvl="1"/>
            <a:r>
              <a:rPr lang="en-US" dirty="0" err="1"/>
              <a:t>Linearizability</a:t>
            </a:r>
            <a:r>
              <a:rPr lang="en-US" dirty="0"/>
              <a:t>: we’ll look at the concept first, then how to implement it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7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Expectation with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single process using a </a:t>
            </a:r>
            <a:r>
              <a:rPr lang="en-US" dirty="0" err="1"/>
              <a:t>filesystem</a:t>
            </a:r>
            <a:r>
              <a:rPr lang="en-US" dirty="0"/>
              <a:t> </a:t>
            </a:r>
          </a:p>
          <a:p>
            <a:r>
              <a:rPr lang="en-US" dirty="0"/>
              <a:t>What do you expect to read?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 read operation returns the most recent write.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This forms our basic expectation from any file or storage system.</a:t>
            </a:r>
          </a:p>
          <a:p>
            <a:pPr marL="285750" lvl="1" indent="-285750">
              <a:buFontTx/>
              <a:buChar char="•"/>
            </a:pPr>
            <a:r>
              <a:rPr lang="en-US" sz="2400" dirty="0" err="1">
                <a:solidFill>
                  <a:srgbClr val="FF0000"/>
                </a:solidFill>
              </a:rPr>
              <a:t>Linearizability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meets this basic expectation.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But it extends the expectation to handle </a:t>
            </a:r>
            <a:r>
              <a:rPr lang="en-US" sz="2000" dirty="0">
                <a:solidFill>
                  <a:srgbClr val="0000FF"/>
                </a:solidFill>
              </a:rPr>
              <a:t>multiple processes</a:t>
            </a:r>
            <a:r>
              <a:rPr lang="en-US" sz="2000" dirty="0"/>
              <a:t>…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…and </a:t>
            </a:r>
            <a:r>
              <a:rPr lang="en-US" sz="2000" dirty="0">
                <a:solidFill>
                  <a:srgbClr val="0000FF"/>
                </a:solidFill>
              </a:rPr>
              <a:t>multiple replicas.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The strongest consistency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2578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362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3" name="Oval 12"/>
          <p:cNvSpPr/>
          <p:nvPr/>
        </p:nvSpPr>
        <p:spPr>
          <a:xfrm>
            <a:off x="2594830" y="2500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56805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91000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x.read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42830" y="25071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7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with Multiple Processes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expect to read?</a:t>
            </a:r>
          </a:p>
          <a:p>
            <a:pPr lvl="1"/>
            <a:r>
              <a:rPr lang="en-US" dirty="0"/>
              <a:t>A single </a:t>
            </a:r>
            <a:r>
              <a:rPr lang="en-US" dirty="0" err="1"/>
              <a:t>filesystem</a:t>
            </a:r>
            <a:r>
              <a:rPr lang="en-US" dirty="0"/>
              <a:t> with multiple processes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returns the most recent write, </a:t>
            </a:r>
            <a:r>
              <a:rPr lang="en-US" sz="2000" dirty="0">
                <a:solidFill>
                  <a:srgbClr val="FF0000"/>
                </a:solidFill>
              </a:rPr>
              <a:t>regardless of the clients</a:t>
            </a:r>
            <a:r>
              <a:rPr lang="en-US" sz="2000" dirty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We expect that a read operation returns the most recent write </a:t>
            </a:r>
            <a:r>
              <a:rPr lang="en-US" sz="2000" dirty="0">
                <a:solidFill>
                  <a:srgbClr val="FF0000"/>
                </a:solidFill>
              </a:rPr>
              <a:t>according to the single actual-time order.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In other words, read/write should behave </a:t>
            </a:r>
            <a:r>
              <a:rPr lang="en-US" sz="2000" dirty="0">
                <a:solidFill>
                  <a:srgbClr val="FF0000"/>
                </a:solidFill>
              </a:rPr>
              <a:t>as if there were a single (combined) client making all the requests</a:t>
            </a:r>
            <a:r>
              <a:rPr lang="en-US" sz="2000" dirty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It’s </a:t>
            </a:r>
            <a:r>
              <a:rPr lang="en-US" sz="2000" dirty="0">
                <a:solidFill>
                  <a:srgbClr val="FF0000"/>
                </a:solidFill>
              </a:rPr>
              <a:t>easiest to understand and program for a developer</a:t>
            </a:r>
            <a:r>
              <a:rPr lang="en-US" sz="2000" dirty="0"/>
              <a:t> if your storage appears to process </a:t>
            </a:r>
            <a:r>
              <a:rPr lang="en-US" sz="2000" dirty="0">
                <a:solidFill>
                  <a:srgbClr val="FF0000"/>
                </a:solidFill>
              </a:rPr>
              <a:t>one request at a time</a:t>
            </a:r>
            <a:r>
              <a:rPr lang="en-US" sz="2000" dirty="0"/>
              <a:t>.</a:t>
            </a:r>
          </a:p>
          <a:p>
            <a:pPr marL="742950" lvl="2" indent="-285750">
              <a:buFontTx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2197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981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25" name="Oval 24"/>
          <p:cNvSpPr/>
          <p:nvPr/>
        </p:nvSpPr>
        <p:spPr>
          <a:xfrm>
            <a:off x="4347430" y="2119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805595" y="2334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331146" y="2883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" y="26670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31" name="Oval 30"/>
          <p:cNvSpPr/>
          <p:nvPr/>
        </p:nvSpPr>
        <p:spPr>
          <a:xfrm>
            <a:off x="2594830" y="2805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56805" y="3020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91000" y="3020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()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42830" y="28119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with Multiple Copies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expect to read?</a:t>
            </a:r>
          </a:p>
          <a:p>
            <a:pPr lvl="1"/>
            <a:r>
              <a:rPr lang="en-US" dirty="0"/>
              <a:t>A single process with multiple servers with copies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returns the most recent write, </a:t>
            </a:r>
            <a:r>
              <a:rPr lang="en-US" sz="2000" dirty="0">
                <a:solidFill>
                  <a:srgbClr val="FF0000"/>
                </a:solidFill>
              </a:rPr>
              <a:t>regardless of how many copies there are</a:t>
            </a:r>
            <a:r>
              <a:rPr lang="en-US" sz="2000" dirty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Read/write should behave </a:t>
            </a:r>
            <a:r>
              <a:rPr lang="en-US" sz="2000" dirty="0">
                <a:solidFill>
                  <a:srgbClr val="FF0000"/>
                </a:solidFill>
              </a:rPr>
              <a:t>as if there were a single copy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31146" y="23582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21420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7" name="Oval 16"/>
          <p:cNvSpPr/>
          <p:nvPr/>
        </p:nvSpPr>
        <p:spPr>
          <a:xfrm>
            <a:off x="2594830" y="2280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56805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91000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x.read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42830" y="22870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9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Three aspects</a:t>
            </a:r>
          </a:p>
          <a:p>
            <a:pPr lvl="1"/>
            <a:r>
              <a:rPr lang="en-US" dirty="0"/>
              <a:t>A read operation returns the most recent write,</a:t>
            </a:r>
          </a:p>
          <a:p>
            <a:pPr lvl="1"/>
            <a:r>
              <a:rPr lang="en-US" dirty="0"/>
              <a:t>…regardless of the clients,</a:t>
            </a:r>
          </a:p>
          <a:p>
            <a:pPr lvl="1"/>
            <a:r>
              <a:rPr lang="en-US" dirty="0"/>
              <a:t>…according to the single actual-time ordering of requests.</a:t>
            </a:r>
          </a:p>
          <a:p>
            <a:r>
              <a:rPr lang="en-US" dirty="0"/>
              <a:t>Or, put it differently, read/write should behave as if there were,</a:t>
            </a:r>
          </a:p>
          <a:p>
            <a:pPr lvl="1"/>
            <a:r>
              <a:rPr lang="en-US" dirty="0"/>
              <a:t>…a single client making all the (combined) requests in their original actual-time order (i.e., with a </a:t>
            </a:r>
            <a:r>
              <a:rPr lang="en-US" dirty="0">
                <a:solidFill>
                  <a:srgbClr val="FF0000"/>
                </a:solidFill>
              </a:rPr>
              <a:t>single stream of ops</a:t>
            </a:r>
            <a:r>
              <a:rPr lang="en-US" dirty="0"/>
              <a:t>),</a:t>
            </a:r>
          </a:p>
          <a:p>
            <a:pPr lvl="1"/>
            <a:r>
              <a:rPr lang="en-US" dirty="0"/>
              <a:t>…over a single copy.</a:t>
            </a:r>
          </a:p>
          <a:p>
            <a:r>
              <a:rPr lang="en-US" dirty="0"/>
              <a:t>You can say that </a:t>
            </a:r>
            <a:r>
              <a:rPr lang="en-US" dirty="0">
                <a:solidFill>
                  <a:srgbClr val="0000FF"/>
                </a:solidFill>
              </a:rPr>
              <a:t>your storage system guarantees </a:t>
            </a:r>
            <a:r>
              <a:rPr lang="en-US" dirty="0" err="1">
                <a:solidFill>
                  <a:srgbClr val="0000FF"/>
                </a:solidFill>
              </a:rPr>
              <a:t>linearizability</a:t>
            </a:r>
            <a:r>
              <a:rPr lang="en-US" dirty="0">
                <a:solidFill>
                  <a:srgbClr val="0000FF"/>
                </a:solidFill>
              </a:rPr>
              <a:t> when it provides </a:t>
            </a:r>
            <a:r>
              <a:rPr lang="en-US" dirty="0">
                <a:solidFill>
                  <a:srgbClr val="FF0000"/>
                </a:solidFill>
              </a:rPr>
              <a:t>single-client, single-copy semantics where a read returns the most recent write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should </a:t>
            </a:r>
            <a:r>
              <a:rPr lang="en-US" i="1" dirty="0">
                <a:solidFill>
                  <a:srgbClr val="FF0000"/>
                </a:solidFill>
              </a:rPr>
              <a:t>appear</a:t>
            </a:r>
            <a:r>
              <a:rPr lang="en-US" dirty="0"/>
              <a:t> to all clients that there is </a:t>
            </a:r>
            <a:r>
              <a:rPr lang="en-US" i="1" dirty="0">
                <a:solidFill>
                  <a:srgbClr val="FF0000"/>
                </a:solidFill>
              </a:rPr>
              <a:t>a single order (actual-time order) that your storage uses</a:t>
            </a:r>
            <a:r>
              <a:rPr lang="en-US" dirty="0"/>
              <a:t> to process all requests.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the following happened with object x over a </a:t>
            </a:r>
            <a:r>
              <a:rPr lang="en-US" dirty="0" err="1"/>
              <a:t>linearizable</a:t>
            </a:r>
            <a:r>
              <a:rPr lang="en-US" dirty="0"/>
              <a:t> storage.</a:t>
            </a:r>
          </a:p>
          <a:p>
            <a:pPr lvl="1"/>
            <a:r>
              <a:rPr lang="en-US" dirty="0"/>
              <a:t>C1: </a:t>
            </a:r>
            <a:r>
              <a:rPr lang="en-US" dirty="0" err="1"/>
              <a:t>x.write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C2: </a:t>
            </a:r>
            <a:r>
              <a:rPr lang="en-US" dirty="0" err="1"/>
              <a:t>x.write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C3: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B,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A</a:t>
            </a:r>
            <a:endParaRPr lang="en-US" dirty="0"/>
          </a:p>
          <a:p>
            <a:pPr lvl="1"/>
            <a:r>
              <a:rPr lang="en-US" dirty="0"/>
              <a:t>C4: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B</a:t>
            </a:r>
            <a:r>
              <a:rPr lang="en-US" dirty="0"/>
              <a:t>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</a:t>
            </a:r>
          </a:p>
          <a:p>
            <a:r>
              <a:rPr lang="en-US" dirty="0"/>
              <a:t>What would be an actual-time ordering of the events?</a:t>
            </a:r>
          </a:p>
          <a:p>
            <a:pPr lvl="1"/>
            <a:r>
              <a:rPr lang="en-US" dirty="0"/>
              <a:t>One possibility: C2 (write B) -&gt; C3 (read B) -&gt; C4 (read B) -&gt; C1 (write A) -&gt; C3 (read A) -&gt; C4 (read A)</a:t>
            </a:r>
          </a:p>
          <a:p>
            <a:r>
              <a:rPr lang="en-US" dirty="0"/>
              <a:t>How about the following?</a:t>
            </a:r>
          </a:p>
          <a:p>
            <a:pPr lvl="1"/>
            <a:r>
              <a:rPr lang="en-US" dirty="0"/>
              <a:t>C1: </a:t>
            </a:r>
            <a:r>
              <a:rPr lang="en-US" dirty="0" err="1"/>
              <a:t>x.write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C2: </a:t>
            </a:r>
            <a:r>
              <a:rPr lang="en-US" dirty="0" err="1"/>
              <a:t>x.write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C3: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</a:t>
            </a:r>
          </a:p>
          <a:p>
            <a:pPr lvl="1"/>
            <a:r>
              <a:rPr lang="en-US" dirty="0"/>
              <a:t>C4: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744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28153</TotalTime>
  <Pages>12</Pages>
  <Words>1817</Words>
  <Application>Microsoft Macintosh PowerPoint</Application>
  <PresentationFormat>Letter Paper (8.5x11 in)</PresentationFormat>
  <Paragraphs>257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Helvetica</vt:lpstr>
      <vt:lpstr>Times New Roman</vt:lpstr>
      <vt:lpstr>Wingdings</vt:lpstr>
      <vt:lpstr>CS252-template</vt:lpstr>
      <vt:lpstr>Office Theme</vt:lpstr>
      <vt:lpstr>CSE 486/586 Distributed Systems Consistency --- 1</vt:lpstr>
      <vt:lpstr>Consistency with Data Replicas</vt:lpstr>
      <vt:lpstr>Consistency</vt:lpstr>
      <vt:lpstr>This Week</vt:lpstr>
      <vt:lpstr>Our Expectation with Data</vt:lpstr>
      <vt:lpstr>Expectation with Multiple Processes </vt:lpstr>
      <vt:lpstr>Expectation with Multiple Copies</vt:lpstr>
      <vt:lpstr>Linearizability</vt:lpstr>
      <vt:lpstr>Linearizability Exercise</vt:lpstr>
      <vt:lpstr>CSE 486/586 Administrivia</vt:lpstr>
      <vt:lpstr>Linearizability Subtleties</vt:lpstr>
      <vt:lpstr>Linearizability Subtleties</vt:lpstr>
      <vt:lpstr>Linearizability Subtleties</vt:lpstr>
      <vt:lpstr>Linearizability Subtleties</vt:lpstr>
      <vt:lpstr>Linearizability Examples</vt:lpstr>
      <vt:lpstr>Linearizability Examples</vt:lpstr>
      <vt:lpstr>Linearizability Examples</vt:lpstr>
      <vt:lpstr>Linearizability Examples</vt:lpstr>
      <vt:lpstr>Linearizability (Textbook Definition)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1438</cp:revision>
  <cp:lastPrinted>2016-03-28T15:57:14Z</cp:lastPrinted>
  <dcterms:created xsi:type="dcterms:W3CDTF">2012-03-21T04:48:11Z</dcterms:created>
  <dcterms:modified xsi:type="dcterms:W3CDTF">2019-04-12T13:38:09Z</dcterms:modified>
  <cp:category/>
</cp:coreProperties>
</file>