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3"/>
  </p:notesMasterIdLst>
  <p:handoutMasterIdLst>
    <p:handoutMasterId r:id="rId34"/>
  </p:handoutMasterIdLst>
  <p:sldIdLst>
    <p:sldId id="322" r:id="rId3"/>
    <p:sldId id="617" r:id="rId4"/>
    <p:sldId id="608" r:id="rId5"/>
    <p:sldId id="604" r:id="rId6"/>
    <p:sldId id="590" r:id="rId7"/>
    <p:sldId id="605" r:id="rId8"/>
    <p:sldId id="606" r:id="rId9"/>
    <p:sldId id="607" r:id="rId10"/>
    <p:sldId id="585" r:id="rId11"/>
    <p:sldId id="609" r:id="rId12"/>
    <p:sldId id="610" r:id="rId13"/>
    <p:sldId id="615" r:id="rId14"/>
    <p:sldId id="611" r:id="rId15"/>
    <p:sldId id="612" r:id="rId16"/>
    <p:sldId id="613" r:id="rId17"/>
    <p:sldId id="614" r:id="rId18"/>
    <p:sldId id="591" r:id="rId19"/>
    <p:sldId id="598" r:id="rId20"/>
    <p:sldId id="592" r:id="rId21"/>
    <p:sldId id="599" r:id="rId22"/>
    <p:sldId id="593" r:id="rId23"/>
    <p:sldId id="600" r:id="rId24"/>
    <p:sldId id="594" r:id="rId25"/>
    <p:sldId id="601" r:id="rId26"/>
    <p:sldId id="595" r:id="rId27"/>
    <p:sldId id="602" r:id="rId28"/>
    <p:sldId id="596" r:id="rId29"/>
    <p:sldId id="603" r:id="rId30"/>
    <p:sldId id="597" r:id="rId31"/>
    <p:sldId id="584" r:id="rId3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9" autoAdjust="0"/>
    <p:restoredTop sz="80263" autoAdjust="0"/>
  </p:normalViewPr>
  <p:slideViewPr>
    <p:cSldViewPr>
      <p:cViewPr varScale="1">
        <p:scale>
          <a:sx n="82" d="100"/>
          <a:sy n="82" d="100"/>
        </p:scale>
        <p:origin x="1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312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" TargetMode="External"/><Relationship Id="rId2" Type="http://schemas.openxmlformats.org/officeDocument/2006/relationships/hyperlink" Target="http://developer.android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buffalo/spring2020/cse486586" TargetMode="External"/><Relationship Id="rId2" Type="http://schemas.openxmlformats.org/officeDocument/2006/relationships/hyperlink" Target="http://piazza.com/c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buffalo.edu/~stevko/courses/cse486/spring2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Introduction </a:t>
            </a:r>
            <a:br>
              <a:rPr lang="en-US" dirty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 Going to Build?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A “starter” project: PA1</a:t>
            </a:r>
          </a:p>
          <a:p>
            <a:pPr lvl="1"/>
            <a:r>
              <a:rPr lang="en-US" dirty="0"/>
              <a:t>This will be out today and due next week Friday.</a:t>
            </a:r>
          </a:p>
          <a:p>
            <a:r>
              <a:rPr lang="en-US" dirty="0"/>
              <a:t>A distributed key-value storage (based on Amazon Dynamo) on Android in multiple stages</a:t>
            </a:r>
          </a:p>
          <a:p>
            <a:r>
              <a:rPr lang="en-US" dirty="0">
                <a:solidFill>
                  <a:srgbClr val="FF0000"/>
                </a:solidFill>
              </a:rPr>
              <a:t>Individual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submissions only allowed for one day</a:t>
            </a:r>
          </a:p>
          <a:p>
            <a:pPr lvl="1"/>
            <a:r>
              <a:rPr lang="en-US" dirty="0"/>
              <a:t>20% penalty</a:t>
            </a:r>
          </a:p>
          <a:p>
            <a:pPr lvl="1"/>
            <a:r>
              <a:rPr lang="en-US" dirty="0"/>
              <a:t>The deadlines are on Friday, and we don’t count weekends, so technically you have 3 more days.</a:t>
            </a:r>
          </a:p>
          <a:p>
            <a:r>
              <a:rPr lang="en-US" dirty="0" err="1"/>
              <a:t>Regrading</a:t>
            </a:r>
            <a:endParaRPr lang="en-US" dirty="0"/>
          </a:p>
          <a:p>
            <a:pPr lvl="1"/>
            <a:r>
              <a:rPr lang="en-US" dirty="0"/>
              <a:t>If requested, the entire work will be </a:t>
            </a:r>
            <a:r>
              <a:rPr lang="en-US" dirty="0" err="1"/>
              <a:t>regraded</a:t>
            </a:r>
            <a:endParaRPr lang="en-US" dirty="0"/>
          </a:p>
          <a:p>
            <a:r>
              <a:rPr lang="en-US" dirty="0"/>
              <a:t>No “I”</a:t>
            </a:r>
          </a:p>
          <a:p>
            <a:r>
              <a:rPr lang="en-US" dirty="0"/>
              <a:t>No makeup exam</a:t>
            </a:r>
          </a:p>
          <a:p>
            <a:r>
              <a:rPr lang="en-US" dirty="0"/>
              <a:t>No grade negotiation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3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a Confession to Make…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 split personality disorder.</a:t>
            </a:r>
          </a:p>
          <a:p>
            <a:pPr lvl="1"/>
            <a:r>
              <a:rPr lang="en-US" dirty="0"/>
              <a:t>Jekyll</a:t>
            </a:r>
          </a:p>
          <a:p>
            <a:pPr lvl="1"/>
            <a:r>
              <a:rPr lang="en-US" dirty="0"/>
              <a:t>Hyde</a:t>
            </a:r>
          </a:p>
          <a:p>
            <a:r>
              <a:rPr lang="en-US" dirty="0"/>
              <a:t>Most of you (I expect) will just see my Jekyll’s side. If you…</a:t>
            </a:r>
          </a:p>
          <a:p>
            <a:pPr lvl="1"/>
            <a:r>
              <a:rPr lang="en-US" dirty="0"/>
              <a:t>work with good ethics,</a:t>
            </a:r>
          </a:p>
          <a:p>
            <a:pPr lvl="1"/>
            <a:r>
              <a:rPr lang="en-US" dirty="0"/>
              <a:t>respect others on Piazza, during office hours, etc.,</a:t>
            </a:r>
          </a:p>
          <a:p>
            <a:pPr lvl="1"/>
            <a:r>
              <a:rPr lang="en-US" dirty="0"/>
              <a:t>follow class and submission rules,</a:t>
            </a:r>
          </a:p>
          <a:p>
            <a:pPr lvl="1"/>
            <a:r>
              <a:rPr lang="en-US" dirty="0"/>
              <a:t>and generally use common sense and are a good citizen in the class.</a:t>
            </a:r>
          </a:p>
          <a:p>
            <a:r>
              <a:rPr lang="en-US" dirty="0"/>
              <a:t>Some of you might see my Hyde’s side. If you…</a:t>
            </a:r>
          </a:p>
          <a:p>
            <a:pPr lvl="1"/>
            <a:r>
              <a:rPr lang="en-US" dirty="0"/>
              <a:t>copy other people’s code or exams,</a:t>
            </a:r>
          </a:p>
          <a:p>
            <a:pPr lvl="1"/>
            <a:r>
              <a:rPr lang="en-US" dirty="0"/>
              <a:t>try to negotiate your way in the class,</a:t>
            </a:r>
          </a:p>
          <a:p>
            <a:pPr lvl="1"/>
            <a:r>
              <a:rPr lang="en-US" dirty="0"/>
              <a:t>generally are not such a good citizen in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integrity: exams, HW, and code</a:t>
            </a:r>
          </a:p>
          <a:p>
            <a:pPr lvl="1"/>
            <a:r>
              <a:rPr lang="en-US" dirty="0"/>
              <a:t>Copying others’ code: no</a:t>
            </a:r>
          </a:p>
          <a:p>
            <a:pPr lvl="1"/>
            <a:r>
              <a:rPr lang="en-US" dirty="0"/>
              <a:t>Copying from other sources (the Web, books, etc.): get permission</a:t>
            </a:r>
          </a:p>
          <a:p>
            <a:pPr lvl="1"/>
            <a:r>
              <a:rPr lang="en-US" dirty="0"/>
              <a:t>Exceptions: </a:t>
            </a:r>
            <a:r>
              <a:rPr lang="en-US" dirty="0">
                <a:hlinkClick r:id="rId2"/>
              </a:rPr>
              <a:t>http://developer.android.com</a:t>
            </a:r>
            <a:r>
              <a:rPr lang="en-US" dirty="0"/>
              <a:t> (copy freely, but mark clearly that you copied)</a:t>
            </a:r>
          </a:p>
          <a:p>
            <a:pPr lvl="1"/>
            <a:r>
              <a:rPr lang="en-US" dirty="0">
                <a:hlinkClick r:id="rId3"/>
              </a:rPr>
              <a:t>http://stackoverflow.com</a:t>
            </a:r>
            <a:r>
              <a:rPr lang="en-US" dirty="0"/>
              <a:t> (generally OK to see how things get done; but </a:t>
            </a:r>
            <a:r>
              <a:rPr lang="en-US" b="1" dirty="0">
                <a:solidFill>
                  <a:srgbClr val="FF0000"/>
                </a:solidFill>
              </a:rPr>
              <a:t>do not copy and paste.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found, the incident will be reported to the university.</a:t>
            </a:r>
          </a:p>
          <a:p>
            <a:r>
              <a:rPr lang="en-US" dirty="0"/>
              <a:t>Will use an automatic similarity checker.</a:t>
            </a:r>
          </a:p>
          <a:p>
            <a:pPr lvl="1"/>
            <a:r>
              <a:rPr lang="en-US" dirty="0"/>
              <a:t>When similar submissions are found, </a:t>
            </a:r>
            <a:r>
              <a:rPr lang="en-US" dirty="0">
                <a:solidFill>
                  <a:srgbClr val="FF0000"/>
                </a:solidFill>
              </a:rPr>
              <a:t>both will get an F</a:t>
            </a:r>
            <a:r>
              <a:rPr lang="en-US" dirty="0"/>
              <a:t> for the entire semester.</a:t>
            </a:r>
          </a:p>
          <a:p>
            <a:r>
              <a:rPr lang="en-US" dirty="0"/>
              <a:t>Please be careful when using an online code repository, e.g., </a:t>
            </a:r>
            <a:r>
              <a:rPr lang="en-US" dirty="0" err="1"/>
              <a:t>GitHub</a:t>
            </a:r>
            <a:r>
              <a:rPr lang="en-US" dirty="0"/>
              <a:t>, </a:t>
            </a:r>
            <a:r>
              <a:rPr lang="en-US" dirty="0" err="1"/>
              <a:t>BitBucket</a:t>
            </a:r>
            <a:r>
              <a:rPr lang="en-US" dirty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2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Reach the Teaching Staff?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59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Steve: 113F Davis</a:t>
            </a:r>
          </a:p>
          <a:p>
            <a:pPr lvl="1"/>
            <a:r>
              <a:rPr lang="en-US" dirty="0"/>
              <a:t>Lectures (MWF 1:00 pm-1:50 pm)</a:t>
            </a:r>
          </a:p>
          <a:p>
            <a:pPr lvl="1"/>
            <a:r>
              <a:rPr lang="en-US" dirty="0"/>
              <a:t>Office hours (MWF 2:00 pm-3:00 pm)</a:t>
            </a:r>
          </a:p>
          <a:p>
            <a:r>
              <a:rPr lang="en-US" dirty="0"/>
              <a:t>TAs</a:t>
            </a:r>
          </a:p>
          <a:p>
            <a:pPr lvl="1"/>
            <a:r>
              <a:rPr lang="en-US" dirty="0"/>
              <a:t>Office hours: Posted on Piazza</a:t>
            </a:r>
          </a:p>
          <a:p>
            <a:pPr lvl="1"/>
            <a:r>
              <a:rPr lang="en-US" dirty="0"/>
              <a:t>Please do not expect that the TAs will stay more than the announced office hours.</a:t>
            </a:r>
          </a:p>
          <a:p>
            <a:r>
              <a:rPr lang="en-US" dirty="0"/>
              <a:t>Use Piazza (</a:t>
            </a:r>
            <a:r>
              <a:rPr lang="en-US" dirty="0">
                <a:hlinkClick r:id="rId2"/>
              </a:rPr>
              <a:t>http://piazza.com/class</a:t>
            </a:r>
            <a:r>
              <a:rPr lang="en-US" dirty="0"/>
              <a:t>), instead of email, mailing list, blog, etc.</a:t>
            </a:r>
          </a:p>
          <a:p>
            <a:pPr lvl="1"/>
            <a:r>
              <a:rPr lang="en-US" dirty="0"/>
              <a:t>The teaching staff will not have any activity during weekends and holidays.</a:t>
            </a:r>
          </a:p>
          <a:p>
            <a:pPr lvl="1"/>
            <a:r>
              <a:rPr lang="en-US" dirty="0"/>
              <a:t>Signup link: </a:t>
            </a:r>
            <a:r>
              <a:rPr lang="en-US" dirty="0">
                <a:hlinkClick r:id="rId3"/>
              </a:rPr>
              <a:t>http://piazza.com/buffalo/spring2020/cse486586</a:t>
            </a:r>
            <a:endParaRPr lang="en-US" dirty="0"/>
          </a:p>
          <a:p>
            <a:r>
              <a:rPr lang="en-US" dirty="0">
                <a:hlinkClick r:id="rId4"/>
              </a:rPr>
              <a:t>http://www.cse.buffalo.edu/~stevko/courses/cse486/spring20/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have some background in the following topics.</a:t>
            </a:r>
          </a:p>
          <a:p>
            <a:r>
              <a:rPr lang="en-US" dirty="0">
                <a:solidFill>
                  <a:srgbClr val="0000FF"/>
                </a:solidFill>
              </a:rPr>
              <a:t>OS</a:t>
            </a:r>
            <a:r>
              <a:rPr lang="en-US" dirty="0"/>
              <a:t> topics</a:t>
            </a:r>
          </a:p>
          <a:p>
            <a:pPr lvl="1"/>
            <a:r>
              <a:rPr lang="en-US" dirty="0"/>
              <a:t>Threads, processes, and synchronization (e.g., locks)</a:t>
            </a:r>
          </a:p>
          <a:p>
            <a:r>
              <a:rPr lang="en-US" dirty="0">
                <a:solidFill>
                  <a:srgbClr val="0000FF"/>
                </a:solidFill>
              </a:rPr>
              <a:t>Systems programming</a:t>
            </a:r>
            <a:r>
              <a:rPr lang="en-US" dirty="0"/>
              <a:t> experience</a:t>
            </a:r>
          </a:p>
          <a:p>
            <a:pPr lvl="1"/>
            <a:r>
              <a:rPr lang="en-US" dirty="0"/>
              <a:t>Programming experiences with sockets, processes, threads, synchronization primitives, and file I/O.</a:t>
            </a:r>
          </a:p>
          <a:p>
            <a:pPr lvl="1"/>
            <a:r>
              <a:rPr lang="en-US" dirty="0"/>
              <a:t>Experiences with setting up environment variables and running scripts</a:t>
            </a:r>
          </a:p>
          <a:p>
            <a:r>
              <a:rPr lang="en-US" dirty="0">
                <a:solidFill>
                  <a:srgbClr val="0000FF"/>
                </a:solidFill>
              </a:rPr>
              <a:t>Programming environment</a:t>
            </a:r>
          </a:p>
          <a:p>
            <a:pPr lvl="1"/>
            <a:r>
              <a:rPr lang="en-US" dirty="0"/>
              <a:t>Linux or Mac</a:t>
            </a:r>
          </a:p>
          <a:p>
            <a:pPr lvl="1"/>
            <a:r>
              <a:rPr lang="en-US" dirty="0"/>
              <a:t>No support for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Check: PA1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Assignment (PA) 1</a:t>
            </a:r>
          </a:p>
          <a:p>
            <a:pPr lvl="1"/>
            <a:r>
              <a:rPr lang="en-US" dirty="0"/>
              <a:t>Use this as a background check.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you can finish this in a week all by yourself,</a:t>
            </a:r>
            <a:r>
              <a:rPr lang="en-US" dirty="0"/>
              <a:t> then you are ready to take this class.</a:t>
            </a:r>
          </a:p>
          <a:p>
            <a:pPr lvl="1"/>
            <a:r>
              <a:rPr lang="en-US" dirty="0"/>
              <a:t>See for yourself!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Due on next Friday (2/7) 11:59:59 am</a:t>
            </a:r>
            <a:r>
              <a:rPr lang="en-US" dirty="0"/>
              <a:t>.</a:t>
            </a:r>
          </a:p>
          <a:p>
            <a:r>
              <a:rPr lang="en-US" dirty="0" err="1"/>
              <a:t>SimpleMessenger</a:t>
            </a:r>
            <a:r>
              <a:rPr lang="en-US" dirty="0"/>
              <a:t> on Android</a:t>
            </a:r>
          </a:p>
          <a:p>
            <a:pPr lvl="1"/>
            <a:r>
              <a:rPr lang="en-US" dirty="0"/>
              <a:t>Overall, need to implement a chatting app</a:t>
            </a:r>
          </a:p>
          <a:p>
            <a:pPr lvl="1"/>
            <a:r>
              <a:rPr lang="en-US" dirty="0"/>
              <a:t>Need to set up an Android programming environment</a:t>
            </a:r>
          </a:p>
          <a:p>
            <a:pPr lvl="1"/>
            <a:r>
              <a:rPr lang="en-US" dirty="0"/>
              <a:t>Need to use sockets</a:t>
            </a:r>
          </a:p>
          <a:p>
            <a:pPr lvl="1"/>
            <a:r>
              <a:rPr lang="en-US" dirty="0"/>
              <a:t>Need to understand the code provided</a:t>
            </a:r>
          </a:p>
          <a:p>
            <a:pPr lvl="1"/>
            <a:r>
              <a:rPr lang="en-US" dirty="0"/>
              <a:t>Need to read Android tutorials and understand them</a:t>
            </a:r>
          </a:p>
          <a:p>
            <a:pPr lvl="1"/>
            <a:r>
              <a:rPr lang="en-US" dirty="0"/>
              <a:t>Need to understand and use Android APIs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Am I Going to Learn?</a:t>
            </a:r>
            <a:br>
              <a:rPr lang="en-US" dirty="0"/>
            </a:br>
            <a:r>
              <a:rPr lang="en-US" dirty="0"/>
              <a:t>Distributed Systems 10 Questions!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Course goal: answering </a:t>
            </a:r>
            <a:r>
              <a:rPr lang="en-US" dirty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/>
              <a:t>Easy enough!</a:t>
            </a:r>
          </a:p>
          <a:p>
            <a:r>
              <a:rPr lang="en-US" dirty="0"/>
              <a:t>What are those questions?</a:t>
            </a:r>
          </a:p>
          <a:p>
            <a:pPr lvl="1"/>
            <a:r>
              <a:rPr lang="en-US" dirty="0"/>
              <a:t>Organized in 6 themes</a:t>
            </a:r>
          </a:p>
          <a:p>
            <a:pPr lvl="1"/>
            <a:r>
              <a:rPr lang="en-US" dirty="0"/>
              <a:t>1~2 questions in each theme</a:t>
            </a:r>
          </a:p>
          <a:p>
            <a:pPr lvl="1"/>
            <a:r>
              <a:rPr lang="en-US" dirty="0"/>
              <a:t>A few (or several) lectures to answer each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1: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1: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Q1: </a:t>
            </a:r>
            <a:r>
              <a:rPr lang="en-US" dirty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/>
              <a:t>Networking basics</a:t>
            </a:r>
          </a:p>
          <a:p>
            <a:r>
              <a:rPr lang="en-US" dirty="0"/>
              <a:t>Q2: </a:t>
            </a:r>
            <a:r>
              <a:rPr lang="en-US" dirty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/>
              <a:t>Multicast</a:t>
            </a:r>
          </a:p>
          <a:p>
            <a:r>
              <a:rPr lang="en-US" dirty="0"/>
              <a:t>Q3: </a:t>
            </a:r>
            <a:r>
              <a:rPr lang="en-US" dirty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9CEE-80F2-E34A-AEEC-F4286ACB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492C-0E17-FB48-9D9D-07CCF933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</a:t>
            </a:r>
          </a:p>
          <a:p>
            <a:pPr lvl="1"/>
            <a:r>
              <a:rPr lang="en-US" dirty="0"/>
              <a:t>Steve </a:t>
            </a:r>
            <a:r>
              <a:rPr lang="en-US" dirty="0" err="1"/>
              <a:t>Ko</a:t>
            </a:r>
            <a:endParaRPr lang="en-US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year at UB</a:t>
            </a:r>
          </a:p>
          <a:p>
            <a:r>
              <a:rPr lang="en-US" dirty="0"/>
              <a:t>TAs</a:t>
            </a:r>
          </a:p>
          <a:p>
            <a:pPr lvl="1"/>
            <a:r>
              <a:rPr lang="en-US" dirty="0"/>
              <a:t>Chang Min Park</a:t>
            </a:r>
          </a:p>
          <a:p>
            <a:pPr lvl="1"/>
            <a:r>
              <a:rPr lang="en-US" dirty="0" err="1"/>
              <a:t>Yuyang</a:t>
            </a:r>
            <a:r>
              <a:rPr lang="en-US" dirty="0"/>
              <a:t> Chen</a:t>
            </a:r>
          </a:p>
          <a:p>
            <a:pPr lvl="1"/>
            <a:r>
              <a:rPr lang="en-US" dirty="0" err="1"/>
              <a:t>Sixu</a:t>
            </a:r>
            <a:r>
              <a:rPr lang="en-US" dirty="0"/>
              <a:t> Piao</a:t>
            </a:r>
          </a:p>
          <a:p>
            <a:pPr lvl="1"/>
            <a:r>
              <a:rPr lang="en-US" dirty="0" err="1"/>
              <a:t>Bekir</a:t>
            </a:r>
            <a:r>
              <a:rPr lang="en-US" dirty="0"/>
              <a:t> </a:t>
            </a:r>
            <a:r>
              <a:rPr lang="en-US" dirty="0" err="1"/>
              <a:t>Turkkan</a:t>
            </a:r>
            <a:endParaRPr lang="en-US" dirty="0"/>
          </a:p>
          <a:p>
            <a:r>
              <a:rPr lang="en-US" dirty="0"/>
              <a:t>Add/drop</a:t>
            </a:r>
          </a:p>
          <a:p>
            <a:pPr lvl="1"/>
            <a:r>
              <a:rPr lang="en-US" dirty="0"/>
              <a:t>This course has </a:t>
            </a:r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been full in the past few years.</a:t>
            </a:r>
          </a:p>
          <a:p>
            <a:pPr lvl="1"/>
            <a:r>
              <a:rPr lang="en-US" dirty="0"/>
              <a:t>Please make up your mind as soon as possible. Help your fellow students and </a:t>
            </a:r>
            <a:r>
              <a:rPr lang="en-US"/>
              <a:t>drop early </a:t>
            </a:r>
            <a:r>
              <a:rPr lang="en-US" dirty="0"/>
              <a:t>if you are going to drop.</a:t>
            </a:r>
          </a:p>
          <a:p>
            <a:pPr lvl="1"/>
            <a:r>
              <a:rPr lang="en-US" dirty="0"/>
              <a:t>Please don’t email me for force registration.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8337F-2751-6642-A02B-59C128C2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8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2: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2: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Q4: </a:t>
            </a:r>
            <a:r>
              <a:rPr lang="en-US" dirty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/>
              <a:t>Distributed mutual exclusion, distributed transactions, 2-phase commit,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3: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3: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Q5: </a:t>
            </a:r>
            <a:r>
              <a:rPr lang="en-US" dirty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/>
              <a:t>Time &amp; synchronization, global states, snapshots, mutual exclusion, leader election, </a:t>
            </a:r>
            <a:r>
              <a:rPr lang="en-US" dirty="0" err="1"/>
              <a:t>paxos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Bad news</a:t>
            </a:r>
            <a:r>
              <a:rPr lang="en-US" dirty="0"/>
              <a:t>: it’s impossible!</a:t>
            </a:r>
          </a:p>
          <a:p>
            <a:pPr lvl="1"/>
            <a:r>
              <a:rPr lang="en-US" dirty="0"/>
              <a:t>The impossibility of consensus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4: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4: Storage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Q6: </a:t>
            </a:r>
            <a:r>
              <a:rPr lang="en-US" dirty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/>
              <a:t>DHT, 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5: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5: Non-Byzantine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Q7: </a:t>
            </a:r>
            <a:r>
              <a:rPr lang="en-US" dirty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/>
              <a:t>Failure detection</a:t>
            </a:r>
          </a:p>
          <a:p>
            <a:r>
              <a:rPr lang="en-US" dirty="0"/>
              <a:t>Q8: </a:t>
            </a:r>
            <a:r>
              <a:rPr lang="en-US" dirty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/>
              <a:t>Replication, gossiping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6: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6: Byzantine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Q9: </a:t>
            </a:r>
            <a:r>
              <a:rPr lang="en-US" dirty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/>
              <a:t>Security</a:t>
            </a:r>
          </a:p>
          <a:p>
            <a:r>
              <a:rPr lang="en-US" dirty="0"/>
              <a:t>Q10: </a:t>
            </a:r>
            <a:r>
              <a:rPr lang="en-US" dirty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/>
              <a:t>Byzantine fault 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CSE 486/586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want to take this course?</a:t>
            </a:r>
          </a:p>
          <a:p>
            <a:endParaRPr lang="en-US" dirty="0"/>
          </a:p>
          <a:p>
            <a:r>
              <a:rPr lang="en-US" dirty="0"/>
              <a:t>Some positive feedback of this course…</a:t>
            </a:r>
          </a:p>
          <a:p>
            <a:pPr lvl="1"/>
            <a:r>
              <a:rPr lang="en-US" i="1" dirty="0"/>
              <a:t>“(CSE 486/586) didn't only helped with understanding the concepts involved, but have also always given me something cool and interesting to talk about in interviews.”</a:t>
            </a:r>
          </a:p>
          <a:p>
            <a:pPr lvl="1"/>
            <a:r>
              <a:rPr lang="en-US" i="1" dirty="0"/>
              <a:t>“I am actually learning new things.”</a:t>
            </a:r>
          </a:p>
          <a:p>
            <a:pPr lvl="1"/>
            <a:r>
              <a:rPr lang="en-US" i="1" dirty="0"/>
              <a:t>“(CSE 486/586) literally got me a job.”</a:t>
            </a:r>
            <a:endParaRPr lang="en-US" dirty="0"/>
          </a:p>
          <a:p>
            <a:r>
              <a:rPr lang="en-US" dirty="0"/>
              <a:t>Some negative feedback of this course…</a:t>
            </a:r>
          </a:p>
          <a:p>
            <a:pPr lvl="1"/>
            <a:r>
              <a:rPr lang="en-US" i="1" dirty="0"/>
              <a:t>“Projects are a bit too much on the difficult side.”</a:t>
            </a:r>
          </a:p>
          <a:p>
            <a:pPr lvl="1"/>
            <a:r>
              <a:rPr lang="en-US" i="1" dirty="0"/>
              <a:t>“The midterm came almost out of nowhere.”</a:t>
            </a:r>
          </a:p>
          <a:p>
            <a:pPr lvl="1"/>
            <a:r>
              <a:rPr lang="en-US" i="1" dirty="0"/>
              <a:t>“Stay away at all cost!”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Are you ready? ;-)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heavily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at UIUC.</a:t>
            </a:r>
          </a:p>
          <a:p>
            <a:r>
              <a:rPr lang="en-US" dirty="0"/>
              <a:t>The material was originally developed for courses CS425/CSE424/ECE428 at UIUC.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Distributed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i="1" dirty="0"/>
              <a:t>“The number of people who know how to build really solid distributed systems…is about ten”</a:t>
            </a:r>
          </a:p>
          <a:p>
            <a:pPr lvl="1"/>
            <a:r>
              <a:rPr lang="en-US" dirty="0"/>
              <a:t>Scott </a:t>
            </a:r>
            <a:r>
              <a:rPr lang="en-US" dirty="0" err="1"/>
              <a:t>Shenker</a:t>
            </a:r>
            <a:r>
              <a:rPr lang="en-US" dirty="0"/>
              <a:t>, Professor at UC Berkeley</a:t>
            </a:r>
          </a:p>
          <a:p>
            <a:endParaRPr lang="en-US" dirty="0"/>
          </a:p>
          <a:p>
            <a:r>
              <a:rPr lang="en-US" dirty="0"/>
              <a:t>The point: it’s hard to build a solid distributed system.</a:t>
            </a:r>
          </a:p>
          <a:p>
            <a:r>
              <a:rPr lang="en-US" dirty="0"/>
              <a:t>So, why is it hard?...but first of all…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Distributed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3999"/>
            <a:ext cx="7010400" cy="481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Distributed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>
              <a:ea typeface="Times New Roman" pitchFamily="-1" charset="0"/>
              <a:cs typeface="Times New Roman" pitchFamily="-1" charset="0"/>
            </a:endParaRPr>
          </a:p>
          <a:p>
            <a:endParaRPr lang="en-US" i="1" dirty="0">
              <a:ea typeface="Times New Roman" pitchFamily="-1" charset="0"/>
              <a:cs typeface="Times New Roman" pitchFamily="-1" charset="0"/>
            </a:endParaRPr>
          </a:p>
          <a:p>
            <a:r>
              <a:rPr lang="en-US" i="1" dirty="0">
                <a:ea typeface="Times New Roman" pitchFamily="-1" charset="0"/>
                <a:cs typeface="Times New Roman" pitchFamily="-1" charset="0"/>
              </a:rPr>
              <a:t>A distributed system is a collection of entities with a common goal, each of which is </a:t>
            </a:r>
            <a:r>
              <a:rPr lang="en-US" i="1" dirty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autonomous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programmable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asynchronous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 and </a:t>
            </a:r>
            <a:r>
              <a:rPr lang="en-US" i="1" dirty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failure-prone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, and which communicate through an </a:t>
            </a:r>
            <a:r>
              <a:rPr lang="en-US" i="1" dirty="0">
                <a:solidFill>
                  <a:srgbClr val="038A69"/>
                </a:solidFill>
                <a:ea typeface="Times New Roman" pitchFamily="-1" charset="0"/>
                <a:cs typeface="Times New Roman" pitchFamily="-1" charset="0"/>
              </a:rPr>
              <a:t>unreliable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 communication medium.</a:t>
            </a:r>
          </a:p>
          <a:p>
            <a:endParaRPr lang="en-US" i="1" dirty="0">
              <a:ea typeface="Times New Roman" pitchFamily="-1" charset="0"/>
              <a:cs typeface="Times New Roman" pitchFamily="-1" charset="0"/>
            </a:endParaRPr>
          </a:p>
          <a:p>
            <a:r>
              <a:rPr lang="en-US" dirty="0">
                <a:ea typeface="Times New Roman" pitchFamily="-1" charset="0"/>
                <a:cs typeface="Times New Roman" pitchFamily="-1" charset="0"/>
              </a:rPr>
              <a:t>This will be a working definition </a:t>
            </a:r>
            <a:r>
              <a:rPr lang="en-US">
                <a:ea typeface="Times New Roman" pitchFamily="-1" charset="0"/>
                <a:cs typeface="Times New Roman" pitchFamily="-1" charset="0"/>
              </a:rPr>
              <a:t>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Hard to Build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Scale</a:t>
            </a:r>
            <a:r>
              <a:rPr lang="en-US" dirty="0"/>
              <a:t>: hundreds or thousands of machines</a:t>
            </a:r>
          </a:p>
          <a:p>
            <a:pPr lvl="1"/>
            <a:r>
              <a:rPr lang="en-US" dirty="0"/>
              <a:t>Google: 4K-machine </a:t>
            </a:r>
            <a:r>
              <a:rPr lang="en-US" dirty="0" err="1"/>
              <a:t>MapReduce</a:t>
            </a:r>
            <a:r>
              <a:rPr lang="en-US" dirty="0"/>
              <a:t> cluster</a:t>
            </a:r>
          </a:p>
          <a:p>
            <a:pPr lvl="1"/>
            <a:r>
              <a:rPr lang="en-US" dirty="0"/>
              <a:t>Yahoo!: 4K-machine </a:t>
            </a:r>
            <a:r>
              <a:rPr lang="en-US" dirty="0" err="1"/>
              <a:t>Hadoop</a:t>
            </a:r>
            <a:r>
              <a:rPr lang="en-US" dirty="0"/>
              <a:t> cluster</a:t>
            </a:r>
          </a:p>
          <a:p>
            <a:pPr lvl="1"/>
            <a:r>
              <a:rPr lang="en-US" dirty="0" err="1"/>
              <a:t>Akamai</a:t>
            </a:r>
            <a:r>
              <a:rPr lang="en-US" dirty="0"/>
              <a:t>: 70K machines distributed over the world</a:t>
            </a:r>
          </a:p>
          <a:p>
            <a:pPr lvl="1"/>
            <a:r>
              <a:rPr lang="en-US" dirty="0" err="1"/>
              <a:t>Facebook</a:t>
            </a:r>
            <a:r>
              <a:rPr lang="en-US" dirty="0"/>
              <a:t>: 60K machines providing the service</a:t>
            </a:r>
          </a:p>
          <a:p>
            <a:pPr lvl="1"/>
            <a:r>
              <a:rPr lang="en-US" dirty="0"/>
              <a:t>Hard enough to program one machine!</a:t>
            </a:r>
          </a:p>
          <a:p>
            <a:r>
              <a:rPr lang="en-US" dirty="0">
                <a:solidFill>
                  <a:srgbClr val="FF0000"/>
                </a:solidFill>
              </a:rPr>
              <a:t>Dynamism</a:t>
            </a:r>
            <a:r>
              <a:rPr lang="en-US" dirty="0"/>
              <a:t>: machines do fail!</a:t>
            </a:r>
          </a:p>
          <a:p>
            <a:pPr lvl="1"/>
            <a:r>
              <a:rPr lang="en-US" dirty="0"/>
              <a:t>50 machine failures out of 20K machine cluster per day (reported by Yahoo!)</a:t>
            </a:r>
          </a:p>
          <a:p>
            <a:pPr lvl="1"/>
            <a:r>
              <a:rPr lang="en-US" dirty="0"/>
              <a:t>1 disk failure out of 16K disks every 6 hours (reported by Google)</a:t>
            </a:r>
          </a:p>
          <a:p>
            <a:r>
              <a:rPr lang="en-US" dirty="0"/>
              <a:t>As we will learn, these come with:</a:t>
            </a:r>
          </a:p>
          <a:p>
            <a:pPr lvl="1"/>
            <a:r>
              <a:rPr lang="en-US" dirty="0"/>
              <a:t>Concurrent execution, consistency,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OK; But Who Cares?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This is where all the actions are!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What is the two biggest driving forces in the computing industry for the last 7-8 years?</a:t>
            </a:r>
          </a:p>
          <a:p>
            <a:pPr lvl="1"/>
            <a:r>
              <a:rPr lang="en-US" dirty="0"/>
              <a:t>It’s the cloud!</a:t>
            </a:r>
          </a:p>
          <a:p>
            <a:pPr lvl="1"/>
            <a:r>
              <a:rPr lang="en-US" dirty="0"/>
              <a:t>And smartphones!</a:t>
            </a:r>
          </a:p>
          <a:p>
            <a:pPr lvl="1"/>
            <a:r>
              <a:rPr lang="en-US" dirty="0"/>
              <a:t>They are distributed!</a:t>
            </a:r>
          </a:p>
          <a:p>
            <a:pPr lvl="1"/>
            <a:r>
              <a:rPr lang="en-US" dirty="0"/>
              <a:t>(And there’s also machine learning.)</a:t>
            </a:r>
          </a:p>
          <a:p>
            <a:r>
              <a:rPr lang="en-US" dirty="0">
                <a:solidFill>
                  <a:srgbClr val="FF0000"/>
                </a:solidFill>
              </a:rPr>
              <a:t>Still, it’s all about distributed systems!</a:t>
            </a:r>
          </a:p>
          <a:p>
            <a:pPr lvl="1"/>
            <a:r>
              <a:rPr lang="en-US" dirty="0"/>
              <a:t>Well…with a bit of exaggeration… ;-)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Cool; How Am I Going to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Main: Distributed Systems: Concepts and Design, 5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Edition (</a:t>
            </a:r>
            <a:r>
              <a:rPr lang="en-US" dirty="0" err="1">
                <a:solidFill>
                  <a:srgbClr val="0000FF"/>
                </a:solidFill>
              </a:rPr>
              <a:t>Coulouris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Dollimore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Kindberg</a:t>
            </a:r>
            <a:r>
              <a:rPr lang="en-US" dirty="0">
                <a:solidFill>
                  <a:srgbClr val="0000FF"/>
                </a:solidFill>
              </a:rPr>
              <a:t>, Blair)</a:t>
            </a:r>
          </a:p>
          <a:p>
            <a:pPr lvl="1"/>
            <a:r>
              <a:rPr lang="en-US" dirty="0"/>
              <a:t>Optional: Distributed Systems: Principles and Paradigms, 2</a:t>
            </a:r>
            <a:r>
              <a:rPr lang="en-US" baseline="30000" dirty="0"/>
              <a:t>nd</a:t>
            </a:r>
            <a:r>
              <a:rPr lang="en-US" dirty="0"/>
              <a:t> Edition, (</a:t>
            </a:r>
            <a:r>
              <a:rPr lang="en-US" dirty="0" err="1"/>
              <a:t>Tanenbaum</a:t>
            </a:r>
            <a:r>
              <a:rPr lang="en-US" dirty="0"/>
              <a:t>, Van Steen)</a:t>
            </a:r>
          </a:p>
          <a:p>
            <a:r>
              <a:rPr lang="en-US" dirty="0"/>
              <a:t>Lectures</a:t>
            </a:r>
          </a:p>
          <a:p>
            <a:r>
              <a:rPr lang="en-US" dirty="0"/>
              <a:t>(Non-graded) HW assignments</a:t>
            </a:r>
          </a:p>
          <a:p>
            <a:r>
              <a:rPr lang="en-US" dirty="0"/>
              <a:t>Programming assignments</a:t>
            </a:r>
          </a:p>
          <a:p>
            <a:r>
              <a:rPr lang="en-US" dirty="0"/>
              <a:t>Exams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6582</TotalTime>
  <Pages>12</Pages>
  <Words>1555</Words>
  <Application>Microsoft Macintosh PowerPoint</Application>
  <PresentationFormat>Letter Paper (8.5x11 in)</PresentationFormat>
  <Paragraphs>257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CS252-template</vt:lpstr>
      <vt:lpstr>Office Theme</vt:lpstr>
      <vt:lpstr>CSE 486/586 Distributed Systems Introduction  </vt:lpstr>
      <vt:lpstr>First Things</vt:lpstr>
      <vt:lpstr>Welcome to CSE 486/586</vt:lpstr>
      <vt:lpstr>Building a Distributed System</vt:lpstr>
      <vt:lpstr>What is a Distributed System?</vt:lpstr>
      <vt:lpstr>What is a Distributed System?</vt:lpstr>
      <vt:lpstr>Why Is It Hard to Build One?</vt:lpstr>
      <vt:lpstr>OK; But Who Cares?</vt:lpstr>
      <vt:lpstr>OK, Cool; How Am I Going to Learn?</vt:lpstr>
      <vt:lpstr>What Am I Going to Build?</vt:lpstr>
      <vt:lpstr>Important Policies</vt:lpstr>
      <vt:lpstr>I Have a Confession to Make…</vt:lpstr>
      <vt:lpstr>Academic Integrity Policies</vt:lpstr>
      <vt:lpstr>How Can I Reach the Teaching Staff?</vt:lpstr>
      <vt:lpstr>Background Required</vt:lpstr>
      <vt:lpstr>Background Check: PA1</vt:lpstr>
      <vt:lpstr>What Exactly Am I Going to Learn? Distributed Systems 10 Questions!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414</cp:revision>
  <cp:lastPrinted>2020-01-27T15:33:20Z</cp:lastPrinted>
  <dcterms:created xsi:type="dcterms:W3CDTF">2012-01-27T18:15:16Z</dcterms:created>
  <dcterms:modified xsi:type="dcterms:W3CDTF">2020-01-27T17:58:17Z</dcterms:modified>
  <cp:category/>
</cp:coreProperties>
</file>