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07" r:id="rId4"/>
    <p:sldId id="708" r:id="rId5"/>
    <p:sldId id="738" r:id="rId6"/>
    <p:sldId id="712" r:id="rId7"/>
    <p:sldId id="713" r:id="rId8"/>
    <p:sldId id="714" r:id="rId9"/>
    <p:sldId id="715" r:id="rId10"/>
    <p:sldId id="730" r:id="rId11"/>
    <p:sldId id="743" r:id="rId12"/>
    <p:sldId id="744" r:id="rId13"/>
    <p:sldId id="745" r:id="rId14"/>
    <p:sldId id="736" r:id="rId15"/>
    <p:sldId id="739" r:id="rId16"/>
    <p:sldId id="718" r:id="rId17"/>
    <p:sldId id="719" r:id="rId18"/>
    <p:sldId id="741" r:id="rId19"/>
    <p:sldId id="742" r:id="rId20"/>
    <p:sldId id="720" r:id="rId21"/>
    <p:sldId id="737" r:id="rId22"/>
    <p:sldId id="733" r:id="rId23"/>
    <p:sldId id="722" r:id="rId24"/>
    <p:sldId id="704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2" autoAdjust="0"/>
    <p:restoredTop sz="80099" autoAdjust="0"/>
  </p:normalViewPr>
  <p:slideViewPr>
    <p:cSldViewPr>
      <p:cViewPr varScale="1">
        <p:scale>
          <a:sx n="82" d="100"/>
          <a:sy n="82" d="100"/>
        </p:scale>
        <p:origin x="15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problem?</a:t>
            </a:r>
          </a:p>
        </p:txBody>
      </p:sp>
    </p:spTree>
    <p:extLst>
      <p:ext uri="{BB962C8B-B14F-4D97-AF65-F5344CB8AC3E}">
        <p14:creationId xmlns:p14="http://schemas.microsoft.com/office/powerpoint/2010/main" val="239870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Time and Synchronization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Cristian’s Algorithm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When a client sets a new time, what’s the accuracy?</a:t>
            </a:r>
          </a:p>
          <a:p>
            <a:pPr>
              <a:spcBef>
                <a:spcPct val="50000"/>
              </a:spcBef>
            </a:pPr>
            <a:r>
              <a:rPr lang="en-US" dirty="0"/>
              <a:t>When the client receives the time (T) from the server, T can be in a range of possible values.</a:t>
            </a:r>
          </a:p>
          <a:p>
            <a:r>
              <a:rPr lang="en-US" dirty="0"/>
              <a:t>The algorithm</a:t>
            </a:r>
          </a:p>
          <a:p>
            <a:pPr lvl="1"/>
            <a:r>
              <a:rPr lang="en-US" dirty="0"/>
              <a:t>A client asks its time server.</a:t>
            </a:r>
          </a:p>
          <a:p>
            <a:pPr lvl="1"/>
            <a:r>
              <a:rPr lang="en-US" dirty="0"/>
              <a:t>The time server sends its time </a:t>
            </a:r>
            <a:r>
              <a:rPr lang="en-US" i="1" dirty="0">
                <a:solidFill>
                  <a:srgbClr val="0000FF"/>
                </a:solidFill>
              </a:rPr>
              <a:t>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client estimates the one-way delay as </a:t>
            </a:r>
            <a:r>
              <a:rPr lang="en-US" dirty="0">
                <a:solidFill>
                  <a:srgbClr val="FF0000"/>
                </a:solidFill>
              </a:rPr>
              <a:t>RTT/2</a:t>
            </a:r>
          </a:p>
          <a:p>
            <a:pPr lvl="1"/>
            <a:r>
              <a:rPr lang="en-US" dirty="0"/>
              <a:t>The client sets its time: </a:t>
            </a:r>
            <a:r>
              <a:rPr lang="en-US" dirty="0">
                <a:solidFill>
                  <a:srgbClr val="FF0000"/>
                </a:solidFill>
              </a:rPr>
              <a:t>T + RTT/2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Consider two extreme cases.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Assume that we know the minimum time from server to client or vice versa (calculated based on distance &amp; the speed of transfer for the medium we use)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1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Case 1 (the actual time should be: T + min)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Case 2 (the actual time should be: T + RTT – 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58314" y="2634672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76717" y="3377562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20914" y="3301362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0114" y="3091872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5714" y="2101272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673314" y="2329872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423654" y="2301327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958314" y="2634673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604072" y="2634672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292314" y="185356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40FC41-80EB-4D43-8671-AC97F1A2C6C7}"/>
              </a:ext>
            </a:extLst>
          </p:cNvPr>
          <p:cNvSpPr txBox="1"/>
          <p:nvPr/>
        </p:nvSpPr>
        <p:spPr>
          <a:xfrm>
            <a:off x="4844514" y="1524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Server sends response.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66ECCFF-917F-5343-A5F3-57D3E5831D65}"/>
              </a:ext>
            </a:extLst>
          </p:cNvPr>
          <p:cNvCxnSpPr>
            <a:cxnSpLocks/>
          </p:cNvCxnSpPr>
          <p:nvPr/>
        </p:nvCxnSpPr>
        <p:spPr bwMode="auto">
          <a:xfrm>
            <a:off x="6198035" y="1853562"/>
            <a:ext cx="463619" cy="78111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E982BE5-BA13-564A-ADD9-7D20773EFBED}"/>
              </a:ext>
            </a:extLst>
          </p:cNvPr>
          <p:cNvCxnSpPr/>
          <p:nvPr/>
        </p:nvCxnSpPr>
        <p:spPr bwMode="auto">
          <a:xfrm>
            <a:off x="972521" y="5279278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4F5A409-8DA1-CF41-BAE3-409F2FF8A31D}"/>
              </a:ext>
            </a:extLst>
          </p:cNvPr>
          <p:cNvSpPr txBox="1"/>
          <p:nvPr/>
        </p:nvSpPr>
        <p:spPr>
          <a:xfrm>
            <a:off x="190924" y="6022168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1521D8-3251-E740-B63E-31F979664D99}"/>
              </a:ext>
            </a:extLst>
          </p:cNvPr>
          <p:cNvSpPr txBox="1"/>
          <p:nvPr/>
        </p:nvSpPr>
        <p:spPr>
          <a:xfrm>
            <a:off x="6535121" y="5945968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48D558-170D-AE40-839D-D42A56CCEE45}"/>
              </a:ext>
            </a:extLst>
          </p:cNvPr>
          <p:cNvSpPr txBox="1"/>
          <p:nvPr/>
        </p:nvSpPr>
        <p:spPr>
          <a:xfrm>
            <a:off x="3944321" y="5736478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RTT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45354C1C-9A8F-4245-91FE-B24E796856C1}"/>
              </a:ext>
            </a:extLst>
          </p:cNvPr>
          <p:cNvCxnSpPr>
            <a:stCxn id="41" idx="1"/>
          </p:cNvCxnSpPr>
          <p:nvPr/>
        </p:nvCxnSpPr>
        <p:spPr bwMode="auto">
          <a:xfrm rot="10800000">
            <a:off x="972521" y="5279279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FEA0E70E-F40E-6E42-BA34-9BF5D358C43B}"/>
              </a:ext>
            </a:extLst>
          </p:cNvPr>
          <p:cNvCxnSpPr>
            <a:stCxn id="41" idx="3"/>
          </p:cNvCxnSpPr>
          <p:nvPr/>
        </p:nvCxnSpPr>
        <p:spPr bwMode="auto">
          <a:xfrm flipV="1">
            <a:off x="4618279" y="5279278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5761C31-79A7-B547-933C-A8323D39CEE7}"/>
              </a:ext>
            </a:extLst>
          </p:cNvPr>
          <p:cNvSpPr txBox="1"/>
          <p:nvPr/>
        </p:nvSpPr>
        <p:spPr>
          <a:xfrm>
            <a:off x="1582121" y="449816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7F08DF-A85C-9046-9A2E-A7A6E882C429}"/>
              </a:ext>
            </a:extLst>
          </p:cNvPr>
          <p:cNvSpPr txBox="1"/>
          <p:nvPr/>
        </p:nvSpPr>
        <p:spPr>
          <a:xfrm>
            <a:off x="1124921" y="474587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BD46E63B-328E-D941-B83F-F97F70A36AD3}"/>
              </a:ext>
            </a:extLst>
          </p:cNvPr>
          <p:cNvCxnSpPr>
            <a:stCxn id="45" idx="1"/>
          </p:cNvCxnSpPr>
          <p:nvPr/>
        </p:nvCxnSpPr>
        <p:spPr bwMode="auto">
          <a:xfrm rot="10800000" flipV="1">
            <a:off x="972521" y="4945932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09676EC1-D7CD-FA48-A8EA-36D52DBC1716}"/>
              </a:ext>
            </a:extLst>
          </p:cNvPr>
          <p:cNvCxnSpPr/>
          <p:nvPr/>
        </p:nvCxnSpPr>
        <p:spPr bwMode="auto">
          <a:xfrm>
            <a:off x="1734521" y="4974478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A82BDAC-854C-C344-8B3D-05887B652F8D}"/>
              </a:ext>
            </a:extLst>
          </p:cNvPr>
          <p:cNvSpPr txBox="1"/>
          <p:nvPr/>
        </p:nvSpPr>
        <p:spPr>
          <a:xfrm>
            <a:off x="2267921" y="421247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Server sends response.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3443D94-2A55-A847-9EE6-31904CC64B54}"/>
              </a:ext>
            </a:extLst>
          </p:cNvPr>
          <p:cNvCxnSpPr/>
          <p:nvPr/>
        </p:nvCxnSpPr>
        <p:spPr bwMode="auto">
          <a:xfrm flipH="1">
            <a:off x="1898581" y="4498168"/>
            <a:ext cx="369340" cy="78110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4027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Server time T could be in the following range.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When the client receives the time (T) from the server, the actual time that the client should set could be between [T + min, T + RTT -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29718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37146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36384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34290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24384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26670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26384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29718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29718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38600" y="1752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24384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26384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26670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Left Brace 4"/>
          <p:cNvSpPr/>
          <p:nvPr/>
        </p:nvSpPr>
        <p:spPr bwMode="auto">
          <a:xfrm rot="5400000">
            <a:off x="4191000" y="381000"/>
            <a:ext cx="381000" cy="4648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8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(From the previous slide), the accuracy is: </a:t>
            </a:r>
            <a:r>
              <a:rPr lang="en-US" dirty="0">
                <a:solidFill>
                  <a:srgbClr val="FF0000"/>
                </a:solidFill>
              </a:rPr>
              <a:t>+-(RTT/2 – min)</a:t>
            </a:r>
            <a:endParaRPr lang="en-US" dirty="0"/>
          </a:p>
          <a:p>
            <a:r>
              <a:rPr lang="en-US" dirty="0"/>
              <a:t>Want to improve accuracy?</a:t>
            </a:r>
          </a:p>
          <a:p>
            <a:pPr lvl="1"/>
            <a:r>
              <a:rPr lang="en-US" dirty="0"/>
              <a:t>Take multiple readings and use the minimum RTT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>
                <a:sym typeface="Wingdings"/>
              </a:rPr>
              <a:t>For unusually long </a:t>
            </a:r>
            <a:r>
              <a:rPr lang="en-US" dirty="0" err="1">
                <a:sym typeface="Wingdings"/>
              </a:rPr>
              <a:t>RTTs</a:t>
            </a:r>
            <a:r>
              <a:rPr lang="en-US" dirty="0">
                <a:sym typeface="Wingdings"/>
              </a:rPr>
              <a:t>, ignore them and repeat the request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start PA2-A.</a:t>
            </a:r>
          </a:p>
          <a:p>
            <a:r>
              <a:rPr lang="en-US" dirty="0"/>
              <a:t>Grades will go to </a:t>
            </a:r>
            <a:r>
              <a:rPr lang="en-US" dirty="0" err="1"/>
              <a:t>UBlearns</a:t>
            </a:r>
            <a:r>
              <a:rPr lang="en-US" dirty="0"/>
              <a:t>. Will post grades for PA1 (hopefully) by the end of this week.</a:t>
            </a:r>
          </a:p>
          <a:p>
            <a:r>
              <a:rPr lang="en-US" dirty="0"/>
              <a:t>Please use Piazza; all announcements will go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Time Protocol (NTP)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Uses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Time servers are connected by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/>
              <a:t>sync’ed</a:t>
            </a:r>
            <a:r>
              <a:rPr lang="en-US" sz="1800" dirty="0"/>
              <a:t> 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sync.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/>
              <a:t>sync’ed</a:t>
            </a:r>
            <a:r>
              <a:rPr lang="en-US" sz="1800" dirty="0"/>
              <a:t> 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Exchanged Between a Pair of NTP Peers (“Connected Servers”)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message bears timestamps of recent message events: the local time when the previous NTP message was sent and received, and the local time when the current message was transmitted.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Compute round-trip delay: 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/>
              <a:t>)</a:t>
            </a:r>
          </a:p>
          <a:p>
            <a:r>
              <a:rPr lang="en-US" dirty="0"/>
              <a:t>Take the half of the round-trip delay as the one-way estimate: ((T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/>
              <a:t>))/2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31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Compute offset (i.e., time difference): T</a:t>
            </a:r>
            <a:r>
              <a:rPr lang="en-US" baseline="-25000" dirty="0"/>
              <a:t>i-1 </a:t>
            </a:r>
            <a:r>
              <a:rPr lang="en-US" dirty="0"/>
              <a:t>+ (one-way estimate) - T</a:t>
            </a:r>
            <a:r>
              <a:rPr lang="en-US" baseline="-25000" dirty="0"/>
              <a:t>i</a:t>
            </a:r>
            <a:r>
              <a:rPr lang="en-US" dirty="0"/>
              <a:t> = ((T</a:t>
            </a:r>
            <a:r>
              <a:rPr lang="en-US" baseline="-25000" dirty="0"/>
              <a:t>i-2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+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</a:t>
            </a:r>
            <a:r>
              <a:rPr lang="en-US" dirty="0"/>
              <a:t>))/2</a:t>
            </a:r>
          </a:p>
          <a:p>
            <a:r>
              <a:rPr lang="en-US" dirty="0"/>
              <a:t>Get this offset with not just one server, but multiple servers.</a:t>
            </a:r>
          </a:p>
          <a:p>
            <a:r>
              <a:rPr lang="en-US" dirty="0"/>
              <a:t>Do some statistical analysis, remove outliers, and apply a data filtering algorithm. (simplest</a:t>
            </a:r>
            <a:r>
              <a:rPr lang="en-US"/>
              <a:t>: average)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65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Base for NTP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solidFill>
                  <a:schemeClr val="hlink"/>
                </a:solidFill>
              </a:rPr>
              <a:t>o</a:t>
            </a:r>
            <a:r>
              <a:rPr lang="en-US" i="1" baseline="-25000" dirty="0" err="1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>
                <a:solidFill>
                  <a:schemeClr val="hlink"/>
                </a:solidFill>
              </a:rPr>
              <a:t>d</a:t>
            </a:r>
            <a:r>
              <a:rPr lang="en-US" i="1" baseline="-25000" dirty="0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estimate of the bounds of </a:t>
            </a:r>
            <a:r>
              <a:rPr lang="en-US" i="1" dirty="0">
                <a:solidFill>
                  <a:srgbClr val="000000"/>
                </a:solidFill>
              </a:rPr>
              <a:t>o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; total transmission times for </a:t>
            </a:r>
            <a:r>
              <a:rPr lang="en-US" i="1" dirty="0">
                <a:solidFill>
                  <a:srgbClr val="000000"/>
                </a:solidFill>
              </a:rPr>
              <a:t>m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i="1" dirty="0">
                <a:solidFill>
                  <a:srgbClr val="000000"/>
                </a:solidFill>
              </a:rPr>
              <a:t>m’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i="1" dirty="0">
                <a:solidFill>
                  <a:srgbClr val="000000"/>
                </a:solidFill>
              </a:rPr>
              <a:t>d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=</a:t>
            </a:r>
            <a:r>
              <a:rPr lang="en-US" i="1" dirty="0" err="1">
                <a:solidFill>
                  <a:srgbClr val="000000"/>
                </a:solidFill>
              </a:rPr>
              <a:t>t+t</a:t>
            </a:r>
            <a:r>
              <a:rPr lang="en-US" i="1" dirty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75D3DB67-D79E-8748-960D-25CD028BC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84D1488C-FCFB-DF46-9F5A-3D35366FF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>
                <a:solidFill>
                  <a:srgbClr val="0000FF"/>
                </a:solidFill>
              </a:rPr>
              <a:t>Failure detectors---why?</a:t>
            </a:r>
          </a:p>
          <a:p>
            <a:pPr lvl="1"/>
            <a:r>
              <a:rPr lang="en-US" dirty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detectors---what?</a:t>
            </a:r>
            <a:endParaRPr lang="en-US" dirty="0"/>
          </a:p>
          <a:p>
            <a:pPr lvl="1"/>
            <a:r>
              <a:rPr lang="en-US" dirty="0"/>
              <a:t>Properties: </a:t>
            </a:r>
            <a:r>
              <a:rPr lang="en-US" dirty="0">
                <a:solidFill>
                  <a:srgbClr val="FF0000"/>
                </a:solidFill>
              </a:rPr>
              <a:t>completeness &amp; accuracy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Cannot have a perfect failure detector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Metrics: </a:t>
            </a:r>
            <a:r>
              <a:rPr lang="en-US" dirty="0">
                <a:solidFill>
                  <a:srgbClr val="FF0000"/>
                </a:solidFill>
              </a:rPr>
              <a:t>bandwidth, detection time, scale, accuracy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Failure detectors---how?</a:t>
            </a:r>
          </a:p>
          <a:p>
            <a:pPr lvl="1"/>
            <a:r>
              <a:rPr lang="en-US" dirty="0"/>
              <a:t>Two processes: </a:t>
            </a:r>
            <a:r>
              <a:rPr lang="en-US" dirty="0" err="1"/>
              <a:t>Heartbeating</a:t>
            </a:r>
            <a:r>
              <a:rPr lang="en-US" dirty="0"/>
              <a:t> and Ping</a:t>
            </a:r>
          </a:p>
          <a:p>
            <a:pPr lvl="1"/>
            <a:r>
              <a:rPr lang="en-US" dirty="0"/>
              <a:t>Multiple processes: Centralized, ring, all-to-all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Base for NTP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39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40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a Breakthrough…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sync multiple clocks </a:t>
            </a:r>
            <a:r>
              <a:rPr lang="en-US" dirty="0">
                <a:solidFill>
                  <a:srgbClr val="0000FF"/>
                </a:solidFill>
              </a:rPr>
              <a:t>perfectly</a:t>
            </a:r>
            <a:r>
              <a:rPr lang="en-US" dirty="0"/>
              <a:t>.</a:t>
            </a:r>
          </a:p>
          <a:p>
            <a:r>
              <a:rPr lang="en-US" dirty="0"/>
              <a:t>Thus, if we want to </a:t>
            </a:r>
            <a:r>
              <a:rPr lang="en-US" dirty="0">
                <a:solidFill>
                  <a:srgbClr val="FF0000"/>
                </a:solidFill>
              </a:rPr>
              <a:t>order events </a:t>
            </a:r>
            <a:r>
              <a:rPr lang="en-US" dirty="0"/>
              <a:t>happened at </a:t>
            </a:r>
            <a:r>
              <a:rPr lang="en-US" dirty="0">
                <a:solidFill>
                  <a:srgbClr val="0000FF"/>
                </a:solidFill>
              </a:rPr>
              <a:t>different processes</a:t>
            </a:r>
            <a:r>
              <a:rPr lang="en-US" dirty="0"/>
              <a:t> (remember the ticket reservation example?), we cannot rely on physical clocks.</a:t>
            </a:r>
          </a:p>
          <a:p>
            <a:r>
              <a:rPr lang="en-US" dirty="0"/>
              <a:t>Then came </a:t>
            </a:r>
            <a:r>
              <a:rPr lang="en-US" dirty="0">
                <a:solidFill>
                  <a:srgbClr val="FF0000"/>
                </a:solidFill>
              </a:rPr>
              <a:t>logical time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latin typeface="Arial" pitchFamily="-1" charset="0"/>
              </a:rPr>
              <a:t>First proposed by Leslie </a:t>
            </a:r>
            <a:r>
              <a:rPr lang="en-US" i="1" dirty="0" err="1">
                <a:latin typeface="Arial" pitchFamily="-1" charset="0"/>
              </a:rPr>
              <a:t>Lamport</a:t>
            </a:r>
            <a:r>
              <a:rPr lang="en-US" i="1" dirty="0"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>
                <a:latin typeface="Arial" pitchFamily="-1" charset="0"/>
              </a:rPr>
              <a:t>Based on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>
                <a:latin typeface="Arial" pitchFamily="-1" charset="0"/>
              </a:rPr>
              <a:t>: time (ordering)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>
                <a:latin typeface="Arial" pitchFamily="-1" charset="0"/>
              </a:rPr>
              <a:t> if two or more processes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Occurring at Three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/>
              <a:t>Next: continue on logical clocks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at UIUC.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-1" charset="0"/>
              </a:rPr>
              <a:t>The topic of time</a:t>
            </a:r>
          </a:p>
          <a:p>
            <a:pPr lvl="1"/>
            <a:r>
              <a:rPr lang="en-US" dirty="0">
                <a:latin typeface="Arial" pitchFamily="-1" charset="0"/>
              </a:rPr>
              <a:t>Today and next time</a:t>
            </a:r>
          </a:p>
          <a:p>
            <a:r>
              <a:rPr lang="en-US" dirty="0">
                <a:latin typeface="Arial" pitchFamily="-1" charset="0"/>
              </a:rPr>
              <a:t>Why?</a:t>
            </a:r>
          </a:p>
          <a:p>
            <a:pPr lvl="1"/>
            <a:r>
              <a:rPr lang="en-US" dirty="0">
                <a:latin typeface="Arial" pitchFamily="-1" charset="0"/>
              </a:rPr>
              <a:t>Need to know when things happen</a:t>
            </a:r>
          </a:p>
          <a:p>
            <a:pPr lvl="1"/>
            <a:r>
              <a:rPr lang="en-US" dirty="0">
                <a:latin typeface="Arial" pitchFamily="-1" charset="0"/>
              </a:rPr>
              <a:t>One of the fundamental challenges</a:t>
            </a:r>
          </a:p>
          <a:p>
            <a:r>
              <a:rPr lang="en-US" dirty="0">
                <a:latin typeface="Arial" pitchFamily="-1" charset="0"/>
              </a:rPr>
              <a:t>What?</a:t>
            </a:r>
          </a:p>
          <a:p>
            <a:pPr lvl="1"/>
            <a:r>
              <a:rPr lang="en-US" dirty="0">
                <a:latin typeface="Arial" pitchFamily="-1" charset="0"/>
              </a:rPr>
              <a:t>Ideally, we’d like to know when exactly something happened.</a:t>
            </a:r>
          </a:p>
          <a:p>
            <a:r>
              <a:rPr lang="en-US" dirty="0">
                <a:latin typeface="Arial" pitchFamily="-1" charset="0"/>
              </a:rPr>
              <a:t>How?</a:t>
            </a:r>
          </a:p>
          <a:p>
            <a:pPr lvl="1"/>
            <a:r>
              <a:rPr lang="en-US" dirty="0">
                <a:latin typeface="Arial" pitchFamily="-1" charset="0"/>
              </a:rPr>
              <a:t>Let’s see!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-1" charset="0"/>
              </a:rPr>
              <a:t>Servers in the cloud need to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>
                <a:latin typeface="Arial" pitchFamily="-1" charset="0"/>
              </a:rPr>
              <a:t> </a:t>
            </a:r>
          </a:p>
          <a:p>
            <a:r>
              <a:rPr lang="en-US" dirty="0">
                <a:latin typeface="Arial" pitchFamily="-1" charset="0"/>
              </a:rPr>
              <a:t>Server A and server B in the cloud can have different clock values.</a:t>
            </a:r>
          </a:p>
          <a:p>
            <a:pPr lvl="1"/>
            <a:r>
              <a:rPr lang="en-US" dirty="0">
                <a:latin typeface="Arial" pitchFamily="-1" charset="0"/>
              </a:rPr>
              <a:t>The cloud has server A and server B that service customers.</a:t>
            </a:r>
          </a:p>
          <a:p>
            <a:pPr lvl="1"/>
            <a:r>
              <a:rPr lang="en-US" dirty="0">
                <a:latin typeface="Arial" pitchFamily="-1" charset="0"/>
              </a:rPr>
              <a:t>You try to purchase an airline ticket online via the cloud.</a:t>
            </a:r>
          </a:p>
          <a:p>
            <a:pPr lvl="1"/>
            <a:r>
              <a:rPr lang="en-US" dirty="0">
                <a:latin typeface="Arial" pitchFamily="-1" charset="0"/>
              </a:rPr>
              <a:t>It’s the last airline ticket available on that flight.</a:t>
            </a:r>
          </a:p>
          <a:p>
            <a:pPr lvl="1"/>
            <a:r>
              <a:rPr lang="en-US" dirty="0">
                <a:latin typeface="Arial" pitchFamily="-1" charset="0"/>
              </a:rPr>
              <a:t>Server A timestamps your attempt at 9h:15m:32.45s.</a:t>
            </a:r>
          </a:p>
          <a:p>
            <a:pPr lvl="1"/>
            <a:r>
              <a:rPr lang="en-US" dirty="0">
                <a:latin typeface="Arial" pitchFamily="-1" charset="0"/>
              </a:rPr>
              <a:t>Server B timestamps someone else’s attempt at 9h:20m:22.76s.</a:t>
            </a:r>
          </a:p>
          <a:p>
            <a:pPr lvl="1"/>
            <a:r>
              <a:rPr lang="en-US" dirty="0">
                <a:latin typeface="Arial" pitchFamily="-1" charset="0"/>
              </a:rPr>
              <a:t>Who should get the ticket?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What if Server A’s clock was &gt; 10 minutes ahead of server B’s clock? Behind?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Clocks &amp;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Arial" pitchFamily="-1" charset="0"/>
              </a:rPr>
              <a:t>Clock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Arial" pitchFamily="-1" charset="0"/>
              </a:rPr>
              <a:t>Clock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/>
              <a:t>Real-life examples</a:t>
            </a:r>
          </a:p>
          <a:p>
            <a:pPr lvl="1"/>
            <a:r>
              <a:rPr lang="en-US" dirty="0"/>
              <a:t>Ever had “make: warning: Clock skew detected. Your build may be incomplete.”?</a:t>
            </a:r>
          </a:p>
          <a:p>
            <a:pPr lvl="1"/>
            <a:r>
              <a:rPr lang="en-US" dirty="0"/>
              <a:t>It’s reported that in the worst case, there’s 1 sec/day drift in modern HW.</a:t>
            </a:r>
          </a:p>
          <a:p>
            <a:pPr lvl="1"/>
            <a:r>
              <a:rPr lang="en-US"/>
              <a:t>Almost all </a:t>
            </a:r>
            <a:r>
              <a:rPr lang="en-US" dirty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Physical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>
                <a:latin typeface="Arial" pitchFamily="-1" charset="0"/>
              </a:rPr>
              <a:t>C</a:t>
            </a:r>
            <a:r>
              <a:rPr lang="en-US" sz="2000" i="1" baseline="-25000" dirty="0" err="1">
                <a:latin typeface="Arial" pitchFamily="-1" charset="0"/>
              </a:rPr>
              <a:t>i</a:t>
            </a:r>
            <a:r>
              <a:rPr lang="en-US" sz="2000" i="1" dirty="0" err="1">
                <a:latin typeface="Arial" pitchFamily="-1" charset="0"/>
              </a:rPr>
              <a:t>(t</a:t>
            </a:r>
            <a:r>
              <a:rPr lang="en-US" sz="2000" i="1" dirty="0">
                <a:latin typeface="Arial" pitchFamily="-1" charset="0"/>
              </a:rPr>
              <a:t>):</a:t>
            </a:r>
            <a:r>
              <a:rPr lang="en-US" sz="2000" dirty="0">
                <a:latin typeface="Arial" pitchFamily="-1" charset="0"/>
              </a:rPr>
              <a:t> the reading of the software clock at process </a:t>
            </a:r>
            <a:r>
              <a:rPr lang="en-US" sz="2000" i="1" dirty="0" err="1">
                <a:latin typeface="Arial" pitchFamily="-1" charset="0"/>
              </a:rPr>
              <a:t>i</a:t>
            </a:r>
            <a:r>
              <a:rPr lang="en-US" sz="2000" dirty="0">
                <a:latin typeface="Arial" pitchFamily="-1" charset="0"/>
              </a:rPr>
              <a:t> when the real time is </a:t>
            </a:r>
            <a:r>
              <a:rPr lang="en-US" sz="2000" i="1" dirty="0" err="1">
                <a:latin typeface="Arial" pitchFamily="-1" charset="0"/>
              </a:rPr>
              <a:t>t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r>
              <a:rPr lang="en-US" sz="2000" dirty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>
                <a:latin typeface="Arial" pitchFamily="-1" charset="0"/>
              </a:rPr>
              <a:t>: For a synchronization bound </a:t>
            </a:r>
            <a:r>
              <a:rPr lang="en-US" sz="2000" i="1" dirty="0">
                <a:latin typeface="Arial" pitchFamily="-1" charset="0"/>
              </a:rPr>
              <a:t>D&gt;0</a:t>
            </a:r>
            <a:r>
              <a:rPr lang="en-US" sz="2000" dirty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for </a:t>
            </a:r>
            <a:r>
              <a:rPr lang="en-US" sz="2000" i="1" dirty="0" err="1">
                <a:latin typeface="Arial" pitchFamily="-1" charset="0"/>
              </a:rPr>
              <a:t>i</a:t>
            </a:r>
            <a:r>
              <a:rPr lang="en-US" sz="2000" i="1" dirty="0">
                <a:latin typeface="Arial" pitchFamily="-1" charset="0"/>
              </a:rPr>
              <a:t>=1,2,...,N</a:t>
            </a:r>
            <a:r>
              <a:rPr lang="en-US" sz="2000" dirty="0">
                <a:latin typeface="Arial" pitchFamily="-1" charset="0"/>
              </a:rPr>
              <a:t> and for all real times </a:t>
            </a:r>
            <a:r>
              <a:rPr lang="en-US" sz="2000" i="1" dirty="0" err="1">
                <a:latin typeface="Arial" pitchFamily="-1" charset="0"/>
              </a:rPr>
              <a:t>t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Clocks </a:t>
            </a:r>
            <a:r>
              <a:rPr lang="en-US" sz="2000" i="1" dirty="0" err="1">
                <a:latin typeface="Arial" pitchFamily="-1" charset="0"/>
              </a:rPr>
              <a:t>C</a:t>
            </a:r>
            <a:r>
              <a:rPr lang="en-US" sz="2000" i="1" baseline="-25000" dirty="0" err="1">
                <a:latin typeface="Arial" pitchFamily="-1" charset="0"/>
              </a:rPr>
              <a:t>i</a:t>
            </a:r>
            <a:r>
              <a:rPr lang="en-US" sz="2000" dirty="0">
                <a:latin typeface="Arial" pitchFamily="-1" charset="0"/>
              </a:rPr>
              <a:t> are accurate to within the bound </a:t>
            </a:r>
            <a:r>
              <a:rPr lang="en-US" sz="2000" i="1" dirty="0">
                <a:latin typeface="Arial" pitchFamily="-1" charset="0"/>
              </a:rPr>
              <a:t>D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r>
              <a:rPr lang="en-US" sz="2000" dirty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>
                <a:latin typeface="Arial" pitchFamily="-1" charset="0"/>
              </a:rPr>
              <a:t>For a synchronization bound </a:t>
            </a:r>
            <a:r>
              <a:rPr lang="en-US" sz="2000" i="1" dirty="0">
                <a:latin typeface="Arial" pitchFamily="-1" charset="0"/>
              </a:rPr>
              <a:t>D&gt;0</a:t>
            </a:r>
            <a:r>
              <a:rPr lang="en-US" sz="2000" dirty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</a:t>
            </a:r>
            <a:endParaRPr lang="en-US" sz="2000" dirty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for </a:t>
            </a:r>
            <a:r>
              <a:rPr lang="en-US" sz="2000" i="1" dirty="0" err="1">
                <a:latin typeface="Arial" pitchFamily="-1" charset="0"/>
              </a:rPr>
              <a:t>i</a:t>
            </a:r>
            <a:r>
              <a:rPr lang="en-US" sz="2000" i="1" dirty="0">
                <a:latin typeface="Arial" pitchFamily="-1" charset="0"/>
              </a:rPr>
              <a:t>, </a:t>
            </a:r>
            <a:r>
              <a:rPr lang="en-US" sz="2000" i="1" dirty="0" err="1">
                <a:latin typeface="Arial" pitchFamily="-1" charset="0"/>
              </a:rPr>
              <a:t>j</a:t>
            </a:r>
            <a:r>
              <a:rPr lang="en-US" sz="2000" i="1" dirty="0">
                <a:latin typeface="Arial" pitchFamily="-1" charset="0"/>
              </a:rPr>
              <a:t>=1,2,...,N</a:t>
            </a:r>
            <a:r>
              <a:rPr lang="en-US" sz="2000" dirty="0">
                <a:latin typeface="Arial" pitchFamily="-1" charset="0"/>
              </a:rPr>
              <a:t> and for all real times </a:t>
            </a:r>
            <a:r>
              <a:rPr lang="en-US" sz="2000" i="1" dirty="0" err="1">
                <a:latin typeface="Arial" pitchFamily="-1" charset="0"/>
              </a:rPr>
              <a:t>t</a:t>
            </a:r>
            <a:r>
              <a:rPr lang="en-US" sz="2000" i="1" dirty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Clocks </a:t>
            </a:r>
            <a:r>
              <a:rPr lang="en-US" sz="2000" i="1" dirty="0" err="1">
                <a:latin typeface="Arial" pitchFamily="-1" charset="0"/>
              </a:rPr>
              <a:t>C</a:t>
            </a:r>
            <a:r>
              <a:rPr lang="en-US" sz="2000" i="1" baseline="-25000" dirty="0" err="1">
                <a:latin typeface="Arial" pitchFamily="-1" charset="0"/>
              </a:rPr>
              <a:t>i</a:t>
            </a:r>
            <a:r>
              <a:rPr lang="en-US" sz="2000" i="1" dirty="0">
                <a:latin typeface="Arial" pitchFamily="-1" charset="0"/>
              </a:rPr>
              <a:t> </a:t>
            </a:r>
            <a:r>
              <a:rPr lang="en-US" sz="2000" dirty="0">
                <a:latin typeface="Arial" pitchFamily="-1" charset="0"/>
              </a:rPr>
              <a:t>agree within the bound </a:t>
            </a:r>
            <a:r>
              <a:rPr lang="en-US" sz="2000" i="1" dirty="0">
                <a:latin typeface="Arial" pitchFamily="-1" charset="0"/>
              </a:rPr>
              <a:t>D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r>
              <a:rPr lang="en-US" sz="2000" dirty="0">
                <a:latin typeface="Arial" pitchFamily="-1" charset="0"/>
              </a:rPr>
              <a:t>External synchronization with </a:t>
            </a:r>
            <a:r>
              <a:rPr lang="en-US" sz="2000" i="1" dirty="0">
                <a:latin typeface="Arial" pitchFamily="-1" charset="0"/>
              </a:rPr>
              <a:t>D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>
                <a:latin typeface="Arial" pitchFamily="-1" charset="0"/>
              </a:rPr>
              <a:t>Internal synchronization with </a:t>
            </a:r>
            <a:r>
              <a:rPr lang="en-US" sz="2000" i="1" dirty="0">
                <a:latin typeface="Arial" pitchFamily="-1" charset="0"/>
              </a:rPr>
              <a:t>2D</a:t>
            </a:r>
          </a:p>
          <a:p>
            <a:r>
              <a:rPr lang="en-US" sz="2000" dirty="0">
                <a:latin typeface="Arial" pitchFamily="-1" charset="0"/>
              </a:rPr>
              <a:t>Internal synchronization with D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6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7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Synchronization Using a Time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Client: “What time is it?”</a:t>
            </a:r>
          </a:p>
          <a:p>
            <a:r>
              <a:rPr lang="en-US" dirty="0"/>
              <a:t>Server: “It’s </a:t>
            </a:r>
            <a:r>
              <a:rPr lang="en-US" i="1" dirty="0"/>
              <a:t>t</a:t>
            </a:r>
            <a:r>
              <a:rPr lang="en-US" dirty="0"/>
              <a:t>.”</a:t>
            </a:r>
          </a:p>
          <a:p>
            <a:r>
              <a:rPr lang="en-US"/>
              <a:t>Any difficulty?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24" y="54864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Uses a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Mainly designed for LAN</a:t>
            </a:r>
            <a:endParaRPr lang="en-US" dirty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A client asks the time server for time, the server responds with its current time </a:t>
            </a:r>
            <a:r>
              <a:rPr lang="en-US" i="1" dirty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US" dirty="0">
                <a:latin typeface="Arial" pitchFamily="-1" charset="0"/>
              </a:rPr>
              <a:t>, and the client uses the received value T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Estimate one-way delay (server to client latency)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Let </a:t>
            </a:r>
            <a:r>
              <a:rPr lang="en-US" i="1" dirty="0"/>
              <a:t>RTT = response-received-time – request-sent-time </a:t>
            </a:r>
            <a:r>
              <a:rPr lang="en-US" dirty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/>
              <a:t>Assume that the server timestamped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/>
              <a:t>Ideally, the client should set its time to: T + (one-way latency from the server to the client)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But we don’t know the one-way latency from the server to the client.</a:t>
            </a:r>
          </a:p>
          <a:p>
            <a:r>
              <a:rPr lang="en-US" dirty="0"/>
              <a:t>The algorithm</a:t>
            </a:r>
          </a:p>
          <a:p>
            <a:pPr lvl="1"/>
            <a:r>
              <a:rPr lang="en-US" dirty="0"/>
              <a:t>A client asks its time server.</a:t>
            </a:r>
          </a:p>
          <a:p>
            <a:pPr lvl="1"/>
            <a:r>
              <a:rPr lang="en-US" dirty="0"/>
              <a:t>The time server sends its time </a:t>
            </a:r>
            <a:r>
              <a:rPr lang="en-US" i="1" dirty="0">
                <a:solidFill>
                  <a:srgbClr val="0000FF"/>
                </a:solidFill>
              </a:rPr>
              <a:t>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client estimates the one-way delay as </a:t>
            </a:r>
            <a:r>
              <a:rPr lang="en-US" dirty="0">
                <a:solidFill>
                  <a:srgbClr val="FF0000"/>
                </a:solidFill>
              </a:rPr>
              <a:t>RTT/2</a:t>
            </a:r>
          </a:p>
          <a:p>
            <a:pPr lvl="1"/>
            <a:r>
              <a:rPr lang="en-US" dirty="0"/>
              <a:t>The client sets its time: </a:t>
            </a:r>
            <a:r>
              <a:rPr lang="en-US" dirty="0">
                <a:solidFill>
                  <a:srgbClr val="FF0000"/>
                </a:solidFill>
              </a:rPr>
              <a:t>T + RTT/2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15726</TotalTime>
  <Pages>12</Pages>
  <Words>1537</Words>
  <Application>Microsoft Macintosh PowerPoint</Application>
  <PresentationFormat>Letter Paper (8.5x11 in)</PresentationFormat>
  <Paragraphs>337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ＭＳ Ｐゴシック</vt:lpstr>
      <vt:lpstr>Arial</vt:lpstr>
      <vt:lpstr>Calibri</vt:lpstr>
      <vt:lpstr>Helvetica</vt:lpstr>
      <vt:lpstr>Symbol</vt:lpstr>
      <vt:lpstr>Times</vt:lpstr>
      <vt:lpstr>Times New Roman</vt:lpstr>
      <vt:lpstr>Wingdings</vt:lpstr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</vt:lpstr>
      <vt:lpstr>Cristian’s Algorithm</vt:lpstr>
      <vt:lpstr>Cristian’s Algorithm Analysis</vt:lpstr>
      <vt:lpstr>Cristian’s Algorithm</vt:lpstr>
      <vt:lpstr>Cristian’s Algorithm</vt:lpstr>
      <vt:lpstr>Cristian’s Algorithm</vt:lpstr>
      <vt:lpstr>CSE 486/586 Administrivia</vt:lpstr>
      <vt:lpstr>The Network Time Protocol (NTP)</vt:lpstr>
      <vt:lpstr>Messages Exchanged Between a Pair of NTP Peers (“Connected Servers”)</vt:lpstr>
      <vt:lpstr>The Protocol</vt:lpstr>
      <vt:lpstr>The Protocol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640</cp:revision>
  <cp:lastPrinted>2019-02-13T19:27:58Z</cp:lastPrinted>
  <dcterms:created xsi:type="dcterms:W3CDTF">2012-02-01T18:39:09Z</dcterms:created>
  <dcterms:modified xsi:type="dcterms:W3CDTF">2020-02-12T17:44:14Z</dcterms:modified>
  <cp:category/>
</cp:coreProperties>
</file>