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47" r:id="rId5"/>
    <p:sldId id="746" r:id="rId6"/>
    <p:sldId id="722" r:id="rId7"/>
    <p:sldId id="743" r:id="rId8"/>
    <p:sldId id="723" r:id="rId9"/>
    <p:sldId id="721" r:id="rId10"/>
    <p:sldId id="748" r:id="rId11"/>
    <p:sldId id="749" r:id="rId12"/>
    <p:sldId id="744" r:id="rId13"/>
    <p:sldId id="724" r:id="rId14"/>
    <p:sldId id="725" r:id="rId15"/>
    <p:sldId id="745" r:id="rId16"/>
    <p:sldId id="741" r:id="rId17"/>
    <p:sldId id="726" r:id="rId18"/>
    <p:sldId id="728" r:id="rId19"/>
    <p:sldId id="729" r:id="rId20"/>
    <p:sldId id="74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1" autoAdjust="0"/>
    <p:restoredTop sz="80099" autoAdjust="0"/>
  </p:normalViewPr>
  <p:slideViewPr>
    <p:cSldViewPr>
      <p:cViewPr varScale="1">
        <p:scale>
          <a:sx n="82" d="100"/>
          <a:sy n="82" d="100"/>
        </p:scale>
        <p:origin x="15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explain that reliably we can determine the two types of ordering</a:t>
            </a:r>
          </a:p>
        </p:txBody>
      </p:sp>
    </p:spTree>
    <p:extLst>
      <p:ext uri="{BB962C8B-B14F-4D97-AF65-F5344CB8AC3E}">
        <p14:creationId xmlns:p14="http://schemas.microsoft.com/office/powerpoint/2010/main" val="355226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clock has</a:t>
            </a:r>
            <a:r>
              <a:rPr lang="en-US" baseline="0" dirty="0"/>
              <a:t> “true” happened-before and “false” happened-before (</a:t>
            </a:r>
            <a:r>
              <a:rPr lang="en-US" baseline="0"/>
              <a:t>concurrent events).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Logical Time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Happened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Define a logical relation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)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On the same process: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p1 sends </a:t>
            </a:r>
            <a:r>
              <a:rPr lang="en-US" i="1" dirty="0" err="1">
                <a:latin typeface="Arial" pitchFamily="-1" charset="0"/>
              </a:rPr>
              <a:t>m</a:t>
            </a:r>
            <a:r>
              <a:rPr lang="en-US" dirty="0">
                <a:latin typeface="Arial" pitchFamily="-1" charset="0"/>
              </a:rPr>
              <a:t> to p2: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>
                <a:latin typeface="Arial" pitchFamily="-1" charset="0"/>
              </a:rPr>
              <a:t>If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>
                <a:latin typeface="Arial" pitchFamily="-1" charset="0"/>
                <a:sym typeface="Symbol" pitchFamily="-1" charset="2"/>
              </a:rPr>
              <a:t> of events (a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chain of events</a:t>
            </a:r>
            <a:r>
              <a:rPr lang="en-US" dirty="0">
                <a:latin typeface="Arial" pitchFamily="-1" charset="0"/>
                <a:sym typeface="Symbol" pitchFamily="-1" charset="2"/>
              </a:rPr>
              <a:t> that are causally related)</a:t>
            </a:r>
            <a:endParaRPr lang="en-US" dirty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1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PA2A is out.</a:t>
            </a:r>
          </a:p>
          <a:p>
            <a:r>
              <a:rPr lang="en-US" dirty="0"/>
              <a:t>PA1 grading is going on. Will post grades as soon as it’s done.</a:t>
            </a:r>
          </a:p>
          <a:p>
            <a:r>
              <a:rPr lang="en-US" dirty="0"/>
              <a:t>TA info</a:t>
            </a:r>
          </a:p>
          <a:p>
            <a:pPr lvl="1"/>
            <a:r>
              <a:rPr lang="en-US" dirty="0"/>
              <a:t>Tom Sherwood: TBD</a:t>
            </a:r>
          </a:p>
          <a:p>
            <a:pPr lvl="1"/>
            <a:r>
              <a:rPr lang="en-US" dirty="0"/>
              <a:t>Chang Min Park: Tuesdays 1pm - 4pm</a:t>
            </a:r>
          </a:p>
          <a:p>
            <a:pPr lvl="1"/>
            <a:r>
              <a:rPr lang="en-US" dirty="0" err="1"/>
              <a:t>Sixu</a:t>
            </a:r>
            <a:r>
              <a:rPr lang="en-US" dirty="0"/>
              <a:t> Piao: Wednesdays 2pm - 5pm</a:t>
            </a:r>
          </a:p>
          <a:p>
            <a:pPr lvl="1"/>
            <a:r>
              <a:rPr lang="en-US" dirty="0"/>
              <a:t>Chen Yuan: Thursdays 9 am - 12 pm</a:t>
            </a:r>
          </a:p>
          <a:p>
            <a:pPr lvl="1"/>
            <a:r>
              <a:rPr lang="en-US" dirty="0" err="1"/>
              <a:t>Sampreeth</a:t>
            </a:r>
            <a:r>
              <a:rPr lang="en-US" dirty="0"/>
              <a:t> </a:t>
            </a:r>
            <a:r>
              <a:rPr lang="en-US" dirty="0" err="1"/>
              <a:t>Boddi</a:t>
            </a:r>
            <a:r>
              <a:rPr lang="en-US" dirty="0"/>
              <a:t> Reddy: Thursdays 2 pm - 4 pm</a:t>
            </a:r>
          </a:p>
          <a:p>
            <a:pPr lvl="1"/>
            <a:r>
              <a:rPr lang="en-US" dirty="0" err="1"/>
              <a:t>Bekir</a:t>
            </a:r>
            <a:r>
              <a:rPr lang="en-US" dirty="0"/>
              <a:t> </a:t>
            </a:r>
            <a:r>
              <a:rPr lang="en-US" dirty="0" err="1"/>
              <a:t>Oguzhan</a:t>
            </a:r>
            <a:r>
              <a:rPr lang="en-US" dirty="0"/>
              <a:t> </a:t>
            </a:r>
            <a:r>
              <a:rPr lang="en-US" dirty="0" err="1"/>
              <a:t>Turkkan</a:t>
            </a:r>
            <a:r>
              <a:rPr lang="en-US" dirty="0"/>
              <a:t>: Fridays 9am - 12pm</a:t>
            </a:r>
          </a:p>
          <a:p>
            <a:pPr lvl="1"/>
            <a:r>
              <a:rPr lang="en-US" dirty="0"/>
              <a:t>Sahil Gupta: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Mistake: </a:t>
            </a:r>
            <a:r>
              <a:rPr lang="en-US" dirty="0" err="1"/>
              <a:t>Lamport</a:t>
            </a:r>
            <a:r>
              <a:rPr lang="en-US" dirty="0"/>
              <a:t>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Corrected Example: </a:t>
            </a:r>
            <a:r>
              <a:rPr lang="en-US" dirty="0" err="1"/>
              <a:t>Lamport</a:t>
            </a:r>
            <a:r>
              <a:rPr lang="en-US" dirty="0"/>
              <a:t>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With </a:t>
            </a:r>
            <a:r>
              <a:rPr lang="en-US" dirty="0" err="1">
                <a:latin typeface="Arial" pitchFamily="-1" charset="0"/>
              </a:rPr>
              <a:t>Lamport</a:t>
            </a:r>
            <a:r>
              <a:rPr lang="en-US" dirty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Idea?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keeps a separate clock &amp; pass them around.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learns about what happened in all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7029450" cy="28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48254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All processes use a vector of counters (logical clocks),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baseline="30000" dirty="0" err="1">
                <a:latin typeface="Arial" pitchFamily="-1" charset="0"/>
              </a:rPr>
              <a:t>th</a:t>
            </a:r>
            <a:r>
              <a:rPr lang="en-US" dirty="0">
                <a:latin typeface="Arial" pitchFamily="-1" charset="0"/>
              </a:rPr>
              <a:t> element is the clock value for process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dirty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dirty="0">
                <a:latin typeface="Arial" pitchFamily="-1" charset="0"/>
              </a:rPr>
              <a:t> increments the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baseline="30000" dirty="0" err="1">
                <a:latin typeface="Arial" pitchFamily="-1" charset="0"/>
              </a:rPr>
              <a:t>th</a:t>
            </a:r>
            <a:r>
              <a:rPr lang="en-US" dirty="0">
                <a:latin typeface="Arial" pitchFamily="-1" charset="0"/>
              </a:rPr>
              <a:t> element of its vector upon an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>
                <a:latin typeface="Arial" pitchFamily="-1" charset="0"/>
              </a:rPr>
              <a:t> or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For a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>
                <a:latin typeface="Arial" pitchFamily="-1" charset="0"/>
              </a:rPr>
              <a:t> event,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[j] + 1, otherwise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Key point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You update your own clock. For all other clocks, rely on what other processes tell you and get the most up-to-date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Mistake: Vector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Vector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/>
              <a:t>NTP error bound</a:t>
            </a:r>
          </a:p>
          <a:p>
            <a:pPr lvl="1"/>
            <a:r>
              <a:rPr lang="en-US" dirty="0"/>
              <a:t>Local: a few ms</a:t>
            </a:r>
          </a:p>
          <a:p>
            <a:pPr lvl="1"/>
            <a:r>
              <a:rPr lang="en-US" dirty="0"/>
              <a:t>Wide-area: 10’s of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If your system </a:t>
            </a:r>
            <a:r>
              <a:rPr lang="en-US" dirty="0">
                <a:solidFill>
                  <a:srgbClr val="0000FF"/>
                </a:solidFill>
              </a:rPr>
              <a:t>doesn’t care about this inaccuracy</a:t>
            </a:r>
            <a:r>
              <a:rPr lang="en-US" dirty="0"/>
              <a:t>, then NTP should be fine.</a:t>
            </a:r>
          </a:p>
          <a:p>
            <a:r>
              <a:rPr lang="en-US" dirty="0"/>
              <a:t>Logical clocks impose an arbitrary order over concurrent events anyway</a:t>
            </a:r>
          </a:p>
          <a:p>
            <a:pPr lvl="1"/>
            <a:r>
              <a:rPr lang="en-US" dirty="0"/>
              <a:t>Breaking ties: process IDs,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>
                <a:solidFill>
                  <a:srgbClr val="0000FF"/>
                </a:solidFill>
              </a:rPr>
              <a:t>Cristian’s</a:t>
            </a:r>
            <a:r>
              <a:rPr lang="en-US" dirty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/>
              <a:t>One server</a:t>
            </a:r>
          </a:p>
          <a:p>
            <a:pPr lvl="1"/>
            <a:r>
              <a:rPr lang="en-US" dirty="0"/>
              <a:t>Server-side timestamp and one-way delay estimation</a:t>
            </a:r>
          </a:p>
          <a:p>
            <a:r>
              <a:rPr lang="en-US" dirty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/>
              <a:t>Hierarchy of time servers</a:t>
            </a:r>
          </a:p>
          <a:p>
            <a:pPr lvl="1"/>
            <a:r>
              <a:rPr lang="en-US" dirty="0"/>
              <a:t>Estimates the actual offset between two clocks</a:t>
            </a:r>
          </a:p>
          <a:p>
            <a:pPr lvl="1"/>
            <a:r>
              <a:rPr lang="en-US" dirty="0"/>
              <a:t>Designed for the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7925-7E44-394F-B5B7-7418B021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Came a Breakthrough…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6E825-1083-7A45-B558-A27F92D5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sync multiple clocks </a:t>
            </a:r>
            <a:r>
              <a:rPr lang="en-US" dirty="0">
                <a:solidFill>
                  <a:srgbClr val="0000FF"/>
                </a:solidFill>
              </a:rPr>
              <a:t>perfectly</a:t>
            </a:r>
            <a:r>
              <a:rPr lang="en-US" dirty="0"/>
              <a:t>.</a:t>
            </a:r>
          </a:p>
          <a:p>
            <a:r>
              <a:rPr lang="en-US" dirty="0"/>
              <a:t>But why did we want to synchronize clocks in the first place?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F8DD-F7EA-4C4E-AB3D-3E647C62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15870A-A81D-994B-A116-35F2F6421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FAE4D2-B615-9642-9120-813DC379A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C499FE-BC33-5648-8438-442735AE2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Came a Breakthrough…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just want to order events happened at </a:t>
            </a:r>
            <a:r>
              <a:rPr lang="en-US" dirty="0">
                <a:solidFill>
                  <a:srgbClr val="0000FF"/>
                </a:solidFill>
              </a:rPr>
              <a:t>different processes</a:t>
            </a:r>
            <a:r>
              <a:rPr lang="en-US" dirty="0"/>
              <a:t>, we don’t need to synchronize physical clocks.</a:t>
            </a:r>
          </a:p>
          <a:p>
            <a:r>
              <a:rPr lang="en-US" dirty="0"/>
              <a:t>We just need to be able to determine the ordering.</a:t>
            </a:r>
          </a:p>
          <a:p>
            <a:r>
              <a:rPr lang="en-US" dirty="0"/>
              <a:t>So the </a:t>
            </a:r>
            <a:r>
              <a:rPr lang="en-US"/>
              <a:t>concept of </a:t>
            </a:r>
            <a:r>
              <a:rPr lang="en-US" dirty="0">
                <a:solidFill>
                  <a:srgbClr val="FF0000"/>
                </a:solidFill>
              </a:rPr>
              <a:t>logical time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Arial" pitchFamily="-1" charset="0"/>
              </a:rPr>
              <a:t>First proposed by Leslie </a:t>
            </a:r>
            <a:r>
              <a:rPr lang="en-US" i="1" dirty="0" err="1">
                <a:latin typeface="Arial" pitchFamily="-1" charset="0"/>
              </a:rPr>
              <a:t>Lamport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>
                <a:latin typeface="Arial" pitchFamily="-1" charset="0"/>
              </a:rPr>
              <a:t>Based on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>
                <a:latin typeface="Arial" pitchFamily="-1" charset="0"/>
              </a:rPr>
              <a:t>: time (ordering)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>
                <a:latin typeface="Arial" pitchFamily="-1" charset="0"/>
              </a:rPr>
              <a:t> if two or more processes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Background: we’ll think of a program as a collection of actions: </a:t>
            </a:r>
            <a:r>
              <a:rPr lang="en-US" dirty="0">
                <a:solidFill>
                  <a:srgbClr val="FF0000"/>
                </a:solidFill>
              </a:rPr>
              <a:t>instruction, send, and receive</a:t>
            </a:r>
            <a:r>
              <a:rPr lang="en-US" dirty="0"/>
              <a:t> events.</a:t>
            </a:r>
          </a:p>
          <a:p>
            <a:r>
              <a:rPr lang="en-US" dirty="0"/>
              <a:t>Above is what we will deal with most of the time.</a:t>
            </a:r>
          </a:p>
          <a:p>
            <a:pPr lvl="1"/>
            <a:r>
              <a:rPr lang="en-US" dirty="0"/>
              <a:t>This is the execution view of a distributed system.</a:t>
            </a:r>
          </a:p>
          <a:p>
            <a:r>
              <a:rPr lang="en-US" dirty="0"/>
              <a:t>Ordering question: what do we ultimately want?</a:t>
            </a:r>
          </a:p>
          <a:p>
            <a:pPr lvl="1"/>
            <a:r>
              <a:rPr lang="en-US" dirty="0"/>
              <a:t>Taking two events and determine the ordering of the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Ordering?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kind of orderings can we determine right away?</a:t>
            </a:r>
          </a:p>
          <a:p>
            <a:pPr lvl="1"/>
            <a:r>
              <a:rPr lang="en-US" dirty="0"/>
              <a:t>Events in the same process</a:t>
            </a:r>
          </a:p>
          <a:p>
            <a:pPr lvl="1"/>
            <a:r>
              <a:rPr lang="en-US" dirty="0"/>
              <a:t>Send/receive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take any two events, and determine the ordering of the two.</a:t>
            </a:r>
          </a:p>
          <a:p>
            <a:r>
              <a:rPr lang="en-US" dirty="0"/>
              <a:t>It uses a single number to do so.</a:t>
            </a:r>
          </a:p>
          <a:p>
            <a:r>
              <a:rPr lang="en-US" dirty="0"/>
              <a:t>Basic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each process</a:t>
            </a:r>
            <a:r>
              <a:rPr lang="en-US" dirty="0"/>
              <a:t> needs to know a time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581" y="2749550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1396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1EB8B6-C030-A342-9A7A-19607D8F6B1D}"/>
              </a:ext>
            </a:extLst>
          </p:cNvPr>
          <p:cNvSpPr/>
          <p:nvPr/>
        </p:nvSpPr>
        <p:spPr bwMode="auto">
          <a:xfrm>
            <a:off x="1407795" y="5105400"/>
            <a:ext cx="461010" cy="9906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C1036A-5D72-D140-B589-24241D727913}"/>
              </a:ext>
            </a:extLst>
          </p:cNvPr>
          <p:cNvCxnSpPr>
            <a:cxnSpLocks/>
          </p:cNvCxnSpPr>
          <p:nvPr/>
        </p:nvCxnSpPr>
        <p:spPr bwMode="auto">
          <a:xfrm>
            <a:off x="1407795" y="5562599"/>
            <a:ext cx="461010" cy="1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(</a:t>
            </a:r>
            <a:r>
              <a:rPr lang="en-US" dirty="0" err="1">
                <a:latin typeface="Arial" pitchFamily="-1" charset="0"/>
              </a:rPr>
              <a:t>Lamport</a:t>
            </a:r>
            <a:r>
              <a:rPr lang="en-US" dirty="0">
                <a:latin typeface="Arial" pitchFamily="-1" charset="0"/>
              </a:rPr>
              <a:t> algorithm assigns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logical timestamps.)</a:t>
            </a:r>
            <a:endParaRPr lang="en-US" dirty="0">
              <a:latin typeface="Arial" pitchFamily="-1" charset="0"/>
            </a:endParaRP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Each process</a:t>
            </a:r>
            <a:r>
              <a:rPr lang="en-US" dirty="0">
                <a:latin typeface="Arial" pitchFamily="-1" charset="0"/>
              </a:rPr>
              <a:t> uses a counter with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initial value of zero</a:t>
            </a: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process increments its counter when 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or an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>
                <a:latin typeface="Arial" pitchFamily="-1" charset="0"/>
              </a:rPr>
              <a:t> happens at it. The counter is assigned to the event as its timestamp.</a:t>
            </a: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>
                <a:latin typeface="Arial" pitchFamily="-1" charset="0"/>
              </a:rPr>
              <a:t>event carries its timestamp  </a:t>
            </a:r>
          </a:p>
          <a:p>
            <a:pPr marL="400050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For 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>
                <a:latin typeface="Arial" pitchFamily="-1" charset="0"/>
              </a:rPr>
              <a:t>event the counter is updated by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max(local clock, message timestamp)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9573-0A13-4C47-A3BD-1DE5103C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Walk-Thru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254A-9600-6F40-AD74-370FFFE8A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 process increments its counter when 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sz="1600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600" dirty="0">
                <a:latin typeface="Arial" pitchFamily="-1" charset="0"/>
              </a:rPr>
              <a:t>or an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sz="1600" dirty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sz="1600" dirty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For 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sz="1600" dirty="0">
                <a:latin typeface="Arial" pitchFamily="-1" charset="0"/>
              </a:rPr>
              <a:t>event the counter is updated by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max(local clock, message timestamp) + 1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02657-2218-7F49-8099-CDF78DEB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8B871E2-E4C1-0D45-9ED9-2C00F6052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3654985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E78F27-55EB-4A42-84DA-8094018CC1F2}"/>
              </a:ext>
            </a:extLst>
          </p:cNvPr>
          <p:cNvSpPr txBox="1"/>
          <p:nvPr/>
        </p:nvSpPr>
        <p:spPr>
          <a:xfrm>
            <a:off x="7886700" y="5037121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1A8E54-DCC4-CB41-950D-DF6F673CC6BF}"/>
              </a:ext>
            </a:extLst>
          </p:cNvPr>
          <p:cNvSpPr/>
          <p:nvPr/>
        </p:nvSpPr>
        <p:spPr bwMode="auto">
          <a:xfrm>
            <a:off x="1981200" y="6121400"/>
            <a:ext cx="3048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0054CB-570C-6A4A-BA32-65F3D70BB524}"/>
              </a:ext>
            </a:extLst>
          </p:cNvPr>
          <p:cNvSpPr/>
          <p:nvPr/>
        </p:nvSpPr>
        <p:spPr bwMode="auto">
          <a:xfrm>
            <a:off x="6858000" y="5943600"/>
            <a:ext cx="304800" cy="381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5E6AE2-F827-2241-BB44-65551D2C4F2D}"/>
              </a:ext>
            </a:extLst>
          </p:cNvPr>
          <p:cNvSpPr/>
          <p:nvPr/>
        </p:nvSpPr>
        <p:spPr bwMode="auto">
          <a:xfrm>
            <a:off x="5257800" y="4692216"/>
            <a:ext cx="304800" cy="489384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17437</TotalTime>
  <Pages>12</Pages>
  <Words>1236</Words>
  <Application>Microsoft Macintosh PowerPoint</Application>
  <PresentationFormat>Letter Paper (8.5x11 in)</PresentationFormat>
  <Paragraphs>304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Symbol</vt:lpstr>
      <vt:lpstr>Times New Roman</vt:lpstr>
      <vt:lpstr>Wingdings</vt:lpstr>
      <vt:lpstr>CS252-template</vt:lpstr>
      <vt:lpstr>Office Theme</vt:lpstr>
      <vt:lpstr>CSE 486/586 Distributed Systems Logical Time</vt:lpstr>
      <vt:lpstr>Last Time</vt:lpstr>
      <vt:lpstr>Then Came a Breakthrough…</vt:lpstr>
      <vt:lpstr>Then Came a Breakthrough…</vt:lpstr>
      <vt:lpstr>Abstract View</vt:lpstr>
      <vt:lpstr>What Ordering?</vt:lpstr>
      <vt:lpstr>Lamport Timestamps</vt:lpstr>
      <vt:lpstr>Logical Clocks</vt:lpstr>
      <vt:lpstr>Walk-Thru</vt:lpstr>
      <vt:lpstr>Happened Before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686</cp:revision>
  <cp:lastPrinted>2020-02-14T17:42:19Z</cp:lastPrinted>
  <dcterms:created xsi:type="dcterms:W3CDTF">2012-02-03T03:23:59Z</dcterms:created>
  <dcterms:modified xsi:type="dcterms:W3CDTF">2020-02-19T02:36:11Z</dcterms:modified>
  <cp:category/>
</cp:coreProperties>
</file>