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322" r:id="rId3"/>
    <p:sldId id="707" r:id="rId4"/>
    <p:sldId id="778" r:id="rId5"/>
    <p:sldId id="762" r:id="rId6"/>
    <p:sldId id="743" r:id="rId7"/>
    <p:sldId id="769" r:id="rId8"/>
    <p:sldId id="782" r:id="rId9"/>
    <p:sldId id="746" r:id="rId10"/>
    <p:sldId id="747" r:id="rId11"/>
    <p:sldId id="765" r:id="rId12"/>
    <p:sldId id="750" r:id="rId13"/>
    <p:sldId id="775" r:id="rId14"/>
    <p:sldId id="776" r:id="rId15"/>
    <p:sldId id="779" r:id="rId16"/>
    <p:sldId id="777" r:id="rId17"/>
    <p:sldId id="770" r:id="rId18"/>
    <p:sldId id="749" r:id="rId19"/>
    <p:sldId id="754" r:id="rId20"/>
    <p:sldId id="753" r:id="rId21"/>
    <p:sldId id="704" r:id="rId22"/>
    <p:sldId id="584" r:id="rId23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B7"/>
    <a:srgbClr val="114FFB"/>
    <a:srgbClr val="0066FF"/>
    <a:srgbClr val="55FC02"/>
    <a:srgbClr val="FBBA03"/>
    <a:srgbClr val="000000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 autoAdjust="0"/>
    <p:restoredTop sz="80099" autoAdjust="0"/>
  </p:normalViewPr>
  <p:slideViewPr>
    <p:cSldViewPr>
      <p:cViewPr varScale="1">
        <p:scale>
          <a:sx n="82" d="100"/>
          <a:sy n="82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2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380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 486/586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CSE 486/586 Distributed Systems</a:t>
            </a:r>
            <a:br>
              <a:rPr lang="en-US" dirty="0"/>
            </a:br>
            <a:r>
              <a:rPr lang="en-US" dirty="0"/>
              <a:t>Global States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486/586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PA2-A deadline: This Friday</a:t>
            </a:r>
          </a:p>
          <a:p>
            <a:r>
              <a:rPr lang="en-US" dirty="0"/>
              <a:t>PA1: some hiccups, getting delayed</a:t>
            </a:r>
          </a:p>
          <a:p>
            <a:r>
              <a:rPr lang="en-US" dirty="0"/>
              <a:t>Please come and ask questions during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6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/>
              <a:t>The Snapshot Algorithm: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There is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a communication channel</a:t>
            </a:r>
            <a:r>
              <a:rPr lang="en-US" dirty="0">
                <a:latin typeface="Arial" pitchFamily="-1" charset="0"/>
              </a:rPr>
              <a:t> between each pair of processes (@each process: N-1 in and N-1 out)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Communication channels are unidirectional and 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FIFO-ordered (important point)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No failure, all messages arrive intact, exactly once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Any process may initiate the snapshot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Snapshot does not interfere with normal execution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Each process is able to record its state and the state of its incoming channels (no central collection)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Clock-Sync’d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Instantaneous snapshot</a:t>
            </a:r>
          </a:p>
          <a:p>
            <a:pPr lvl="1"/>
            <a:r>
              <a:rPr lang="en-US" dirty="0"/>
              <a:t>Process snapshots and network messages at time t</a:t>
            </a:r>
          </a:p>
          <a:p>
            <a:pPr lvl="1"/>
            <a:r>
              <a:rPr lang="en-US" dirty="0"/>
              <a:t>We can’t quite do it due to imperfect clock sync.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95500" y="34544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66800" y="40513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82800" y="42545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86000" y="3390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70200" y="4203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737100" y="4216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2921000" y="3481388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4064000" y="3378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89300" y="3633788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200400" y="3328988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4394200" y="41995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 flipV="1">
            <a:off x="4445000" y="3444956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5588000" y="33740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4737100" y="3709988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2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taking a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instantaneous) global snapshot</a:t>
            </a:r>
          </a:p>
          <a:p>
            <a:r>
              <a:rPr lang="en-US" dirty="0"/>
              <a:t>Any process can initiate a snapshot-taking process by taking a local snapshot and sending a message called a </a:t>
            </a:r>
            <a:r>
              <a:rPr lang="en-US" dirty="0">
                <a:solidFill>
                  <a:srgbClr val="FF0000"/>
                </a:solidFill>
              </a:rPr>
              <a:t>marker</a:t>
            </a:r>
            <a:r>
              <a:rPr lang="en-US" dirty="0"/>
              <a:t>.</a:t>
            </a:r>
          </a:p>
          <a:p>
            <a:r>
              <a:rPr lang="en-US" dirty="0"/>
              <a:t>Upon receiving a marker, a process takes a </a:t>
            </a:r>
            <a:r>
              <a:rPr lang="en-US" dirty="0">
                <a:solidFill>
                  <a:srgbClr val="FF0000"/>
                </a:solidFill>
              </a:rPr>
              <a:t>local</a:t>
            </a:r>
            <a:r>
              <a:rPr lang="en-US" dirty="0"/>
              <a:t> snapshot of its own.</a:t>
            </a:r>
          </a:p>
          <a:p>
            <a:r>
              <a:rPr lang="en-US" dirty="0"/>
              <a:t>How do we capture network messages?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Insight: messages in flight will eventually arrive.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3070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92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039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610711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43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60563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60690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5334000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230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5181600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60521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5297568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2266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5626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5357812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816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60817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1803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40" grpId="0" animBg="1"/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process that has taken a snapshot also starts recording </a:t>
            </a:r>
            <a:r>
              <a:rPr lang="en-US" dirty="0">
                <a:solidFill>
                  <a:srgbClr val="FF0000"/>
                </a:solidFill>
              </a:rPr>
              <a:t>incoming messages</a:t>
            </a:r>
            <a:endParaRPr lang="en-US" dirty="0"/>
          </a:p>
          <a:p>
            <a:pPr lvl="1"/>
            <a:r>
              <a:rPr lang="en-US" dirty="0"/>
              <a:t>Since those messages were in the network when the snapshot was being taken.</a:t>
            </a:r>
          </a:p>
          <a:p>
            <a:pPr lvl="1"/>
            <a:r>
              <a:rPr lang="en-US" dirty="0"/>
              <a:t>If every process does this, we will capture all messages in flight, recording messages destined to each process.</a:t>
            </a:r>
          </a:p>
          <a:p>
            <a:pPr lvl="1"/>
            <a:r>
              <a:rPr lang="en-US" dirty="0"/>
              <a:t>Note: every process needs to to this for </a:t>
            </a:r>
            <a:r>
              <a:rPr lang="en-US" dirty="0">
                <a:solidFill>
                  <a:srgbClr val="FF0000"/>
                </a:solidFill>
              </a:rPr>
              <a:t>every other process</a:t>
            </a:r>
            <a:r>
              <a:rPr lang="en-US" dirty="0"/>
              <a:t>.</a:t>
            </a:r>
          </a:p>
          <a:p>
            <a:r>
              <a:rPr lang="en-US" dirty="0"/>
              <a:t>Tricky part: the algorithm has a mechanism to </a:t>
            </a:r>
            <a:r>
              <a:rPr lang="en-US" dirty="0">
                <a:solidFill>
                  <a:srgbClr val="FF0000"/>
                </a:solidFill>
              </a:rPr>
              <a:t>stop recording incoming messages</a:t>
            </a:r>
            <a:r>
              <a:rPr lang="en-US" dirty="0"/>
              <a:t> at some point.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48260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229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56261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7625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5575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58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4852988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4749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498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4700588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55711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4816556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4745673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081588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4876800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800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5600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24986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595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8BF-2F95-8B46-BA86-39A1654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22D1-5AE8-5A47-8CC7-778AC978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which messages do we want to record?</a:t>
            </a:r>
          </a:p>
          <a:p>
            <a:pPr lvl="1"/>
            <a:r>
              <a:rPr lang="en-US" dirty="0"/>
              <a:t>Messages that were in the network at the time of taking a snapshot</a:t>
            </a:r>
          </a:p>
          <a:p>
            <a:r>
              <a:rPr lang="en-US" dirty="0"/>
              <a:t>How do we record just those messages?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Insight</a:t>
            </a:r>
            <a:r>
              <a:rPr lang="en-US" dirty="0"/>
              <a:t>: we can mark </a:t>
            </a:r>
            <a:r>
              <a:rPr lang="en-US" dirty="0">
                <a:solidFill>
                  <a:srgbClr val="FF0000"/>
                </a:solidFill>
              </a:rPr>
              <a:t>the end of relevant messages</a:t>
            </a:r>
            <a:r>
              <a:rPr lang="en-US" dirty="0"/>
              <a:t>.</a:t>
            </a:r>
          </a:p>
          <a:p>
            <a:r>
              <a:rPr lang="en-US" dirty="0"/>
              <a:t>After taking a local snapshot, each process sends a message saying that it’s done sending all messages relevant to the snapshot.</a:t>
            </a:r>
          </a:p>
          <a:p>
            <a:pPr lvl="1"/>
            <a:r>
              <a:rPr lang="en-US" dirty="0"/>
              <a:t>In fact, we don’t need a different message type, we use the same marker message.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A7E67-0756-BF4A-A81D-D966CC8D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0" name="Line 4">
            <a:extLst>
              <a:ext uri="{FF2B5EF4-FFF2-40B4-BE49-F238E27FC236}">
                <a16:creationId xmlns:a16="http://schemas.microsoft.com/office/drawing/2014/main" id="{BC7BBAAF-33AC-3A4E-9714-E683EA2BD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5500" y="53070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1DDC171-5D80-EE4C-B3C9-4407AE1D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292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FB36FDFE-0275-1249-B38B-0111FA30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039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FCFBA925-4AD5-C741-A290-0D55CAE72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2800" y="6107112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9B1078-19AE-4045-92B4-9417A61E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243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C0D0FEA-A408-134B-8474-EBF030350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60563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4C172440-0A95-E54C-BEB5-A2A88C28A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60690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B5030E79-2E37-B247-B35D-CFEBB7742E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1000" y="5334000"/>
            <a:ext cx="1193800" cy="760412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1BB204A4-F1EF-214D-B6B5-7E4C3A730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230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AFCC2AD1-084E-1B4C-BA19-C195ACC8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44DA94-318E-DE4F-B41D-C3D09ACDB0F2}"/>
              </a:ext>
            </a:extLst>
          </p:cNvPr>
          <p:cNvCxnSpPr/>
          <p:nvPr/>
        </p:nvCxnSpPr>
        <p:spPr bwMode="auto">
          <a:xfrm>
            <a:off x="3200400" y="5181600"/>
            <a:ext cx="0" cy="11430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8BCF59B-0D36-7B47-BA19-818D1B917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60521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8">
            <a:extLst>
              <a:ext uri="{FF2B5EF4-FFF2-40B4-BE49-F238E27FC236}">
                <a16:creationId xmlns:a16="http://schemas.microsoft.com/office/drawing/2014/main" id="{2545A716-74FD-D545-877C-BB38EB639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0" y="5297568"/>
            <a:ext cx="1193800" cy="83645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9971C152-ABB8-C143-A941-ABE749E54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5226685"/>
            <a:ext cx="127000" cy="12573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7131F6B8-9BDD-E947-85C5-F0D31307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562600"/>
            <a:ext cx="368300" cy="344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</a:t>
            </a:r>
            <a:endParaRPr lang="en-US" sz="1600" b="1" dirty="0">
              <a:solidFill>
                <a:schemeClr val="hlink"/>
              </a:solidFill>
            </a:endParaRPr>
          </a:p>
        </p:txBody>
      </p:sp>
      <p:sp>
        <p:nvSpPr>
          <p:cNvPr id="39" name="Line 32">
            <a:extLst>
              <a:ext uri="{FF2B5EF4-FFF2-40B4-BE49-F238E27FC236}">
                <a16:creationId xmlns:a16="http://schemas.microsoft.com/office/drawing/2014/main" id="{78BEE236-055C-7444-BB01-A4331C39E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5357812"/>
            <a:ext cx="7239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C931D7D3-A609-A849-B9D9-930128B4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816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8">
            <a:extLst>
              <a:ext uri="{FF2B5EF4-FFF2-40B4-BE49-F238E27FC236}">
                <a16:creationId xmlns:a16="http://schemas.microsoft.com/office/drawing/2014/main" id="{B9DD882F-D60F-E040-8CF7-3941A938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60817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 Box 34">
            <a:extLst>
              <a:ext uri="{FF2B5EF4-FFF2-40B4-BE49-F238E27FC236}">
                <a16:creationId xmlns:a16="http://schemas.microsoft.com/office/drawing/2014/main" id="{A55107A2-64A1-CC44-B3A2-0A3A11D6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5730874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32C4EBBA-F33C-D748-95C7-0CA53F7ED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81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>
            <a:extLst>
              <a:ext uri="{FF2B5EF4-FFF2-40B4-BE49-F238E27FC236}">
                <a16:creationId xmlns:a16="http://schemas.microsoft.com/office/drawing/2014/main" id="{FC654C2F-84A3-374B-B910-0076D61E6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5257800"/>
            <a:ext cx="9144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181A40E7-EC1E-9B4B-AB1B-C122A074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6388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DFA8D91B-560C-9642-8856-4B4E61402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816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6" grpId="0" animBg="1"/>
      <p:bldP spid="37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Chandy</a:t>
            </a:r>
            <a:r>
              <a:rPr lang="en-US" dirty="0"/>
              <a:t> and </a:t>
            </a:r>
            <a:r>
              <a:rPr lang="en-US" dirty="0" err="1"/>
              <a:t>Lamport’s</a:t>
            </a:r>
            <a:r>
              <a:rPr lang="en-US" dirty="0"/>
              <a:t>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Marker broadcast &amp; recording</a:t>
            </a:r>
          </a:p>
          <a:p>
            <a:pPr lvl="1"/>
            <a:r>
              <a:rPr lang="en-US" dirty="0"/>
              <a:t>The initiator </a:t>
            </a:r>
            <a:r>
              <a:rPr lang="en-US" dirty="0">
                <a:solidFill>
                  <a:srgbClr val="FF0000"/>
                </a:solidFill>
              </a:rPr>
              <a:t>broadcasts a “marker” message</a:t>
            </a:r>
            <a:r>
              <a:rPr lang="en-US" dirty="0"/>
              <a:t> to everyone else</a:t>
            </a:r>
          </a:p>
          <a:p>
            <a:pPr lvl="1"/>
            <a:r>
              <a:rPr lang="en-US" dirty="0"/>
              <a:t>If a process receives a marker </a:t>
            </a:r>
            <a:r>
              <a:rPr lang="en-US" dirty="0">
                <a:solidFill>
                  <a:srgbClr val="FF0000"/>
                </a:solidFill>
              </a:rPr>
              <a:t>for the first time</a:t>
            </a:r>
            <a:r>
              <a:rPr lang="en-US" dirty="0"/>
              <a:t>, it takes a local snapshot, starts </a:t>
            </a:r>
            <a:r>
              <a:rPr lang="en-US" dirty="0">
                <a:solidFill>
                  <a:srgbClr val="FF0000"/>
                </a:solidFill>
              </a:rPr>
              <a:t>recording all incoming messages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broadcasts a marker again</a:t>
            </a:r>
            <a:r>
              <a:rPr lang="en-US" dirty="0"/>
              <a:t> to everyone else.</a:t>
            </a:r>
          </a:p>
          <a:p>
            <a:pPr lvl="1"/>
            <a:r>
              <a:rPr lang="en-US" dirty="0"/>
              <a:t>A process stops recording for each channel, when it receives a marker for that channel.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465387" y="42354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36687" y="40576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1436687" y="4832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2452687" y="503555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2655887" y="4171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3240087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V="1">
            <a:off x="2528887" y="577215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487487" y="559435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3595687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106987" y="49974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3290887" y="422275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9"/>
          <p:cNvSpPr>
            <a:spLocks noChangeShapeType="1"/>
          </p:cNvSpPr>
          <p:nvPr/>
        </p:nvSpPr>
        <p:spPr bwMode="auto">
          <a:xfrm flipV="1">
            <a:off x="3646487" y="502285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6553200" y="56959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4040187" y="50228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2"/>
          <p:cNvSpPr>
            <a:spLocks noChangeArrowheads="1"/>
          </p:cNvSpPr>
          <p:nvPr/>
        </p:nvSpPr>
        <p:spPr bwMode="auto">
          <a:xfrm>
            <a:off x="3963987" y="41592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125787" y="4629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4116387" y="53911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3055938" y="4038600"/>
            <a:ext cx="3040062" cy="22034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1" name="Line 32"/>
          <p:cNvSpPr>
            <a:spLocks noChangeShapeType="1"/>
          </p:cNvSpPr>
          <p:nvPr/>
        </p:nvSpPr>
        <p:spPr bwMode="auto">
          <a:xfrm>
            <a:off x="3162300" y="4267200"/>
            <a:ext cx="41910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2971800" y="43434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31242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3505200" y="499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V="1">
            <a:off x="4114800" y="4267200"/>
            <a:ext cx="304800" cy="7556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 Box 42"/>
          <p:cNvSpPr txBox="1">
            <a:spLocks noChangeArrowheads="1"/>
          </p:cNvSpPr>
          <p:nvPr/>
        </p:nvSpPr>
        <p:spPr bwMode="auto">
          <a:xfrm>
            <a:off x="4191000" y="44831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>
            <a:off x="4343400" y="4191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3365500" y="41910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3200400" y="4279900"/>
            <a:ext cx="1981200" cy="1511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5105400" y="5715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>
            <a:off x="4114800" y="5099050"/>
            <a:ext cx="2514600" cy="609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257800" y="51673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6" name="Line 53"/>
          <p:cNvSpPr>
            <a:spLocks noChangeShapeType="1"/>
          </p:cNvSpPr>
          <p:nvPr/>
        </p:nvSpPr>
        <p:spPr bwMode="auto">
          <a:xfrm flipV="1">
            <a:off x="5943600" y="5035550"/>
            <a:ext cx="2159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54"/>
          <p:cNvSpPr>
            <a:spLocks noChangeShapeType="1"/>
          </p:cNvSpPr>
          <p:nvPr/>
        </p:nvSpPr>
        <p:spPr bwMode="auto">
          <a:xfrm flipV="1">
            <a:off x="5930900" y="4260850"/>
            <a:ext cx="927100" cy="1524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6565900" y="4557712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69" name="Text Box 56"/>
          <p:cNvSpPr txBox="1">
            <a:spLocks noChangeArrowheads="1"/>
          </p:cNvSpPr>
          <p:nvPr/>
        </p:nvSpPr>
        <p:spPr bwMode="auto">
          <a:xfrm>
            <a:off x="5803900" y="502285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hlink"/>
                </a:solidFill>
              </a:rPr>
              <a:t>M</a:t>
            </a:r>
          </a:p>
        </p:txBody>
      </p:sp>
      <p:sp>
        <p:nvSpPr>
          <p:cNvPr id="70" name="Oval 20"/>
          <p:cNvSpPr>
            <a:spLocks noChangeArrowheads="1"/>
          </p:cNvSpPr>
          <p:nvPr/>
        </p:nvSpPr>
        <p:spPr bwMode="auto">
          <a:xfrm>
            <a:off x="5816600" y="5708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6096000" y="49847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20"/>
          <p:cNvSpPr>
            <a:spLocks noChangeArrowheads="1"/>
          </p:cNvSpPr>
          <p:nvPr/>
        </p:nvSpPr>
        <p:spPr bwMode="auto">
          <a:xfrm>
            <a:off x="6781800" y="418465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/>
      <p:bldP spid="57" grpId="0" animBg="1"/>
      <p:bldP spid="58" grpId="0"/>
      <p:bldP spid="59" grpId="0" animBg="1"/>
      <p:bldP spid="61" grpId="0" animBg="1"/>
      <p:bldP spid="62" grpId="0" animBg="1"/>
      <p:bldP spid="66" grpId="0" animBg="1"/>
      <p:bldP spid="67" grpId="0" animBg="1"/>
      <p:bldP spid="68" grpId="0"/>
      <p:bldP spid="69" grpId="0"/>
      <p:bldP spid="70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Snapshot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>
                <a:latin typeface="Arial" pitchFamily="-1" charset="0"/>
                <a:sym typeface="Symbol" pitchFamily="-1" charset="2"/>
              </a:rPr>
              <a:t>1.</a:t>
            </a:r>
            <a:r>
              <a:rPr lang="en-US" dirty="0">
                <a:latin typeface="Arial" pitchFamily="-1" charset="0"/>
              </a:rPr>
              <a:t> Marker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sending rule</a:t>
            </a:r>
            <a:r>
              <a:rPr lang="en-US" dirty="0">
                <a:latin typeface="Arial" pitchFamily="-1" charset="0"/>
              </a:rPr>
              <a:t> for initiator process P</a:t>
            </a:r>
            <a:r>
              <a:rPr lang="en-US" baseline="-25000" dirty="0">
                <a:latin typeface="Arial" pitchFamily="-1" charset="0"/>
              </a:rPr>
              <a:t>0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After </a:t>
            </a:r>
            <a:r>
              <a:rPr lang="en-US" i="1" dirty="0">
                <a:latin typeface="Arial" pitchFamily="-1" charset="0"/>
              </a:rPr>
              <a:t>P</a:t>
            </a:r>
            <a:r>
              <a:rPr lang="en-US" i="1" baseline="-25000" dirty="0">
                <a:latin typeface="Arial" pitchFamily="-1" charset="0"/>
              </a:rPr>
              <a:t>0</a:t>
            </a:r>
            <a:r>
              <a:rPr lang="en-US" dirty="0">
                <a:latin typeface="Arial" pitchFamily="-1" charset="0"/>
              </a:rPr>
              <a:t> has recorded its own state</a:t>
            </a:r>
          </a:p>
          <a:p>
            <a:pPr lvl="2">
              <a:lnSpc>
                <a:spcPct val="100000"/>
              </a:lnSpc>
              <a:buClr>
                <a:schemeClr val="hlink"/>
              </a:buClr>
              <a:buFontTx/>
              <a:buChar char="•"/>
            </a:pPr>
            <a:r>
              <a:rPr lang="en-US" sz="2000" dirty="0">
                <a:latin typeface="Arial" pitchFamily="-1" charset="0"/>
              </a:rPr>
              <a:t>for each outgoing channel C, send a </a:t>
            </a:r>
            <a:r>
              <a:rPr lang="en-US" sz="2000" u="sng" dirty="0">
                <a:latin typeface="Arial" pitchFamily="-1" charset="0"/>
              </a:rPr>
              <a:t>marker message</a:t>
            </a:r>
            <a:r>
              <a:rPr lang="en-US" sz="2000" dirty="0">
                <a:latin typeface="Arial" pitchFamily="-1" charset="0"/>
              </a:rPr>
              <a:t> on C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dirty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2. Marker </a:t>
            </a:r>
            <a:r>
              <a:rPr lang="en-US" dirty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receiving rule </a:t>
            </a:r>
            <a:r>
              <a:rPr lang="en-US" dirty="0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for a process </a:t>
            </a:r>
            <a:r>
              <a:rPr lang="en-US" dirty="0" err="1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>
                <a:solidFill>
                  <a:srgbClr val="000000"/>
                </a:solidFill>
                <a:latin typeface="Arial" pitchFamily="-1" charset="0"/>
                <a:sym typeface="Symbol" pitchFamily="-1" charset="2"/>
              </a:rPr>
              <a:t>k</a:t>
            </a:r>
            <a:endParaRPr lang="en-US" baseline="-25000" dirty="0">
              <a:solidFill>
                <a:srgbClr val="000000"/>
              </a:solidFill>
              <a:latin typeface="Arial" pitchFamily="-1" charset="0"/>
              <a:sym typeface="Symbol" pitchFamily="-1" charset="2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-1" charset="2"/>
              <a:buNone/>
            </a:pPr>
            <a:r>
              <a:rPr lang="en-US" baseline="-25000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 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on receipt of a marker over channel C</a:t>
            </a:r>
          </a:p>
          <a:p>
            <a:pPr lvl="1">
              <a:lnSpc>
                <a:spcPct val="100000"/>
              </a:lnSpc>
              <a:buClr>
                <a:schemeClr val="hlink"/>
              </a:buClr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if</a:t>
            </a:r>
            <a:r>
              <a:rPr lang="en-US" dirty="0">
                <a:latin typeface="Arial" pitchFamily="-1" charset="0"/>
                <a:sym typeface="Symbol" pitchFamily="-1" charset="2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P</a:t>
            </a:r>
            <a:r>
              <a:rPr lang="en-US" baseline="-25000" dirty="0" err="1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k</a:t>
            </a:r>
            <a:r>
              <a:rPr lang="en-US" dirty="0">
                <a:solidFill>
                  <a:schemeClr val="bg2"/>
                </a:solidFill>
                <a:latin typeface="Arial" pitchFamily="-1" charset="0"/>
                <a:sym typeface="Symbol" pitchFamily="-1" charset="2"/>
              </a:rPr>
              <a:t> has not yet recorded its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</a:t>
            </a:r>
            <a:r>
              <a:rPr lang="en-US" dirty="0" err="1">
                <a:latin typeface="Arial" pitchFamily="-1" charset="0"/>
              </a:rPr>
              <a:t>P</a:t>
            </a:r>
            <a:r>
              <a:rPr lang="en-US" baseline="-25000" dirty="0" err="1">
                <a:latin typeface="Arial" pitchFamily="-1" charset="0"/>
              </a:rPr>
              <a:t>k</a:t>
            </a:r>
            <a:r>
              <a:rPr lang="en-US" dirty="0" err="1">
                <a:latin typeface="Arial" pitchFamily="-1" charset="0"/>
              </a:rPr>
              <a:t>’s</a:t>
            </a:r>
            <a:r>
              <a:rPr lang="en-US" dirty="0">
                <a:latin typeface="Arial" pitchFamily="-1" charset="0"/>
              </a:rPr>
              <a:t> own state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the state of C as “empty”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for each outgoing channel C, send a marker on C 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turn on recording of messages over other incoming channels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  <a:latin typeface="Arial" pitchFamily="-1" charset="0"/>
              </a:rPr>
              <a:t>else</a:t>
            </a:r>
          </a:p>
          <a:p>
            <a:pPr lvl="2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record the state of C as all the messages received over C since </a:t>
            </a:r>
            <a:r>
              <a:rPr lang="en-US" dirty="0" err="1">
                <a:latin typeface="Arial" pitchFamily="-1" charset="0"/>
              </a:rPr>
              <a:t>P</a:t>
            </a:r>
            <a:r>
              <a:rPr lang="en-US" baseline="-25000" dirty="0" err="1">
                <a:latin typeface="Arial" pitchFamily="-1" charset="0"/>
              </a:rPr>
              <a:t>k</a:t>
            </a:r>
            <a:r>
              <a:rPr lang="en-US" dirty="0">
                <a:latin typeface="Arial" pitchFamily="-1" charset="0"/>
              </a:rPr>
              <a:t> saved its own state; stop recording state of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2019300" y="1612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1435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2209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2006600" y="2413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209800" y="1549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794000" y="2362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082800" y="3149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41400" y="2971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49600" y="308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660900" y="2374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93900" y="1219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3500" y="2425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521200" y="2032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3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882900" y="318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844800" y="1600200"/>
            <a:ext cx="749300" cy="8001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V="1">
            <a:off x="3200400" y="2400300"/>
            <a:ext cx="1524000" cy="7747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5232400" y="3073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3594100" y="2400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3517900" y="1536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63900" y="1231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679700" y="2006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3670300" y="2768600"/>
            <a:ext cx="368300" cy="312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</a:rPr>
              <a:t>b</a:t>
            </a: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092200" y="1219200"/>
            <a:ext cx="6870700" cy="2819400"/>
            <a:chOff x="688" y="608"/>
            <a:chExt cx="4328" cy="1776"/>
          </a:xfrm>
        </p:grpSpPr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408" y="116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688" y="608"/>
              <a:ext cx="4328" cy="1776"/>
              <a:chOff x="688" y="608"/>
              <a:chExt cx="4328" cy="1776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auto">
              <a:xfrm>
                <a:off x="1784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auto">
              <a:xfrm>
                <a:off x="1840" y="816"/>
                <a:ext cx="80" cy="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1616" y="608"/>
                <a:ext cx="400" cy="21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/>
                  <a:t>e</a:t>
                </a:r>
                <a:r>
                  <a:rPr lang="en-US" sz="1800" baseline="-25000"/>
                  <a:t>1</a:t>
                </a:r>
                <a:r>
                  <a:rPr lang="en-US" sz="1800" baseline="30000"/>
                  <a:t>1,2</a:t>
                </a: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832" y="864"/>
                <a:ext cx="360" cy="51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248" cy="952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 type="none" w="sm" len="sm"/>
                <a:tailEnd type="stealth" w="med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1792" y="968"/>
                <a:ext cx="23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hlink"/>
                    </a:solidFill>
                  </a:rPr>
                  <a:t>M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688" y="2048"/>
                <a:ext cx="4328" cy="33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med" len="lg"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tx1"/>
                    </a:solidFill>
                  </a:rPr>
                  <a:t>1- P1 initiates snapshot: records its state (S1); sends Markers to P2 &amp; P3; turns on recording for channels C21 and C31</a:t>
                </a: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1117600" y="1600200"/>
            <a:ext cx="6997700" cy="2984500"/>
            <a:chOff x="704" y="848"/>
            <a:chExt cx="4408" cy="1880"/>
          </a:xfrm>
        </p:grpSpPr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136" y="1352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976" y="1408"/>
              <a:ext cx="47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1,2,3</a:t>
              </a:r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>
              <a:off x="2208" y="134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48" y="848"/>
              <a:ext cx="232" cy="48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320" y="1400"/>
              <a:ext cx="1384" cy="408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2312" y="99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000" y="1512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704" y="2392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2- P2 receives Marker over C12, records its state (S2), sets state(C12) = {} sends Marker to P1 &amp; P3; turns on recording for channel C32</a:t>
              </a:r>
            </a:p>
          </p:txBody>
        </p:sp>
      </p:grpSp>
      <p:grpSp>
        <p:nvGrpSpPr>
          <p:cNvPr id="48" name="Group 45"/>
          <p:cNvGrpSpPr>
            <a:grpSpLocks/>
          </p:cNvGrpSpPr>
          <p:nvPr/>
        </p:nvGrpSpPr>
        <p:grpSpPr bwMode="auto">
          <a:xfrm>
            <a:off x="1117600" y="1219200"/>
            <a:ext cx="6997700" cy="3690938"/>
            <a:chOff x="704" y="608"/>
            <a:chExt cx="4408" cy="2325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2424" y="808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2384" y="608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04" y="2736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3- P1 receives Marker over C21, sets state(C21) = {a}</a:t>
              </a:r>
            </a:p>
          </p:txBody>
        </p:sp>
      </p:grpSp>
      <p:grpSp>
        <p:nvGrpSpPr>
          <p:cNvPr id="52" name="Group 49"/>
          <p:cNvGrpSpPr>
            <a:grpSpLocks/>
          </p:cNvGrpSpPr>
          <p:nvPr/>
        </p:nvGrpSpPr>
        <p:grpSpPr bwMode="auto">
          <a:xfrm>
            <a:off x="1130300" y="1625600"/>
            <a:ext cx="6997700" cy="3822700"/>
            <a:chOff x="712" y="864"/>
            <a:chExt cx="4408" cy="2408"/>
          </a:xfrm>
        </p:grpSpPr>
        <p:sp>
          <p:nvSpPr>
            <p:cNvPr id="53" name="Oval 50"/>
            <p:cNvSpPr>
              <a:spLocks noChangeArrowheads="1"/>
            </p:cNvSpPr>
            <p:nvPr/>
          </p:nvSpPr>
          <p:spPr bwMode="auto">
            <a:xfrm>
              <a:off x="313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3216" y="1776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Text Box 52"/>
            <p:cNvSpPr txBox="1">
              <a:spLocks noChangeArrowheads="1"/>
            </p:cNvSpPr>
            <p:nvPr/>
          </p:nvSpPr>
          <p:spPr bwMode="auto">
            <a:xfrm>
              <a:off x="2976" y="1880"/>
              <a:ext cx="504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2,3,4</a:t>
              </a:r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 flipV="1">
              <a:off x="3264" y="1352"/>
              <a:ext cx="136" cy="432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3344" y="864"/>
              <a:ext cx="584" cy="96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3656" y="1120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3224" y="1488"/>
              <a:ext cx="232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712" y="2936"/>
              <a:ext cx="4408" cy="33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4- P3 receives Marker over C13, records its state (S3), sets state(C13) = {} sends Marker to P1 &amp; P2; turns on recording for channel C23</a:t>
              </a:r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130300" y="2032000"/>
            <a:ext cx="6997700" cy="3690938"/>
            <a:chOff x="712" y="1120"/>
            <a:chExt cx="4408" cy="2325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3352" y="132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160" y="1120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2</a:t>
              </a:r>
              <a:r>
                <a:rPr lang="en-US" sz="1800" baseline="30000"/>
                <a:t>4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712" y="32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5- P2 receives Marker over C32, sets state(C32) = {b}</a:t>
              </a:r>
            </a:p>
          </p:txBody>
        </p:sp>
      </p:grpSp>
      <p:grpSp>
        <p:nvGrpSpPr>
          <p:cNvPr id="65" name="Group 62"/>
          <p:cNvGrpSpPr>
            <a:grpSpLocks/>
          </p:cNvGrpSpPr>
          <p:nvPr/>
        </p:nvGrpSpPr>
        <p:grpSpPr bwMode="auto">
          <a:xfrm>
            <a:off x="1130300" y="3111500"/>
            <a:ext cx="6997700" cy="2928938"/>
            <a:chOff x="712" y="1800"/>
            <a:chExt cx="4408" cy="1845"/>
          </a:xfrm>
        </p:grpSpPr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688" y="1800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Text Box 64"/>
            <p:cNvSpPr txBox="1">
              <a:spLocks noChangeArrowheads="1"/>
            </p:cNvSpPr>
            <p:nvPr/>
          </p:nvSpPr>
          <p:spPr bwMode="auto">
            <a:xfrm>
              <a:off x="3616" y="1864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3</a:t>
              </a:r>
              <a:r>
                <a:rPr lang="en-US" sz="1800" baseline="30000"/>
                <a:t>1</a:t>
              </a:r>
            </a:p>
          </p:txBody>
        </p:sp>
        <p:sp>
          <p:nvSpPr>
            <p:cNvPr id="68" name="Text Box 65"/>
            <p:cNvSpPr txBox="1">
              <a:spLocks noChangeArrowheads="1"/>
            </p:cNvSpPr>
            <p:nvPr/>
          </p:nvSpPr>
          <p:spPr bwMode="auto">
            <a:xfrm>
              <a:off x="712" y="34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6- P3 receives Marker over C23, sets state(C23) = {}</a:t>
              </a:r>
            </a:p>
          </p:txBody>
        </p: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1155700" y="1231900"/>
            <a:ext cx="6997700" cy="5126038"/>
            <a:chOff x="728" y="616"/>
            <a:chExt cx="4408" cy="3229"/>
          </a:xfrm>
        </p:grpSpPr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3920" y="824"/>
              <a:ext cx="80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Text Box 68"/>
            <p:cNvSpPr txBox="1">
              <a:spLocks noChangeArrowheads="1"/>
            </p:cNvSpPr>
            <p:nvPr/>
          </p:nvSpPr>
          <p:spPr bwMode="auto">
            <a:xfrm>
              <a:off x="3816" y="616"/>
              <a:ext cx="352" cy="21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</a:t>
              </a:r>
              <a:r>
                <a:rPr lang="en-US" sz="1800" baseline="-25000"/>
                <a:t>1</a:t>
              </a:r>
              <a:r>
                <a:rPr lang="en-US" sz="1800" baseline="30000"/>
                <a:t>3</a:t>
              </a:r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728" y="3648"/>
              <a:ext cx="4408" cy="19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chemeClr val="tx1"/>
                  </a:solidFill>
                </a:rPr>
                <a:t>7- P1 receives Marker over C31, sets state(C31) = {}</a:t>
              </a:r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2754313" y="1187450"/>
            <a:ext cx="2735262" cy="2432050"/>
          </a:xfrm>
          <a:custGeom>
            <a:avLst/>
            <a:gdLst>
              <a:gd name="connsiteX0" fmla="*/ 0 w 2736251"/>
              <a:gd name="connsiteY0" fmla="*/ 0 h 2432621"/>
              <a:gd name="connsiteX1" fmla="*/ 198907 w 2736251"/>
              <a:gd name="connsiteY1" fmla="*/ 428386 h 2432621"/>
              <a:gd name="connsiteX2" fmla="*/ 780328 w 2736251"/>
              <a:gd name="connsiteY2" fmla="*/ 1254559 h 2432621"/>
              <a:gd name="connsiteX3" fmla="*/ 2417489 w 2736251"/>
              <a:gd name="connsiteY3" fmla="*/ 1943037 h 2432621"/>
              <a:gd name="connsiteX4" fmla="*/ 2692899 w 2736251"/>
              <a:gd name="connsiteY4" fmla="*/ 2432621 h 243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251" h="2432621">
                <a:moveTo>
                  <a:pt x="0" y="0"/>
                </a:moveTo>
                <a:cubicBezTo>
                  <a:pt x="34426" y="109646"/>
                  <a:pt x="68852" y="219293"/>
                  <a:pt x="198907" y="428386"/>
                </a:cubicBezTo>
                <a:cubicBezTo>
                  <a:pt x="328962" y="637479"/>
                  <a:pt x="410564" y="1002117"/>
                  <a:pt x="780328" y="1254559"/>
                </a:cubicBezTo>
                <a:cubicBezTo>
                  <a:pt x="1150092" y="1507001"/>
                  <a:pt x="2098727" y="1746693"/>
                  <a:pt x="2417489" y="1943037"/>
                </a:cubicBezTo>
                <a:cubicBezTo>
                  <a:pt x="2736251" y="2139381"/>
                  <a:pt x="2692899" y="2432621"/>
                  <a:pt x="2692899" y="2432621"/>
                </a:cubicBezTo>
              </a:path>
            </a:pathLst>
          </a:cu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Provable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The snapshot algorithm gives </a:t>
            </a:r>
            <a:r>
              <a:rPr lang="en-US" dirty="0">
                <a:solidFill>
                  <a:srgbClr val="0000FF"/>
                </a:solidFill>
              </a:rPr>
              <a:t>a consistent cut</a:t>
            </a:r>
          </a:p>
          <a:p>
            <a:pPr marL="457200" indent="-457200"/>
            <a:r>
              <a:rPr lang="en-US" dirty="0"/>
              <a:t>Meaning,</a:t>
            </a:r>
          </a:p>
          <a:p>
            <a:pPr marL="857250" lvl="1" indent="-457200"/>
            <a:r>
              <a:rPr lang="en-US" dirty="0"/>
              <a:t>Suppose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is an event in P</a:t>
            </a:r>
            <a:r>
              <a:rPr lang="en-US" baseline="-25000" dirty="0"/>
              <a:t>i</a:t>
            </a:r>
            <a:r>
              <a:rPr lang="en-US" dirty="0"/>
              <a:t>, and </a:t>
            </a:r>
            <a:r>
              <a:rPr lang="en-US" dirty="0" err="1"/>
              <a:t>e</a:t>
            </a:r>
            <a:r>
              <a:rPr lang="en-US" baseline="-25000" dirty="0" err="1"/>
              <a:t>j</a:t>
            </a:r>
            <a:r>
              <a:rPr lang="en-US" dirty="0"/>
              <a:t> is an event in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marL="857250" lvl="1" indent="-457200"/>
            <a:r>
              <a:rPr lang="en-US" dirty="0"/>
              <a:t>If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, and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is in the cut, then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is also in the cut. </a:t>
            </a:r>
          </a:p>
          <a:p>
            <a:pPr marL="457200" indent="-457200"/>
            <a:r>
              <a:rPr lang="en-US" dirty="0">
                <a:sym typeface="Wingdings"/>
              </a:rPr>
              <a:t>Proof sketch: proof by contradiction</a:t>
            </a:r>
          </a:p>
          <a:p>
            <a:pPr marL="857250" lvl="1" indent="-457200"/>
            <a:r>
              <a:rPr lang="en-US" dirty="0">
                <a:sym typeface="Wingdings"/>
              </a:rPr>
              <a:t>Suppose </a:t>
            </a:r>
            <a:r>
              <a:rPr lang="en-US" dirty="0" err="1">
                <a:solidFill>
                  <a:srgbClr val="0000FF"/>
                </a:solidFill>
                <a:sym typeface="Wingdings"/>
              </a:rPr>
              <a:t>e</a:t>
            </a:r>
            <a:r>
              <a:rPr lang="en-US" baseline="-25000" dirty="0" err="1">
                <a:solidFill>
                  <a:srgbClr val="0000FF"/>
                </a:solidFill>
                <a:sym typeface="Wingdings"/>
              </a:rPr>
              <a:t>j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is in the cut</a:t>
            </a:r>
            <a:r>
              <a:rPr lang="en-US" dirty="0">
                <a:sym typeface="Wingdings"/>
              </a:rPr>
              <a:t>, but 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is not</a:t>
            </a:r>
            <a:r>
              <a:rPr lang="en-US" dirty="0">
                <a:sym typeface="Wingdings"/>
              </a:rPr>
              <a:t>.</a:t>
            </a:r>
          </a:p>
          <a:p>
            <a:pPr marL="857250" lvl="1" indent="-457200"/>
            <a:r>
              <a:rPr lang="en-US" dirty="0">
                <a:sym typeface="Wingdings"/>
              </a:rPr>
              <a:t>Since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baseline="-25000" dirty="0">
                <a:sym typeface="Wingdings"/>
              </a:rPr>
              <a:t>,</a:t>
            </a:r>
            <a:r>
              <a:rPr lang="en-US" dirty="0">
                <a:sym typeface="Wingdings"/>
              </a:rPr>
              <a:t> there must be a sequence M of messages that leads to the relation.</a:t>
            </a:r>
          </a:p>
          <a:p>
            <a:pPr marL="857250" lvl="1" indent="-457200"/>
            <a:r>
              <a:rPr lang="en-US" dirty="0">
                <a:sym typeface="Wingdings"/>
              </a:rPr>
              <a:t>Since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 is not in the cut (our assumption), a marker should’ve been sent before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, and also before all of M.</a:t>
            </a:r>
          </a:p>
          <a:p>
            <a:pPr marL="857250" lvl="1" indent="-457200"/>
            <a:r>
              <a:rPr lang="en-US" dirty="0">
                <a:sym typeface="Wingdings"/>
              </a:rPr>
              <a:t>Then </a:t>
            </a:r>
            <a:r>
              <a:rPr lang="en-US" dirty="0" err="1">
                <a:sym typeface="Wingdings"/>
              </a:rPr>
              <a:t>P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must’ve recorded a state before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, meaning,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j</a:t>
            </a:r>
            <a:r>
              <a:rPr lang="en-US" dirty="0">
                <a:sym typeface="Wingdings"/>
              </a:rPr>
              <a:t> is not in the cut. (Contradiction)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Ordering of events</a:t>
            </a:r>
          </a:p>
          <a:p>
            <a:pPr lvl="1"/>
            <a:r>
              <a:rPr lang="en-US" dirty="0"/>
              <a:t>Many applications need it, e.g., collaborative editing, distributed storage, etc.</a:t>
            </a:r>
          </a:p>
          <a:p>
            <a:r>
              <a:rPr lang="en-US" dirty="0">
                <a:solidFill>
                  <a:srgbClr val="0000FF"/>
                </a:solidFill>
              </a:rPr>
              <a:t>Logical time</a:t>
            </a:r>
          </a:p>
          <a:p>
            <a:pPr lvl="1"/>
            <a:r>
              <a:rPr lang="en-US" dirty="0" err="1"/>
              <a:t>Lamport</a:t>
            </a:r>
            <a:r>
              <a:rPr lang="en-US" dirty="0"/>
              <a:t> clock: single counter</a:t>
            </a:r>
          </a:p>
          <a:p>
            <a:pPr lvl="1"/>
            <a:r>
              <a:rPr lang="en-US" dirty="0"/>
              <a:t>Vector clock: one counter per process</a:t>
            </a:r>
          </a:p>
          <a:p>
            <a:pPr lvl="1"/>
            <a:r>
              <a:rPr lang="en-US" dirty="0"/>
              <a:t>Happens-before relation shows </a:t>
            </a:r>
            <a:r>
              <a:rPr lang="en-US" dirty="0">
                <a:solidFill>
                  <a:srgbClr val="FF0000"/>
                </a:solidFill>
              </a:rPr>
              <a:t>causality of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pitchFamily="-1" charset="0"/>
              </a:rPr>
              <a:t>Global states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pitchFamily="-1" charset="0"/>
              </a:rPr>
              <a:t>A union of all process states</a:t>
            </a:r>
          </a:p>
          <a:p>
            <a:pPr lvl="1"/>
            <a:r>
              <a:rPr lang="en-US" dirty="0"/>
              <a:t>Consistent global state vs. inconsistent global state</a:t>
            </a:r>
          </a:p>
          <a:p>
            <a:r>
              <a:rPr lang="en-US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“snapshot” algorithm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Take a snapshot of the local state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Broadcast a “marker” </a:t>
            </a:r>
            <a:r>
              <a:rPr lang="en-US" dirty="0" err="1">
                <a:latin typeface="Arial" pitchFamily="-1" charset="0"/>
              </a:rPr>
              <a:t>msg</a:t>
            </a:r>
            <a:r>
              <a:rPr lang="en-US" dirty="0">
                <a:latin typeface="Arial" pitchFamily="-1" charset="0"/>
              </a:rPr>
              <a:t> to tell other processes to record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Start recording all </a:t>
            </a:r>
            <a:r>
              <a:rPr lang="en-US" dirty="0" err="1">
                <a:latin typeface="Arial" pitchFamily="-1" charset="0"/>
              </a:rPr>
              <a:t>msgs</a:t>
            </a:r>
            <a:r>
              <a:rPr lang="en-US" dirty="0">
                <a:latin typeface="Arial" pitchFamily="-1" charset="0"/>
              </a:rPr>
              <a:t> coming in for each channel until receiving a “marker”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Outcome: a consistent global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copyrighted by </a:t>
            </a:r>
            <a:r>
              <a:rPr lang="en-US" dirty="0" err="1"/>
              <a:t>Indranil</a:t>
            </a:r>
            <a:r>
              <a:rPr lang="en-US" dirty="0"/>
              <a:t> Gupta at UIUC.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0475-E9FA-8B42-BDFA-972F9BA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F25A-A8D7-AD4D-988D-0B05A11DD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snapshots</a:t>
            </a:r>
          </a:p>
          <a:p>
            <a:r>
              <a:rPr lang="en-US" dirty="0">
                <a:solidFill>
                  <a:srgbClr val="FF0000"/>
                </a:solidFill>
              </a:rPr>
              <a:t>An “application” of logical time</a:t>
            </a:r>
          </a:p>
          <a:p>
            <a:r>
              <a:rPr lang="en-US" dirty="0"/>
              <a:t>Today’s topic will deepen your understanding </a:t>
            </a:r>
            <a:r>
              <a:rPr lang="en-US"/>
              <a:t>about causality and </a:t>
            </a:r>
            <a:r>
              <a:rPr lang="en-US" dirty="0"/>
              <a:t>the abstract view of distributed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F55E9-EE4A-464F-B5CC-605B1834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4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question: who has the most friends on Facebook?</a:t>
            </a:r>
          </a:p>
          <a:p>
            <a:r>
              <a:rPr lang="en-US" dirty="0"/>
              <a:t>Challenges to answering this question?</a:t>
            </a:r>
          </a:p>
          <a:p>
            <a:pPr lvl="1"/>
            <a:r>
              <a:rPr lang="en-US" dirty="0"/>
              <a:t>It changes!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 we need?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snapshot</a:t>
            </a:r>
            <a:r>
              <a:rPr lang="en-US" dirty="0"/>
              <a:t> of the social network graph at a particular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100614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90800"/>
            <a:ext cx="1710695" cy="961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038600"/>
            <a:ext cx="1676400" cy="1215747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0"/>
            <a:endCxn id="8" idx="3"/>
          </p:cNvCxnSpPr>
          <p:nvPr/>
        </p:nvCxnSpPr>
        <p:spPr bwMode="auto">
          <a:xfrm flipH="1" flipV="1">
            <a:off x="5520695" y="3071596"/>
            <a:ext cx="1642105" cy="9670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  <a:endCxn id="8" idx="1"/>
          </p:cNvCxnSpPr>
          <p:nvPr/>
        </p:nvCxnSpPr>
        <p:spPr bwMode="auto">
          <a:xfrm flipV="1">
            <a:off x="2682546" y="3071596"/>
            <a:ext cx="1127454" cy="127180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0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debugging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How do you debug this?</a:t>
            </a:r>
          </a:p>
          <a:p>
            <a:pPr lvl="1"/>
            <a:r>
              <a:rPr lang="en-US" dirty="0"/>
              <a:t>Log in to one machine and see what happens</a:t>
            </a:r>
          </a:p>
          <a:p>
            <a:pPr lvl="1"/>
            <a:r>
              <a:rPr lang="en-US" dirty="0"/>
              <a:t>Collect logs and see what happens</a:t>
            </a:r>
          </a:p>
          <a:p>
            <a:pPr lvl="1"/>
            <a:r>
              <a:rPr lang="en-US" dirty="0"/>
              <a:t>Taking a </a:t>
            </a:r>
            <a:r>
              <a:rPr lang="en-US" dirty="0">
                <a:solidFill>
                  <a:srgbClr val="FF0000"/>
                </a:solidFill>
              </a:rPr>
              <a:t>global snapshot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4478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</a:t>
            </a: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 bwMode="auto">
          <a:xfrm>
            <a:off x="2209800" y="2438400"/>
            <a:ext cx="19812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191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P1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858000" y="2057400"/>
            <a:ext cx="762000" cy="762000"/>
          </a:xfrm>
          <a:prstGeom prst="ellipse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2"/>
                </a:solidFill>
              </a:rPr>
              <a:t>P2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9" idx="7"/>
            <a:endCxn id="11" idx="1"/>
          </p:cNvCxnSpPr>
          <p:nvPr/>
        </p:nvCxnSpPr>
        <p:spPr bwMode="auto">
          <a:xfrm rot="5400000" flipH="1" flipV="1">
            <a:off x="5905500" y="1104900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7" name="Straight Arrow Connector 26"/>
          <p:cNvCxnSpPr>
            <a:stCxn id="11" idx="3"/>
            <a:endCxn id="9" idx="5"/>
          </p:cNvCxnSpPr>
          <p:nvPr/>
        </p:nvCxnSpPr>
        <p:spPr bwMode="auto">
          <a:xfrm rot="5400000">
            <a:off x="5905500" y="1643716"/>
            <a:ext cx="1588" cy="2128184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724400" y="2895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Deadlock!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1307" y="223598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Both waiting…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8153400" cy="736600"/>
          </a:xfrm>
        </p:spPr>
        <p:txBody>
          <a:bodyPr/>
          <a:lstStyle/>
          <a:p>
            <a:r>
              <a:rPr lang="en-US" dirty="0"/>
              <a:t>What is a Snapshot?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Single process snapshot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Just a snapshot of the local state, e.g., memory dump, stack trace, etc.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For the sake of this lecture, let’s say a log of events.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When we capture a snapshot, we want to be able to </a:t>
            </a:r>
            <a:r>
              <a:rPr lang="en-US" dirty="0">
                <a:solidFill>
                  <a:srgbClr val="FF0000"/>
                </a:solidFill>
                <a:latin typeface="Arial" pitchFamily="-1" charset="0"/>
              </a:rPr>
              <a:t>trace the causality</a:t>
            </a:r>
            <a:r>
              <a:rPr lang="en-US" dirty="0">
                <a:latin typeface="Arial" pitchFamily="-1" charset="0"/>
              </a:rPr>
              <a:t> (e.g., important for debugging).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endParaRPr lang="en-US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Let’s say we’re logging all events.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The above snapshot (a dump of log messages) will include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baseline="30000" dirty="0"/>
              <a:t>0</a:t>
            </a:r>
            <a:r>
              <a:rPr lang="en-US" baseline="30000" dirty="0">
                <a:latin typeface="Arial" pitchFamily="-1" charset="0"/>
              </a:rPr>
              <a:t> </a:t>
            </a:r>
            <a:r>
              <a:rPr lang="en-US" dirty="0">
                <a:latin typeface="Arial" pitchFamily="-1" charset="0"/>
              </a:rPr>
              <a:t>and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baseline="30000" dirty="0"/>
              <a:t>1</a:t>
            </a:r>
            <a:r>
              <a:rPr lang="en-US" dirty="0"/>
              <a:t>. This allows us to trace the causality of events.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/>
              <a:t>How to do this for a multiple processes?</a:t>
            </a:r>
            <a:endParaRPr lang="en-US" dirty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4C69477-1CD1-3E4C-A9E9-E6C526637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405312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74438EB-3712-E14B-A60F-FECA06BD0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4227512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1E6C89-06DB-0F4D-9E30-284A80B3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4341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3B3BAC-7FED-7E42-9227-947186454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43418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B2315C-DC5E-EB47-9C91-082532BE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43672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8B14FF-19D9-2E44-BFE4-C24AA566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4354512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5804838-0620-5143-A44C-525FEC112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401161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1</a:t>
            </a:r>
            <a:r>
              <a:rPr lang="en-US" sz="1800" baseline="30000" dirty="0"/>
              <a:t>0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8435CF8E-17D4-0048-B255-86D57EB5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401161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1</a:t>
            </a:r>
            <a:r>
              <a:rPr lang="en-US" sz="1800" baseline="30000" dirty="0"/>
              <a:t>1</a:t>
            </a:r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0459DA88-5783-D44D-8148-9157B8E2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103687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5EDBF2D1-34B8-4E47-9485-99A511C7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024312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DF0E4-208C-4443-B32B-80B9325F016E}"/>
              </a:ext>
            </a:extLst>
          </p:cNvPr>
          <p:cNvSpPr txBox="1"/>
          <p:nvPr/>
        </p:nvSpPr>
        <p:spPr>
          <a:xfrm>
            <a:off x="3966126" y="364013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snapshot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513D52-66B0-EA45-A281-1DF60B230EDD}"/>
              </a:ext>
            </a:extLst>
          </p:cNvPr>
          <p:cNvCxnSpPr>
            <a:stCxn id="15" idx="1"/>
          </p:cNvCxnSpPr>
          <p:nvPr/>
        </p:nvCxnSpPr>
        <p:spPr bwMode="auto">
          <a:xfrm flipH="1">
            <a:off x="3581400" y="3870971"/>
            <a:ext cx="384726" cy="54862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14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Ideal: Instantaneous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snapshots and network messages at time 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most general multi-process snapshot that can explain all causality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Causality across processes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Messages caused by send events</a:t>
            </a:r>
            <a:endParaRPr lang="en-US" dirty="0"/>
          </a:p>
          <a:p>
            <a:r>
              <a:rPr lang="en-US" dirty="0"/>
              <a:t>But we can’t quite do it due to imperfect clock sync.</a:t>
            </a:r>
          </a:p>
          <a:p>
            <a:r>
              <a:rPr lang="en-US" dirty="0"/>
              <a:t>We do it thru logical snapshots.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5" name="Straight Connector 24"/>
          <p:cNvCxnSpPr>
            <a:cxnSpLocks/>
            <a:endCxn id="52" idx="1"/>
          </p:cNvCxnSpPr>
          <p:nvPr/>
        </p:nvCxnSpPr>
        <p:spPr bwMode="auto">
          <a:xfrm>
            <a:off x="5651500" y="1779076"/>
            <a:ext cx="0" cy="198488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Line 4">
            <a:extLst>
              <a:ext uri="{FF2B5EF4-FFF2-40B4-BE49-F238E27FC236}">
                <a16:creationId xmlns:a16="http://schemas.microsoft.com/office/drawing/2014/main" id="{D1835FE7-0E68-034E-83D7-F229EFE4A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993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22CDF0A0-7150-774A-94D6-B533D2CF8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816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7ED88DA3-CB91-F949-92D2-287A906B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1B9DE8F9-862C-2A4E-AEB9-6117F8613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3300" y="2794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6CDDD0-F0F3-F948-A508-083980E3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1930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5E2467-EFFE-F14A-BBEE-1E57EEB57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1930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6F7E38-2D88-0F49-ADD0-108BCDFA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2743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9852148-6F08-9643-806C-256445580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55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2">
            <a:extLst>
              <a:ext uri="{FF2B5EF4-FFF2-40B4-BE49-F238E27FC236}">
                <a16:creationId xmlns:a16="http://schemas.microsoft.com/office/drawing/2014/main" id="{9A386AD4-9962-194C-B991-82CE889D2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9500" y="3530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 Box 13">
            <a:extLst>
              <a:ext uri="{FF2B5EF4-FFF2-40B4-BE49-F238E27FC236}">
                <a16:creationId xmlns:a16="http://schemas.microsoft.com/office/drawing/2014/main" id="{5DC6E08D-75F0-E048-B627-06187599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352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82E3A0-52CA-844C-A31D-7E100D9AB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300" y="3467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0C4B3938-2EBD-6D49-B8CB-D6436D7F4C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2700" y="2032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6">
            <a:extLst>
              <a:ext uri="{FF2B5EF4-FFF2-40B4-BE49-F238E27FC236}">
                <a16:creationId xmlns:a16="http://schemas.microsoft.com/office/drawing/2014/main" id="{7C226BB3-608C-CD42-8FF8-478DFEE1B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800" y="2006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8DB127-062E-E043-A62D-4FA34C6CA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3479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9F44BB66-0168-174F-A798-DF351CB7DF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2832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A1F011-4BDD-6347-AC5A-AB2CB57F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1955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40865A-8D99-9A4A-9221-060CCF99D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89496D2-9C8B-2046-8C97-37A1DD4B7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2">
            <a:extLst>
              <a:ext uri="{FF2B5EF4-FFF2-40B4-BE49-F238E27FC236}">
                <a16:creationId xmlns:a16="http://schemas.microsoft.com/office/drawing/2014/main" id="{29574125-7C30-A64A-9418-B73DA6FAE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3300" y="2070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90BB25-FB3C-E045-8E8D-538C26CEE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3454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4">
            <a:extLst>
              <a:ext uri="{FF2B5EF4-FFF2-40B4-BE49-F238E27FC236}">
                <a16:creationId xmlns:a16="http://schemas.microsoft.com/office/drawing/2014/main" id="{BE01B206-5EE9-2241-84BB-A51378680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057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25">
            <a:extLst>
              <a:ext uri="{FF2B5EF4-FFF2-40B4-BE49-F238E27FC236}">
                <a16:creationId xmlns:a16="http://schemas.microsoft.com/office/drawing/2014/main" id="{0BA461F6-38F5-A647-BE06-C074BCB0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600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1</a:t>
            </a:r>
            <a:r>
              <a:rPr lang="en-US" sz="1800" baseline="30000" dirty="0"/>
              <a:t>0</a:t>
            </a:r>
          </a:p>
        </p:txBody>
      </p:sp>
      <p:sp>
        <p:nvSpPr>
          <p:cNvPr id="44" name="Text Box 26">
            <a:extLst>
              <a:ext uri="{FF2B5EF4-FFF2-40B4-BE49-F238E27FC236}">
                <a16:creationId xmlns:a16="http://schemas.microsoft.com/office/drawing/2014/main" id="{F0457771-1F61-9945-A4A7-5A4D262C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1600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1</a:t>
            </a:r>
            <a:r>
              <a:rPr lang="en-US" sz="1800" baseline="30000" dirty="0"/>
              <a:t>1</a:t>
            </a:r>
          </a:p>
        </p:txBody>
      </p:sp>
      <p:sp>
        <p:nvSpPr>
          <p:cNvPr id="45" name="Text Box 27">
            <a:extLst>
              <a:ext uri="{FF2B5EF4-FFF2-40B4-BE49-F238E27FC236}">
                <a16:creationId xmlns:a16="http://schemas.microsoft.com/office/drawing/2014/main" id="{71D6FE72-6295-1949-8C1F-33310384B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92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46" name="Text Box 28">
            <a:extLst>
              <a:ext uri="{FF2B5EF4-FFF2-40B4-BE49-F238E27FC236}">
                <a16:creationId xmlns:a16="http://schemas.microsoft.com/office/drawing/2014/main" id="{EAB01FDE-2087-DF44-B796-7D2419940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12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47" name="Text Box 29">
            <a:extLst>
              <a:ext uri="{FF2B5EF4-FFF2-40B4-BE49-F238E27FC236}">
                <a16:creationId xmlns:a16="http://schemas.microsoft.com/office/drawing/2014/main" id="{6638EF8F-6F41-BC4F-982D-6DB3CF66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44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0</a:t>
            </a:r>
          </a:p>
        </p:txBody>
      </p:sp>
      <p:sp>
        <p:nvSpPr>
          <p:cNvPr id="48" name="Text Box 30">
            <a:extLst>
              <a:ext uri="{FF2B5EF4-FFF2-40B4-BE49-F238E27FC236}">
                <a16:creationId xmlns:a16="http://schemas.microsoft.com/office/drawing/2014/main" id="{E0F466A1-D90E-3942-9990-73FABBED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2400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2</a:t>
            </a:r>
            <a:r>
              <a:rPr lang="en-US" sz="1800" baseline="30000" dirty="0"/>
              <a:t>1</a:t>
            </a: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44EB3126-9336-8A48-BFB6-1B9615F0B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D56D89A5-90BC-2948-BC5E-BA2E4F095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3568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51" name="Text Box 33">
            <a:extLst>
              <a:ext uri="{FF2B5EF4-FFF2-40B4-BE49-F238E27FC236}">
                <a16:creationId xmlns:a16="http://schemas.microsoft.com/office/drawing/2014/main" id="{858CEAE8-6867-1A44-8965-0AF5BE69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543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e</a:t>
            </a:r>
            <a:r>
              <a:rPr lang="en-US" sz="1800" baseline="-25000" dirty="0"/>
              <a:t>3</a:t>
            </a:r>
            <a:r>
              <a:rPr lang="en-US" sz="1800" baseline="30000" dirty="0"/>
              <a:t>1</a:t>
            </a: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id="{F167531D-36B5-344A-8A1E-A25F3C70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594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93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3200400"/>
            <a:ext cx="7683500" cy="2921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>
                <a:latin typeface="Arial" pitchFamily="-1" charset="0"/>
              </a:rPr>
              <a:t>For a process 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where events </a:t>
            </a:r>
            <a:r>
              <a:rPr lang="en-US" sz="2000" i="1" dirty="0">
                <a:latin typeface="Arial" pitchFamily="-1" charset="0"/>
              </a:rPr>
              <a:t>e</a:t>
            </a:r>
            <a:r>
              <a:rPr lang="en-US" sz="2000" i="1" baseline="-25000" dirty="0">
                <a:latin typeface="Arial" pitchFamily="-1" charset="0"/>
              </a:rPr>
              <a:t>i</a:t>
            </a:r>
            <a:r>
              <a:rPr lang="en-US" sz="2000" i="1" baseline="26000" dirty="0">
                <a:latin typeface="Arial" pitchFamily="-1" charset="0"/>
              </a:rPr>
              <a:t>0</a:t>
            </a:r>
            <a:r>
              <a:rPr lang="en-US" sz="2000" i="1" dirty="0">
                <a:latin typeface="Arial" pitchFamily="-1" charset="0"/>
              </a:rPr>
              <a:t>, e</a:t>
            </a:r>
            <a:r>
              <a:rPr lang="en-US" sz="2000" i="1" baseline="-25000" dirty="0">
                <a:latin typeface="Arial" pitchFamily="-1" charset="0"/>
              </a:rPr>
              <a:t>i</a:t>
            </a:r>
            <a:r>
              <a:rPr lang="en-US" sz="2000" i="1" baseline="26000" dirty="0">
                <a:latin typeface="Arial" pitchFamily="-1" charset="0"/>
              </a:rPr>
              <a:t>1</a:t>
            </a:r>
            <a:r>
              <a:rPr lang="en-US" sz="2000" i="1" dirty="0">
                <a:latin typeface="Arial" pitchFamily="-1" charset="0"/>
              </a:rPr>
              <a:t>, … occur,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>
                <a:latin typeface="Arial" pitchFamily="-1" charset="0"/>
              </a:rPr>
              <a:t> =  h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dirty="0">
                <a:latin typeface="Arial" pitchFamily="-1" charset="0"/>
              </a:rPr>
              <a:t> = &lt;e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0</a:t>
            </a:r>
            <a:r>
              <a:rPr lang="en-US" sz="1800" i="1" dirty="0">
                <a:latin typeface="Arial" pitchFamily="-1" charset="0"/>
              </a:rPr>
              <a:t>, 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1</a:t>
            </a:r>
            <a:r>
              <a:rPr lang="en-US" sz="1800" i="1" dirty="0">
                <a:latin typeface="Arial" pitchFamily="-1" charset="0"/>
              </a:rPr>
              <a:t>, …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prefix </a:t>
            </a: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history(P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)</a:t>
            </a:r>
            <a:r>
              <a:rPr lang="en-US" sz="1800" i="1" dirty="0">
                <a:latin typeface="Arial" pitchFamily="-1" charset="0"/>
              </a:rPr>
              <a:t> =  </a:t>
            </a:r>
            <a:r>
              <a:rPr lang="en-US" sz="1800" i="1" dirty="0" err="1">
                <a:latin typeface="Arial" pitchFamily="-1" charset="0"/>
              </a:rPr>
              <a:t>h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28000" dirty="0" err="1">
                <a:latin typeface="Arial" pitchFamily="-1" charset="0"/>
              </a:rPr>
              <a:t>k</a:t>
            </a:r>
            <a:r>
              <a:rPr lang="en-US" sz="1800" i="1" dirty="0">
                <a:latin typeface="Arial" pitchFamily="-1" charset="0"/>
              </a:rPr>
              <a:t> = &lt;e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0</a:t>
            </a:r>
            <a:r>
              <a:rPr lang="en-US" sz="1800" i="1" dirty="0">
                <a:latin typeface="Arial" pitchFamily="-1" charset="0"/>
              </a:rPr>
              <a:t>, e</a:t>
            </a:r>
            <a:r>
              <a:rPr lang="en-US" sz="1800" i="1" baseline="-25000" dirty="0">
                <a:latin typeface="Arial" pitchFamily="-1" charset="0"/>
              </a:rPr>
              <a:t>i</a:t>
            </a:r>
            <a:r>
              <a:rPr lang="en-US" sz="1800" i="1" baseline="26000" dirty="0">
                <a:latin typeface="Arial" pitchFamily="-1" charset="0"/>
              </a:rPr>
              <a:t>1</a:t>
            </a:r>
            <a:r>
              <a:rPr lang="en-US" sz="1800" i="1" dirty="0">
                <a:latin typeface="Arial" pitchFamily="-1" charset="0"/>
              </a:rPr>
              <a:t>, …,</a:t>
            </a:r>
            <a:r>
              <a:rPr lang="en-US" sz="1800" i="1" dirty="0" err="1">
                <a:latin typeface="Arial" pitchFamily="-1" charset="0"/>
              </a:rPr>
              <a:t>e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28000" dirty="0" err="1">
                <a:latin typeface="Arial" pitchFamily="-1" charset="0"/>
              </a:rPr>
              <a:t>k</a:t>
            </a:r>
            <a:r>
              <a:rPr lang="en-US" sz="1800" i="1" dirty="0">
                <a:latin typeface="Arial" pitchFamily="-1" charset="0"/>
              </a:rPr>
              <a:t> &gt;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</a:rPr>
              <a:t>S</a:t>
            </a:r>
            <a:r>
              <a:rPr lang="en-US" sz="1800" i="1" baseline="-25000" dirty="0" err="1">
                <a:solidFill>
                  <a:srgbClr val="0000FF"/>
                </a:solidFill>
                <a:latin typeface="Arial" pitchFamily="-1" charset="0"/>
              </a:rPr>
              <a:t>i</a:t>
            </a:r>
            <a:r>
              <a:rPr lang="en-US" sz="1800" i="1" baseline="28000" dirty="0" err="1">
                <a:solidFill>
                  <a:srgbClr val="0000FF"/>
                </a:solidFill>
                <a:latin typeface="Arial" pitchFamily="-1" charset="0"/>
              </a:rPr>
              <a:t>k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 :</a:t>
            </a:r>
            <a:r>
              <a:rPr lang="en-US" sz="1800" i="1" dirty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P</a:t>
            </a:r>
            <a:r>
              <a:rPr lang="en-US" sz="1800" i="1" baseline="-25000" dirty="0">
                <a:latin typeface="Arial" pitchFamily="-1" charset="0"/>
              </a:rPr>
              <a:t>i </a:t>
            </a:r>
            <a:r>
              <a:rPr lang="en-US" sz="1800" dirty="0">
                <a:latin typeface="Arial" pitchFamily="-1" charset="0"/>
              </a:rPr>
              <a:t>’</a:t>
            </a:r>
            <a:r>
              <a:rPr lang="en-US" sz="1800" dirty="0" err="1">
                <a:latin typeface="Arial" pitchFamily="-1" charset="0"/>
              </a:rPr>
              <a:t>s</a:t>
            </a:r>
            <a:r>
              <a:rPr lang="en-US" sz="1800" dirty="0">
                <a:latin typeface="Arial" pitchFamily="-1" charset="0"/>
              </a:rPr>
              <a:t> state immediately after </a:t>
            </a:r>
            <a:r>
              <a:rPr lang="en-US" sz="1800" dirty="0" err="1">
                <a:latin typeface="Arial" pitchFamily="-1" charset="0"/>
              </a:rPr>
              <a:t>k</a:t>
            </a:r>
            <a:r>
              <a:rPr lang="en-US" sz="1800" baseline="30000" dirty="0" err="1">
                <a:latin typeface="Arial" pitchFamily="-1" charset="0"/>
              </a:rPr>
              <a:t>th</a:t>
            </a:r>
            <a:r>
              <a:rPr lang="en-US" sz="1800" dirty="0">
                <a:latin typeface="Arial" pitchFamily="-1" charset="0"/>
              </a:rPr>
              <a:t> event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>
                <a:latin typeface="Arial" pitchFamily="-1" charset="0"/>
              </a:rPr>
              <a:t> For a set of processes 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1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…,</a:t>
            </a:r>
            <a:r>
              <a:rPr lang="en-US" sz="2000" i="1" dirty="0">
                <a:solidFill>
                  <a:schemeClr val="hlink"/>
                </a:solidFill>
                <a:latin typeface="Arial" pitchFamily="-1" charset="0"/>
              </a:rPr>
              <a:t>P</a:t>
            </a:r>
            <a:r>
              <a:rPr lang="en-US" sz="2000" i="1" baseline="-25000" dirty="0">
                <a:solidFill>
                  <a:schemeClr val="hlink"/>
                </a:solidFill>
                <a:latin typeface="Arial" pitchFamily="-1" charset="0"/>
              </a:rPr>
              <a:t>i</a:t>
            </a:r>
            <a:r>
              <a:rPr lang="en-US" sz="2000" i="1" baseline="-25000" dirty="0">
                <a:latin typeface="Arial" pitchFamily="-1" charset="0"/>
              </a:rPr>
              <a:t> </a:t>
            </a:r>
            <a:r>
              <a:rPr lang="en-US" sz="2000" dirty="0">
                <a:latin typeface="Arial" pitchFamily="-1" charset="0"/>
              </a:rPr>
              <a:t>, …. 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Global history:</a:t>
            </a:r>
            <a:r>
              <a:rPr lang="en-US" sz="1800" dirty="0"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H =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(h</a:t>
            </a:r>
            <a:r>
              <a:rPr lang="en-US" sz="1800" i="1" baseline="-25000" dirty="0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)</a:t>
            </a:r>
            <a:endParaRPr lang="en-US" sz="1800" dirty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Global state:</a:t>
            </a:r>
            <a:r>
              <a:rPr lang="en-US" sz="1800" dirty="0">
                <a:latin typeface="Arial" pitchFamily="-1" charset="0"/>
              </a:rPr>
              <a:t> </a:t>
            </a:r>
            <a:r>
              <a:rPr lang="en-US" sz="1800" i="1" dirty="0">
                <a:latin typeface="Arial" pitchFamily="-1" charset="0"/>
              </a:rPr>
              <a:t>S =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(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S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baseline="28000" dirty="0" err="1">
                <a:latin typeface="Arial" pitchFamily="-1" charset="0"/>
                <a:sym typeface="Symbol" pitchFamily="-1" charset="2"/>
              </a:rPr>
              <a:t>k</a:t>
            </a:r>
            <a:r>
              <a:rPr lang="en-US" sz="1800" i="1" baseline="-6000" dirty="0" err="1">
                <a:latin typeface="Arial" pitchFamily="-1" charset="0"/>
                <a:sym typeface="Symbol" pitchFamily="-1" charset="2"/>
              </a:rPr>
              <a:t>i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)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A </a:t>
            </a:r>
            <a:r>
              <a:rPr lang="en-US" sz="1800" u="sng" dirty="0">
                <a:solidFill>
                  <a:srgbClr val="FF0000"/>
                </a:solidFill>
                <a:latin typeface="Arial" pitchFamily="-1" charset="0"/>
              </a:rPr>
              <a:t>cut</a:t>
            </a: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 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C </a:t>
            </a:r>
            <a:r>
              <a:rPr lang="en-US" sz="1800" i="1" dirty="0" err="1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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  <a:sym typeface="Symbol" pitchFamily="-1" charset="2"/>
              </a:rPr>
              <a:t> H</a:t>
            </a:r>
            <a:r>
              <a:rPr lang="en-US" sz="1800" i="1" dirty="0">
                <a:solidFill>
                  <a:schemeClr val="hlink"/>
                </a:solidFill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>
                <a:latin typeface="Arial" pitchFamily="-1" charset="0"/>
              </a:rPr>
              <a:t>= h</a:t>
            </a:r>
            <a:r>
              <a:rPr lang="en-US" sz="1800" i="1" baseline="-25000" dirty="0">
                <a:latin typeface="Arial" pitchFamily="-1" charset="0"/>
              </a:rPr>
              <a:t>1</a:t>
            </a:r>
            <a:r>
              <a:rPr lang="en-US" sz="1800" i="1" baseline="30000" dirty="0">
                <a:latin typeface="Arial" pitchFamily="-1" charset="0"/>
              </a:rPr>
              <a:t>c1</a:t>
            </a:r>
            <a:r>
              <a:rPr lang="en-US" sz="1800" i="1" dirty="0">
                <a:latin typeface="Arial" pitchFamily="-1" charset="0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</a:rPr>
              <a:t> h</a:t>
            </a:r>
            <a:r>
              <a:rPr lang="en-US" sz="1800" i="1" baseline="-25000" dirty="0">
                <a:latin typeface="Arial" pitchFamily="-1" charset="0"/>
              </a:rPr>
              <a:t>2</a:t>
            </a:r>
            <a:r>
              <a:rPr lang="en-US" sz="1800" i="1" baseline="30000" dirty="0">
                <a:latin typeface="Arial" pitchFamily="-1" charset="0"/>
              </a:rPr>
              <a:t>c2</a:t>
            </a:r>
            <a:r>
              <a:rPr lang="en-US" sz="1800" i="1" dirty="0">
                <a:latin typeface="Arial" pitchFamily="-1" charset="0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…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</a:t>
            </a:r>
            <a:r>
              <a:rPr lang="en-US" sz="1800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sz="1800" i="1" dirty="0" err="1">
                <a:latin typeface="Arial" pitchFamily="-1" charset="0"/>
                <a:sym typeface="Symbol" pitchFamily="-1" charset="2"/>
              </a:rPr>
              <a:t>h</a:t>
            </a:r>
            <a:r>
              <a:rPr lang="en-US" sz="1800" i="1" baseline="-25000" dirty="0" err="1">
                <a:latin typeface="Arial" pitchFamily="-1" charset="0"/>
                <a:sym typeface="Symbol" pitchFamily="-1" charset="2"/>
              </a:rPr>
              <a:t>n</a:t>
            </a:r>
            <a:r>
              <a:rPr lang="en-US" sz="1800" i="1" baseline="30000" dirty="0" err="1">
                <a:latin typeface="Arial" pitchFamily="-1" charset="0"/>
                <a:sym typeface="Symbol" pitchFamily="-1" charset="2"/>
              </a:rPr>
              <a:t>cn</a:t>
            </a:r>
            <a:endParaRPr lang="en-US" sz="1800" i="1" baseline="30000" dirty="0">
              <a:latin typeface="Arial" pitchFamily="-1" charset="0"/>
              <a:sym typeface="Symbol" pitchFamily="-1" charset="2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pitchFamily="-1" charset="0"/>
              </a:rPr>
              <a:t>The frontier of </a:t>
            </a:r>
            <a:r>
              <a:rPr lang="en-US" sz="1800" i="1" dirty="0">
                <a:solidFill>
                  <a:srgbClr val="0000FF"/>
                </a:solidFill>
                <a:latin typeface="Arial" pitchFamily="-1" charset="0"/>
              </a:rPr>
              <a:t>C</a:t>
            </a:r>
            <a:r>
              <a:rPr lang="en-US" sz="1800" i="1" dirty="0">
                <a:latin typeface="Arial" pitchFamily="-1" charset="0"/>
              </a:rPr>
              <a:t> = {</a:t>
            </a:r>
            <a:r>
              <a:rPr lang="en-US" sz="1800" i="1" dirty="0" err="1">
                <a:latin typeface="Arial" pitchFamily="-1" charset="0"/>
              </a:rPr>
              <a:t>e</a:t>
            </a:r>
            <a:r>
              <a:rPr lang="en-US" sz="1800" i="1" baseline="-25000" dirty="0" err="1">
                <a:latin typeface="Arial" pitchFamily="-1" charset="0"/>
              </a:rPr>
              <a:t>i</a:t>
            </a:r>
            <a:r>
              <a:rPr lang="en-US" sz="1800" i="1" baseline="30000" dirty="0" err="1">
                <a:latin typeface="Arial" pitchFamily="-1" charset="0"/>
              </a:rPr>
              <a:t>ci</a:t>
            </a:r>
            <a:r>
              <a:rPr lang="en-US" sz="1800" i="1" dirty="0">
                <a:latin typeface="Arial" pitchFamily="-1" charset="0"/>
              </a:rPr>
              <a:t>, </a:t>
            </a:r>
            <a:r>
              <a:rPr lang="en-US" sz="1800" i="1" dirty="0" err="1">
                <a:latin typeface="Arial" pitchFamily="-1" charset="0"/>
              </a:rPr>
              <a:t>i</a:t>
            </a:r>
            <a:r>
              <a:rPr lang="en-US" sz="1800" i="1" dirty="0">
                <a:latin typeface="Arial" pitchFamily="-1" charset="0"/>
              </a:rPr>
              <a:t> = 1,2, … </a:t>
            </a:r>
            <a:r>
              <a:rPr lang="en-US" sz="1800" i="1" dirty="0" err="1">
                <a:latin typeface="Arial" pitchFamily="-1" charset="0"/>
              </a:rPr>
              <a:t>n</a:t>
            </a:r>
            <a:r>
              <a:rPr lang="en-US" sz="1800" i="1" dirty="0">
                <a:latin typeface="Arial" pitchFamily="-1" charset="0"/>
              </a:rPr>
              <a:t>}</a:t>
            </a:r>
            <a:endParaRPr lang="en-US" sz="1800" dirty="0">
              <a:latin typeface="Arial" pitchFamily="-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133600" y="12319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0541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04900" y="1828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120900" y="20320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3241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82900" y="1168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54500" y="19812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52800" y="19939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7100" y="27686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155700" y="25908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263900" y="2705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400300" y="12700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946400" y="12446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00500" y="2717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89400" y="20701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78400" y="1193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67400" y="1943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337300" y="1181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930900" y="13081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80100" y="26924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80000" y="12954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1082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79700" y="838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86300" y="930275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172200" y="8509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200400" y="2082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025900" y="1638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80100" y="2019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97200" y="2806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86200" y="27813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99100" y="2832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2133600" y="914400"/>
            <a:ext cx="2927350" cy="2649538"/>
            <a:chOff x="1216" y="2256"/>
            <a:chExt cx="1844" cy="1669"/>
          </a:xfrm>
        </p:grpSpPr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125" y="2256"/>
              <a:ext cx="935" cy="1480"/>
            </a:xfrm>
            <a:custGeom>
              <a:avLst/>
              <a:gdLst>
                <a:gd name="T0" fmla="*/ 585 w 759"/>
                <a:gd name="T1" fmla="*/ 0 h 1432"/>
                <a:gd name="T2" fmla="*/ 861 w 759"/>
                <a:gd name="T3" fmla="*/ 529 h 1432"/>
                <a:gd name="T4" fmla="*/ 142 w 759"/>
                <a:gd name="T5" fmla="*/ 1025 h 1432"/>
                <a:gd name="T6" fmla="*/ 14 w 759"/>
                <a:gd name="T7" fmla="*/ 1480 h 1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9"/>
                <a:gd name="T13" fmla="*/ 0 h 1432"/>
                <a:gd name="T14" fmla="*/ 759 w 759"/>
                <a:gd name="T15" fmla="*/ 1432 h 1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9" h="1432">
                  <a:moveTo>
                    <a:pt x="475" y="0"/>
                  </a:moveTo>
                  <a:cubicBezTo>
                    <a:pt x="617" y="173"/>
                    <a:pt x="759" y="347"/>
                    <a:pt x="699" y="512"/>
                  </a:cubicBezTo>
                  <a:cubicBezTo>
                    <a:pt x="639" y="677"/>
                    <a:pt x="230" y="839"/>
                    <a:pt x="115" y="992"/>
                  </a:cubicBezTo>
                  <a:cubicBezTo>
                    <a:pt x="0" y="1145"/>
                    <a:pt x="26" y="1360"/>
                    <a:pt x="11" y="143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216" y="3712"/>
              <a:ext cx="1224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med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600" b="1" dirty="0">
                <a:solidFill>
                  <a:schemeClr val="hlink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46062FC-2500-E543-902E-F45347EA911F}"/>
              </a:ext>
            </a:extLst>
          </p:cNvPr>
          <p:cNvSpPr txBox="1"/>
          <p:nvPr/>
        </p:nvSpPr>
        <p:spPr>
          <a:xfrm>
            <a:off x="7327801" y="274786"/>
            <a:ext cx="868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 cut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EB24F6-CFC1-474A-B193-E8C46F51ED98}"/>
              </a:ext>
            </a:extLst>
          </p:cNvPr>
          <p:cNvCxnSpPr>
            <a:cxnSpLocks/>
            <a:stCxn id="40" idx="1"/>
            <a:endCxn id="28" idx="1"/>
          </p:cNvCxnSpPr>
          <p:nvPr/>
        </p:nvCxnSpPr>
        <p:spPr bwMode="auto">
          <a:xfrm flipH="1">
            <a:off x="4686300" y="505619"/>
            <a:ext cx="2641501" cy="594519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 </a:t>
            </a:r>
            <a:r>
              <a:rPr lang="en-US" dirty="0">
                <a:latin typeface="Arial" pitchFamily="-1" charset="0"/>
              </a:rPr>
              <a:t>A cut C is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consistent</a:t>
            </a:r>
            <a:r>
              <a:rPr lang="en-US" dirty="0">
                <a:latin typeface="Arial" pitchFamily="-1" charset="0"/>
              </a:rPr>
              <a:t> 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i="1" dirty="0" err="1">
                <a:latin typeface="Arial" pitchFamily="-1" charset="0"/>
                <a:sym typeface="Symbol" pitchFamily="-1" charset="2"/>
              </a:rPr>
              <a:t></a:t>
            </a:r>
            <a:r>
              <a:rPr lang="en-US" i="1" baseline="-25000" dirty="0" err="1">
                <a:latin typeface="Arial" pitchFamily="-1" charset="0"/>
                <a:sym typeface="Symbol" pitchFamily="-1" charset="2"/>
              </a:rPr>
              <a:t>e</a:t>
            </a:r>
            <a:r>
              <a:rPr lang="en-US" i="1" baseline="-25000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baseline="-25000" dirty="0" err="1">
                <a:latin typeface="Arial" pitchFamily="-1" charset="0"/>
                <a:sym typeface="Symbol" pitchFamily="-1" charset="2"/>
              </a:rPr>
              <a:t></a:t>
            </a:r>
            <a:r>
              <a:rPr lang="en-US" i="1" baseline="-25000" dirty="0">
                <a:latin typeface="Arial" pitchFamily="-1" charset="0"/>
                <a:sym typeface="Symbol" pitchFamily="-1" charset="2"/>
              </a:rPr>
              <a:t> C 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(if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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e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then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f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</a:t>
            </a:r>
            <a:r>
              <a:rPr lang="en-US" i="1" dirty="0" err="1">
                <a:latin typeface="Arial" pitchFamily="-1" charset="0"/>
                <a:sym typeface="Symbol" pitchFamily="-1" charset="2"/>
              </a:rPr>
              <a:t></a:t>
            </a:r>
            <a:r>
              <a:rPr lang="en-US" i="1" dirty="0">
                <a:latin typeface="Arial" pitchFamily="-1" charset="0"/>
                <a:sym typeface="Symbol" pitchFamily="-1" charset="2"/>
              </a:rPr>
              <a:t> C)</a:t>
            </a:r>
            <a:endParaRPr lang="en-US" i="1" dirty="0">
              <a:latin typeface="Arial" pitchFamily="-1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 A global state S is </a:t>
            </a:r>
            <a:r>
              <a:rPr lang="en-US" dirty="0">
                <a:solidFill>
                  <a:schemeClr val="hlink"/>
                </a:solidFill>
                <a:latin typeface="Arial" pitchFamily="-1" charset="0"/>
              </a:rPr>
              <a:t>consistent </a:t>
            </a:r>
            <a:r>
              <a:rPr lang="en-US" dirty="0">
                <a:latin typeface="Arial" pitchFamily="-1" charset="0"/>
              </a:rPr>
              <a:t>if and only if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Arial" pitchFamily="-1" charset="0"/>
              </a:rPr>
              <a:t>it corresponds to a consistent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057400" y="36068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8700" y="34290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8700" y="4203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P2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044700" y="4406900"/>
            <a:ext cx="50419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2479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06700" y="3543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178300" y="43561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276600" y="43688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20900" y="5143500"/>
            <a:ext cx="4940300" cy="12700"/>
          </a:xfrm>
          <a:prstGeom prst="line">
            <a:avLst/>
          </a:prstGeom>
          <a:noFill/>
          <a:ln w="28575">
            <a:solidFill>
              <a:srgbClr val="037C03"/>
            </a:solidFill>
            <a:round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79500" y="4965700"/>
            <a:ext cx="1155700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P3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87700" y="5080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324100" y="3644900"/>
            <a:ext cx="965200" cy="14859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2870200" y="3619500"/>
            <a:ext cx="457200" cy="7620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924300" y="5092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13200" y="4445000"/>
            <a:ext cx="2286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902200" y="35687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91200" y="4318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261100" y="35560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854700" y="3683000"/>
            <a:ext cx="444500" cy="6985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03900" y="5067300"/>
            <a:ext cx="127000" cy="1143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003800" y="3670300"/>
            <a:ext cx="838200" cy="14224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0320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603500" y="32131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10100" y="32004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096000" y="32258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1</a:t>
            </a:r>
            <a:r>
              <a:rPr lang="en-US" sz="1800" baseline="30000"/>
              <a:t>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124200" y="44577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949700" y="4013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803900" y="4394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2</a:t>
            </a:r>
            <a:r>
              <a:rPr lang="en-US" sz="1800" baseline="30000"/>
              <a:t>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21000" y="51816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3810000" y="51562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1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5422900" y="5207000"/>
            <a:ext cx="558800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</a:t>
            </a:r>
            <a:r>
              <a:rPr lang="en-US" sz="1800" baseline="-25000"/>
              <a:t>3</a:t>
            </a:r>
            <a:r>
              <a:rPr lang="en-US" sz="1800" baseline="30000"/>
              <a:t>2</a:t>
            </a: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3513138" y="3302001"/>
            <a:ext cx="1484313" cy="2349501"/>
          </a:xfrm>
          <a:custGeom>
            <a:avLst/>
            <a:gdLst>
              <a:gd name="T0" fmla="*/ 585 w 759"/>
              <a:gd name="T1" fmla="*/ 0 h 1432"/>
              <a:gd name="T2" fmla="*/ 861 w 759"/>
              <a:gd name="T3" fmla="*/ 529 h 1432"/>
              <a:gd name="T4" fmla="*/ 142 w 759"/>
              <a:gd name="T5" fmla="*/ 1025 h 1432"/>
              <a:gd name="T6" fmla="*/ 14 w 759"/>
              <a:gd name="T7" fmla="*/ 1480 h 1432"/>
              <a:gd name="T8" fmla="*/ 0 60000 65536"/>
              <a:gd name="T9" fmla="*/ 0 60000 65536"/>
              <a:gd name="T10" fmla="*/ 0 60000 65536"/>
              <a:gd name="T11" fmla="*/ 0 60000 65536"/>
              <a:gd name="T12" fmla="*/ 0 w 759"/>
              <a:gd name="T13" fmla="*/ 0 h 1432"/>
              <a:gd name="T14" fmla="*/ 759 w 759"/>
              <a:gd name="T15" fmla="*/ 1432 h 1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9" h="1432">
                <a:moveTo>
                  <a:pt x="475" y="0"/>
                </a:moveTo>
                <a:cubicBezTo>
                  <a:pt x="617" y="173"/>
                  <a:pt x="759" y="347"/>
                  <a:pt x="699" y="512"/>
                </a:cubicBezTo>
                <a:cubicBezTo>
                  <a:pt x="639" y="677"/>
                  <a:pt x="230" y="839"/>
                  <a:pt x="115" y="992"/>
                </a:cubicBezTo>
                <a:cubicBezTo>
                  <a:pt x="0" y="1145"/>
                  <a:pt x="26" y="1360"/>
                  <a:pt x="11" y="143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2070100" y="5675314"/>
            <a:ext cx="19431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Inconsistent cut</a:t>
            </a: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572000" y="3357169"/>
            <a:ext cx="1765300" cy="1943101"/>
          </a:xfrm>
          <a:custGeom>
            <a:avLst/>
            <a:gdLst>
              <a:gd name="T0" fmla="*/ 384 w 1112"/>
              <a:gd name="T1" fmla="*/ 0 h 1224"/>
              <a:gd name="T2" fmla="*/ 1048 w 1112"/>
              <a:gd name="T3" fmla="*/ 592 h 1224"/>
              <a:gd name="T4" fmla="*/ 0 w 1112"/>
              <a:gd name="T5" fmla="*/ 1224 h 1224"/>
              <a:gd name="T6" fmla="*/ 0 60000 65536"/>
              <a:gd name="T7" fmla="*/ 0 60000 65536"/>
              <a:gd name="T8" fmla="*/ 0 60000 65536"/>
              <a:gd name="T9" fmla="*/ 0 w 1112"/>
              <a:gd name="T10" fmla="*/ 0 h 1224"/>
              <a:gd name="T11" fmla="*/ 1112 w 1112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" h="1224">
                <a:moveTo>
                  <a:pt x="384" y="0"/>
                </a:moveTo>
                <a:cubicBezTo>
                  <a:pt x="748" y="194"/>
                  <a:pt x="1112" y="388"/>
                  <a:pt x="1048" y="592"/>
                </a:cubicBezTo>
                <a:cubicBezTo>
                  <a:pt x="984" y="796"/>
                  <a:pt x="172" y="1120"/>
                  <a:pt x="0" y="122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178300" y="5676507"/>
            <a:ext cx="1892300" cy="3698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med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Consistent cut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95600"/>
            <a:ext cx="519176" cy="5899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743200"/>
            <a:ext cx="519176" cy="58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19054</TotalTime>
  <Pages>12</Pages>
  <Words>1520</Words>
  <Application>Microsoft Macintosh PowerPoint</Application>
  <PresentationFormat>Letter Paper (8.5x11 in)</PresentationFormat>
  <Paragraphs>285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Helvetica</vt:lpstr>
      <vt:lpstr>Symbol</vt:lpstr>
      <vt:lpstr>Times New Roman</vt:lpstr>
      <vt:lpstr>Wingdings</vt:lpstr>
      <vt:lpstr>CS252-template</vt:lpstr>
      <vt:lpstr>Office Theme</vt:lpstr>
      <vt:lpstr>CSE 486/586 Distributed Systems Global States</vt:lpstr>
      <vt:lpstr>Last Time</vt:lpstr>
      <vt:lpstr>Today’s Topic</vt:lpstr>
      <vt:lpstr>Today’s Question</vt:lpstr>
      <vt:lpstr>Today’s Question</vt:lpstr>
      <vt:lpstr>What is a Snapshot?</vt:lpstr>
      <vt:lpstr>Ideal: Instantaneous Snapshot</vt:lpstr>
      <vt:lpstr>How to Do It? Definitions</vt:lpstr>
      <vt:lpstr>Consistent States</vt:lpstr>
      <vt:lpstr>CSE 486/586 Administrivia</vt:lpstr>
      <vt:lpstr>The Snapshot Algorithm: Assumptions</vt:lpstr>
      <vt:lpstr>Reminder: Clock-Sync’d Snapshot</vt:lpstr>
      <vt:lpstr>Chandy and Lamport’s Snapshot: Basic Idea</vt:lpstr>
      <vt:lpstr>Chandy and Lamport’s Snapshot: Basic Idea</vt:lpstr>
      <vt:lpstr>Chandy and Lamport’s Snapshot: Basic Idea</vt:lpstr>
      <vt:lpstr>Chandy and Lamport’s Snapshot</vt:lpstr>
      <vt:lpstr>The Snapshot Algorithm</vt:lpstr>
      <vt:lpstr>Exercise</vt:lpstr>
      <vt:lpstr>One Provable Property</vt:lpstr>
      <vt:lpstr>Summary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Microsoft Office User</cp:lastModifiedBy>
  <cp:revision>877</cp:revision>
  <cp:lastPrinted>2016-02-15T17:32:21Z</cp:lastPrinted>
  <dcterms:created xsi:type="dcterms:W3CDTF">2012-02-02T03:38:01Z</dcterms:created>
  <dcterms:modified xsi:type="dcterms:W3CDTF">2020-02-19T17:25:20Z</dcterms:modified>
  <cp:category/>
</cp:coreProperties>
</file>