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5"/>
  </p:notesMasterIdLst>
  <p:handoutMasterIdLst>
    <p:handoutMasterId r:id="rId26"/>
  </p:handoutMasterIdLst>
  <p:sldIdLst>
    <p:sldId id="322" r:id="rId3"/>
    <p:sldId id="746" r:id="rId4"/>
    <p:sldId id="748" r:id="rId5"/>
    <p:sldId id="713" r:id="rId6"/>
    <p:sldId id="714" r:id="rId7"/>
    <p:sldId id="745" r:id="rId8"/>
    <p:sldId id="715" r:id="rId9"/>
    <p:sldId id="731" r:id="rId10"/>
    <p:sldId id="716" r:id="rId11"/>
    <p:sldId id="742" r:id="rId12"/>
    <p:sldId id="749" r:id="rId13"/>
    <p:sldId id="733" r:id="rId14"/>
    <p:sldId id="734" r:id="rId15"/>
    <p:sldId id="735" r:id="rId16"/>
    <p:sldId id="736" r:id="rId17"/>
    <p:sldId id="737" r:id="rId18"/>
    <p:sldId id="738" r:id="rId19"/>
    <p:sldId id="741" r:id="rId20"/>
    <p:sldId id="744" r:id="rId21"/>
    <p:sldId id="747" r:id="rId22"/>
    <p:sldId id="743" r:id="rId23"/>
    <p:sldId id="584" r:id="rId24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scaleToFitPaper="1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23" autoAdjust="0"/>
    <p:restoredTop sz="80099" autoAdjust="0"/>
  </p:normalViewPr>
  <p:slideViewPr>
    <p:cSldViewPr>
      <p:cViewPr varScale="1">
        <p:scale>
          <a:sx n="82" d="100"/>
          <a:sy n="82" d="100"/>
        </p:scale>
        <p:origin x="141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80373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C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4020097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A, after withdrawal it’s $100.</a:t>
            </a:r>
          </a:p>
          <a:p>
            <a:r>
              <a:rPr lang="en-US" dirty="0"/>
              <a:t>B, before deposit it’s $300.</a:t>
            </a:r>
          </a:p>
        </p:txBody>
      </p:sp>
    </p:spTree>
    <p:extLst>
      <p:ext uri="{BB962C8B-B14F-4D97-AF65-F5344CB8AC3E}">
        <p14:creationId xmlns:p14="http://schemas.microsoft.com/office/powerpoint/2010/main" val="31821136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6681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Better than one big lock, but</a:t>
            </a:r>
            <a:r>
              <a:rPr lang="en-US" baseline="0" dirty="0"/>
              <a:t> still losing the interleaving benefits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2869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Read-write conflicts are possible, so writes get delayed.</a:t>
            </a:r>
          </a:p>
          <a:p>
            <a:r>
              <a:rPr lang="en-US" dirty="0"/>
              <a:t>Write-write conflicts are not possible, so no need to worry.</a:t>
            </a:r>
          </a:p>
        </p:txBody>
      </p:sp>
    </p:spTree>
    <p:extLst>
      <p:ext uri="{BB962C8B-B14F-4D97-AF65-F5344CB8AC3E}">
        <p14:creationId xmlns:p14="http://schemas.microsoft.com/office/powerpoint/2010/main" val="15725593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CSE 486/586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/>
              <a:t>CSE 486/586 Distributed Systems</a:t>
            </a:r>
            <a:br>
              <a:rPr lang="en-US" dirty="0"/>
            </a:br>
            <a:r>
              <a:rPr lang="en-US" dirty="0"/>
              <a:t>Concurrency Control --- 2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CSE 486/586 </a:t>
            </a:r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Midterm re-grading: This Friday 4 pm – 6 pm during my office 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2708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Story Thus Far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Question: How to support transactions?</a:t>
            </a:r>
          </a:p>
          <a:p>
            <a:pPr lvl="1"/>
            <a:r>
              <a:rPr lang="en-US" dirty="0"/>
              <a:t>With multiple transactions sharing data</a:t>
            </a:r>
          </a:p>
          <a:p>
            <a:pPr lvl="1"/>
            <a:r>
              <a:rPr lang="en-US" dirty="0"/>
              <a:t>One big lock works since it’s complete serialization.</a:t>
            </a:r>
          </a:p>
          <a:p>
            <a:pPr lvl="1"/>
            <a:r>
              <a:rPr lang="en-US" dirty="0"/>
              <a:t>But performance suffers and it cannot handle abort().</a:t>
            </a:r>
          </a:p>
          <a:p>
            <a:r>
              <a:rPr lang="en-US" dirty="0"/>
              <a:t>Interleaving for improved performance</a:t>
            </a:r>
          </a:p>
          <a:p>
            <a:pPr lvl="1"/>
            <a:r>
              <a:rPr lang="en-US" dirty="0"/>
              <a:t>Serial equivalence</a:t>
            </a:r>
          </a:p>
          <a:p>
            <a:r>
              <a:rPr lang="en-US" dirty="0"/>
              <a:t>Abort() for interleaving</a:t>
            </a:r>
          </a:p>
          <a:p>
            <a:pPr lvl="1"/>
            <a:r>
              <a:rPr lang="en-US" dirty="0"/>
              <a:t>Strict execution</a:t>
            </a:r>
          </a:p>
          <a:p>
            <a:r>
              <a:rPr lang="en-US" dirty="0">
                <a:solidFill>
                  <a:srgbClr val="FF0000"/>
                </a:solidFill>
              </a:rPr>
              <a:t>Now, how do we meet the requirements?</a:t>
            </a:r>
          </a:p>
          <a:p>
            <a:pPr lvl="1"/>
            <a:r>
              <a:rPr lang="en-US" dirty="0"/>
              <a:t>Overall strategy: using locks</a:t>
            </a:r>
          </a:p>
          <a:p>
            <a:pPr lvl="1"/>
            <a:r>
              <a:rPr lang="en-US" dirty="0"/>
              <a:t>We looked at </a:t>
            </a:r>
            <a:r>
              <a:rPr lang="en-US"/>
              <a:t>exclusive locks.</a:t>
            </a:r>
            <a:endParaRPr lang="en-US" dirty="0"/>
          </a:p>
          <a:p>
            <a:pPr lvl="1"/>
            <a:r>
              <a:rPr lang="en-US" dirty="0"/>
              <a:t>We’ll look at two more schemes.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4643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We Do Better?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we saw was “exclusive” locks.</a:t>
            </a:r>
          </a:p>
          <a:p>
            <a:r>
              <a:rPr lang="en-US" dirty="0"/>
              <a:t>Non-exclusive locks: break a lock into a read lock and a write lock</a:t>
            </a:r>
          </a:p>
          <a:p>
            <a:r>
              <a:rPr lang="en-US" dirty="0"/>
              <a:t>Allows more concurrency</a:t>
            </a:r>
          </a:p>
          <a:p>
            <a:pPr lvl="1"/>
            <a:r>
              <a:rPr lang="en-US" dirty="0"/>
              <a:t>Read locks can be shared (no harm to share)</a:t>
            </a:r>
          </a:p>
          <a:p>
            <a:pPr lvl="1"/>
            <a:r>
              <a:rPr lang="en-US" dirty="0"/>
              <a:t>Write locks should be exclusive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459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Non-Exclusive 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100000"/>
              </a:lnSpc>
              <a:buFont typeface="Symbol" pitchFamily="-1" charset="2"/>
              <a:buNone/>
            </a:pPr>
            <a:r>
              <a:rPr lang="en-US" dirty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u="sng" dirty="0">
                <a:latin typeface="Arial" pitchFamily="-1" charset="0"/>
              </a:rPr>
              <a:t>non-exclusive</a:t>
            </a:r>
            <a:r>
              <a:rPr lang="en-US" u="sng" dirty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u="sng" dirty="0">
                <a:latin typeface="Arial" pitchFamily="-1" charset="0"/>
              </a:rPr>
              <a:t>lock compatibility</a:t>
            </a:r>
          </a:p>
          <a:p>
            <a:pPr>
              <a:lnSpc>
                <a:spcPct val="100000"/>
              </a:lnSpc>
              <a:buFont typeface="Symbol" pitchFamily="-1" charset="2"/>
              <a:buNone/>
            </a:pPr>
            <a:r>
              <a:rPr lang="en-US" dirty="0">
                <a:latin typeface="Arial" pitchFamily="-1" charset="0"/>
              </a:rPr>
              <a:t>	    Lock already		Lock requested</a:t>
            </a:r>
          </a:p>
          <a:p>
            <a:pPr>
              <a:lnSpc>
                <a:spcPct val="60000"/>
              </a:lnSpc>
              <a:buFont typeface="Symbol" pitchFamily="-1" charset="2"/>
              <a:buNone/>
            </a:pPr>
            <a:r>
              <a:rPr lang="en-US" dirty="0">
                <a:latin typeface="Arial" pitchFamily="-1" charset="0"/>
              </a:rPr>
              <a:t>		      set		read		write</a:t>
            </a:r>
          </a:p>
          <a:p>
            <a:pPr>
              <a:lnSpc>
                <a:spcPct val="60000"/>
              </a:lnSpc>
              <a:buFont typeface="Symbol" pitchFamily="-1" charset="2"/>
              <a:buNone/>
            </a:pPr>
            <a:r>
              <a:rPr lang="en-US" dirty="0">
                <a:latin typeface="Arial" pitchFamily="-1" charset="0"/>
              </a:rPr>
              <a:t>		none			  </a:t>
            </a:r>
            <a:r>
              <a:rPr lang="en-US" dirty="0">
                <a:solidFill>
                  <a:schemeClr val="hlink"/>
                </a:solidFill>
                <a:latin typeface="Arial" pitchFamily="-1" charset="0"/>
              </a:rPr>
              <a:t>OK</a:t>
            </a:r>
            <a:r>
              <a:rPr lang="en-US" dirty="0">
                <a:latin typeface="Arial" pitchFamily="-1" charset="0"/>
              </a:rPr>
              <a:t>		  </a:t>
            </a:r>
            <a:r>
              <a:rPr lang="en-US" dirty="0">
                <a:solidFill>
                  <a:schemeClr val="hlink"/>
                </a:solidFill>
                <a:latin typeface="Arial" pitchFamily="-1" charset="0"/>
              </a:rPr>
              <a:t>OK</a:t>
            </a:r>
          </a:p>
          <a:p>
            <a:pPr>
              <a:lnSpc>
                <a:spcPct val="60000"/>
              </a:lnSpc>
              <a:buFont typeface="Symbol" pitchFamily="-1" charset="2"/>
              <a:buNone/>
            </a:pPr>
            <a:r>
              <a:rPr lang="en-US" dirty="0">
                <a:latin typeface="Arial" pitchFamily="-1" charset="0"/>
              </a:rPr>
              <a:t>		read			  </a:t>
            </a:r>
            <a:r>
              <a:rPr lang="en-US" dirty="0">
                <a:solidFill>
                  <a:schemeClr val="hlink"/>
                </a:solidFill>
                <a:latin typeface="Arial" pitchFamily="-1" charset="0"/>
              </a:rPr>
              <a:t>OK</a:t>
            </a:r>
            <a:r>
              <a:rPr lang="en-US" dirty="0">
                <a:latin typeface="Arial" pitchFamily="-1" charset="0"/>
              </a:rPr>
              <a:t>		</a:t>
            </a: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WAIT</a:t>
            </a:r>
          </a:p>
          <a:p>
            <a:pPr>
              <a:lnSpc>
                <a:spcPct val="60000"/>
              </a:lnSpc>
              <a:buFont typeface="Symbol" pitchFamily="-1" charset="2"/>
              <a:buNone/>
            </a:pPr>
            <a:r>
              <a:rPr lang="en-US" dirty="0">
                <a:latin typeface="Arial" pitchFamily="-1" charset="0"/>
              </a:rPr>
              <a:t>		write			</a:t>
            </a: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WAIT</a:t>
            </a:r>
            <a:r>
              <a:rPr lang="en-US" dirty="0">
                <a:solidFill>
                  <a:schemeClr val="accent2"/>
                </a:solidFill>
                <a:latin typeface="Arial" pitchFamily="-1" charset="0"/>
              </a:rPr>
              <a:t>	</a:t>
            </a:r>
            <a:r>
              <a:rPr lang="en-US" dirty="0">
                <a:latin typeface="Arial" pitchFamily="-1" charset="0"/>
              </a:rPr>
              <a:t>	</a:t>
            </a: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WAIT</a:t>
            </a:r>
          </a:p>
          <a:p>
            <a:pPr>
              <a:lnSpc>
                <a:spcPct val="80000"/>
              </a:lnSpc>
              <a:buClr>
                <a:schemeClr val="hlink"/>
              </a:buClr>
              <a:buFont typeface="Symbol" pitchFamily="-1" charset="2"/>
              <a:buChar char="§"/>
            </a:pPr>
            <a:endParaRPr lang="en-US" dirty="0">
              <a:latin typeface="Arial" pitchFamily="-1" charset="0"/>
            </a:endParaRPr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en-US" dirty="0">
                <a:latin typeface="Arial" pitchFamily="-1" charset="0"/>
              </a:rPr>
              <a:t>A read lock said to be </a:t>
            </a:r>
            <a:r>
              <a:rPr lang="en-US" dirty="0">
                <a:solidFill>
                  <a:schemeClr val="hlink"/>
                </a:solidFill>
                <a:latin typeface="Arial" pitchFamily="-1" charset="0"/>
              </a:rPr>
              <a:t>promoted</a:t>
            </a:r>
            <a:r>
              <a:rPr lang="en-US" dirty="0">
                <a:latin typeface="Arial" pitchFamily="-1" charset="0"/>
              </a:rPr>
              <a:t> to a write lock when the transaction needs write access.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dirty="0">
                <a:latin typeface="Arial" pitchFamily="-1" charset="0"/>
              </a:rPr>
              <a:t>A read lock </a:t>
            </a:r>
            <a:r>
              <a:rPr lang="en-US" dirty="0">
                <a:solidFill>
                  <a:schemeClr val="hlink"/>
                </a:solidFill>
                <a:latin typeface="Arial" pitchFamily="-1" charset="0"/>
              </a:rPr>
              <a:t>shared</a:t>
            </a:r>
            <a:r>
              <a:rPr lang="en-US" dirty="0">
                <a:latin typeface="Arial" pitchFamily="-1" charset="0"/>
              </a:rPr>
              <a:t> with other transactions’ read </a:t>
            </a:r>
            <a:r>
              <a:rPr lang="en-US" dirty="0" err="1">
                <a:latin typeface="Arial" pitchFamily="-1" charset="0"/>
              </a:rPr>
              <a:t>lock(s</a:t>
            </a:r>
            <a:r>
              <a:rPr lang="en-US" dirty="0">
                <a:latin typeface="Arial" pitchFamily="-1" charset="0"/>
              </a:rPr>
              <a:t>) cannot be promoted.  Transaction waits for other read locks to be released.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dirty="0">
                <a:latin typeface="Arial" pitchFamily="-1" charset="0"/>
              </a:rPr>
              <a:t>Cannot </a:t>
            </a:r>
            <a:r>
              <a:rPr lang="en-US" dirty="0">
                <a:solidFill>
                  <a:srgbClr val="FF0000"/>
                </a:solidFill>
                <a:latin typeface="Arial" pitchFamily="-1" charset="0"/>
              </a:rPr>
              <a:t>demote</a:t>
            </a:r>
            <a:r>
              <a:rPr lang="en-US" dirty="0">
                <a:latin typeface="Arial" pitchFamily="-1" charset="0"/>
              </a:rPr>
              <a:t> a write lock to read lock during transaction – violates the strict 2P principle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V="1">
            <a:off x="977900" y="2413000"/>
            <a:ext cx="6337300" cy="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V="1">
            <a:off x="952500" y="3733800"/>
            <a:ext cx="6451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 flipH="1">
            <a:off x="5384800" y="2235200"/>
            <a:ext cx="0" cy="14986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 flipH="1">
            <a:off x="3556000" y="1905000"/>
            <a:ext cx="0" cy="18288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6466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Non-Exclusive 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endParaRPr lang="en-US" sz="2800" dirty="0">
              <a:latin typeface="Arial" pitchFamily="-1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800" dirty="0">
                <a:latin typeface="Arial" pitchFamily="-1" charset="0"/>
              </a:rPr>
              <a:t> </a:t>
            </a:r>
            <a:r>
              <a:rPr lang="en-US" sz="2800" u="sng" dirty="0">
                <a:solidFill>
                  <a:srgbClr val="0000FF"/>
                </a:solidFill>
                <a:latin typeface="Arial" pitchFamily="-1" charset="0"/>
              </a:rPr>
              <a:t>Transaction T1     </a:t>
            </a:r>
            <a:r>
              <a:rPr lang="en-US" sz="2800" u="sng" dirty="0">
                <a:solidFill>
                  <a:schemeClr val="hlink"/>
                </a:solidFill>
                <a:latin typeface="Arial" pitchFamily="-1" charset="0"/>
              </a:rPr>
              <a:t>		Transaction T2 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endParaRPr lang="en-US" dirty="0">
              <a:solidFill>
                <a:schemeClr val="bg2"/>
              </a:solidFill>
              <a:latin typeface="Arial" pitchFamily="-1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000" dirty="0">
                <a:solidFill>
                  <a:srgbClr val="0000FF"/>
                </a:solidFill>
                <a:latin typeface="Arial" pitchFamily="-1" charset="0"/>
              </a:rPr>
              <a:t>begin()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000" dirty="0">
                <a:solidFill>
                  <a:srgbClr val="0000FF"/>
                </a:solidFill>
                <a:latin typeface="Arial" pitchFamily="-1" charset="0"/>
              </a:rPr>
              <a:t>balance = </a:t>
            </a:r>
            <a:r>
              <a:rPr lang="en-US" sz="2000" dirty="0" err="1">
                <a:solidFill>
                  <a:srgbClr val="0000FF"/>
                </a:solidFill>
                <a:latin typeface="Arial" pitchFamily="-1" charset="0"/>
              </a:rPr>
              <a:t>b.getBalance</a:t>
            </a:r>
            <a:r>
              <a:rPr lang="en-US" sz="2000" dirty="0">
                <a:solidFill>
                  <a:srgbClr val="0000FF"/>
                </a:solidFill>
                <a:latin typeface="Arial" pitchFamily="-1" charset="0"/>
              </a:rPr>
              <a:t>()</a:t>
            </a:r>
            <a:r>
              <a:rPr lang="en-US" sz="2000" dirty="0">
                <a:solidFill>
                  <a:schemeClr val="hlink"/>
                </a:solidFill>
                <a:latin typeface="Arial" pitchFamily="-1" charset="0"/>
              </a:rPr>
              <a:t>	        begin()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000" dirty="0">
                <a:solidFill>
                  <a:schemeClr val="hlink"/>
                </a:solidFill>
                <a:latin typeface="Arial" pitchFamily="-1" charset="0"/>
              </a:rPr>
              <a:t>		</a:t>
            </a:r>
            <a:r>
              <a:rPr lang="is-IS" sz="2000" dirty="0">
                <a:solidFill>
                  <a:schemeClr val="hlink"/>
                </a:solidFill>
                <a:latin typeface="Arial" pitchFamily="-1" charset="0"/>
              </a:rPr>
              <a:t>…</a:t>
            </a:r>
            <a:r>
              <a:rPr lang="en-US" sz="2000" dirty="0">
                <a:solidFill>
                  <a:schemeClr val="hlink"/>
                </a:solidFill>
                <a:latin typeface="Arial" pitchFamily="-1" charset="0"/>
              </a:rPr>
              <a:t>			        balance = </a:t>
            </a:r>
            <a:r>
              <a:rPr lang="en-US" sz="2000" dirty="0" err="1">
                <a:solidFill>
                  <a:schemeClr val="hlink"/>
                </a:solidFill>
                <a:latin typeface="Arial" pitchFamily="-1" charset="0"/>
              </a:rPr>
              <a:t>b.getBalance</a:t>
            </a:r>
            <a:r>
              <a:rPr lang="en-US" sz="2000" dirty="0">
                <a:solidFill>
                  <a:schemeClr val="hlink"/>
                </a:solidFill>
                <a:latin typeface="Arial" pitchFamily="-1" charset="0"/>
              </a:rPr>
              <a:t>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000" dirty="0">
                <a:solidFill>
                  <a:schemeClr val="hlink"/>
                </a:solidFill>
                <a:latin typeface="Arial" pitchFamily="-1" charset="0"/>
              </a:rPr>
              <a:t>		</a:t>
            </a:r>
            <a:r>
              <a:rPr lang="is-IS" sz="2000" dirty="0">
                <a:solidFill>
                  <a:schemeClr val="hlink"/>
                </a:solidFill>
                <a:latin typeface="Arial" pitchFamily="-1" charset="0"/>
              </a:rPr>
              <a:t>…</a:t>
            </a:r>
            <a:r>
              <a:rPr lang="en-US" sz="2000" dirty="0">
                <a:solidFill>
                  <a:schemeClr val="hlink"/>
                </a:solidFill>
                <a:latin typeface="Arial" pitchFamily="-1" charset="0"/>
              </a:rPr>
              <a:t>			      </a:t>
            </a:r>
            <a:r>
              <a:rPr lang="en-US" sz="2000" dirty="0" err="1">
                <a:solidFill>
                  <a:schemeClr val="hlink"/>
                </a:solidFill>
                <a:latin typeface="Arial" pitchFamily="-1" charset="0"/>
              </a:rPr>
              <a:t>b.setBalance</a:t>
            </a:r>
            <a:r>
              <a:rPr lang="en-US" sz="2000" dirty="0">
                <a:solidFill>
                  <a:schemeClr val="hlink"/>
                </a:solidFill>
                <a:latin typeface="Arial" pitchFamily="-1" charset="0"/>
              </a:rPr>
              <a:t> =balance*1.1 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endParaRPr lang="en-US" sz="2000" dirty="0">
              <a:solidFill>
                <a:schemeClr val="bg2"/>
              </a:solidFill>
              <a:latin typeface="Arial" pitchFamily="-1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000" dirty="0">
                <a:solidFill>
                  <a:srgbClr val="0000FF"/>
                </a:solidFill>
                <a:latin typeface="Arial" pitchFamily="-1" charset="0"/>
              </a:rPr>
              <a:t>Commit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000" dirty="0">
                <a:solidFill>
                  <a:schemeClr val="bg2"/>
                </a:solidFill>
                <a:latin typeface="Arial" pitchFamily="-1" charset="0"/>
              </a:rPr>
              <a:t>						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3768725" y="3074988"/>
            <a:ext cx="9017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R-Lock B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6465888" y="5689600"/>
            <a:ext cx="4445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13" name="Line 6"/>
          <p:cNvSpPr>
            <a:spLocks noChangeShapeType="1"/>
          </p:cNvSpPr>
          <p:nvPr/>
        </p:nvSpPr>
        <p:spPr bwMode="auto">
          <a:xfrm>
            <a:off x="4711700" y="1879600"/>
            <a:ext cx="0" cy="4318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7988300" y="3251200"/>
            <a:ext cx="698500" cy="83099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R-Lock B</a:t>
            </a: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5292724" y="4327525"/>
            <a:ext cx="3394076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Cannot Promote lock on B, Wait</a:t>
            </a: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5303838" y="5114925"/>
            <a:ext cx="2959100" cy="2968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Promote lock on B</a:t>
            </a:r>
          </a:p>
        </p:txBody>
      </p:sp>
    </p:spTree>
    <p:extLst>
      <p:ext uri="{BB962C8B-B14F-4D97-AF65-F5344CB8AC3E}">
        <p14:creationId xmlns:p14="http://schemas.microsoft.com/office/powerpoint/2010/main" val="4496328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sz="2800" dirty="0">
                <a:latin typeface="Arial" pitchFamily="-1" charset="0"/>
              </a:rPr>
              <a:t> What happens in the example below?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800" dirty="0">
                <a:solidFill>
                  <a:srgbClr val="0000FF"/>
                </a:solidFill>
                <a:latin typeface="Arial" pitchFamily="-1" charset="0"/>
              </a:rPr>
              <a:t> </a:t>
            </a:r>
            <a:r>
              <a:rPr lang="en-US" sz="2800" u="sng" dirty="0">
                <a:solidFill>
                  <a:srgbClr val="0000FF"/>
                </a:solidFill>
                <a:latin typeface="Arial" pitchFamily="-1" charset="0"/>
              </a:rPr>
              <a:t>Transaction T1     </a:t>
            </a:r>
            <a:r>
              <a:rPr lang="en-US" sz="2800" u="sng" dirty="0">
                <a:solidFill>
                  <a:schemeClr val="hlink"/>
                </a:solidFill>
                <a:latin typeface="Arial" pitchFamily="-1" charset="0"/>
              </a:rPr>
              <a:t>		Transaction T2 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endParaRPr lang="en-US" dirty="0">
              <a:solidFill>
                <a:schemeClr val="bg2"/>
              </a:solidFill>
              <a:latin typeface="Arial" pitchFamily="-1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000" dirty="0">
                <a:solidFill>
                  <a:srgbClr val="0000FF"/>
                </a:solidFill>
                <a:latin typeface="Arial" pitchFamily="-1" charset="0"/>
              </a:rPr>
              <a:t>begin()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000" dirty="0">
                <a:solidFill>
                  <a:srgbClr val="0000FF"/>
                </a:solidFill>
                <a:latin typeface="Arial" pitchFamily="-1" charset="0"/>
              </a:rPr>
              <a:t>balance = </a:t>
            </a:r>
            <a:r>
              <a:rPr lang="en-US" sz="2000" dirty="0" err="1">
                <a:solidFill>
                  <a:srgbClr val="0000FF"/>
                </a:solidFill>
                <a:latin typeface="Arial" pitchFamily="-1" charset="0"/>
              </a:rPr>
              <a:t>b.getBalance</a:t>
            </a:r>
            <a:r>
              <a:rPr lang="en-US" sz="2000" dirty="0">
                <a:solidFill>
                  <a:srgbClr val="0000FF"/>
                </a:solidFill>
                <a:latin typeface="Arial" pitchFamily="-1" charset="0"/>
              </a:rPr>
              <a:t>()</a:t>
            </a:r>
            <a:r>
              <a:rPr lang="en-US" sz="2000" dirty="0">
                <a:solidFill>
                  <a:schemeClr val="hlink"/>
                </a:solidFill>
                <a:latin typeface="Arial" pitchFamily="-1" charset="0"/>
              </a:rPr>
              <a:t>	        begin()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000" dirty="0">
                <a:solidFill>
                  <a:schemeClr val="hlink"/>
                </a:solidFill>
                <a:latin typeface="Arial" pitchFamily="-1" charset="0"/>
              </a:rPr>
              <a:t>					        balance = </a:t>
            </a:r>
            <a:r>
              <a:rPr lang="en-US" sz="2000" dirty="0" err="1">
                <a:solidFill>
                  <a:schemeClr val="hlink"/>
                </a:solidFill>
                <a:latin typeface="Arial" pitchFamily="-1" charset="0"/>
              </a:rPr>
              <a:t>b.getBalance</a:t>
            </a:r>
            <a:r>
              <a:rPr lang="en-US" sz="2000" dirty="0">
                <a:solidFill>
                  <a:schemeClr val="hlink"/>
                </a:solidFill>
                <a:latin typeface="Arial" pitchFamily="-1" charset="0"/>
              </a:rPr>
              <a:t>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000" dirty="0">
                <a:solidFill>
                  <a:schemeClr val="hlink"/>
                </a:solidFill>
                <a:latin typeface="Arial" pitchFamily="-1" charset="0"/>
              </a:rPr>
              <a:t>					      </a:t>
            </a:r>
            <a:r>
              <a:rPr lang="en-US" sz="2000" dirty="0" err="1">
                <a:solidFill>
                  <a:schemeClr val="hlink"/>
                </a:solidFill>
                <a:latin typeface="Arial" pitchFamily="-1" charset="0"/>
              </a:rPr>
              <a:t>b.setBalance</a:t>
            </a:r>
            <a:r>
              <a:rPr lang="en-US" sz="2000" dirty="0">
                <a:solidFill>
                  <a:schemeClr val="hlink"/>
                </a:solidFill>
                <a:latin typeface="Arial" pitchFamily="-1" charset="0"/>
              </a:rPr>
              <a:t> =balance*1.1 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endParaRPr lang="en-US" sz="2000" dirty="0">
              <a:solidFill>
                <a:schemeClr val="bg2"/>
              </a:solidFill>
              <a:latin typeface="Arial" pitchFamily="-1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000" dirty="0" err="1">
                <a:solidFill>
                  <a:srgbClr val="0000FF"/>
                </a:solidFill>
                <a:latin typeface="Arial" pitchFamily="-1" charset="0"/>
              </a:rPr>
              <a:t>b.setBalance</a:t>
            </a:r>
            <a:r>
              <a:rPr lang="en-US" sz="2000" dirty="0">
                <a:solidFill>
                  <a:srgbClr val="0000FF"/>
                </a:solidFill>
                <a:latin typeface="Arial" pitchFamily="-1" charset="0"/>
              </a:rPr>
              <a:t>=balance*1.1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000" dirty="0">
                <a:solidFill>
                  <a:schemeClr val="bg2"/>
                </a:solidFill>
                <a:latin typeface="Arial" pitchFamily="-1" charset="0"/>
              </a:rPr>
              <a:t>						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768725" y="3074988"/>
            <a:ext cx="9017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R-Lock B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465888" y="5689600"/>
            <a:ext cx="4445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4711700" y="1879600"/>
            <a:ext cx="0" cy="4318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7988300" y="3251200"/>
            <a:ext cx="927100" cy="58477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R-Lock B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5292724" y="4327525"/>
            <a:ext cx="3394076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Cannot Promote lock on B, Wait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1295400" y="5292725"/>
            <a:ext cx="3357562" cy="3460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Cannot Promote lock on B, Wait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365375" y="5681663"/>
            <a:ext cx="444500" cy="4206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</a:rPr>
              <a:t>…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810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036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Deadlock Conditions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Necessary conditions</a:t>
            </a:r>
          </a:p>
          <a:p>
            <a:pPr lvl="1"/>
            <a:r>
              <a:rPr lang="en-US" dirty="0"/>
              <a:t>Non-sharable resources (locked objects)</a:t>
            </a:r>
          </a:p>
          <a:p>
            <a:pPr lvl="1"/>
            <a:r>
              <a:rPr lang="en-US" dirty="0"/>
              <a:t>No lock preemption</a:t>
            </a:r>
          </a:p>
          <a:p>
            <a:pPr lvl="1"/>
            <a:r>
              <a:rPr lang="en-US" dirty="0"/>
              <a:t>Hold &amp; wait or circular wait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759200" y="3063875"/>
            <a:ext cx="4597400" cy="20320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76300" y="3063875"/>
            <a:ext cx="2768600" cy="20320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016000" y="3673475"/>
            <a:ext cx="355600" cy="4333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T</a:t>
            </a: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1968500" y="4156075"/>
            <a:ext cx="317500" cy="381000"/>
            <a:chOff x="1000" y="2232"/>
            <a:chExt cx="200" cy="240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000" y="2232"/>
              <a:ext cx="176" cy="240"/>
            </a:xfrm>
            <a:prstGeom prst="ellipse">
              <a:avLst/>
            </a:prstGeom>
            <a:solidFill>
              <a:srgbClr val="038A69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1000" y="2360"/>
              <a:ext cx="20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none" w="sm" len="sm"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1981200" y="3203575"/>
            <a:ext cx="317500" cy="381000"/>
            <a:chOff x="1000" y="2232"/>
            <a:chExt cx="200" cy="240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1000" y="2232"/>
              <a:ext cx="176" cy="240"/>
            </a:xfrm>
            <a:prstGeom prst="ellipse">
              <a:avLst/>
            </a:prstGeom>
            <a:solidFill>
              <a:srgbClr val="038A69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1000" y="2360"/>
              <a:ext cx="20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none" w="sm" len="sm"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2997200" y="3698875"/>
            <a:ext cx="419100" cy="4333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U</a:t>
            </a:r>
          </a:p>
        </p:txBody>
      </p:sp>
      <p:cxnSp>
        <p:nvCxnSpPr>
          <p:cNvPr id="15" name="AutoShape 14"/>
          <p:cNvCxnSpPr>
            <a:cxnSpLocks noChangeShapeType="1"/>
            <a:stCxn id="7" idx="2"/>
          </p:cNvCxnSpPr>
          <p:nvPr/>
        </p:nvCxnSpPr>
        <p:spPr bwMode="auto">
          <a:xfrm rot="16200000" flipH="1">
            <a:off x="1461294" y="3839369"/>
            <a:ext cx="239712" cy="774700"/>
          </a:xfrm>
          <a:prstGeom prst="curvedConnector2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16" name="AutoShape 15"/>
          <p:cNvCxnSpPr>
            <a:cxnSpLocks noChangeShapeType="1"/>
            <a:endCxn id="7" idx="0"/>
          </p:cNvCxnSpPr>
          <p:nvPr/>
        </p:nvCxnSpPr>
        <p:spPr bwMode="auto">
          <a:xfrm rot="16200000" flipH="1" flipV="1">
            <a:off x="1447006" y="3139282"/>
            <a:ext cx="280987" cy="787400"/>
          </a:xfrm>
          <a:prstGeom prst="curvedConnector3">
            <a:avLst>
              <a:gd name="adj1" fmla="val -4523"/>
            </a:avLst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17" name="AutoShape 16"/>
          <p:cNvCxnSpPr>
            <a:cxnSpLocks noChangeShapeType="1"/>
            <a:stCxn id="14" idx="0"/>
          </p:cNvCxnSpPr>
          <p:nvPr/>
        </p:nvCxnSpPr>
        <p:spPr bwMode="auto">
          <a:xfrm rot="5400000" flipH="1">
            <a:off x="2613819" y="3105944"/>
            <a:ext cx="277812" cy="908050"/>
          </a:xfrm>
          <a:prstGeom prst="curvedConnector3">
            <a:avLst>
              <a:gd name="adj1" fmla="val 88569"/>
            </a:avLst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18" name="AutoShape 17"/>
          <p:cNvCxnSpPr>
            <a:cxnSpLocks noChangeShapeType="1"/>
            <a:endCxn id="14" idx="2"/>
          </p:cNvCxnSpPr>
          <p:nvPr/>
        </p:nvCxnSpPr>
        <p:spPr bwMode="auto">
          <a:xfrm rot="5400000" flipH="1" flipV="1">
            <a:off x="2625725" y="3792538"/>
            <a:ext cx="241300" cy="920750"/>
          </a:xfrm>
          <a:prstGeom prst="curvedConnector3">
            <a:avLst>
              <a:gd name="adj1" fmla="val 5264"/>
            </a:avLst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2286000" y="3190875"/>
            <a:ext cx="927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Wait for</a:t>
            </a: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1003300" y="3152775"/>
            <a:ext cx="927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Held by</a:t>
            </a: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2400300" y="4333875"/>
            <a:ext cx="927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Held by</a:t>
            </a: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1003300" y="4283075"/>
            <a:ext cx="927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Wait for</a:t>
            </a:r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1943100" y="3559175"/>
            <a:ext cx="3429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A</a:t>
            </a: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1930400" y="3902075"/>
            <a:ext cx="3429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B</a:t>
            </a:r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3860800" y="3686175"/>
            <a:ext cx="355600" cy="4333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T</a:t>
            </a:r>
          </a:p>
        </p:txBody>
      </p:sp>
      <p:grpSp>
        <p:nvGrpSpPr>
          <p:cNvPr id="26" name="Group 25"/>
          <p:cNvGrpSpPr>
            <a:grpSpLocks/>
          </p:cNvGrpSpPr>
          <p:nvPr/>
        </p:nvGrpSpPr>
        <p:grpSpPr bwMode="auto">
          <a:xfrm>
            <a:off x="4813300" y="4168775"/>
            <a:ext cx="317500" cy="381000"/>
            <a:chOff x="1000" y="2232"/>
            <a:chExt cx="200" cy="240"/>
          </a:xfrm>
        </p:grpSpPr>
        <p:sp>
          <p:nvSpPr>
            <p:cNvPr id="27" name="Oval 26"/>
            <p:cNvSpPr>
              <a:spLocks noChangeArrowheads="1"/>
            </p:cNvSpPr>
            <p:nvPr/>
          </p:nvSpPr>
          <p:spPr bwMode="auto">
            <a:xfrm>
              <a:off x="1000" y="2232"/>
              <a:ext cx="176" cy="240"/>
            </a:xfrm>
            <a:prstGeom prst="ellipse">
              <a:avLst/>
            </a:prstGeom>
            <a:solidFill>
              <a:srgbClr val="038A69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1000" y="2360"/>
              <a:ext cx="20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none" w="sm" len="sm"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9" name="Group 28"/>
          <p:cNvGrpSpPr>
            <a:grpSpLocks/>
          </p:cNvGrpSpPr>
          <p:nvPr/>
        </p:nvGrpSpPr>
        <p:grpSpPr bwMode="auto">
          <a:xfrm>
            <a:off x="4826000" y="3216275"/>
            <a:ext cx="317500" cy="381000"/>
            <a:chOff x="1000" y="2232"/>
            <a:chExt cx="200" cy="240"/>
          </a:xfrm>
        </p:grpSpPr>
        <p:sp>
          <p:nvSpPr>
            <p:cNvPr id="30" name="Oval 29"/>
            <p:cNvSpPr>
              <a:spLocks noChangeArrowheads="1"/>
            </p:cNvSpPr>
            <p:nvPr/>
          </p:nvSpPr>
          <p:spPr bwMode="auto">
            <a:xfrm>
              <a:off x="1000" y="2232"/>
              <a:ext cx="176" cy="240"/>
            </a:xfrm>
            <a:prstGeom prst="ellipse">
              <a:avLst/>
            </a:prstGeom>
            <a:solidFill>
              <a:srgbClr val="038A69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1000" y="2360"/>
              <a:ext cx="20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none" w="sm" len="sm"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2" name="Text Box 31"/>
          <p:cNvSpPr txBox="1">
            <a:spLocks noChangeArrowheads="1"/>
          </p:cNvSpPr>
          <p:nvPr/>
        </p:nvSpPr>
        <p:spPr bwMode="auto">
          <a:xfrm>
            <a:off x="5778500" y="4156075"/>
            <a:ext cx="419100" cy="4333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U</a:t>
            </a:r>
          </a:p>
        </p:txBody>
      </p:sp>
      <p:cxnSp>
        <p:nvCxnSpPr>
          <p:cNvPr id="33" name="AutoShape 32"/>
          <p:cNvCxnSpPr>
            <a:cxnSpLocks noChangeShapeType="1"/>
            <a:stCxn id="25" idx="2"/>
          </p:cNvCxnSpPr>
          <p:nvPr/>
        </p:nvCxnSpPr>
        <p:spPr bwMode="auto">
          <a:xfrm rot="16200000" flipH="1">
            <a:off x="4306094" y="3852069"/>
            <a:ext cx="239712" cy="774700"/>
          </a:xfrm>
          <a:prstGeom prst="curvedConnector2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34" name="AutoShape 33"/>
          <p:cNvCxnSpPr>
            <a:cxnSpLocks noChangeShapeType="1"/>
            <a:endCxn id="25" idx="0"/>
          </p:cNvCxnSpPr>
          <p:nvPr/>
        </p:nvCxnSpPr>
        <p:spPr bwMode="auto">
          <a:xfrm rot="16200000" flipH="1" flipV="1">
            <a:off x="4291806" y="3151982"/>
            <a:ext cx="280987" cy="787400"/>
          </a:xfrm>
          <a:prstGeom prst="curvedConnector3">
            <a:avLst>
              <a:gd name="adj1" fmla="val 18644"/>
            </a:avLst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sp>
        <p:nvSpPr>
          <p:cNvPr id="35" name="Text Box 34"/>
          <p:cNvSpPr txBox="1">
            <a:spLocks noChangeArrowheads="1"/>
          </p:cNvSpPr>
          <p:nvPr/>
        </p:nvSpPr>
        <p:spPr bwMode="auto">
          <a:xfrm>
            <a:off x="5016500" y="3152775"/>
            <a:ext cx="927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Wait for</a:t>
            </a:r>
          </a:p>
        </p:txBody>
      </p:sp>
      <p:sp>
        <p:nvSpPr>
          <p:cNvPr id="36" name="Text Box 35"/>
          <p:cNvSpPr txBox="1">
            <a:spLocks noChangeArrowheads="1"/>
          </p:cNvSpPr>
          <p:nvPr/>
        </p:nvSpPr>
        <p:spPr bwMode="auto">
          <a:xfrm>
            <a:off x="3848100" y="3165475"/>
            <a:ext cx="927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Held by</a:t>
            </a:r>
          </a:p>
        </p:txBody>
      </p:sp>
      <p:sp>
        <p:nvSpPr>
          <p:cNvPr id="37" name="Text Box 36"/>
          <p:cNvSpPr txBox="1">
            <a:spLocks noChangeArrowheads="1"/>
          </p:cNvSpPr>
          <p:nvPr/>
        </p:nvSpPr>
        <p:spPr bwMode="auto">
          <a:xfrm>
            <a:off x="5016500" y="4384675"/>
            <a:ext cx="927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Held by</a:t>
            </a:r>
          </a:p>
        </p:txBody>
      </p:sp>
      <p:sp>
        <p:nvSpPr>
          <p:cNvPr id="38" name="Text Box 37"/>
          <p:cNvSpPr txBox="1">
            <a:spLocks noChangeArrowheads="1"/>
          </p:cNvSpPr>
          <p:nvPr/>
        </p:nvSpPr>
        <p:spPr bwMode="auto">
          <a:xfrm>
            <a:off x="3848100" y="4295775"/>
            <a:ext cx="927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Wait for</a:t>
            </a:r>
          </a:p>
        </p:txBody>
      </p:sp>
      <p:sp>
        <p:nvSpPr>
          <p:cNvPr id="39" name="Text Box 38"/>
          <p:cNvSpPr txBox="1">
            <a:spLocks noChangeArrowheads="1"/>
          </p:cNvSpPr>
          <p:nvPr/>
        </p:nvSpPr>
        <p:spPr bwMode="auto">
          <a:xfrm>
            <a:off x="4787900" y="3571875"/>
            <a:ext cx="3429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A</a:t>
            </a:r>
          </a:p>
        </p:txBody>
      </p:sp>
      <p:sp>
        <p:nvSpPr>
          <p:cNvPr id="40" name="Text Box 39"/>
          <p:cNvSpPr txBox="1">
            <a:spLocks noChangeArrowheads="1"/>
          </p:cNvSpPr>
          <p:nvPr/>
        </p:nvSpPr>
        <p:spPr bwMode="auto">
          <a:xfrm>
            <a:off x="4775200" y="3914775"/>
            <a:ext cx="3429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B</a:t>
            </a:r>
          </a:p>
        </p:txBody>
      </p:sp>
      <p:sp>
        <p:nvSpPr>
          <p:cNvPr id="41" name="Text Box 40"/>
          <p:cNvSpPr txBox="1">
            <a:spLocks noChangeArrowheads="1"/>
          </p:cNvSpPr>
          <p:nvPr/>
        </p:nvSpPr>
        <p:spPr bwMode="auto">
          <a:xfrm>
            <a:off x="7810500" y="3622675"/>
            <a:ext cx="419100" cy="4333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V</a:t>
            </a:r>
          </a:p>
        </p:txBody>
      </p:sp>
      <p:sp>
        <p:nvSpPr>
          <p:cNvPr id="42" name="Text Box 41"/>
          <p:cNvSpPr txBox="1">
            <a:spLocks noChangeArrowheads="1"/>
          </p:cNvSpPr>
          <p:nvPr/>
        </p:nvSpPr>
        <p:spPr bwMode="auto">
          <a:xfrm>
            <a:off x="5791200" y="3165475"/>
            <a:ext cx="406400" cy="4333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W</a:t>
            </a:r>
          </a:p>
        </p:txBody>
      </p:sp>
      <p:sp>
        <p:nvSpPr>
          <p:cNvPr id="43" name="Text Box 42"/>
          <p:cNvSpPr txBox="1">
            <a:spLocks noChangeArrowheads="1"/>
          </p:cNvSpPr>
          <p:nvPr/>
        </p:nvSpPr>
        <p:spPr bwMode="auto">
          <a:xfrm>
            <a:off x="6731000" y="4092575"/>
            <a:ext cx="520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...</a:t>
            </a:r>
            <a:endParaRPr lang="en-US" sz="2400"/>
          </a:p>
        </p:txBody>
      </p:sp>
      <p:sp>
        <p:nvSpPr>
          <p:cNvPr id="44" name="Line 43"/>
          <p:cNvSpPr>
            <a:spLocks noChangeShapeType="1"/>
          </p:cNvSpPr>
          <p:nvPr/>
        </p:nvSpPr>
        <p:spPr bwMode="auto">
          <a:xfrm>
            <a:off x="5118100" y="4371975"/>
            <a:ext cx="660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Line 44"/>
          <p:cNvSpPr>
            <a:spLocks noChangeShapeType="1"/>
          </p:cNvSpPr>
          <p:nvPr/>
        </p:nvSpPr>
        <p:spPr bwMode="auto">
          <a:xfrm flipH="1">
            <a:off x="5130800" y="3419475"/>
            <a:ext cx="647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Text Box 45"/>
          <p:cNvSpPr txBox="1">
            <a:spLocks noChangeArrowheads="1"/>
          </p:cNvSpPr>
          <p:nvPr/>
        </p:nvSpPr>
        <p:spPr bwMode="auto">
          <a:xfrm>
            <a:off x="6819900" y="3165475"/>
            <a:ext cx="520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...</a:t>
            </a:r>
            <a:endParaRPr lang="en-US" sz="2400"/>
          </a:p>
        </p:txBody>
      </p:sp>
      <p:cxnSp>
        <p:nvCxnSpPr>
          <p:cNvPr id="47" name="AutoShape 46"/>
          <p:cNvCxnSpPr>
            <a:cxnSpLocks noChangeShapeType="1"/>
            <a:stCxn id="43" idx="3"/>
            <a:endCxn id="41" idx="2"/>
          </p:cNvCxnSpPr>
          <p:nvPr/>
        </p:nvCxnSpPr>
        <p:spPr bwMode="auto">
          <a:xfrm flipV="1">
            <a:off x="7251700" y="4056063"/>
            <a:ext cx="768350" cy="247650"/>
          </a:xfrm>
          <a:prstGeom prst="curvedConnector2">
            <a:avLst/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stealth" w="med" len="lg"/>
          </a:ln>
        </p:spPr>
      </p:cxnSp>
      <p:sp>
        <p:nvSpPr>
          <p:cNvPr id="48" name="Line 47"/>
          <p:cNvSpPr>
            <a:spLocks noChangeShapeType="1"/>
          </p:cNvSpPr>
          <p:nvPr/>
        </p:nvSpPr>
        <p:spPr bwMode="auto">
          <a:xfrm>
            <a:off x="6197600" y="4384675"/>
            <a:ext cx="49530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49" name="AutoShape 48"/>
          <p:cNvCxnSpPr>
            <a:cxnSpLocks noChangeShapeType="1"/>
            <a:stCxn id="41" idx="0"/>
            <a:endCxn id="46" idx="3"/>
          </p:cNvCxnSpPr>
          <p:nvPr/>
        </p:nvCxnSpPr>
        <p:spPr bwMode="auto">
          <a:xfrm rot="5400000" flipH="1">
            <a:off x="7557294" y="3159919"/>
            <a:ext cx="246062" cy="679450"/>
          </a:xfrm>
          <a:prstGeom prst="curvedConnector2">
            <a:avLst/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stealth" w="med" len="lg"/>
          </a:ln>
        </p:spPr>
      </p:cxnSp>
      <p:sp>
        <p:nvSpPr>
          <p:cNvPr id="50" name="Line 49"/>
          <p:cNvSpPr>
            <a:spLocks noChangeShapeType="1"/>
          </p:cNvSpPr>
          <p:nvPr/>
        </p:nvSpPr>
        <p:spPr bwMode="auto">
          <a:xfrm flipH="1">
            <a:off x="6210300" y="3355975"/>
            <a:ext cx="50800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Text Box 50"/>
          <p:cNvSpPr txBox="1">
            <a:spLocks noChangeArrowheads="1"/>
          </p:cNvSpPr>
          <p:nvPr/>
        </p:nvSpPr>
        <p:spPr bwMode="auto">
          <a:xfrm>
            <a:off x="6172200" y="4359275"/>
            <a:ext cx="927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Wait for</a:t>
            </a:r>
          </a:p>
        </p:txBody>
      </p:sp>
      <p:sp>
        <p:nvSpPr>
          <p:cNvPr id="52" name="Text Box 51"/>
          <p:cNvSpPr txBox="1">
            <a:spLocks noChangeArrowheads="1"/>
          </p:cNvSpPr>
          <p:nvPr/>
        </p:nvSpPr>
        <p:spPr bwMode="auto">
          <a:xfrm>
            <a:off x="7429500" y="3165475"/>
            <a:ext cx="927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Wait for</a:t>
            </a:r>
          </a:p>
        </p:txBody>
      </p:sp>
      <p:sp>
        <p:nvSpPr>
          <p:cNvPr id="53" name="Text Box 52"/>
          <p:cNvSpPr txBox="1">
            <a:spLocks noChangeArrowheads="1"/>
          </p:cNvSpPr>
          <p:nvPr/>
        </p:nvSpPr>
        <p:spPr bwMode="auto">
          <a:xfrm>
            <a:off x="6248400" y="3089275"/>
            <a:ext cx="927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Held by</a:t>
            </a:r>
          </a:p>
        </p:txBody>
      </p:sp>
      <p:sp>
        <p:nvSpPr>
          <p:cNvPr id="54" name="Text Box 53"/>
          <p:cNvSpPr txBox="1">
            <a:spLocks noChangeArrowheads="1"/>
          </p:cNvSpPr>
          <p:nvPr/>
        </p:nvSpPr>
        <p:spPr bwMode="auto">
          <a:xfrm>
            <a:off x="7302500" y="4308475"/>
            <a:ext cx="927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Held by</a:t>
            </a:r>
          </a:p>
        </p:txBody>
      </p:sp>
      <p:sp>
        <p:nvSpPr>
          <p:cNvPr id="55" name="Text Box 54"/>
          <p:cNvSpPr txBox="1">
            <a:spLocks noChangeArrowheads="1"/>
          </p:cNvSpPr>
          <p:nvPr/>
        </p:nvSpPr>
        <p:spPr bwMode="auto">
          <a:xfrm>
            <a:off x="1384300" y="4752975"/>
            <a:ext cx="17272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Hold &amp; Wait</a:t>
            </a:r>
            <a:endParaRPr lang="en-US" sz="1800"/>
          </a:p>
        </p:txBody>
      </p:sp>
      <p:sp>
        <p:nvSpPr>
          <p:cNvPr id="56" name="Text Box 55"/>
          <p:cNvSpPr txBox="1">
            <a:spLocks noChangeArrowheads="1"/>
          </p:cNvSpPr>
          <p:nvPr/>
        </p:nvSpPr>
        <p:spPr bwMode="auto">
          <a:xfrm>
            <a:off x="4991100" y="4765675"/>
            <a:ext cx="17272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Circular Wait</a:t>
            </a: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1183810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Preventing Deadlocks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Acquiring all locks at once</a:t>
            </a:r>
          </a:p>
          <a:p>
            <a:r>
              <a:rPr lang="en-US" dirty="0"/>
              <a:t>Acquiring locks in a predefined order</a:t>
            </a:r>
          </a:p>
          <a:p>
            <a:r>
              <a:rPr lang="en-US" dirty="0"/>
              <a:t>Not always practical:</a:t>
            </a:r>
          </a:p>
          <a:p>
            <a:pPr lvl="1"/>
            <a:r>
              <a:rPr lang="en-US" dirty="0"/>
              <a:t>Transactions might not know which locks they will need in the future</a:t>
            </a:r>
          </a:p>
          <a:p>
            <a:r>
              <a:rPr lang="en-US" dirty="0"/>
              <a:t>One strategy: timeout</a:t>
            </a:r>
          </a:p>
          <a:p>
            <a:pPr lvl="1"/>
            <a:r>
              <a:rPr lang="en-US" dirty="0"/>
              <a:t>If we design each transaction to be short and fast, then we can abort() after some period of time.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510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dirty="0"/>
              <a:t>Three types of locks: read lock, write lock, commit lock</a:t>
            </a:r>
          </a:p>
          <a:p>
            <a:pPr lvl="1"/>
            <a:r>
              <a:rPr lang="en-US" dirty="0"/>
              <a:t>Acquiring a commit lock only happens at commit().</a:t>
            </a:r>
          </a:p>
          <a:p>
            <a:pPr lvl="1"/>
            <a:r>
              <a:rPr lang="en-US" dirty="0"/>
              <a:t>Transaction cannot get a read or write lock if there is a commit lock</a:t>
            </a:r>
          </a:p>
          <a:p>
            <a:pPr lvl="1"/>
            <a:r>
              <a:rPr lang="en-US" dirty="0"/>
              <a:t>Read and write (from different transactions) </a:t>
            </a:r>
            <a:r>
              <a:rPr lang="en-US" dirty="0">
                <a:solidFill>
                  <a:srgbClr val="FF0000"/>
                </a:solidFill>
              </a:rPr>
              <a:t>can go concurrently</a:t>
            </a:r>
            <a:r>
              <a:rPr lang="en-US" dirty="0"/>
              <a:t>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What can go wrong with this?</a:t>
            </a:r>
          </a:p>
          <a:p>
            <a:pPr lvl="1"/>
            <a:r>
              <a:rPr lang="en-US" dirty="0"/>
              <a:t>Read-write conflicts (but no </a:t>
            </a:r>
            <a:r>
              <a:rPr lang="en-US"/>
              <a:t>write-write conflict)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 More: Two-Version Locking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3220027"/>
            <a:ext cx="7683500" cy="3327400"/>
          </a:xfrm>
        </p:spPr>
        <p:txBody>
          <a:bodyPr/>
          <a:lstStyle/>
          <a:p>
            <a:pPr algn="ctr">
              <a:lnSpc>
                <a:spcPct val="100000"/>
              </a:lnSpc>
              <a:buFont typeface="Symbol" pitchFamily="-1" charset="2"/>
              <a:buNone/>
            </a:pPr>
            <a:r>
              <a:rPr lang="en-US" u="sng" dirty="0">
                <a:latin typeface="Arial" pitchFamily="-1" charset="0"/>
              </a:rPr>
              <a:t>lock compatibility</a:t>
            </a:r>
          </a:p>
          <a:p>
            <a:pPr>
              <a:lnSpc>
                <a:spcPct val="100000"/>
              </a:lnSpc>
              <a:buFont typeface="Symbol" pitchFamily="-1" charset="2"/>
              <a:buNone/>
            </a:pPr>
            <a:r>
              <a:rPr lang="en-US" dirty="0">
                <a:latin typeface="Arial" pitchFamily="-1" charset="0"/>
              </a:rPr>
              <a:t>	    Lock already		Lock requested</a:t>
            </a:r>
          </a:p>
          <a:p>
            <a:pPr>
              <a:lnSpc>
                <a:spcPct val="60000"/>
              </a:lnSpc>
              <a:buFont typeface="Symbol" pitchFamily="-1" charset="2"/>
              <a:buNone/>
            </a:pPr>
            <a:r>
              <a:rPr lang="en-US" dirty="0">
                <a:latin typeface="Arial" pitchFamily="-1" charset="0"/>
              </a:rPr>
              <a:t>		  set			read	    write	commit</a:t>
            </a:r>
          </a:p>
          <a:p>
            <a:pPr>
              <a:lnSpc>
                <a:spcPct val="60000"/>
              </a:lnSpc>
              <a:buFont typeface="Symbol" pitchFamily="-1" charset="2"/>
              <a:buNone/>
            </a:pPr>
            <a:r>
              <a:rPr lang="en-US" dirty="0">
                <a:latin typeface="Arial" pitchFamily="-1" charset="0"/>
              </a:rPr>
              <a:t>		none			  </a:t>
            </a:r>
            <a:r>
              <a:rPr lang="en-US" dirty="0">
                <a:solidFill>
                  <a:schemeClr val="hlink"/>
                </a:solidFill>
                <a:latin typeface="Arial" pitchFamily="-1" charset="0"/>
              </a:rPr>
              <a:t>OK</a:t>
            </a:r>
            <a:r>
              <a:rPr lang="en-US" dirty="0">
                <a:latin typeface="Arial" pitchFamily="-1" charset="0"/>
              </a:rPr>
              <a:t>	     </a:t>
            </a:r>
            <a:r>
              <a:rPr lang="en-US" dirty="0">
                <a:solidFill>
                  <a:schemeClr val="hlink"/>
                </a:solidFill>
                <a:latin typeface="Arial" pitchFamily="-1" charset="0"/>
              </a:rPr>
              <a:t>OK		  OK</a:t>
            </a:r>
          </a:p>
          <a:p>
            <a:pPr>
              <a:lnSpc>
                <a:spcPct val="60000"/>
              </a:lnSpc>
              <a:buFont typeface="Symbol" pitchFamily="-1" charset="2"/>
              <a:buNone/>
            </a:pPr>
            <a:r>
              <a:rPr lang="en-US" dirty="0">
                <a:latin typeface="Arial" pitchFamily="-1" charset="0"/>
              </a:rPr>
              <a:t>		read			  </a:t>
            </a:r>
            <a:r>
              <a:rPr lang="en-US" dirty="0">
                <a:solidFill>
                  <a:schemeClr val="hlink"/>
                </a:solidFill>
                <a:latin typeface="Arial" pitchFamily="-1" charset="0"/>
              </a:rPr>
              <a:t>OK</a:t>
            </a:r>
            <a:r>
              <a:rPr lang="en-US" dirty="0">
                <a:latin typeface="Arial" pitchFamily="-1" charset="0"/>
              </a:rPr>
              <a:t>	     </a:t>
            </a:r>
            <a:r>
              <a:rPr lang="en-US" dirty="0">
                <a:solidFill>
                  <a:schemeClr val="hlink"/>
                </a:solidFill>
                <a:latin typeface="Arial" pitchFamily="-1" charset="0"/>
              </a:rPr>
              <a:t>OK		</a:t>
            </a: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WAIT</a:t>
            </a:r>
          </a:p>
          <a:p>
            <a:pPr>
              <a:lnSpc>
                <a:spcPct val="60000"/>
              </a:lnSpc>
              <a:buNone/>
            </a:pPr>
            <a:r>
              <a:rPr lang="en-US" dirty="0">
                <a:latin typeface="Arial" pitchFamily="-1" charset="0"/>
              </a:rPr>
              <a:t>		write			  </a:t>
            </a:r>
            <a:r>
              <a:rPr lang="en-US" dirty="0">
                <a:solidFill>
                  <a:schemeClr val="hlink"/>
                </a:solidFill>
                <a:latin typeface="Arial" pitchFamily="-1" charset="0"/>
              </a:rPr>
              <a:t>OK</a:t>
            </a:r>
            <a:r>
              <a:rPr lang="en-US" dirty="0">
                <a:solidFill>
                  <a:schemeClr val="accent2"/>
                </a:solidFill>
                <a:latin typeface="Arial" pitchFamily="-1" charset="0"/>
              </a:rPr>
              <a:t>	</a:t>
            </a:r>
            <a:r>
              <a:rPr lang="en-US" dirty="0">
                <a:latin typeface="Arial" pitchFamily="-1" charset="0"/>
              </a:rPr>
              <a:t>   </a:t>
            </a: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WAIT</a:t>
            </a:r>
            <a:r>
              <a:rPr lang="en-US" dirty="0">
                <a:solidFill>
                  <a:schemeClr val="hlink"/>
                </a:solidFill>
                <a:latin typeface="Arial" pitchFamily="-1" charset="0"/>
              </a:rPr>
              <a:t>	</a:t>
            </a: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WAIT</a:t>
            </a:r>
          </a:p>
          <a:p>
            <a:pPr>
              <a:lnSpc>
                <a:spcPct val="60000"/>
              </a:lnSpc>
              <a:buNone/>
            </a:pPr>
            <a:r>
              <a:rPr lang="en-US" dirty="0">
                <a:latin typeface="Arial" pitchFamily="-1" charset="0"/>
              </a:rPr>
              <a:t>		commit		</a:t>
            </a: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WAIT	   WAIT</a:t>
            </a:r>
            <a:r>
              <a:rPr lang="en-US" dirty="0">
                <a:solidFill>
                  <a:schemeClr val="hlink"/>
                </a:solidFill>
                <a:latin typeface="Arial" pitchFamily="-1" charset="0"/>
              </a:rPr>
              <a:t>	</a:t>
            </a: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WAIT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V="1">
            <a:off x="1371600" y="4413827"/>
            <a:ext cx="7010400" cy="254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952500" y="5760027"/>
            <a:ext cx="7429500" cy="25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 flipH="1">
            <a:off x="3556000" y="4474316"/>
            <a:ext cx="0" cy="1234911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 flipH="1">
            <a:off x="5410200" y="4490027"/>
            <a:ext cx="0" cy="1234911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 flipH="1">
            <a:off x="6781800" y="4490027"/>
            <a:ext cx="0" cy="1234911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5887027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783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Two-Version Locking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7683500" cy="5359400"/>
          </a:xfrm>
        </p:spPr>
        <p:txBody>
          <a:bodyPr>
            <a:normAutofit/>
          </a:bodyPr>
          <a:lstStyle/>
          <a:p>
            <a:r>
              <a:rPr lang="en-US" dirty="0"/>
              <a:t>Allow writing </a:t>
            </a:r>
            <a:r>
              <a:rPr lang="en-US" i="1" dirty="0">
                <a:solidFill>
                  <a:srgbClr val="FF0000"/>
                </a:solidFill>
              </a:rPr>
              <a:t>tentative versions</a:t>
            </a:r>
            <a:r>
              <a:rPr lang="en-US" dirty="0"/>
              <a:t> of objects</a:t>
            </a:r>
          </a:p>
          <a:p>
            <a:pPr lvl="1"/>
            <a:r>
              <a:rPr lang="en-US" dirty="0"/>
              <a:t>Letting other transactions read from the previously committed version</a:t>
            </a:r>
          </a:p>
          <a:p>
            <a:pPr lvl="1"/>
            <a:r>
              <a:rPr lang="en-US" dirty="0"/>
              <a:t>Optimistic writes: this works well if there’s little chance of read-write conflicts.</a:t>
            </a:r>
          </a:p>
          <a:p>
            <a:r>
              <a:rPr lang="en-US" dirty="0"/>
              <a:t>At commit(),</a:t>
            </a:r>
          </a:p>
          <a:p>
            <a:pPr lvl="1"/>
            <a:r>
              <a:rPr lang="en-US" dirty="0"/>
              <a:t>Promote all the write locks of the transaction into commit locks</a:t>
            </a:r>
          </a:p>
          <a:p>
            <a:pPr lvl="1"/>
            <a:r>
              <a:rPr lang="en-US" dirty="0"/>
              <a:t>If any objects have outstanding read locks, transaction must wait until the transactions that set these locks have completed and locks are released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146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Question: How to support transactions?</a:t>
            </a:r>
          </a:p>
          <a:p>
            <a:pPr lvl="1"/>
            <a:r>
              <a:rPr lang="en-US" dirty="0"/>
              <a:t>Multiple transactions share data.</a:t>
            </a:r>
          </a:p>
          <a:p>
            <a:r>
              <a:rPr lang="en-US" dirty="0"/>
              <a:t>Complete serialization is correct</a:t>
            </a:r>
          </a:p>
          <a:p>
            <a:pPr lvl="1"/>
            <a:r>
              <a:rPr lang="en-US" dirty="0"/>
              <a:t>Use a lock to serialize transactions.</a:t>
            </a:r>
          </a:p>
          <a:p>
            <a:r>
              <a:rPr lang="en-US" dirty="0"/>
              <a:t>But performance and abort are two issues.</a:t>
            </a:r>
          </a:p>
          <a:p>
            <a:pPr lvl="1"/>
            <a:r>
              <a:rPr lang="en-US" dirty="0"/>
              <a:t>For performance: Interleaving transactions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9115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Two-Version Locking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allows for more concurrency than read-write locks.</a:t>
            </a:r>
          </a:p>
          <a:p>
            <a:r>
              <a:rPr lang="en-US" dirty="0"/>
              <a:t>Writing transactions risk waiting when commit</a:t>
            </a:r>
          </a:p>
          <a:p>
            <a:r>
              <a:rPr lang="en-US" dirty="0"/>
              <a:t>Read operations wait only if another transaction is committing the same object</a:t>
            </a:r>
          </a:p>
          <a:p>
            <a:r>
              <a:rPr lang="en-US" dirty="0"/>
              <a:t>Read operations of one transaction can cause a delay in the committing of other transactions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738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Strict Execution</a:t>
            </a:r>
          </a:p>
          <a:p>
            <a:pPr lvl="1"/>
            <a:r>
              <a:rPr lang="en-US" dirty="0"/>
              <a:t>Delaying both their read and write operations on an object until all transactions that previously wrote that object have either committed or aborted</a:t>
            </a:r>
          </a:p>
          <a:p>
            <a:r>
              <a:rPr lang="en-US" dirty="0"/>
              <a:t>Strict execution with exclusive locks</a:t>
            </a:r>
          </a:p>
          <a:p>
            <a:pPr lvl="1"/>
            <a:r>
              <a:rPr lang="en-US" dirty="0"/>
              <a:t>Strict 2PL</a:t>
            </a:r>
          </a:p>
          <a:p>
            <a:r>
              <a:rPr lang="en-US" dirty="0"/>
              <a:t>Increasing concurrency</a:t>
            </a:r>
          </a:p>
          <a:p>
            <a:pPr lvl="1"/>
            <a:r>
              <a:rPr lang="en-US" dirty="0"/>
              <a:t>Non-exclusive locks</a:t>
            </a:r>
          </a:p>
          <a:p>
            <a:pPr lvl="1"/>
            <a:r>
              <a:rPr lang="en-US" dirty="0"/>
              <a:t>Two-version locks</a:t>
            </a:r>
          </a:p>
          <a:p>
            <a:pPr lvl="1"/>
            <a:r>
              <a:rPr lang="en-US"/>
              <a:t>Etc.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6469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slides contain material developed and copyrighted by </a:t>
            </a:r>
            <a:r>
              <a:rPr lang="en-US" dirty="0" err="1"/>
              <a:t>Indranil</a:t>
            </a:r>
            <a:r>
              <a:rPr lang="en-US" dirty="0"/>
              <a:t> Gupta (UIUC).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AEF9C-1A33-0C4E-B198-A74781F92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Handling Abort()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797874-91DD-2C4B-95A9-94BDD60D20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serialized transactions, abort() can be done if we use </a:t>
            </a:r>
            <a:r>
              <a:rPr lang="en-US" dirty="0">
                <a:solidFill>
                  <a:srgbClr val="FF0000"/>
                </a:solidFill>
              </a:rPr>
              <a:t>temporary memory</a:t>
            </a:r>
            <a:r>
              <a:rPr lang="en-US" dirty="0"/>
              <a:t>.</a:t>
            </a:r>
          </a:p>
          <a:p>
            <a:r>
              <a:rPr lang="en-US" dirty="0"/>
              <a:t>When commit() is invoked at the end of each transaction, we make the final outcomes permanent and visible to other transactions.</a:t>
            </a:r>
          </a:p>
          <a:p>
            <a:endParaRPr lang="en-US" dirty="0"/>
          </a:p>
          <a:p>
            <a:endParaRPr lang="en-US" dirty="0"/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b="1" u="sng" dirty="0">
                <a:solidFill>
                  <a:srgbClr val="0000FF"/>
                </a:solidFill>
              </a:rPr>
              <a:t>Transaction T1  </a:t>
            </a:r>
            <a:r>
              <a:rPr lang="en-US" b="1" u="sng" dirty="0">
                <a:solidFill>
                  <a:schemeClr val="hlink"/>
                </a:solidFill>
              </a:rPr>
              <a:t>	             Transaction T2 </a:t>
            </a:r>
          </a:p>
          <a:p>
            <a:pPr marL="285750" lvl="1" indent="-285750"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sz="1600" b="1" dirty="0">
                <a:solidFill>
                  <a:srgbClr val="0000FF"/>
                </a:solidFill>
              </a:rPr>
              <a:t>begin()				</a:t>
            </a:r>
            <a:r>
              <a:rPr lang="en-US" sz="1600" b="1" dirty="0">
                <a:solidFill>
                  <a:srgbClr val="FF0000"/>
                </a:solidFill>
              </a:rPr>
              <a:t>begin()</a:t>
            </a:r>
            <a:endParaRPr lang="en-US" sz="1600" b="1" dirty="0">
              <a:solidFill>
                <a:srgbClr val="0000FF"/>
              </a:solidFill>
            </a:endParaRPr>
          </a:p>
          <a:p>
            <a:pPr marL="285750" lvl="1" indent="-285750"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sz="1600" b="1" dirty="0">
                <a:solidFill>
                  <a:srgbClr val="0000FF"/>
                </a:solidFill>
              </a:rPr>
              <a:t>balance = </a:t>
            </a:r>
            <a:r>
              <a:rPr lang="en-US" sz="1600" b="1" dirty="0" err="1">
                <a:solidFill>
                  <a:srgbClr val="0000FF"/>
                </a:solidFill>
              </a:rPr>
              <a:t>b.getBalance</a:t>
            </a:r>
            <a:r>
              <a:rPr lang="en-US" sz="1600" b="1" dirty="0">
                <a:solidFill>
                  <a:srgbClr val="0000FF"/>
                </a:solidFill>
              </a:rPr>
              <a:t>()</a:t>
            </a:r>
            <a:r>
              <a:rPr lang="en-US" b="1" dirty="0">
                <a:solidFill>
                  <a:srgbClr val="0000FF"/>
                </a:solidFill>
              </a:rPr>
              <a:t>		</a:t>
            </a:r>
            <a:r>
              <a:rPr lang="en-US" sz="1600" b="1" dirty="0" err="1">
                <a:solidFill>
                  <a:schemeClr val="hlink"/>
                </a:solidFill>
              </a:rPr>
              <a:t>bal</a:t>
            </a:r>
            <a:r>
              <a:rPr lang="en-US" sz="1600" b="1" dirty="0">
                <a:solidFill>
                  <a:schemeClr val="hlink"/>
                </a:solidFill>
              </a:rPr>
              <a:t> = </a:t>
            </a:r>
            <a:r>
              <a:rPr lang="en-US" sz="1600" b="1" dirty="0" err="1">
                <a:solidFill>
                  <a:schemeClr val="hlink"/>
                </a:solidFill>
              </a:rPr>
              <a:t>b.getBalance</a:t>
            </a:r>
            <a:r>
              <a:rPr lang="en-US" sz="1600" b="1" dirty="0">
                <a:solidFill>
                  <a:schemeClr val="hlink"/>
                </a:solidFill>
              </a:rPr>
              <a:t>()</a:t>
            </a:r>
            <a:endParaRPr lang="en-US" b="1" dirty="0">
              <a:solidFill>
                <a:srgbClr val="0000FF"/>
              </a:solidFill>
            </a:endParaRP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sz="1600" b="1" dirty="0" err="1">
                <a:solidFill>
                  <a:srgbClr val="0000FF"/>
                </a:solidFill>
              </a:rPr>
              <a:t>b.setBalance</a:t>
            </a:r>
            <a:r>
              <a:rPr lang="en-US" sz="1600" b="1" dirty="0">
                <a:solidFill>
                  <a:srgbClr val="0000FF"/>
                </a:solidFill>
              </a:rPr>
              <a:t> = (balance*1.1)</a:t>
            </a:r>
            <a:r>
              <a:rPr lang="en-US" sz="1600" b="1" dirty="0">
                <a:solidFill>
                  <a:schemeClr val="hlink"/>
                </a:solidFill>
              </a:rPr>
              <a:t>		</a:t>
            </a:r>
            <a:r>
              <a:rPr lang="en-US" sz="1600" b="1" dirty="0" err="1">
                <a:solidFill>
                  <a:schemeClr val="hlink"/>
                </a:solidFill>
              </a:rPr>
              <a:t>b.setBalance</a:t>
            </a:r>
            <a:r>
              <a:rPr lang="en-US" sz="1600" b="1" dirty="0">
                <a:solidFill>
                  <a:schemeClr val="hlink"/>
                </a:solidFill>
              </a:rPr>
              <a:t>(</a:t>
            </a:r>
            <a:r>
              <a:rPr lang="en-US" sz="1600" b="1" dirty="0" err="1">
                <a:solidFill>
                  <a:schemeClr val="hlink"/>
                </a:solidFill>
              </a:rPr>
              <a:t>bal</a:t>
            </a:r>
            <a:r>
              <a:rPr lang="en-US" sz="1600" b="1" dirty="0">
                <a:solidFill>
                  <a:schemeClr val="hlink"/>
                </a:solidFill>
              </a:rPr>
              <a:t>*1.1)</a:t>
            </a:r>
            <a:r>
              <a:rPr lang="en-US" sz="1600" b="1" dirty="0">
                <a:solidFill>
                  <a:schemeClr val="bg2"/>
                </a:solidFill>
              </a:rPr>
              <a:t>		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sz="1600" b="1" dirty="0" err="1">
                <a:solidFill>
                  <a:srgbClr val="0000FF"/>
                </a:solidFill>
              </a:rPr>
              <a:t>a.withdraw</a:t>
            </a:r>
            <a:r>
              <a:rPr lang="en-US" sz="1600" b="1" dirty="0">
                <a:solidFill>
                  <a:srgbClr val="0000FF"/>
                </a:solidFill>
              </a:rPr>
              <a:t>(balance* 0.1)		</a:t>
            </a:r>
            <a:r>
              <a:rPr lang="en-US" sz="1600" b="1" dirty="0" err="1">
                <a:solidFill>
                  <a:schemeClr val="hlink"/>
                </a:solidFill>
              </a:rPr>
              <a:t>c.withdraw</a:t>
            </a:r>
            <a:r>
              <a:rPr lang="en-US" sz="1600" b="1" dirty="0">
                <a:solidFill>
                  <a:schemeClr val="hlink"/>
                </a:solidFill>
              </a:rPr>
              <a:t>(</a:t>
            </a:r>
            <a:r>
              <a:rPr lang="en-US" sz="1600" b="1" dirty="0" err="1">
                <a:solidFill>
                  <a:schemeClr val="hlink"/>
                </a:solidFill>
              </a:rPr>
              <a:t>bal</a:t>
            </a:r>
            <a:r>
              <a:rPr lang="en-US" sz="1600" b="1" dirty="0">
                <a:solidFill>
                  <a:schemeClr val="hlink"/>
                </a:solidFill>
              </a:rPr>
              <a:t>*0.1)</a:t>
            </a:r>
          </a:p>
          <a:p>
            <a:pPr marL="285750" lvl="1" indent="-285750"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sz="1600" b="1" dirty="0">
                <a:solidFill>
                  <a:srgbClr val="0000FF"/>
                </a:solidFill>
              </a:rPr>
              <a:t>commit()				</a:t>
            </a:r>
            <a:r>
              <a:rPr lang="en-US" sz="1600" b="1" dirty="0">
                <a:solidFill>
                  <a:srgbClr val="FF0000"/>
                </a:solidFill>
              </a:rPr>
              <a:t>commit()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BEA695-717B-934A-82E8-0053FABC9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3E4D8785-3C81-4F4D-A7D9-817F55B97A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36068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100</a:t>
            </a: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9AABFC11-CAE8-3C4B-8C97-48CD1C707C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4500" y="35941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200</a:t>
            </a: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76B99845-BE9F-1946-AFB3-7F23000F7D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1500" y="35941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300</a:t>
            </a:r>
          </a:p>
        </p:txBody>
      </p:sp>
      <p:sp>
        <p:nvSpPr>
          <p:cNvPr id="9" name="Text Box 8">
            <a:extLst>
              <a:ext uri="{FF2B5EF4-FFF2-40B4-BE49-F238E27FC236}">
                <a16:creationId xmlns:a16="http://schemas.microsoft.com/office/drawing/2014/main" id="{19053F63-854A-A943-90B6-588A232D18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5700" y="36195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a:</a:t>
            </a:r>
          </a:p>
        </p:txBody>
      </p:sp>
      <p:sp>
        <p:nvSpPr>
          <p:cNvPr id="10" name="Text Box 9">
            <a:extLst>
              <a:ext uri="{FF2B5EF4-FFF2-40B4-BE49-F238E27FC236}">
                <a16:creationId xmlns:a16="http://schemas.microsoft.com/office/drawing/2014/main" id="{1DF27A87-762F-AE4B-9FE5-F07CC6F188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36068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11" name="Text Box 10">
            <a:extLst>
              <a:ext uri="{FF2B5EF4-FFF2-40B4-BE49-F238E27FC236}">
                <a16:creationId xmlns:a16="http://schemas.microsoft.com/office/drawing/2014/main" id="{C3300C95-5F19-3F40-9DAD-EA94BB7CDC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8600" y="36068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c:</a:t>
            </a:r>
          </a:p>
        </p:txBody>
      </p:sp>
    </p:spTree>
    <p:extLst>
      <p:ext uri="{BB962C8B-B14F-4D97-AF65-F5344CB8AC3E}">
        <p14:creationId xmlns:p14="http://schemas.microsoft.com/office/powerpoint/2010/main" val="4053280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Handling Abort() with Interleaving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can go wrong?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414713" y="3159125"/>
            <a:ext cx="23812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604125" y="3159125"/>
            <a:ext cx="22225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414713" y="5713413"/>
            <a:ext cx="23812" cy="15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4260850" y="5713413"/>
            <a:ext cx="23813" cy="15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7604125" y="5713413"/>
            <a:ext cx="22225" cy="15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" name="Group 8"/>
          <p:cNvGrpSpPr>
            <a:grpSpLocks/>
          </p:cNvGrpSpPr>
          <p:nvPr/>
        </p:nvGrpSpPr>
        <p:grpSpPr bwMode="auto">
          <a:xfrm>
            <a:off x="609600" y="2030413"/>
            <a:ext cx="7942263" cy="3621087"/>
            <a:chOff x="425" y="1091"/>
            <a:chExt cx="5420" cy="2281"/>
          </a:xfrm>
        </p:grpSpPr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547" y="1113"/>
              <a:ext cx="93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pitchFamily="-1" charset="0"/>
                </a:rPr>
                <a:t>Transaction 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1437" y="1113"/>
              <a:ext cx="1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 i="1">
                  <a:solidFill>
                    <a:srgbClr val="000000"/>
                  </a:solidFill>
                  <a:latin typeface="Times" pitchFamily="-1" charset="0"/>
                </a:rPr>
                <a:t>V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1546" y="1113"/>
              <a:ext cx="5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pitchFamily="-1" charset="0"/>
                </a:rPr>
                <a:t>: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1593" y="1113"/>
              <a:ext cx="8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pitchFamily="-1" charset="0"/>
                </a:rPr>
                <a:t>  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573" y="1302"/>
              <a:ext cx="121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a.withdraw(100);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573" y="1521"/>
              <a:ext cx="100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b.deposit(100)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3056" y="1113"/>
              <a:ext cx="93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pitchFamily="-1" charset="0"/>
                </a:rPr>
                <a:t>Transaction 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3947" y="1113"/>
              <a:ext cx="15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 i="1">
                  <a:solidFill>
                    <a:srgbClr val="000000"/>
                  </a:solidFill>
                  <a:latin typeface="Times" pitchFamily="-1" charset="0"/>
                </a:rPr>
                <a:t>W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4087" y="1113"/>
              <a:ext cx="5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pitchFamily="-1" charset="0"/>
                </a:rPr>
                <a:t>: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3056" y="1426"/>
              <a:ext cx="160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aBranch.branchTotal()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>
              <a:off x="425" y="1091"/>
              <a:ext cx="2468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>
              <a:off x="2908" y="1091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2924" y="1091"/>
              <a:ext cx="292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>
              <a:off x="2908" y="1107"/>
              <a:ext cx="1" cy="64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573" y="1879"/>
              <a:ext cx="121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a.withdraw(100);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7" name="Line 25"/>
            <p:cNvSpPr>
              <a:spLocks noChangeShapeType="1"/>
            </p:cNvSpPr>
            <p:nvPr/>
          </p:nvSpPr>
          <p:spPr bwMode="auto">
            <a:xfrm>
              <a:off x="425" y="1763"/>
              <a:ext cx="1890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>
              <a:off x="2330" y="1763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27"/>
            <p:cNvSpPr>
              <a:spLocks noChangeShapeType="1"/>
            </p:cNvSpPr>
            <p:nvPr/>
          </p:nvSpPr>
          <p:spPr bwMode="auto">
            <a:xfrm>
              <a:off x="2346" y="1763"/>
              <a:ext cx="547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28"/>
            <p:cNvSpPr>
              <a:spLocks noChangeShapeType="1"/>
            </p:cNvSpPr>
            <p:nvPr/>
          </p:nvSpPr>
          <p:spPr bwMode="auto">
            <a:xfrm>
              <a:off x="2908" y="1763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29"/>
            <p:cNvSpPr>
              <a:spLocks noChangeShapeType="1"/>
            </p:cNvSpPr>
            <p:nvPr/>
          </p:nvSpPr>
          <p:spPr bwMode="auto">
            <a:xfrm>
              <a:off x="2924" y="1763"/>
              <a:ext cx="2249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Line 30"/>
            <p:cNvSpPr>
              <a:spLocks noChangeShapeType="1"/>
            </p:cNvSpPr>
            <p:nvPr/>
          </p:nvSpPr>
          <p:spPr bwMode="auto">
            <a:xfrm>
              <a:off x="5189" y="1763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Line 31"/>
            <p:cNvSpPr>
              <a:spLocks noChangeShapeType="1"/>
            </p:cNvSpPr>
            <p:nvPr/>
          </p:nvSpPr>
          <p:spPr bwMode="auto">
            <a:xfrm>
              <a:off x="5204" y="1763"/>
              <a:ext cx="64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2330" y="1778"/>
              <a:ext cx="16" cy="26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Line 33"/>
            <p:cNvSpPr>
              <a:spLocks noChangeShapeType="1"/>
            </p:cNvSpPr>
            <p:nvPr/>
          </p:nvSpPr>
          <p:spPr bwMode="auto">
            <a:xfrm>
              <a:off x="2908" y="1778"/>
              <a:ext cx="1" cy="25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5189" y="1778"/>
              <a:ext cx="15" cy="26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35"/>
            <p:cNvSpPr>
              <a:spLocks noChangeArrowheads="1"/>
            </p:cNvSpPr>
            <p:nvPr/>
          </p:nvSpPr>
          <p:spPr bwMode="auto">
            <a:xfrm>
              <a:off x="573" y="2144"/>
              <a:ext cx="1003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000" i="1">
                <a:solidFill>
                  <a:srgbClr val="000000"/>
                </a:solidFill>
                <a:latin typeface="Times" pitchFamily="-1" charset="0"/>
              </a:endParaRPr>
            </a:p>
            <a:p>
              <a:pPr>
                <a:lnSpc>
                  <a:spcPct val="100000"/>
                </a:lnSpc>
              </a:pPr>
              <a:endParaRPr lang="en-GB" sz="2000" i="1">
                <a:solidFill>
                  <a:srgbClr val="000000"/>
                </a:solidFill>
                <a:latin typeface="Times" pitchFamily="-1" charset="0"/>
              </a:endParaRPr>
            </a:p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b.deposit(100)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9" name="Rectangle 37"/>
            <p:cNvSpPr>
              <a:spLocks noChangeArrowheads="1"/>
            </p:cNvSpPr>
            <p:nvPr/>
          </p:nvSpPr>
          <p:spPr bwMode="auto">
            <a:xfrm>
              <a:off x="2330" y="2044"/>
              <a:ext cx="16" cy="2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Line 38"/>
            <p:cNvSpPr>
              <a:spLocks noChangeShapeType="1"/>
            </p:cNvSpPr>
            <p:nvPr/>
          </p:nvSpPr>
          <p:spPr bwMode="auto">
            <a:xfrm>
              <a:off x="2908" y="2044"/>
              <a:ext cx="1" cy="25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Rectangle 39"/>
            <p:cNvSpPr>
              <a:spLocks noChangeArrowheads="1"/>
            </p:cNvSpPr>
            <p:nvPr/>
          </p:nvSpPr>
          <p:spPr bwMode="auto">
            <a:xfrm>
              <a:off x="5189" y="2044"/>
              <a:ext cx="15" cy="2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40"/>
            <p:cNvSpPr>
              <a:spLocks noChangeArrowheads="1"/>
            </p:cNvSpPr>
            <p:nvPr/>
          </p:nvSpPr>
          <p:spPr bwMode="auto">
            <a:xfrm>
              <a:off x="3056" y="2356"/>
              <a:ext cx="154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 dirty="0">
                  <a:solidFill>
                    <a:srgbClr val="000000"/>
                  </a:solidFill>
                  <a:latin typeface="Times" pitchFamily="-1" charset="0"/>
                </a:rPr>
                <a:t>total = </a:t>
              </a:r>
              <a:r>
                <a:rPr lang="en-GB" sz="2000" i="1" dirty="0" err="1">
                  <a:solidFill>
                    <a:srgbClr val="000000"/>
                  </a:solidFill>
                  <a:latin typeface="Times" pitchFamily="-1" charset="0"/>
                </a:rPr>
                <a:t>a.getBalance</a:t>
              </a:r>
              <a:r>
                <a:rPr lang="en-GB" sz="2000" i="1" dirty="0">
                  <a:solidFill>
                    <a:srgbClr val="000000"/>
                  </a:solidFill>
                  <a:latin typeface="Times" pitchFamily="-1" charset="0"/>
                </a:rPr>
                <a:t>()</a:t>
              </a:r>
              <a:endParaRPr lang="en-GB" sz="2400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44" name="Rectangle 42"/>
            <p:cNvSpPr>
              <a:spLocks noChangeArrowheads="1"/>
            </p:cNvSpPr>
            <p:nvPr/>
          </p:nvSpPr>
          <p:spPr bwMode="auto">
            <a:xfrm>
              <a:off x="2330" y="2309"/>
              <a:ext cx="16" cy="26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Line 43"/>
            <p:cNvSpPr>
              <a:spLocks noChangeShapeType="1"/>
            </p:cNvSpPr>
            <p:nvPr/>
          </p:nvSpPr>
          <p:spPr bwMode="auto">
            <a:xfrm>
              <a:off x="2908" y="2309"/>
              <a:ext cx="1" cy="25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Rectangle 44"/>
            <p:cNvSpPr>
              <a:spLocks noChangeArrowheads="1"/>
            </p:cNvSpPr>
            <p:nvPr/>
          </p:nvSpPr>
          <p:spPr bwMode="auto">
            <a:xfrm>
              <a:off x="5189" y="2309"/>
              <a:ext cx="15" cy="26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45"/>
            <p:cNvSpPr>
              <a:spLocks noChangeArrowheads="1"/>
            </p:cNvSpPr>
            <p:nvPr/>
          </p:nvSpPr>
          <p:spPr bwMode="auto">
            <a:xfrm>
              <a:off x="3056" y="2596"/>
              <a:ext cx="1975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000" i="1" dirty="0">
                <a:solidFill>
                  <a:srgbClr val="000000"/>
                </a:solidFill>
                <a:latin typeface="Times" pitchFamily="-1" charset="0"/>
              </a:endParaRPr>
            </a:p>
            <a:p>
              <a:pPr>
                <a:lnSpc>
                  <a:spcPct val="100000"/>
                </a:lnSpc>
              </a:pPr>
              <a:r>
                <a:rPr lang="en-GB" sz="2000" i="1" dirty="0">
                  <a:solidFill>
                    <a:srgbClr val="000000"/>
                  </a:solidFill>
                  <a:latin typeface="Times" pitchFamily="-1" charset="0"/>
                </a:rPr>
                <a:t>total = </a:t>
              </a:r>
              <a:r>
                <a:rPr lang="en-GB" sz="2000" i="1" dirty="0" err="1">
                  <a:solidFill>
                    <a:srgbClr val="000000"/>
                  </a:solidFill>
                  <a:latin typeface="Times" pitchFamily="-1" charset="0"/>
                </a:rPr>
                <a:t>total+b.getBalance</a:t>
              </a:r>
              <a:r>
                <a:rPr lang="en-GB" sz="2000" i="1" dirty="0">
                  <a:solidFill>
                    <a:srgbClr val="000000"/>
                  </a:solidFill>
                  <a:latin typeface="Times" pitchFamily="-1" charset="0"/>
                </a:rPr>
                <a:t>()</a:t>
              </a:r>
              <a:endParaRPr lang="en-GB" sz="2400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49" name="Rectangle 47"/>
            <p:cNvSpPr>
              <a:spLocks noChangeArrowheads="1"/>
            </p:cNvSpPr>
            <p:nvPr/>
          </p:nvSpPr>
          <p:spPr bwMode="auto">
            <a:xfrm>
              <a:off x="2330" y="2575"/>
              <a:ext cx="16" cy="2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Line 48"/>
            <p:cNvSpPr>
              <a:spLocks noChangeShapeType="1"/>
            </p:cNvSpPr>
            <p:nvPr/>
          </p:nvSpPr>
          <p:spPr bwMode="auto">
            <a:xfrm>
              <a:off x="2908" y="2575"/>
              <a:ext cx="1" cy="25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Rectangle 49"/>
            <p:cNvSpPr>
              <a:spLocks noChangeArrowheads="1"/>
            </p:cNvSpPr>
            <p:nvPr/>
          </p:nvSpPr>
          <p:spPr bwMode="auto">
            <a:xfrm>
              <a:off x="5189" y="2575"/>
              <a:ext cx="15" cy="2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Rectangle 50"/>
            <p:cNvSpPr>
              <a:spLocks noChangeArrowheads="1"/>
            </p:cNvSpPr>
            <p:nvPr/>
          </p:nvSpPr>
          <p:spPr bwMode="auto">
            <a:xfrm>
              <a:off x="3056" y="2740"/>
              <a:ext cx="196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000" i="1" dirty="0">
                <a:solidFill>
                  <a:srgbClr val="000000"/>
                </a:solidFill>
                <a:latin typeface="Times" pitchFamily="-1" charset="0"/>
              </a:endParaRPr>
            </a:p>
            <a:p>
              <a:pPr>
                <a:lnSpc>
                  <a:spcPct val="100000"/>
                </a:lnSpc>
              </a:pPr>
              <a:r>
                <a:rPr lang="en-GB" sz="2000" i="1" dirty="0">
                  <a:solidFill>
                    <a:srgbClr val="000000"/>
                  </a:solidFill>
                  <a:latin typeface="Times" pitchFamily="-1" charset="0"/>
                </a:rPr>
                <a:t>total = </a:t>
              </a:r>
              <a:r>
                <a:rPr lang="en-GB" sz="2000" i="1" dirty="0" err="1">
                  <a:solidFill>
                    <a:srgbClr val="000000"/>
                  </a:solidFill>
                  <a:latin typeface="Times" pitchFamily="-1" charset="0"/>
                </a:rPr>
                <a:t>total+c.getBalance</a:t>
              </a:r>
              <a:r>
                <a:rPr lang="en-GB" sz="2000" i="1" dirty="0">
                  <a:solidFill>
                    <a:srgbClr val="000000"/>
                  </a:solidFill>
                  <a:latin typeface="Times" pitchFamily="-1" charset="0"/>
                </a:rPr>
                <a:t>()</a:t>
              </a:r>
              <a:endParaRPr lang="en-GB" sz="2400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53" name="Rectangle 51"/>
            <p:cNvSpPr>
              <a:spLocks noChangeArrowheads="1"/>
            </p:cNvSpPr>
            <p:nvPr/>
          </p:nvSpPr>
          <p:spPr bwMode="auto">
            <a:xfrm>
              <a:off x="2330" y="2840"/>
              <a:ext cx="16" cy="26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Line 52"/>
            <p:cNvSpPr>
              <a:spLocks noChangeShapeType="1"/>
            </p:cNvSpPr>
            <p:nvPr/>
          </p:nvSpPr>
          <p:spPr bwMode="auto">
            <a:xfrm>
              <a:off x="2908" y="2840"/>
              <a:ext cx="1" cy="25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Rectangle 53"/>
            <p:cNvSpPr>
              <a:spLocks noChangeArrowheads="1"/>
            </p:cNvSpPr>
            <p:nvPr/>
          </p:nvSpPr>
          <p:spPr bwMode="auto">
            <a:xfrm>
              <a:off x="5189" y="2840"/>
              <a:ext cx="15" cy="26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Rectangle 54"/>
            <p:cNvSpPr>
              <a:spLocks noChangeArrowheads="1"/>
            </p:cNvSpPr>
            <p:nvPr/>
          </p:nvSpPr>
          <p:spPr bwMode="auto">
            <a:xfrm>
              <a:off x="3056" y="3140"/>
              <a:ext cx="13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...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57" name="Line 55"/>
            <p:cNvSpPr>
              <a:spLocks noChangeShapeType="1"/>
            </p:cNvSpPr>
            <p:nvPr/>
          </p:nvSpPr>
          <p:spPr bwMode="auto">
            <a:xfrm>
              <a:off x="425" y="3371"/>
              <a:ext cx="1890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Rectangle 56"/>
            <p:cNvSpPr>
              <a:spLocks noChangeArrowheads="1"/>
            </p:cNvSpPr>
            <p:nvPr/>
          </p:nvSpPr>
          <p:spPr bwMode="auto">
            <a:xfrm>
              <a:off x="2330" y="3106"/>
              <a:ext cx="16" cy="2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Line 57"/>
            <p:cNvSpPr>
              <a:spLocks noChangeShapeType="1"/>
            </p:cNvSpPr>
            <p:nvPr/>
          </p:nvSpPr>
          <p:spPr bwMode="auto">
            <a:xfrm>
              <a:off x="2330" y="3371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Line 58"/>
            <p:cNvSpPr>
              <a:spLocks noChangeShapeType="1"/>
            </p:cNvSpPr>
            <p:nvPr/>
          </p:nvSpPr>
          <p:spPr bwMode="auto">
            <a:xfrm>
              <a:off x="2346" y="3371"/>
              <a:ext cx="547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Line 59"/>
            <p:cNvSpPr>
              <a:spLocks noChangeShapeType="1"/>
            </p:cNvSpPr>
            <p:nvPr/>
          </p:nvSpPr>
          <p:spPr bwMode="auto">
            <a:xfrm>
              <a:off x="2908" y="3114"/>
              <a:ext cx="1" cy="25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Line 60"/>
            <p:cNvSpPr>
              <a:spLocks noChangeShapeType="1"/>
            </p:cNvSpPr>
            <p:nvPr/>
          </p:nvSpPr>
          <p:spPr bwMode="auto">
            <a:xfrm>
              <a:off x="2908" y="3371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Line 61"/>
            <p:cNvSpPr>
              <a:spLocks noChangeShapeType="1"/>
            </p:cNvSpPr>
            <p:nvPr/>
          </p:nvSpPr>
          <p:spPr bwMode="auto">
            <a:xfrm>
              <a:off x="2924" y="3371"/>
              <a:ext cx="2249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Rectangle 62"/>
            <p:cNvSpPr>
              <a:spLocks noChangeArrowheads="1"/>
            </p:cNvSpPr>
            <p:nvPr/>
          </p:nvSpPr>
          <p:spPr bwMode="auto">
            <a:xfrm>
              <a:off x="5189" y="3106"/>
              <a:ext cx="15" cy="2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Line 63"/>
            <p:cNvSpPr>
              <a:spLocks noChangeShapeType="1"/>
            </p:cNvSpPr>
            <p:nvPr/>
          </p:nvSpPr>
          <p:spPr bwMode="auto">
            <a:xfrm>
              <a:off x="5189" y="3371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Line 64"/>
            <p:cNvSpPr>
              <a:spLocks noChangeShapeType="1"/>
            </p:cNvSpPr>
            <p:nvPr/>
          </p:nvSpPr>
          <p:spPr bwMode="auto">
            <a:xfrm>
              <a:off x="5204" y="3371"/>
              <a:ext cx="64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67" name="Picture 6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1430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144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Strict Executions of Transactions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Problem of interleaving for abort()</a:t>
            </a:r>
          </a:p>
          <a:p>
            <a:pPr lvl="1"/>
            <a:r>
              <a:rPr lang="en-US" dirty="0"/>
              <a:t>Other transactions could have used intermediate results.</a:t>
            </a:r>
          </a:p>
          <a:p>
            <a:r>
              <a:rPr lang="en-US" dirty="0"/>
              <a:t>In order to handle abort(),</a:t>
            </a:r>
          </a:p>
          <a:p>
            <a:pPr lvl="1"/>
            <a:r>
              <a:rPr lang="en-US" dirty="0"/>
              <a:t>we need to avoid making intermediate states visible before commit, just in case we need to abort.</a:t>
            </a:r>
          </a:p>
          <a:p>
            <a:pPr lvl="1"/>
            <a:r>
              <a:rPr lang="en-US" dirty="0"/>
              <a:t>This means that transactions should </a:t>
            </a:r>
            <a:r>
              <a:rPr lang="en-US" i="1" dirty="0">
                <a:solidFill>
                  <a:srgbClr val="FF0000"/>
                </a:solidFill>
              </a:rPr>
              <a:t>delay both their read and write operations </a:t>
            </a:r>
            <a:r>
              <a:rPr lang="en-US" dirty="0"/>
              <a:t>on a shared object,</a:t>
            </a:r>
          </a:p>
          <a:p>
            <a:pPr lvl="1"/>
            <a:r>
              <a:rPr lang="en-US" dirty="0"/>
              <a:t>until all transactions that previously wrote to that object have either committed or aborted</a:t>
            </a:r>
          </a:p>
          <a:p>
            <a:r>
              <a:rPr lang="en-US" dirty="0"/>
              <a:t>This is called </a:t>
            </a:r>
            <a:r>
              <a:rPr lang="en-US" i="1" dirty="0">
                <a:solidFill>
                  <a:srgbClr val="0000FF"/>
                </a:solidFill>
              </a:rPr>
              <a:t>strict execution</a:t>
            </a:r>
            <a:r>
              <a:rPr lang="en-US" dirty="0"/>
              <a:t>.</a:t>
            </a:r>
          </a:p>
          <a:p>
            <a:r>
              <a:rPr lang="en-US" dirty="0"/>
              <a:t>Thus, correctness criteria for transactions:</a:t>
            </a:r>
          </a:p>
          <a:p>
            <a:pPr lvl="1"/>
            <a:r>
              <a:rPr lang="en-US" dirty="0"/>
              <a:t>Serial equivalence</a:t>
            </a:r>
          </a:p>
          <a:p>
            <a:pPr lvl="1"/>
            <a:r>
              <a:rPr lang="en-US" dirty="0"/>
              <a:t>Strict execution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667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Story Thus Far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Question: How to support transactions?</a:t>
            </a:r>
          </a:p>
          <a:p>
            <a:pPr lvl="1"/>
            <a:r>
              <a:rPr lang="en-US" dirty="0"/>
              <a:t>With multiple transactions sharing data</a:t>
            </a:r>
          </a:p>
          <a:p>
            <a:r>
              <a:rPr lang="en-US" dirty="0"/>
              <a:t>First strategy: Complete serialization</a:t>
            </a:r>
          </a:p>
          <a:p>
            <a:pPr lvl="1"/>
            <a:r>
              <a:rPr lang="en-US" dirty="0"/>
              <a:t>One transaction at a time with one big lock</a:t>
            </a:r>
          </a:p>
          <a:p>
            <a:pPr lvl="1"/>
            <a:r>
              <a:rPr lang="en-US" dirty="0"/>
              <a:t>Correct, but at the cost of performance</a:t>
            </a:r>
          </a:p>
          <a:p>
            <a:r>
              <a:rPr lang="en-US" dirty="0"/>
              <a:t>How to improve performance?</a:t>
            </a:r>
          </a:p>
          <a:p>
            <a:pPr lvl="1"/>
            <a:r>
              <a:rPr lang="en-US" dirty="0"/>
              <a:t>Let’s see if we can interleave different transactions.</a:t>
            </a:r>
          </a:p>
          <a:p>
            <a:r>
              <a:rPr lang="en-US" dirty="0"/>
              <a:t>Problem: Not all </a:t>
            </a:r>
            <a:r>
              <a:rPr lang="en-US" dirty="0" err="1"/>
              <a:t>interleavings</a:t>
            </a:r>
            <a:r>
              <a:rPr lang="en-US" dirty="0"/>
              <a:t> produce a correct outcome</a:t>
            </a:r>
          </a:p>
          <a:p>
            <a:pPr lvl="1"/>
            <a:r>
              <a:rPr lang="en-US" dirty="0"/>
              <a:t>Serial equivalence &amp; strict execution must be met.</a:t>
            </a:r>
          </a:p>
          <a:p>
            <a:r>
              <a:rPr lang="en-US" dirty="0">
                <a:solidFill>
                  <a:srgbClr val="FF0000"/>
                </a:solidFill>
              </a:rPr>
              <a:t>Now, how do we meet the requirements?</a:t>
            </a:r>
          </a:p>
          <a:p>
            <a:pPr lvl="1"/>
            <a:r>
              <a:rPr lang="en-US" dirty="0"/>
              <a:t>Overall strategy: using more and more fine-grained locking</a:t>
            </a:r>
          </a:p>
          <a:p>
            <a:pPr lvl="1"/>
            <a:r>
              <a:rPr lang="en-US" dirty="0"/>
              <a:t>No silver bullet. Fine-grained locks have their own implications.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761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Exclusive 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8064500" cy="4927600"/>
          </a:xfrm>
        </p:spPr>
        <p:txBody>
          <a:bodyPr/>
          <a:lstStyle/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>
                <a:latin typeface="Arial" pitchFamily="-1" charset="0"/>
              </a:rPr>
              <a:t> Exclusive Locks (Avoiding One </a:t>
            </a:r>
            <a:r>
              <a:rPr lang="en-US">
                <a:latin typeface="Arial" pitchFamily="-1" charset="0"/>
              </a:rPr>
              <a:t>Big Lock)</a:t>
            </a:r>
            <a:endParaRPr lang="en-US" dirty="0">
              <a:latin typeface="Arial" pitchFamily="-1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4000" dirty="0">
                <a:latin typeface="Arial" pitchFamily="-1" charset="0"/>
              </a:rPr>
              <a:t> </a:t>
            </a:r>
            <a:r>
              <a:rPr lang="en-US" u="sng" dirty="0">
                <a:solidFill>
                  <a:srgbClr val="0000FF"/>
                </a:solidFill>
                <a:latin typeface="Arial" pitchFamily="-1" charset="0"/>
              </a:rPr>
              <a:t>Transaction T1     </a:t>
            </a:r>
            <a:r>
              <a:rPr lang="en-US" u="sng" dirty="0">
                <a:solidFill>
                  <a:schemeClr val="hlink"/>
                </a:solidFill>
                <a:latin typeface="Arial" pitchFamily="-1" charset="0"/>
              </a:rPr>
              <a:t>			Transaction T2</a:t>
            </a:r>
            <a:r>
              <a:rPr lang="en-US" sz="4000" u="sng" dirty="0">
                <a:solidFill>
                  <a:schemeClr val="hlink"/>
                </a:solidFill>
                <a:latin typeface="Arial" pitchFamily="-1" charset="0"/>
              </a:rPr>
              <a:t> 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>
                <a:solidFill>
                  <a:srgbClr val="0000FF"/>
                </a:solidFill>
                <a:latin typeface="Arial" pitchFamily="-1" charset="0"/>
              </a:rPr>
              <a:t>begin()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>
                <a:solidFill>
                  <a:srgbClr val="0000FF"/>
                </a:solidFill>
                <a:latin typeface="Arial" pitchFamily="-1" charset="0"/>
              </a:rPr>
              <a:t>balance = </a:t>
            </a:r>
            <a:r>
              <a:rPr lang="en-US" sz="1800" dirty="0" err="1">
                <a:solidFill>
                  <a:srgbClr val="0000FF"/>
                </a:solidFill>
                <a:latin typeface="Arial" pitchFamily="-1" charset="0"/>
              </a:rPr>
              <a:t>b.getBalance</a:t>
            </a:r>
            <a:r>
              <a:rPr lang="en-US" sz="1800" dirty="0">
                <a:solidFill>
                  <a:srgbClr val="0000FF"/>
                </a:solidFill>
                <a:latin typeface="Arial" pitchFamily="-1" charset="0"/>
              </a:rPr>
              <a:t>()</a:t>
            </a:r>
            <a:r>
              <a:rPr lang="en-US" sz="1800" dirty="0">
                <a:solidFill>
                  <a:schemeClr val="hlink"/>
                </a:solidFill>
                <a:latin typeface="Arial" pitchFamily="-1" charset="0"/>
              </a:rPr>
              <a:t>			 begin()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>
                <a:solidFill>
                  <a:schemeClr val="hlink"/>
                </a:solidFill>
                <a:latin typeface="Arial" pitchFamily="-1" charset="0"/>
              </a:rPr>
              <a:t>						 balance = </a:t>
            </a:r>
            <a:r>
              <a:rPr lang="en-US" sz="1800" dirty="0" err="1">
                <a:solidFill>
                  <a:schemeClr val="hlink"/>
                </a:solidFill>
                <a:latin typeface="Arial" pitchFamily="-1" charset="0"/>
              </a:rPr>
              <a:t>b.getBalance</a:t>
            </a:r>
            <a:r>
              <a:rPr lang="en-US" sz="1800" dirty="0">
                <a:solidFill>
                  <a:schemeClr val="hlink"/>
                </a:solidFill>
                <a:latin typeface="Arial" pitchFamily="-1" charset="0"/>
              </a:rPr>
              <a:t>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err="1">
                <a:solidFill>
                  <a:srgbClr val="0000FF"/>
                </a:solidFill>
                <a:latin typeface="Arial" pitchFamily="-1" charset="0"/>
              </a:rPr>
              <a:t>b.setBalance</a:t>
            </a:r>
            <a:r>
              <a:rPr lang="en-US" sz="1800" dirty="0">
                <a:solidFill>
                  <a:srgbClr val="0000FF"/>
                </a:solidFill>
                <a:latin typeface="Arial" pitchFamily="-1" charset="0"/>
              </a:rPr>
              <a:t> = (balance*1.1) </a:t>
            </a:r>
            <a:r>
              <a:rPr lang="en-US" sz="1800" dirty="0">
                <a:solidFill>
                  <a:schemeClr val="hlink"/>
                </a:solidFill>
                <a:latin typeface="Arial" pitchFamily="-1" charset="0"/>
              </a:rPr>
              <a:t>		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err="1">
                <a:solidFill>
                  <a:srgbClr val="0000FF"/>
                </a:solidFill>
                <a:latin typeface="Arial" pitchFamily="-1" charset="0"/>
              </a:rPr>
              <a:t>a.withdraw(balance</a:t>
            </a:r>
            <a:r>
              <a:rPr lang="en-US" sz="1800" dirty="0">
                <a:solidFill>
                  <a:srgbClr val="0000FF"/>
                </a:solidFill>
                <a:latin typeface="Arial" pitchFamily="-1" charset="0"/>
              </a:rPr>
              <a:t>* 0.1) </a:t>
            </a:r>
            <a:r>
              <a:rPr lang="en-US" sz="1800" dirty="0">
                <a:solidFill>
                  <a:schemeClr val="hlink"/>
                </a:solidFill>
                <a:latin typeface="Arial" pitchFamily="-1" charset="0"/>
              </a:rPr>
              <a:t>			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>
                <a:solidFill>
                  <a:srgbClr val="0000FF"/>
                </a:solidFill>
                <a:latin typeface="Arial" pitchFamily="-1" charset="0"/>
              </a:rPr>
              <a:t>commit()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>
                <a:solidFill>
                  <a:schemeClr val="bg2"/>
                </a:solidFill>
                <a:latin typeface="Arial" pitchFamily="-1" charset="0"/>
              </a:rPr>
              <a:t>						 </a:t>
            </a:r>
            <a:r>
              <a:rPr lang="en-US" sz="1800" dirty="0" err="1">
                <a:solidFill>
                  <a:schemeClr val="hlink"/>
                </a:solidFill>
                <a:latin typeface="Arial" pitchFamily="-1" charset="0"/>
              </a:rPr>
              <a:t>b.setBalance</a:t>
            </a:r>
            <a:r>
              <a:rPr lang="en-US" sz="1800" dirty="0">
                <a:solidFill>
                  <a:schemeClr val="hlink"/>
                </a:solidFill>
                <a:latin typeface="Arial" pitchFamily="-1" charset="0"/>
              </a:rPr>
              <a:t> = (balance*1.1) 				        									</a:t>
            </a:r>
            <a:r>
              <a:rPr lang="en-US" sz="1800" dirty="0" err="1">
                <a:solidFill>
                  <a:schemeClr val="hlink"/>
                </a:solidFill>
                <a:latin typeface="Arial" pitchFamily="-1" charset="0"/>
              </a:rPr>
              <a:t>c.withdraw(balance</a:t>
            </a:r>
            <a:r>
              <a:rPr lang="en-US" sz="1800" dirty="0">
                <a:solidFill>
                  <a:schemeClr val="hlink"/>
                </a:solidFill>
                <a:latin typeface="Arial" pitchFamily="-1" charset="0"/>
              </a:rPr>
              <a:t>*0.1)</a:t>
            </a:r>
          </a:p>
          <a:p>
            <a:pPr marL="63500" indent="-63500">
              <a:lnSpc>
                <a:spcPct val="13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>
                <a:latin typeface="Arial" pitchFamily="-1" charset="0"/>
              </a:rPr>
              <a:t>						</a:t>
            </a:r>
            <a:r>
              <a:rPr lang="en-US" sz="1800" dirty="0">
                <a:solidFill>
                  <a:schemeClr val="hlink"/>
                </a:solidFill>
                <a:latin typeface="Arial" pitchFamily="-1" charset="0"/>
              </a:rPr>
              <a:t>commit()</a:t>
            </a: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479800" y="2654300"/>
            <a:ext cx="6731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Lock B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454400" y="3873500"/>
            <a:ext cx="6731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Lock A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819400" y="4432300"/>
            <a:ext cx="9906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UnLock B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997200" y="4838700"/>
            <a:ext cx="9906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UnLock A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7924800" y="5207000"/>
            <a:ext cx="6731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Lock C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7404100" y="5715000"/>
            <a:ext cx="9906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UnLock B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7581900" y="6121400"/>
            <a:ext cx="9906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UnLock C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6350000" y="4165600"/>
            <a:ext cx="4445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4572000" y="2286000"/>
            <a:ext cx="0" cy="4318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4622800" y="3022600"/>
            <a:ext cx="711200" cy="58477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WAIT on B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4533900" y="4432300"/>
            <a:ext cx="6731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Lock B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6350000" y="3568700"/>
            <a:ext cx="4445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3810000" y="4673600"/>
            <a:ext cx="7239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787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Acquire/Release 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Can’t do it naively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Serially equivalent?</a:t>
            </a:r>
          </a:p>
          <a:p>
            <a:r>
              <a:rPr lang="en-US" dirty="0"/>
              <a:t>Strict execution?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850900" y="1930400"/>
            <a:ext cx="7683500" cy="294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u="sng" dirty="0">
                <a:solidFill>
                  <a:srgbClr val="0000FF"/>
                </a:solidFill>
                <a:latin typeface="Arial" pitchFamily="-1" charset="0"/>
              </a:rPr>
              <a:t>Transaction T1    </a:t>
            </a:r>
            <a:r>
              <a:rPr lang="en-US" u="sng" dirty="0">
                <a:solidFill>
                  <a:schemeClr val="hlink"/>
                </a:solidFill>
                <a:latin typeface="Arial" pitchFamily="-1" charset="0"/>
              </a:rPr>
              <a:t>		Transaction T2 </a:t>
            </a:r>
          </a:p>
          <a:p>
            <a:pPr marL="63500" indent="-63500">
              <a:lnSpc>
                <a:spcPct val="7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dirty="0">
                <a:solidFill>
                  <a:schemeClr val="bg2"/>
                </a:solidFill>
                <a:latin typeface="Arial" pitchFamily="-1" charset="0"/>
              </a:rPr>
              <a:t>		</a:t>
            </a:r>
            <a:r>
              <a:rPr lang="en-US" sz="1800" dirty="0">
                <a:solidFill>
                  <a:srgbClr val="0000FF"/>
                </a:solidFill>
                <a:latin typeface="Arial" pitchFamily="-1" charset="0"/>
              </a:rPr>
              <a:t>x= </a:t>
            </a:r>
            <a:r>
              <a:rPr lang="en-US" sz="1800" dirty="0" err="1">
                <a:solidFill>
                  <a:srgbClr val="0000FF"/>
                </a:solidFill>
                <a:latin typeface="Arial" pitchFamily="-1" charset="0"/>
              </a:rPr>
              <a:t>a.read</a:t>
            </a:r>
            <a:r>
              <a:rPr lang="en-US" sz="1800" dirty="0">
                <a:solidFill>
                  <a:srgbClr val="0000FF"/>
                </a:solidFill>
                <a:latin typeface="Arial" pitchFamily="-1" charset="0"/>
              </a:rPr>
              <a:t>()</a:t>
            </a:r>
            <a:r>
              <a:rPr lang="en-US" sz="1800" dirty="0">
                <a:solidFill>
                  <a:schemeClr val="hlink"/>
                </a:solidFill>
                <a:latin typeface="Arial" pitchFamily="-1" charset="0"/>
              </a:rPr>
              <a:t>	</a:t>
            </a:r>
          </a:p>
          <a:p>
            <a:pPr marL="63500" indent="-63500">
              <a:lnSpc>
                <a:spcPct val="7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>
                <a:solidFill>
                  <a:schemeClr val="hlink"/>
                </a:solidFill>
                <a:latin typeface="Arial" pitchFamily="-1" charset="0"/>
              </a:rPr>
              <a:t>		</a:t>
            </a:r>
            <a:r>
              <a:rPr lang="en-US" sz="1800" dirty="0" err="1">
                <a:solidFill>
                  <a:srgbClr val="0000FF"/>
                </a:solidFill>
                <a:latin typeface="Arial" pitchFamily="-1" charset="0"/>
              </a:rPr>
              <a:t>a.write</a:t>
            </a:r>
            <a:r>
              <a:rPr lang="en-US" sz="1800" dirty="0">
                <a:solidFill>
                  <a:srgbClr val="0000FF"/>
                </a:solidFill>
                <a:latin typeface="Arial" pitchFamily="-1" charset="0"/>
              </a:rPr>
              <a:t>(20)</a:t>
            </a:r>
            <a:r>
              <a:rPr lang="en-US" sz="1800" dirty="0">
                <a:solidFill>
                  <a:schemeClr val="hlink"/>
                </a:solidFill>
                <a:latin typeface="Arial" pitchFamily="-1" charset="0"/>
              </a:rPr>
              <a:t>		       				       					y = </a:t>
            </a:r>
            <a:r>
              <a:rPr lang="en-US" sz="1800" dirty="0" err="1">
                <a:solidFill>
                  <a:schemeClr val="hlink"/>
                </a:solidFill>
                <a:latin typeface="Arial" pitchFamily="-1" charset="0"/>
              </a:rPr>
              <a:t>b.read</a:t>
            </a:r>
            <a:r>
              <a:rPr lang="en-US" sz="1800" dirty="0">
                <a:solidFill>
                  <a:schemeClr val="hlink"/>
                </a:solidFill>
                <a:latin typeface="Arial" pitchFamily="-1" charset="0"/>
              </a:rPr>
              <a:t>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>
                <a:solidFill>
                  <a:schemeClr val="bg2"/>
                </a:solidFill>
                <a:latin typeface="Arial" pitchFamily="-1" charset="0"/>
              </a:rPr>
              <a:t>						</a:t>
            </a:r>
            <a:r>
              <a:rPr lang="en-US" sz="1800" dirty="0" err="1">
                <a:solidFill>
                  <a:schemeClr val="hlink"/>
                </a:solidFill>
                <a:latin typeface="Arial" pitchFamily="-1" charset="0"/>
              </a:rPr>
              <a:t>b.write</a:t>
            </a:r>
            <a:r>
              <a:rPr lang="en-US" sz="1800" dirty="0">
                <a:solidFill>
                  <a:schemeClr val="hlink"/>
                </a:solidFill>
                <a:latin typeface="Arial" pitchFamily="-1" charset="0"/>
              </a:rPr>
              <a:t>(30)</a:t>
            </a:r>
            <a:r>
              <a:rPr lang="en-US" sz="1800" dirty="0">
                <a:solidFill>
                  <a:schemeClr val="bg2"/>
                </a:solidFill>
                <a:latin typeface="Arial" pitchFamily="-1" charset="0"/>
              </a:rPr>
              <a:t>	       	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>
                <a:solidFill>
                  <a:schemeClr val="bg2"/>
                </a:solidFill>
                <a:latin typeface="Arial" pitchFamily="-1" charset="0"/>
              </a:rPr>
              <a:t>		</a:t>
            </a:r>
            <a:r>
              <a:rPr lang="en-US" sz="1800" dirty="0" err="1">
                <a:solidFill>
                  <a:srgbClr val="0000FF"/>
                </a:solidFill>
                <a:latin typeface="Arial" pitchFamily="-1" charset="0"/>
              </a:rPr>
              <a:t>b.write</a:t>
            </a:r>
            <a:r>
              <a:rPr lang="en-US" sz="1800" dirty="0">
                <a:solidFill>
                  <a:srgbClr val="0000FF"/>
                </a:solidFill>
                <a:latin typeface="Arial" pitchFamily="-1" charset="0"/>
              </a:rPr>
              <a:t>(x)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>
                <a:solidFill>
                  <a:schemeClr val="hlink"/>
                </a:solidFill>
                <a:latin typeface="Arial" pitchFamily="-1" charset="0"/>
              </a:rPr>
              <a:t>						</a:t>
            </a:r>
            <a:r>
              <a:rPr lang="en-US" sz="1800" dirty="0" err="1">
                <a:solidFill>
                  <a:schemeClr val="hlink"/>
                </a:solidFill>
                <a:latin typeface="Arial" pitchFamily="-1" charset="0"/>
              </a:rPr>
              <a:t>a.write</a:t>
            </a:r>
            <a:r>
              <a:rPr lang="en-US" sz="1800" dirty="0">
                <a:solidFill>
                  <a:schemeClr val="hlink"/>
                </a:solidFill>
                <a:latin typeface="Arial" pitchFamily="-1" charset="0"/>
              </a:rPr>
              <a:t>(10)</a:t>
            </a:r>
          </a:p>
        </p:txBody>
      </p:sp>
      <p:sp>
        <p:nvSpPr>
          <p:cNvPr id="6" name="Line 22"/>
          <p:cNvSpPr>
            <a:spLocks noChangeShapeType="1"/>
          </p:cNvSpPr>
          <p:nvPr/>
        </p:nvSpPr>
        <p:spPr bwMode="auto">
          <a:xfrm>
            <a:off x="3733800" y="1905000"/>
            <a:ext cx="0" cy="2667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914400" y="2286000"/>
            <a:ext cx="6731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Lock A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914400" y="2895600"/>
            <a:ext cx="9906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UnLock A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6794500" y="2654300"/>
            <a:ext cx="6731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Lock B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6781800" y="3276600"/>
            <a:ext cx="9906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UnLock B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927100" y="3505200"/>
            <a:ext cx="6731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Lock B</a:t>
            </a: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914400" y="4127500"/>
            <a:ext cx="9906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UnLock B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7099300" y="3962400"/>
            <a:ext cx="6731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Lock A</a:t>
            </a: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6781800" y="4572000"/>
            <a:ext cx="9906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UnLock A</a:t>
            </a:r>
          </a:p>
        </p:txBody>
      </p:sp>
    </p:spTree>
    <p:extLst>
      <p:ext uri="{BB962C8B-B14F-4D97-AF65-F5344CB8AC3E}">
        <p14:creationId xmlns:p14="http://schemas.microsoft.com/office/powerpoint/2010/main" val="2667550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Exclusive 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phase locking</a:t>
            </a:r>
          </a:p>
          <a:p>
            <a:pPr lvl="1"/>
            <a:r>
              <a:rPr lang="en-US" dirty="0"/>
              <a:t>To satisfy serial equivalence</a:t>
            </a:r>
          </a:p>
          <a:p>
            <a:pPr lvl="1"/>
            <a:r>
              <a:rPr lang="en-US" dirty="0"/>
              <a:t>First phase (growing phase): new locks are acquired</a:t>
            </a:r>
          </a:p>
          <a:p>
            <a:pPr lvl="1"/>
            <a:r>
              <a:rPr lang="en-US" dirty="0"/>
              <a:t>Second phase (shrinking phase): locks are only released</a:t>
            </a:r>
          </a:p>
          <a:p>
            <a:pPr lvl="1"/>
            <a:r>
              <a:rPr lang="en-US" dirty="0"/>
              <a:t>A transaction is not allowed to acquire any new lock, once it has released any one lock</a:t>
            </a:r>
          </a:p>
          <a:p>
            <a:r>
              <a:rPr lang="en-US" dirty="0"/>
              <a:t>Strict two phase locking</a:t>
            </a:r>
          </a:p>
          <a:p>
            <a:pPr lvl="1"/>
            <a:r>
              <a:rPr lang="en-US" dirty="0"/>
              <a:t>To further satisfy strict execution, i.e., to handle abort() &amp; failures</a:t>
            </a:r>
          </a:p>
          <a:p>
            <a:pPr lvl="1"/>
            <a:r>
              <a:rPr lang="en-US" dirty="0"/>
              <a:t>Locks are only released at the end of the transaction, either at commit() or abort(), i.e., the second phase is only executed at commit() or abort().</a:t>
            </a:r>
          </a:p>
          <a:p>
            <a:r>
              <a:rPr lang="en-US" dirty="0"/>
              <a:t>The first example shown before does both. But the second example does neither.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428455"/>
      </p:ext>
    </p:extLst>
  </p:cSld>
  <p:clrMapOvr>
    <a:masterClrMapping/>
  </p:clrMapOvr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35013</TotalTime>
  <Pages>12</Pages>
  <Words>1714</Words>
  <Application>Microsoft Macintosh PowerPoint</Application>
  <PresentationFormat>Letter Paper (8.5x11 in)</PresentationFormat>
  <Paragraphs>306</Paragraphs>
  <Slides>22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32" baseType="lpstr">
      <vt:lpstr>ＭＳ Ｐゴシック</vt:lpstr>
      <vt:lpstr>Arial</vt:lpstr>
      <vt:lpstr>Calibri</vt:lpstr>
      <vt:lpstr>Helvetica</vt:lpstr>
      <vt:lpstr>Symbol</vt:lpstr>
      <vt:lpstr>Times</vt:lpstr>
      <vt:lpstr>Times New Roman</vt:lpstr>
      <vt:lpstr>Wingdings</vt:lpstr>
      <vt:lpstr>CS252-template</vt:lpstr>
      <vt:lpstr>Office Theme</vt:lpstr>
      <vt:lpstr>CSE 486/586 Distributed Systems Concurrency Control --- 2</vt:lpstr>
      <vt:lpstr>Recap</vt:lpstr>
      <vt:lpstr>Handling Abort()</vt:lpstr>
      <vt:lpstr>Handling Abort() with Interleaving</vt:lpstr>
      <vt:lpstr>Strict Executions of Transactions</vt:lpstr>
      <vt:lpstr>Story Thus Far</vt:lpstr>
      <vt:lpstr>Using Exclusive Locks</vt:lpstr>
      <vt:lpstr>How to Acquire/Release Locks</vt:lpstr>
      <vt:lpstr>Using Exclusive Locks</vt:lpstr>
      <vt:lpstr>CSE 486/586 Administrivia</vt:lpstr>
      <vt:lpstr>Story Thus Far</vt:lpstr>
      <vt:lpstr>Can We Do Better?</vt:lpstr>
      <vt:lpstr>Non-Exclusive Locks</vt:lpstr>
      <vt:lpstr>Example: Non-Exclusive Locks</vt:lpstr>
      <vt:lpstr>A Problem</vt:lpstr>
      <vt:lpstr>Deadlock Conditions</vt:lpstr>
      <vt:lpstr>Preventing Deadlocks</vt:lpstr>
      <vt:lpstr>Even More: Two-Version Locking</vt:lpstr>
      <vt:lpstr>Two-Version Locking</vt:lpstr>
      <vt:lpstr>Two-Version Locking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Microsoft Office User</cp:lastModifiedBy>
  <cp:revision>1209</cp:revision>
  <cp:lastPrinted>2020-04-24T21:36:25Z</cp:lastPrinted>
  <dcterms:created xsi:type="dcterms:W3CDTF">2012-03-19T17:30:09Z</dcterms:created>
  <dcterms:modified xsi:type="dcterms:W3CDTF">2020-04-25T20:07:16Z</dcterms:modified>
  <cp:category/>
</cp:coreProperties>
</file>