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30"/>
  </p:notesMasterIdLst>
  <p:handoutMasterIdLst>
    <p:handoutMasterId r:id="rId31"/>
  </p:handoutMasterIdLst>
  <p:sldIdLst>
    <p:sldId id="322" r:id="rId3"/>
    <p:sldId id="838" r:id="rId4"/>
    <p:sldId id="840" r:id="rId5"/>
    <p:sldId id="851" r:id="rId6"/>
    <p:sldId id="841" r:id="rId7"/>
    <p:sldId id="852" r:id="rId8"/>
    <p:sldId id="822" r:id="rId9"/>
    <p:sldId id="846" r:id="rId10"/>
    <p:sldId id="842" r:id="rId11"/>
    <p:sldId id="837" r:id="rId12"/>
    <p:sldId id="885" r:id="rId13"/>
    <p:sldId id="886" r:id="rId14"/>
    <p:sldId id="867" r:id="rId15"/>
    <p:sldId id="888" r:id="rId16"/>
    <p:sldId id="887" r:id="rId17"/>
    <p:sldId id="878" r:id="rId18"/>
    <p:sldId id="880" r:id="rId19"/>
    <p:sldId id="828" r:id="rId20"/>
    <p:sldId id="875" r:id="rId21"/>
    <p:sldId id="847" r:id="rId22"/>
    <p:sldId id="853" r:id="rId23"/>
    <p:sldId id="854" r:id="rId24"/>
    <p:sldId id="874" r:id="rId25"/>
    <p:sldId id="855" r:id="rId26"/>
    <p:sldId id="832" r:id="rId27"/>
    <p:sldId id="777" r:id="rId28"/>
    <p:sldId id="584" r:id="rId29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scaleToFitPaper="1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00FF"/>
    <a:srgbClr val="0331B7"/>
    <a:srgbClr val="0332B7"/>
    <a:srgbClr val="0066FF"/>
    <a:srgbClr val="55FC02"/>
    <a:srgbClr val="FBBA03"/>
    <a:srgbClr val="000000"/>
    <a:srgbClr val="114FFB"/>
    <a:srgbClr val="7B00E4"/>
    <a:srgbClr val="EFFB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36" autoAdjust="0"/>
    <p:restoredTop sz="80263" autoAdjust="0"/>
  </p:normalViewPr>
  <p:slideViewPr>
    <p:cSldViewPr>
      <p:cViewPr varScale="1">
        <p:scale>
          <a:sx n="82" d="100"/>
          <a:sy n="82" d="100"/>
        </p:scale>
        <p:origin x="152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276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C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16346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What if we also totally-order reads? It provides </a:t>
            </a:r>
            <a:r>
              <a:rPr lang="en-US" baseline="0" dirty="0" err="1"/>
              <a:t>linearizability</a:t>
            </a:r>
            <a:r>
              <a:rPr lang="en-US" baseline="0" dirty="0"/>
              <a:t> at the cost of read performance.</a:t>
            </a:r>
          </a:p>
        </p:txBody>
      </p:sp>
    </p:spTree>
    <p:extLst>
      <p:ext uri="{BB962C8B-B14F-4D97-AF65-F5344CB8AC3E}">
        <p14:creationId xmlns:p14="http://schemas.microsoft.com/office/powerpoint/2010/main" val="18681794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E.g., my friend A posts</a:t>
            </a:r>
            <a:r>
              <a:rPr lang="en-US" baseline="0" dirty="0"/>
              <a:t> something on my wall. Then my other friend B posts something on my wall. These are two unrelated, independent posts. Does it really matter I see everything as it happens? Does </a:t>
            </a:r>
            <a:r>
              <a:rPr lang="en-US" baseline="0"/>
              <a:t>it matter everyone </a:t>
            </a:r>
            <a:r>
              <a:rPr lang="en-US" baseline="0" dirty="0"/>
              <a:t>sees in the exact same order?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139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9499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5816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Most natural expectation is no.</a:t>
            </a:r>
          </a:p>
        </p:txBody>
      </p:sp>
    </p:spTree>
    <p:extLst>
      <p:ext uri="{BB962C8B-B14F-4D97-AF65-F5344CB8AC3E}">
        <p14:creationId xmlns:p14="http://schemas.microsoft.com/office/powerpoint/2010/main" val="14621368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090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0717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1: yes, 2: no</a:t>
            </a:r>
          </a:p>
        </p:txBody>
      </p:sp>
    </p:spTree>
    <p:extLst>
      <p:ext uri="{BB962C8B-B14F-4D97-AF65-F5344CB8AC3E}">
        <p14:creationId xmlns:p14="http://schemas.microsoft.com/office/powerpoint/2010/main" val="34504540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sequential consistency, just like </a:t>
            </a:r>
            <a:r>
              <a:rPr lang="en-US" dirty="0" err="1"/>
              <a:t>linearizability</a:t>
            </a:r>
            <a:r>
              <a:rPr lang="en-US" dirty="0"/>
              <a:t>, synchronization</a:t>
            </a:r>
            <a:r>
              <a:rPr lang="en-US" baseline="0" dirty="0"/>
              <a:t> needs to happen in the same order everywhere across different copies. Different from </a:t>
            </a:r>
            <a:r>
              <a:rPr lang="en-US" baseline="0" dirty="0" err="1"/>
              <a:t>linearizability</a:t>
            </a:r>
            <a:r>
              <a:rPr lang="en-US" baseline="0" dirty="0"/>
              <a:t>, that synchronization does not have to be complete at the time of return from a write operation.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950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CSE 486/586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/>
              <a:t>CSE 486/586 Distributed Systems</a:t>
            </a:r>
            <a:br>
              <a:rPr lang="en-US"/>
            </a:br>
            <a:r>
              <a:rPr lang="en-US"/>
              <a:t>Consistency --- 2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Relaxing the Guarantees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Linearizability</a:t>
            </a:r>
            <a:r>
              <a:rPr lang="en-US" dirty="0"/>
              <a:t> advantages</a:t>
            </a:r>
          </a:p>
          <a:p>
            <a:pPr lvl="1"/>
            <a:r>
              <a:rPr lang="en-US" dirty="0"/>
              <a:t>It behaves as expected.</a:t>
            </a:r>
          </a:p>
          <a:p>
            <a:pPr lvl="1"/>
            <a:r>
              <a:rPr lang="en-US" dirty="0"/>
              <a:t>There’s really no surprise.</a:t>
            </a:r>
          </a:p>
          <a:p>
            <a:pPr lvl="1"/>
            <a:r>
              <a:rPr lang="en-US" dirty="0"/>
              <a:t>Application developers do not need any additional logic.</a:t>
            </a:r>
          </a:p>
          <a:p>
            <a:r>
              <a:rPr lang="en-US" dirty="0" err="1"/>
              <a:t>Linearizability</a:t>
            </a:r>
            <a:r>
              <a:rPr lang="en-US" dirty="0"/>
              <a:t> disadvantages</a:t>
            </a:r>
          </a:p>
          <a:p>
            <a:pPr lvl="1"/>
            <a:r>
              <a:rPr lang="en-US" dirty="0"/>
              <a:t>It’s difficult to provide high-performance (low latency).</a:t>
            </a:r>
          </a:p>
          <a:p>
            <a:pPr lvl="1"/>
            <a:r>
              <a:rPr lang="en-US" dirty="0"/>
              <a:t>It might be more than what is necessary.</a:t>
            </a:r>
          </a:p>
          <a:p>
            <a:r>
              <a:rPr lang="en-US" dirty="0"/>
              <a:t>Relaxed consistency guarantees</a:t>
            </a:r>
          </a:p>
          <a:p>
            <a:pPr lvl="1"/>
            <a:r>
              <a:rPr lang="en-US" dirty="0"/>
              <a:t>Sequential consistency</a:t>
            </a:r>
          </a:p>
          <a:p>
            <a:pPr lvl="1"/>
            <a:r>
              <a:rPr lang="en-US" dirty="0"/>
              <a:t>Causal consistency</a:t>
            </a:r>
          </a:p>
          <a:p>
            <a:pPr lvl="1"/>
            <a:r>
              <a:rPr lang="en-US" dirty="0"/>
              <a:t>Eventual consistency</a:t>
            </a:r>
          </a:p>
          <a:p>
            <a:r>
              <a:rPr lang="en-US" dirty="0"/>
              <a:t>It is still all about </a:t>
            </a:r>
            <a:r>
              <a:rPr lang="en-US" dirty="0">
                <a:solidFill>
                  <a:srgbClr val="FF0000"/>
                </a:solidFill>
              </a:rPr>
              <a:t>client-side perception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When a read occurs, what do you return?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500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Consistency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7683500" cy="5372100"/>
          </a:xfrm>
        </p:spPr>
        <p:txBody>
          <a:bodyPr>
            <a:normAutofit/>
          </a:bodyPr>
          <a:lstStyle/>
          <a:p>
            <a:r>
              <a:rPr lang="en-US" dirty="0"/>
              <a:t>A little weaker than linearizability, but still quite strong</a:t>
            </a:r>
          </a:p>
          <a:p>
            <a:pPr lvl="1"/>
            <a:r>
              <a:rPr lang="en-US" dirty="0"/>
              <a:t>Essentially linearizability, except that it doesn’t need to return the most recent write according to physical time. </a:t>
            </a:r>
          </a:p>
          <a:p>
            <a:r>
              <a:rPr lang="en-US" dirty="0"/>
              <a:t>Consider the following: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What do you expect to read?</a:t>
            </a:r>
          </a:p>
          <a:p>
            <a:pPr lvl="1"/>
            <a:r>
              <a:rPr lang="en-US" dirty="0"/>
              <a:t>5 &amp; 5? (Linearizability)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What about 3 &amp; 5 or 3 &amp; 3?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Is it necessary to read 5 &amp; 5?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1331146" y="2959388"/>
            <a:ext cx="6939858" cy="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57200" y="2743200"/>
            <a:ext cx="873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P1</a:t>
            </a:r>
          </a:p>
        </p:txBody>
      </p:sp>
      <p:sp>
        <p:nvSpPr>
          <p:cNvPr id="25" name="Oval 24"/>
          <p:cNvSpPr/>
          <p:nvPr/>
        </p:nvSpPr>
        <p:spPr>
          <a:xfrm>
            <a:off x="4880830" y="2881862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3491395" y="3096656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x.write</a:t>
            </a:r>
            <a:r>
              <a:rPr lang="en-US" sz="2000" dirty="0">
                <a:solidFill>
                  <a:schemeClr val="tx1"/>
                </a:solidFill>
              </a:rPr>
              <a:t>(5)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1331146" y="3958422"/>
            <a:ext cx="6939858" cy="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57200" y="3742234"/>
            <a:ext cx="873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P2</a:t>
            </a:r>
          </a:p>
        </p:txBody>
      </p:sp>
      <p:sp>
        <p:nvSpPr>
          <p:cNvPr id="29" name="Oval 28"/>
          <p:cNvSpPr/>
          <p:nvPr/>
        </p:nvSpPr>
        <p:spPr>
          <a:xfrm>
            <a:off x="2110020" y="3880896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671995" y="40956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x.write</a:t>
            </a:r>
            <a:r>
              <a:rPr lang="en-US" sz="2000" dirty="0">
                <a:solidFill>
                  <a:schemeClr val="tx1"/>
                </a:solidFill>
              </a:rPr>
              <a:t>(2)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191000" y="40956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rgbClr val="FF0000"/>
                </a:solidFill>
                <a:sym typeface="Wingdings"/>
              </a:rPr>
              <a:t>x.read</a:t>
            </a:r>
            <a:r>
              <a:rPr lang="en-US" sz="2000" dirty="0">
                <a:solidFill>
                  <a:srgbClr val="FF0000"/>
                </a:solidFill>
                <a:sym typeface="Wingdings"/>
              </a:rPr>
              <a:t>()  ?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5642830" y="3887201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980235" y="3880896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438400" y="40956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x.write</a:t>
            </a:r>
            <a:r>
              <a:rPr lang="en-US" sz="2000" dirty="0">
                <a:solidFill>
                  <a:schemeClr val="tx1"/>
                </a:solidFill>
              </a:rPr>
              <a:t>(3)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019800" y="4094689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rgbClr val="FF0000"/>
                </a:solidFill>
                <a:sym typeface="Wingdings"/>
              </a:rPr>
              <a:t>x.read</a:t>
            </a:r>
            <a:r>
              <a:rPr lang="en-US" sz="2000" dirty="0">
                <a:solidFill>
                  <a:srgbClr val="FF0000"/>
                </a:solidFill>
                <a:sym typeface="Wingdings"/>
              </a:rPr>
              <a:t>()  ?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7471630" y="3886200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335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4" grpId="0" uiExpand="1"/>
      <p:bldP spid="25" grpId="0" uiExpand="1" animBg="1"/>
      <p:bldP spid="26" grpId="0" uiExpand="1"/>
      <p:bldP spid="28" grpId="0" uiExpand="1"/>
      <p:bldP spid="29" grpId="0" uiExpand="1" animBg="1"/>
      <p:bldP spid="30" grpId="0" uiExpand="1"/>
      <p:bldP spid="31" grpId="0" uiExpand="1"/>
      <p:bldP spid="32" grpId="0" uiExpand="1" animBg="1"/>
      <p:bldP spid="33" grpId="0" uiExpand="1" animBg="1"/>
      <p:bldP spid="34" grpId="0" uiExpand="1"/>
      <p:bldP spid="35" grpId="0" uiExpand="1"/>
      <p:bldP spid="36" grpId="0" uiExpan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Delayed Write Visibility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7683500" cy="5372100"/>
          </a:xfrm>
        </p:spPr>
        <p:txBody>
          <a:bodyPr>
            <a:normAutofit/>
          </a:bodyPr>
          <a:lstStyle/>
          <a:p>
            <a:r>
              <a:rPr lang="en-US" dirty="0"/>
              <a:t>Consider the following.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Let’s assume P1 and P2 are two users separately using Facebook. x is the same wall.</a:t>
            </a:r>
          </a:p>
          <a:p>
            <a:pPr lvl="1"/>
            <a:r>
              <a:rPr lang="en-US" dirty="0"/>
              <a:t>The first read at P2 is reading P2’s own wall post.</a:t>
            </a:r>
          </a:p>
          <a:p>
            <a:pPr lvl="1"/>
            <a:r>
              <a:rPr lang="en-US" dirty="0"/>
              <a:t>The second read at P2 is reading P1’s wall post </a:t>
            </a:r>
            <a:r>
              <a:rPr lang="en-US" dirty="0">
                <a:solidFill>
                  <a:srgbClr val="FF0000"/>
                </a:solidFill>
              </a:rPr>
              <a:t>at a delayed point in time</a:t>
            </a:r>
            <a:r>
              <a:rPr lang="en-US" dirty="0"/>
              <a:t>, not right away.</a:t>
            </a:r>
          </a:p>
          <a:p>
            <a:pPr lvl="1"/>
            <a:r>
              <a:rPr lang="en-US" dirty="0"/>
              <a:t>With linearizability, P2’s first read should read P1’s wall post (the most recent write).</a:t>
            </a:r>
          </a:p>
          <a:p>
            <a:pPr lvl="1"/>
            <a:r>
              <a:rPr lang="en-US" dirty="0"/>
              <a:t>But again do we always need to? For applications like Facebook, </a:t>
            </a:r>
            <a:r>
              <a:rPr lang="en-US" dirty="0">
                <a:solidFill>
                  <a:srgbClr val="FF0000"/>
                </a:solidFill>
              </a:rPr>
              <a:t>delayed write visibility</a:t>
            </a:r>
            <a:r>
              <a:rPr lang="en-US" dirty="0"/>
              <a:t> is probably fine.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1331146" y="1740188"/>
            <a:ext cx="6939858" cy="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57200" y="1524000"/>
            <a:ext cx="873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P1</a:t>
            </a:r>
          </a:p>
        </p:txBody>
      </p:sp>
      <p:sp>
        <p:nvSpPr>
          <p:cNvPr id="25" name="Oval 24"/>
          <p:cNvSpPr/>
          <p:nvPr/>
        </p:nvSpPr>
        <p:spPr>
          <a:xfrm>
            <a:off x="4880830" y="1662662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3491395" y="1877456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x.write</a:t>
            </a:r>
            <a:r>
              <a:rPr lang="en-US" sz="2000" dirty="0">
                <a:solidFill>
                  <a:schemeClr val="tx1"/>
                </a:solidFill>
              </a:rPr>
              <a:t>(5)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1331146" y="2739222"/>
            <a:ext cx="6939858" cy="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57200" y="2523034"/>
            <a:ext cx="873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P2</a:t>
            </a:r>
          </a:p>
        </p:txBody>
      </p:sp>
      <p:sp>
        <p:nvSpPr>
          <p:cNvPr id="29" name="Oval 28"/>
          <p:cNvSpPr/>
          <p:nvPr/>
        </p:nvSpPr>
        <p:spPr>
          <a:xfrm>
            <a:off x="2110020" y="2661696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671995" y="28764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x.write</a:t>
            </a:r>
            <a:r>
              <a:rPr lang="en-US" sz="2000" dirty="0">
                <a:solidFill>
                  <a:schemeClr val="tx1"/>
                </a:solidFill>
              </a:rPr>
              <a:t>(2)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191000" y="28764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rgbClr val="FF0000"/>
                </a:solidFill>
                <a:sym typeface="Wingdings"/>
              </a:rPr>
              <a:t>x.read</a:t>
            </a:r>
            <a:r>
              <a:rPr lang="en-US" sz="2000" dirty="0">
                <a:solidFill>
                  <a:srgbClr val="FF0000"/>
                </a:solidFill>
                <a:sym typeface="Wingdings"/>
              </a:rPr>
              <a:t>()  3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5642830" y="2668001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980235" y="2661696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438400" y="28764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x.write</a:t>
            </a:r>
            <a:r>
              <a:rPr lang="en-US" sz="2000" dirty="0">
                <a:solidFill>
                  <a:schemeClr val="tx1"/>
                </a:solidFill>
              </a:rPr>
              <a:t>(3)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019800" y="2875489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rgbClr val="FF0000"/>
                </a:solidFill>
                <a:sym typeface="Wingdings"/>
              </a:rPr>
              <a:t>x.read</a:t>
            </a:r>
            <a:r>
              <a:rPr lang="en-US" sz="2000" dirty="0">
                <a:solidFill>
                  <a:srgbClr val="FF0000"/>
                </a:solidFill>
                <a:sym typeface="Wingdings"/>
              </a:rPr>
              <a:t>()  5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7471630" y="2667000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593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4" grpId="0" uiExpand="1"/>
      <p:bldP spid="25" grpId="0" uiExpand="1" animBg="1"/>
      <p:bldP spid="26" grpId="0" uiExpand="1"/>
      <p:bldP spid="28" grpId="0" uiExpand="1"/>
      <p:bldP spid="29" grpId="0" uiExpand="1" animBg="1"/>
      <p:bldP spid="30" grpId="0" uiExpand="1"/>
      <p:bldP spid="31" grpId="0" uiExpand="1"/>
      <p:bldP spid="32" grpId="0" uiExpand="1" animBg="1"/>
      <p:bldP spid="33" grpId="0" uiExpand="1" animBg="1"/>
      <p:bldP spid="34" grpId="0" uiExpand="1"/>
      <p:bldP spid="35" grpId="0" uiExpand="1"/>
      <p:bldP spid="36" grpId="0" uiExpan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Delayed Write Visibility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the following single process.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If delayed write visibility is fine, is it okay for </a:t>
            </a:r>
            <a:r>
              <a:rPr lang="en-US" dirty="0" err="1"/>
              <a:t>x.read</a:t>
            </a:r>
            <a:r>
              <a:rPr lang="en-US" dirty="0"/>
              <a:t>() to return 2, not 3?</a:t>
            </a:r>
          </a:p>
          <a:p>
            <a:r>
              <a:rPr lang="en-US" dirty="0"/>
              <a:t>If not, why not?</a:t>
            </a:r>
          </a:p>
          <a:p>
            <a:pPr lvl="1"/>
            <a:r>
              <a:rPr lang="en-US" dirty="0">
                <a:solidFill>
                  <a:srgbClr val="1800FF"/>
                </a:solidFill>
              </a:rPr>
              <a:t>Now we’re violating the </a:t>
            </a:r>
            <a:r>
              <a:rPr lang="en-US" dirty="0">
                <a:solidFill>
                  <a:srgbClr val="FF0000"/>
                </a:solidFill>
              </a:rPr>
              <a:t>program order for a single process.</a:t>
            </a:r>
          </a:p>
          <a:p>
            <a:pPr lvl="1"/>
            <a:r>
              <a:rPr lang="en-US" dirty="0"/>
              <a:t>Developers will start getting really confused.</a:t>
            </a:r>
          </a:p>
          <a:p>
            <a:pPr lvl="1"/>
            <a:r>
              <a:rPr lang="en-US" dirty="0"/>
              <a:t>With a single copy, that will never happen.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331146" y="2115884"/>
            <a:ext cx="6939858" cy="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03248" y="1899696"/>
            <a:ext cx="873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P1</a:t>
            </a:r>
          </a:p>
        </p:txBody>
      </p:sp>
      <p:sp>
        <p:nvSpPr>
          <p:cNvPr id="7" name="Oval 6"/>
          <p:cNvSpPr/>
          <p:nvPr/>
        </p:nvSpPr>
        <p:spPr>
          <a:xfrm>
            <a:off x="2594830" y="2038358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156805" y="2253152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x.write</a:t>
            </a:r>
            <a:r>
              <a:rPr lang="en-US" sz="2000" dirty="0">
                <a:solidFill>
                  <a:schemeClr val="tx1"/>
                </a:solidFill>
              </a:rPr>
              <a:t>(2)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67795" y="2253152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x.read</a:t>
            </a:r>
            <a:r>
              <a:rPr lang="en-US" sz="2000" dirty="0">
                <a:solidFill>
                  <a:schemeClr val="tx1"/>
                </a:solidFill>
              </a:rPr>
              <a:t>(</a:t>
            </a:r>
            <a:r>
              <a:rPr lang="en-US" sz="2000" dirty="0">
                <a:solidFill>
                  <a:schemeClr val="tx1"/>
                </a:solidFill>
                <a:sym typeface="Wingdings"/>
              </a:rPr>
              <a:t>)  ?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619625" y="2044663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028825" y="2052096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2590800" y="22668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x.write</a:t>
            </a:r>
            <a:r>
              <a:rPr lang="en-US" sz="2000" dirty="0">
                <a:solidFill>
                  <a:schemeClr val="tx1"/>
                </a:solidFill>
              </a:rPr>
              <a:t>(3)</a:t>
            </a:r>
          </a:p>
        </p:txBody>
      </p:sp>
    </p:spTree>
    <p:extLst>
      <p:ext uri="{BB962C8B-B14F-4D97-AF65-F5344CB8AC3E}">
        <p14:creationId xmlns:p14="http://schemas.microsoft.com/office/powerpoint/2010/main" val="2699203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uiExpand="1"/>
      <p:bldP spid="7" grpId="0" uiExpand="1" animBg="1"/>
      <p:bldP spid="8" grpId="0" uiExpand="1"/>
      <p:bldP spid="9" grpId="0" uiExpand="1"/>
      <p:bldP spid="10" grpId="0" uiExpand="1" animBg="1"/>
      <p:bldP spid="23" grpId="0" uiExpand="1" animBg="1"/>
      <p:bldP spid="24" grpId="0" uiExpan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Consistency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Insight</a:t>
            </a:r>
          </a:p>
          <a:p>
            <a:pPr lvl="1"/>
            <a:r>
              <a:rPr lang="en-US" dirty="0"/>
              <a:t>For many applications, we </a:t>
            </a:r>
            <a:r>
              <a:rPr lang="en-US" dirty="0">
                <a:solidFill>
                  <a:srgbClr val="FF0000"/>
                </a:solidFill>
              </a:rPr>
              <a:t>don’t need to</a:t>
            </a:r>
            <a:r>
              <a:rPr lang="en-US" dirty="0"/>
              <a:t> make other processes’ writes </a:t>
            </a:r>
            <a:r>
              <a:rPr lang="en-US" dirty="0">
                <a:solidFill>
                  <a:srgbClr val="FF0000"/>
                </a:solidFill>
              </a:rPr>
              <a:t>immediately visible</a:t>
            </a:r>
            <a:r>
              <a:rPr lang="en-US" dirty="0"/>
              <a:t>, as long as we </a:t>
            </a:r>
            <a:r>
              <a:rPr lang="en-US" dirty="0">
                <a:solidFill>
                  <a:srgbClr val="FF0000"/>
                </a:solidFill>
              </a:rPr>
              <a:t>preserve each process’s program order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Still a </a:t>
            </a:r>
            <a:r>
              <a:rPr lang="en-US"/>
              <a:t>strong guarantee: If </a:t>
            </a:r>
            <a:r>
              <a:rPr lang="en-US" dirty="0"/>
              <a:t>a process doesn’t know what other processes are doing (e.g., when other processes’ writes are occurring), this still meets the natural expectation of the process.</a:t>
            </a:r>
          </a:p>
          <a:p>
            <a:r>
              <a:rPr lang="en-US" dirty="0"/>
              <a:t>You can say that your storage system provides sequential consistency if:</a:t>
            </a:r>
          </a:p>
          <a:p>
            <a:pPr lvl="1"/>
            <a:r>
              <a:rPr lang="en-US" dirty="0"/>
              <a:t>All requests appear to come from a single client with </a:t>
            </a:r>
            <a:r>
              <a:rPr lang="en-US" dirty="0">
                <a:solidFill>
                  <a:srgbClr val="FF0000"/>
                </a:solidFill>
              </a:rPr>
              <a:t>a single  interleaving of all requests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In the single interleaving, </a:t>
            </a:r>
            <a:r>
              <a:rPr lang="en-US" dirty="0">
                <a:solidFill>
                  <a:srgbClr val="FF0000"/>
                </a:solidFill>
              </a:rPr>
              <a:t>the program order of each and every process is preserved</a:t>
            </a:r>
            <a:r>
              <a:rPr lang="en-US" dirty="0"/>
              <a:t>.</a:t>
            </a:r>
          </a:p>
          <a:p>
            <a:r>
              <a:rPr lang="en-US" dirty="0"/>
              <a:t>This still works like </a:t>
            </a:r>
            <a:r>
              <a:rPr lang="en-US" dirty="0">
                <a:solidFill>
                  <a:srgbClr val="FF0000"/>
                </a:solidFill>
              </a:rPr>
              <a:t>a single copy</a:t>
            </a:r>
            <a:r>
              <a:rPr lang="en-US" dirty="0"/>
              <a:t>, but all program orders are </a:t>
            </a:r>
            <a:r>
              <a:rPr lang="en-US" dirty="0">
                <a:solidFill>
                  <a:srgbClr val="FF0000"/>
                </a:solidFill>
              </a:rPr>
              <a:t>only logically preserved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99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BB6E4-0E13-1A46-B70E-30F9BC5CC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Consistency 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E1D84-6EC9-E64F-8D57-78946F204B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Sequential consistency: providing single-client semantics while preserving each process’s logical program order.</a:t>
            </a:r>
          </a:p>
          <a:p>
            <a:r>
              <a:rPr lang="en-US" dirty="0"/>
              <a:t>Previous example: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We can explain this behavior with the following ordering of requests from a single client</a:t>
            </a:r>
          </a:p>
          <a:p>
            <a:pPr lvl="1"/>
            <a:r>
              <a:rPr lang="en-US" dirty="0" err="1"/>
              <a:t>x.write</a:t>
            </a:r>
            <a:r>
              <a:rPr lang="en-US" dirty="0"/>
              <a:t>(2), </a:t>
            </a:r>
            <a:r>
              <a:rPr lang="en-US" dirty="0" err="1"/>
              <a:t>x.write</a:t>
            </a:r>
            <a:r>
              <a:rPr lang="en-US" dirty="0"/>
              <a:t>(3), </a:t>
            </a:r>
            <a:r>
              <a:rPr lang="en-US" dirty="0" err="1"/>
              <a:t>x.read</a:t>
            </a:r>
            <a:r>
              <a:rPr lang="en-US" dirty="0"/>
              <a:t>() </a:t>
            </a:r>
            <a:r>
              <a:rPr lang="en-US" dirty="0">
                <a:sym typeface="Wingdings" pitchFamily="2" charset="2"/>
              </a:rPr>
              <a:t> 3, </a:t>
            </a:r>
            <a:r>
              <a:rPr lang="en-US" dirty="0" err="1">
                <a:sym typeface="Wingdings" pitchFamily="2" charset="2"/>
              </a:rPr>
              <a:t>x.write</a:t>
            </a:r>
            <a:r>
              <a:rPr lang="en-US" dirty="0">
                <a:sym typeface="Wingdings" pitchFamily="2" charset="2"/>
              </a:rPr>
              <a:t>(5), </a:t>
            </a:r>
            <a:r>
              <a:rPr lang="en-US" dirty="0" err="1">
                <a:sym typeface="Wingdings" pitchFamily="2" charset="2"/>
              </a:rPr>
              <a:t>x.read</a:t>
            </a:r>
            <a:r>
              <a:rPr lang="en-US" dirty="0">
                <a:sym typeface="Wingdings" pitchFamily="2" charset="2"/>
              </a:rPr>
              <a:t>()  5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C167E0-A2C2-0A44-9823-0FEE38CE3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30C4E134-B726-B94C-B4FF-5E959049FF45}"/>
              </a:ext>
            </a:extLst>
          </p:cNvPr>
          <p:cNvCxnSpPr/>
          <p:nvPr/>
        </p:nvCxnSpPr>
        <p:spPr>
          <a:xfrm flipV="1">
            <a:off x="1331146" y="3111788"/>
            <a:ext cx="6939858" cy="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6B48C0A1-9305-8045-91E6-728BC57EE64A}"/>
              </a:ext>
            </a:extLst>
          </p:cNvPr>
          <p:cNvSpPr txBox="1"/>
          <p:nvPr/>
        </p:nvSpPr>
        <p:spPr>
          <a:xfrm>
            <a:off x="457200" y="2895600"/>
            <a:ext cx="873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P1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AC0D79C-5EE9-A947-BE7A-012DE938E0E8}"/>
              </a:ext>
            </a:extLst>
          </p:cNvPr>
          <p:cNvSpPr/>
          <p:nvPr/>
        </p:nvSpPr>
        <p:spPr>
          <a:xfrm>
            <a:off x="3218235" y="3034262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52E33E-3E9B-6648-9A81-3A4D7F27F422}"/>
              </a:ext>
            </a:extLst>
          </p:cNvPr>
          <p:cNvSpPr txBox="1"/>
          <p:nvPr/>
        </p:nvSpPr>
        <p:spPr>
          <a:xfrm>
            <a:off x="1676400" y="3249056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x.write</a:t>
            </a:r>
            <a:r>
              <a:rPr lang="en-US" sz="2000" dirty="0">
                <a:solidFill>
                  <a:schemeClr val="tx1"/>
                </a:solidFill>
              </a:rPr>
              <a:t>(5)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56051D5-C8C9-834F-9E6B-E5A1BC3DCF18}"/>
              </a:ext>
            </a:extLst>
          </p:cNvPr>
          <p:cNvCxnSpPr/>
          <p:nvPr/>
        </p:nvCxnSpPr>
        <p:spPr>
          <a:xfrm flipV="1">
            <a:off x="1331146" y="4110822"/>
            <a:ext cx="6939858" cy="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D3BA47A-976C-464A-8B4E-BD8EBCE424EA}"/>
              </a:ext>
            </a:extLst>
          </p:cNvPr>
          <p:cNvSpPr txBox="1"/>
          <p:nvPr/>
        </p:nvSpPr>
        <p:spPr>
          <a:xfrm>
            <a:off x="457200" y="3894634"/>
            <a:ext cx="873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P2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96211DC-2D17-9A42-8991-D2E1D18058C2}"/>
              </a:ext>
            </a:extLst>
          </p:cNvPr>
          <p:cNvSpPr/>
          <p:nvPr/>
        </p:nvSpPr>
        <p:spPr>
          <a:xfrm>
            <a:off x="2110020" y="4033296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DBFF045-249D-1E49-98A0-296C7351A51D}"/>
              </a:ext>
            </a:extLst>
          </p:cNvPr>
          <p:cNvSpPr txBox="1"/>
          <p:nvPr/>
        </p:nvSpPr>
        <p:spPr>
          <a:xfrm>
            <a:off x="671995" y="42480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x.write</a:t>
            </a:r>
            <a:r>
              <a:rPr lang="en-US" sz="2000" dirty="0">
                <a:solidFill>
                  <a:schemeClr val="tx1"/>
                </a:solidFill>
              </a:rPr>
              <a:t>(2)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10B444B-8636-6843-B2A2-0E1C1ED5C658}"/>
              </a:ext>
            </a:extLst>
          </p:cNvPr>
          <p:cNvSpPr txBox="1"/>
          <p:nvPr/>
        </p:nvSpPr>
        <p:spPr>
          <a:xfrm>
            <a:off x="4191000" y="42480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rgbClr val="FF0000"/>
                </a:solidFill>
                <a:sym typeface="Wingdings"/>
              </a:rPr>
              <a:t>x.read</a:t>
            </a:r>
            <a:r>
              <a:rPr lang="en-US" sz="2000" dirty="0">
                <a:solidFill>
                  <a:srgbClr val="FF0000"/>
                </a:solidFill>
                <a:sym typeface="Wingdings"/>
              </a:rPr>
              <a:t>()  3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2F16027-55F5-764B-A219-643C9B37A2E6}"/>
              </a:ext>
            </a:extLst>
          </p:cNvPr>
          <p:cNvSpPr/>
          <p:nvPr/>
        </p:nvSpPr>
        <p:spPr>
          <a:xfrm>
            <a:off x="5642830" y="4039601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530C6D32-FB6C-BC45-B83C-0FBFF01F84FF}"/>
              </a:ext>
            </a:extLst>
          </p:cNvPr>
          <p:cNvSpPr/>
          <p:nvPr/>
        </p:nvSpPr>
        <p:spPr>
          <a:xfrm>
            <a:off x="3980235" y="4033296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C85226E-CA92-6A4A-8951-DA1B666243E3}"/>
              </a:ext>
            </a:extLst>
          </p:cNvPr>
          <p:cNvSpPr txBox="1"/>
          <p:nvPr/>
        </p:nvSpPr>
        <p:spPr>
          <a:xfrm>
            <a:off x="2438400" y="42480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x.write</a:t>
            </a:r>
            <a:r>
              <a:rPr lang="en-US" sz="2000" dirty="0">
                <a:solidFill>
                  <a:schemeClr val="tx1"/>
                </a:solidFill>
              </a:rPr>
              <a:t>(3)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76557E3-903F-1D4C-9B9A-9F3C43F3FE51}"/>
              </a:ext>
            </a:extLst>
          </p:cNvPr>
          <p:cNvSpPr txBox="1"/>
          <p:nvPr/>
        </p:nvSpPr>
        <p:spPr>
          <a:xfrm>
            <a:off x="6019800" y="4247089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rgbClr val="FF0000"/>
                </a:solidFill>
                <a:sym typeface="Wingdings"/>
              </a:rPr>
              <a:t>x.read</a:t>
            </a:r>
            <a:r>
              <a:rPr lang="en-US" sz="2000" dirty="0">
                <a:solidFill>
                  <a:srgbClr val="FF0000"/>
                </a:solidFill>
                <a:sym typeface="Wingdings"/>
              </a:rPr>
              <a:t>()  5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5E954CA-2DCE-AA4D-A68F-AE3831AF9E38}"/>
              </a:ext>
            </a:extLst>
          </p:cNvPr>
          <p:cNvSpPr/>
          <p:nvPr/>
        </p:nvSpPr>
        <p:spPr>
          <a:xfrm>
            <a:off x="7471630" y="4038600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723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/>
      <p:bldP spid="7" grpId="0" uiExpand="1" animBg="1"/>
      <p:bldP spid="8" grpId="0" uiExpand="1"/>
      <p:bldP spid="10" grpId="0" uiExpand="1"/>
      <p:bldP spid="11" grpId="0" uiExpand="1" animBg="1"/>
      <p:bldP spid="12" grpId="0" uiExpand="1"/>
      <p:bldP spid="13" grpId="0" uiExpand="1"/>
      <p:bldP spid="14" grpId="0" uiExpand="1" animBg="1"/>
      <p:bldP spid="15" grpId="0" uiExpand="1" animBg="1"/>
      <p:bldP spid="16" grpId="0" uiExpand="1"/>
      <p:bldP spid="17" grpId="0" uiExpand="1"/>
      <p:bldP spid="18" grpId="0" uiExpan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Consistency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 1: Does this satisfy sequential consistency?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No: even if P1’s writes show up later, we can’t explain the last two writes.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1331146" y="2273588"/>
            <a:ext cx="6939858" cy="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57200" y="2057400"/>
            <a:ext cx="873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P1</a:t>
            </a:r>
          </a:p>
        </p:txBody>
      </p:sp>
      <p:sp>
        <p:nvSpPr>
          <p:cNvPr id="21" name="Oval 20"/>
          <p:cNvSpPr/>
          <p:nvPr/>
        </p:nvSpPr>
        <p:spPr>
          <a:xfrm>
            <a:off x="3218235" y="2196062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676400" y="2410856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x.write</a:t>
            </a:r>
            <a:r>
              <a:rPr lang="en-US" sz="2000" dirty="0">
                <a:solidFill>
                  <a:schemeClr val="tx1"/>
                </a:solidFill>
              </a:rPr>
              <a:t>(5)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1331146" y="3272622"/>
            <a:ext cx="6939858" cy="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57200" y="3056434"/>
            <a:ext cx="873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P2</a:t>
            </a:r>
          </a:p>
        </p:txBody>
      </p:sp>
      <p:sp>
        <p:nvSpPr>
          <p:cNvPr id="39" name="Oval 38"/>
          <p:cNvSpPr/>
          <p:nvPr/>
        </p:nvSpPr>
        <p:spPr>
          <a:xfrm>
            <a:off x="2110020" y="3195096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671995" y="34098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x.write</a:t>
            </a:r>
            <a:r>
              <a:rPr lang="en-US" sz="2000" dirty="0">
                <a:solidFill>
                  <a:schemeClr val="tx1"/>
                </a:solidFill>
              </a:rPr>
              <a:t>(2)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191000" y="34098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rgbClr val="FF0000"/>
                </a:solidFill>
                <a:sym typeface="Wingdings"/>
              </a:rPr>
              <a:t>x.read</a:t>
            </a:r>
            <a:r>
              <a:rPr lang="en-US" sz="2000" dirty="0">
                <a:solidFill>
                  <a:srgbClr val="FF0000"/>
                </a:solidFill>
                <a:sym typeface="Wingdings"/>
              </a:rPr>
              <a:t>()  3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5642830" y="3201401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4666035" y="2209800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3124200" y="2424594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x.write</a:t>
            </a:r>
            <a:r>
              <a:rPr lang="en-US" sz="2000" dirty="0">
                <a:solidFill>
                  <a:schemeClr val="tx1"/>
                </a:solidFill>
              </a:rPr>
              <a:t>(3)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019800" y="3408889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rgbClr val="FF0000"/>
                </a:solidFill>
                <a:sym typeface="Wingdings"/>
              </a:rPr>
              <a:t>x.read</a:t>
            </a:r>
            <a:r>
              <a:rPr lang="en-US" sz="2000" dirty="0">
                <a:solidFill>
                  <a:srgbClr val="FF0000"/>
                </a:solidFill>
                <a:sym typeface="Wingdings"/>
              </a:rPr>
              <a:t>()  5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7471630" y="3200400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69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0" grpId="0"/>
      <p:bldP spid="21" grpId="0" animBg="1"/>
      <p:bldP spid="22" grpId="0"/>
      <p:bldP spid="38" grpId="0"/>
      <p:bldP spid="39" grpId="0" animBg="1"/>
      <p:bldP spid="40" grpId="0"/>
      <p:bldP spid="41" grpId="0"/>
      <p:bldP spid="42" grpId="0" animBg="1"/>
      <p:bldP spid="43" grpId="0" animBg="1"/>
      <p:bldP spid="44" grpId="0"/>
      <p:bldP spid="45" grpId="0"/>
      <p:bldP spid="4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Consistency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 2: Does this satisfy sequential consistency?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D06B3249-F072-9F40-AE92-F893C87DD76A}"/>
              </a:ext>
            </a:extLst>
          </p:cNvPr>
          <p:cNvCxnSpPr/>
          <p:nvPr/>
        </p:nvCxnSpPr>
        <p:spPr>
          <a:xfrm flipV="1">
            <a:off x="1331146" y="2425988"/>
            <a:ext cx="6939858" cy="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3EA29B40-6A8F-374E-A3C3-568069FE904D}"/>
              </a:ext>
            </a:extLst>
          </p:cNvPr>
          <p:cNvSpPr txBox="1"/>
          <p:nvPr/>
        </p:nvSpPr>
        <p:spPr>
          <a:xfrm>
            <a:off x="803248" y="2209800"/>
            <a:ext cx="873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P1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95E0EFBC-53B7-AC46-ADCA-35313DD92688}"/>
              </a:ext>
            </a:extLst>
          </p:cNvPr>
          <p:cNvSpPr/>
          <p:nvPr/>
        </p:nvSpPr>
        <p:spPr>
          <a:xfrm>
            <a:off x="1680430" y="2348462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BA940A8-AAE2-EC47-8DF0-6DB5DA960BC5}"/>
              </a:ext>
            </a:extLst>
          </p:cNvPr>
          <p:cNvSpPr txBox="1"/>
          <p:nvPr/>
        </p:nvSpPr>
        <p:spPr>
          <a:xfrm>
            <a:off x="242405" y="2563256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x.write</a:t>
            </a:r>
            <a:r>
              <a:rPr lang="en-US" sz="2000" dirty="0">
                <a:solidFill>
                  <a:schemeClr val="tx1"/>
                </a:solidFill>
              </a:rPr>
              <a:t>(2)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65C9EC5-F456-AE44-8B5C-B807034092AD}"/>
              </a:ext>
            </a:extLst>
          </p:cNvPr>
          <p:cNvSpPr txBox="1"/>
          <p:nvPr/>
        </p:nvSpPr>
        <p:spPr>
          <a:xfrm>
            <a:off x="5624995" y="2563256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x.read</a:t>
            </a:r>
            <a:r>
              <a:rPr lang="en-US" sz="2000" dirty="0">
                <a:solidFill>
                  <a:schemeClr val="tx1"/>
                </a:solidFill>
              </a:rPr>
              <a:t>(</a:t>
            </a:r>
            <a:r>
              <a:rPr lang="en-US" sz="2000" dirty="0">
                <a:solidFill>
                  <a:schemeClr val="tx1"/>
                </a:solidFill>
                <a:sym typeface="Wingdings"/>
              </a:rPr>
              <a:t>)  3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424C9347-4778-6E4A-BD6A-5829F1D33AFB}"/>
              </a:ext>
            </a:extLst>
          </p:cNvPr>
          <p:cNvSpPr/>
          <p:nvPr/>
        </p:nvSpPr>
        <p:spPr>
          <a:xfrm>
            <a:off x="7076825" y="2354767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0BD12FB-A684-8D4B-A661-313C0D4DE99B}"/>
              </a:ext>
            </a:extLst>
          </p:cNvPr>
          <p:cNvSpPr/>
          <p:nvPr/>
        </p:nvSpPr>
        <p:spPr>
          <a:xfrm>
            <a:off x="2962025" y="2362200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08ECE1D-339C-C345-91E5-844DE11CF3A2}"/>
              </a:ext>
            </a:extLst>
          </p:cNvPr>
          <p:cNvSpPr txBox="1"/>
          <p:nvPr/>
        </p:nvSpPr>
        <p:spPr>
          <a:xfrm>
            <a:off x="1524000" y="2576994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x.write</a:t>
            </a:r>
            <a:r>
              <a:rPr lang="en-US" sz="2000" dirty="0">
                <a:solidFill>
                  <a:schemeClr val="tx1"/>
                </a:solidFill>
              </a:rPr>
              <a:t>(3)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0BED9D53-52FD-6A4F-8EA5-0408CC3B29D1}"/>
              </a:ext>
            </a:extLst>
          </p:cNvPr>
          <p:cNvCxnSpPr/>
          <p:nvPr/>
        </p:nvCxnSpPr>
        <p:spPr>
          <a:xfrm flipV="1">
            <a:off x="1331146" y="3272622"/>
            <a:ext cx="6939858" cy="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D39021EB-9175-DD46-9DBF-AECF8C71C293}"/>
              </a:ext>
            </a:extLst>
          </p:cNvPr>
          <p:cNvSpPr txBox="1"/>
          <p:nvPr/>
        </p:nvSpPr>
        <p:spPr>
          <a:xfrm>
            <a:off x="803248" y="3056434"/>
            <a:ext cx="873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P2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A445CFB8-75D5-5246-ABA2-007CAB57EDF3}"/>
              </a:ext>
            </a:extLst>
          </p:cNvPr>
          <p:cNvSpPr/>
          <p:nvPr/>
        </p:nvSpPr>
        <p:spPr>
          <a:xfrm>
            <a:off x="4409825" y="3195096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5628D41-A222-284A-B21F-F57578EF7D51}"/>
              </a:ext>
            </a:extLst>
          </p:cNvPr>
          <p:cNvSpPr txBox="1"/>
          <p:nvPr/>
        </p:nvSpPr>
        <p:spPr>
          <a:xfrm>
            <a:off x="2971800" y="34098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x.write</a:t>
            </a:r>
            <a:r>
              <a:rPr lang="en-US" sz="2000" dirty="0">
                <a:solidFill>
                  <a:schemeClr val="tx1"/>
                </a:solidFill>
              </a:rPr>
              <a:t>(5)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D655BDA-87C4-B64F-8BA4-6C8486009727}"/>
              </a:ext>
            </a:extLst>
          </p:cNvPr>
          <p:cNvSpPr txBox="1"/>
          <p:nvPr/>
        </p:nvSpPr>
        <p:spPr>
          <a:xfrm>
            <a:off x="4357205" y="3408889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chemeClr val="tx1"/>
                </a:solidFill>
                <a:sym typeface="Wingdings"/>
              </a:rPr>
              <a:t>x.read</a:t>
            </a:r>
            <a:r>
              <a:rPr lang="en-US" sz="2000" dirty="0">
                <a:solidFill>
                  <a:schemeClr val="tx1"/>
                </a:solidFill>
                <a:sym typeface="Wingdings"/>
              </a:rPr>
              <a:t>()  5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FE48B07F-D19A-8047-8594-CF42D444223F}"/>
              </a:ext>
            </a:extLst>
          </p:cNvPr>
          <p:cNvSpPr/>
          <p:nvPr/>
        </p:nvSpPr>
        <p:spPr>
          <a:xfrm>
            <a:off x="5809035" y="3200400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252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4" grpId="0" uiExpand="1"/>
      <p:bldP spid="25" grpId="0" uiExpand="1" animBg="1"/>
      <p:bldP spid="26" grpId="0" uiExpand="1"/>
      <p:bldP spid="27" grpId="0" uiExpand="1"/>
      <p:bldP spid="28" grpId="0" uiExpand="1" animBg="1"/>
      <p:bldP spid="29" grpId="0" uiExpand="1" animBg="1"/>
      <p:bldP spid="30" grpId="0" uiExpand="1"/>
      <p:bldP spid="32" grpId="0" uiExpand="1"/>
      <p:bldP spid="33" grpId="0" uiExpand="1" animBg="1"/>
      <p:bldP spid="34" grpId="0" uiExpand="1"/>
      <p:bldP spid="35" grpId="0" uiExpand="1"/>
      <p:bldP spid="36" grpId="0" uiExpan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Consistency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 3</a:t>
            </a:r>
          </a:p>
          <a:p>
            <a:pPr lvl="1"/>
            <a:r>
              <a:rPr lang="en-US" dirty="0"/>
              <a:t>P1: </a:t>
            </a:r>
            <a:r>
              <a:rPr lang="en-US" dirty="0" err="1"/>
              <a:t>a.write</a:t>
            </a:r>
            <a:r>
              <a:rPr lang="en-US" dirty="0"/>
              <a:t>(A)</a:t>
            </a:r>
          </a:p>
          <a:p>
            <a:pPr lvl="1"/>
            <a:r>
              <a:rPr lang="en-US" dirty="0"/>
              <a:t>P2:                 </a:t>
            </a:r>
            <a:r>
              <a:rPr lang="en-US" dirty="0" err="1"/>
              <a:t>a.write</a:t>
            </a:r>
            <a:r>
              <a:rPr lang="en-US" dirty="0"/>
              <a:t>(B)</a:t>
            </a:r>
          </a:p>
          <a:p>
            <a:pPr lvl="1"/>
            <a:r>
              <a:rPr lang="en-US" dirty="0"/>
              <a:t>P3:                                 </a:t>
            </a:r>
            <a:r>
              <a:rPr lang="en-US" dirty="0" err="1"/>
              <a:t>a.read</a:t>
            </a:r>
            <a:r>
              <a:rPr lang="en-US" dirty="0"/>
              <a:t>()-&gt;B        </a:t>
            </a:r>
            <a:r>
              <a:rPr lang="en-US" dirty="0" err="1"/>
              <a:t>a.read</a:t>
            </a:r>
            <a:r>
              <a:rPr lang="en-US" dirty="0"/>
              <a:t>()-&gt;A</a:t>
            </a:r>
          </a:p>
          <a:p>
            <a:pPr lvl="1"/>
            <a:r>
              <a:rPr lang="en-US" dirty="0"/>
              <a:t>P4:                                               </a:t>
            </a:r>
            <a:r>
              <a:rPr lang="en-US" dirty="0" err="1"/>
              <a:t>a.read</a:t>
            </a:r>
            <a:r>
              <a:rPr lang="en-US" dirty="0"/>
              <a:t>()-&gt;B       </a:t>
            </a:r>
            <a:r>
              <a:rPr lang="en-US" dirty="0" err="1"/>
              <a:t>a.read</a:t>
            </a:r>
            <a:r>
              <a:rPr lang="en-US" dirty="0"/>
              <a:t>()-&gt;A</a:t>
            </a:r>
          </a:p>
          <a:p>
            <a:endParaRPr lang="en-US" dirty="0"/>
          </a:p>
          <a:p>
            <a:r>
              <a:rPr lang="en-US" dirty="0"/>
              <a:t>Example 4</a:t>
            </a:r>
          </a:p>
          <a:p>
            <a:pPr lvl="1"/>
            <a:r>
              <a:rPr lang="en-US" dirty="0"/>
              <a:t>P1: </a:t>
            </a:r>
            <a:r>
              <a:rPr lang="en-US" dirty="0" err="1"/>
              <a:t>a.write</a:t>
            </a:r>
            <a:r>
              <a:rPr lang="en-US" dirty="0"/>
              <a:t>(A)</a:t>
            </a:r>
          </a:p>
          <a:p>
            <a:pPr lvl="1"/>
            <a:r>
              <a:rPr lang="en-US" dirty="0"/>
              <a:t>P2:                 </a:t>
            </a:r>
            <a:r>
              <a:rPr lang="en-US" dirty="0" err="1"/>
              <a:t>a.write</a:t>
            </a:r>
            <a:r>
              <a:rPr lang="en-US" dirty="0"/>
              <a:t>(B)</a:t>
            </a:r>
          </a:p>
          <a:p>
            <a:pPr lvl="1"/>
            <a:r>
              <a:rPr lang="en-US" dirty="0"/>
              <a:t>P3:                                 </a:t>
            </a:r>
            <a:r>
              <a:rPr lang="en-US" dirty="0" err="1"/>
              <a:t>a.read</a:t>
            </a:r>
            <a:r>
              <a:rPr lang="en-US" dirty="0"/>
              <a:t>()-&gt;B        </a:t>
            </a:r>
            <a:r>
              <a:rPr lang="en-US" dirty="0" err="1"/>
              <a:t>a.read</a:t>
            </a:r>
            <a:r>
              <a:rPr lang="en-US" dirty="0"/>
              <a:t>()-&gt;A</a:t>
            </a:r>
          </a:p>
          <a:p>
            <a:pPr lvl="1"/>
            <a:r>
              <a:rPr lang="en-US" dirty="0"/>
              <a:t>P4:                                               </a:t>
            </a:r>
            <a:r>
              <a:rPr lang="en-US" dirty="0" err="1"/>
              <a:t>a.read</a:t>
            </a:r>
            <a:r>
              <a:rPr lang="en-US" dirty="0"/>
              <a:t>()-&gt;A       </a:t>
            </a:r>
            <a:r>
              <a:rPr lang="en-US" dirty="0" err="1"/>
              <a:t>a.read</a:t>
            </a:r>
            <a:r>
              <a:rPr lang="en-US" dirty="0"/>
              <a:t>()-&gt;B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3753427"/>
            <a:ext cx="519176" cy="58997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C84434A-D051-9B46-9682-50C95E69C8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324" y="10668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123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Consistency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storage </a:t>
            </a:r>
            <a:r>
              <a:rPr lang="en-US" i="1" dirty="0">
                <a:solidFill>
                  <a:srgbClr val="FF0000"/>
                </a:solidFill>
              </a:rPr>
              <a:t>appears</a:t>
            </a:r>
            <a:r>
              <a:rPr lang="en-US" dirty="0"/>
              <a:t> to process all requests in a single interleaved ordering (single client), where</a:t>
            </a:r>
            <a:r>
              <a:rPr lang="is-IS" dirty="0"/>
              <a:t>…</a:t>
            </a:r>
            <a:endParaRPr lang="en-US" dirty="0"/>
          </a:p>
          <a:p>
            <a:pPr lvl="1"/>
            <a:r>
              <a:rPr lang="is-IS" dirty="0"/>
              <a:t>…each and every process’s program order is preserved (single copy),</a:t>
            </a:r>
            <a:endParaRPr lang="en-US" dirty="0"/>
          </a:p>
          <a:p>
            <a:pPr lvl="1"/>
            <a:r>
              <a:rPr lang="en-US" dirty="0"/>
              <a:t>…and each process’s program order is only </a:t>
            </a:r>
            <a:r>
              <a:rPr lang="en-US" i="1" dirty="0">
                <a:solidFill>
                  <a:srgbClr val="FF0000"/>
                </a:solidFill>
              </a:rPr>
              <a:t>logically preserved</a:t>
            </a:r>
            <a:r>
              <a:rPr lang="en-US" dirty="0"/>
              <a:t>, i.e., it doesn’t need to preserve its physical-time ordering.</a:t>
            </a:r>
          </a:p>
          <a:p>
            <a:r>
              <a:rPr lang="en-US" dirty="0"/>
              <a:t>It works as if all clients are reading out of a single copy.</a:t>
            </a:r>
          </a:p>
          <a:p>
            <a:pPr lvl="1"/>
            <a:r>
              <a:rPr lang="en-US" dirty="0"/>
              <a:t>This meets the expectation from an (isolated) client, working with a single copy.</a:t>
            </a:r>
          </a:p>
          <a:p>
            <a:pPr lvl="1"/>
            <a:r>
              <a:rPr lang="en-US" dirty="0" err="1"/>
              <a:t>Linearizability</a:t>
            </a:r>
            <a:r>
              <a:rPr lang="en-US" dirty="0"/>
              <a:t> meets the expectation of all clients even if they all know what others are doing.</a:t>
            </a:r>
          </a:p>
          <a:p>
            <a:pPr lvl="1"/>
            <a:r>
              <a:rPr lang="en-US" dirty="0"/>
              <a:t>Both sequential consistency and </a:t>
            </a:r>
            <a:r>
              <a:rPr lang="en-US" dirty="0" err="1"/>
              <a:t>linearizability</a:t>
            </a:r>
            <a:r>
              <a:rPr lang="en-US" dirty="0"/>
              <a:t> provide an </a:t>
            </a:r>
            <a:r>
              <a:rPr lang="en-US" dirty="0">
                <a:solidFill>
                  <a:srgbClr val="FF0000"/>
                </a:solidFill>
              </a:rPr>
              <a:t>illusion of a single copy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831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</a:t>
            </a:r>
            <a:r>
              <a:rPr lang="en-US" dirty="0" err="1"/>
              <a:t>Linearizability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Will this be difficult to implement?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3063278"/>
            <a:ext cx="7696200" cy="3410009"/>
          </a:xfrm>
          <a:prstGeom prst="rect">
            <a:avLst/>
          </a:prstGeom>
        </p:spPr>
      </p:pic>
      <p:pic>
        <p:nvPicPr>
          <p:cNvPr id="6" name="Picture 5" descr="data-center-server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0720" y="5181600"/>
            <a:ext cx="1783080" cy="1295400"/>
          </a:xfrm>
          <a:prstGeom prst="rect">
            <a:avLst/>
          </a:prstGeom>
        </p:spPr>
      </p:pic>
      <p:pic>
        <p:nvPicPr>
          <p:cNvPr id="7" name="Picture 6" descr="data-center-server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7320" y="5181600"/>
            <a:ext cx="1783080" cy="12954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34000" y="6443246"/>
            <a:ext cx="26177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North Carolina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66800" y="6443246"/>
            <a:ext cx="26177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California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1698341" y="1892588"/>
            <a:ext cx="6939858" cy="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57200" y="16764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You (NY)</a:t>
            </a:r>
          </a:p>
        </p:txBody>
      </p:sp>
      <p:sp>
        <p:nvSpPr>
          <p:cNvPr id="12" name="Oval 11"/>
          <p:cNvSpPr/>
          <p:nvPr/>
        </p:nvSpPr>
        <p:spPr>
          <a:xfrm>
            <a:off x="4714625" y="1815062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172790" y="18858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x.write</a:t>
            </a:r>
            <a:r>
              <a:rPr lang="en-US" sz="2000" dirty="0">
                <a:solidFill>
                  <a:schemeClr val="tx1"/>
                </a:solidFill>
              </a:rPr>
              <a:t>(5)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1698341" y="2425988"/>
            <a:ext cx="6939858" cy="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52400" y="22098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Friend (CA)</a:t>
            </a:r>
          </a:p>
        </p:txBody>
      </p:sp>
      <p:sp>
        <p:nvSpPr>
          <p:cNvPr id="16" name="Oval 15"/>
          <p:cNvSpPr/>
          <p:nvPr/>
        </p:nvSpPr>
        <p:spPr>
          <a:xfrm>
            <a:off x="2962025" y="2348462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524000" y="24192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x.write</a:t>
            </a:r>
            <a:r>
              <a:rPr lang="en-US" sz="2000" dirty="0">
                <a:solidFill>
                  <a:schemeClr val="tx1"/>
                </a:solidFill>
              </a:rPr>
              <a:t>(2)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558195" y="24192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read(</a:t>
            </a:r>
            <a:r>
              <a:rPr lang="en-US" sz="2000" dirty="0">
                <a:solidFill>
                  <a:schemeClr val="tx1"/>
                </a:solidFill>
                <a:sym typeface="Wingdings"/>
              </a:rPr>
              <a:t>x)  5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6010025" y="2354767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11430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7897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Consistency vs. </a:t>
            </a:r>
            <a:r>
              <a:rPr lang="en-US" dirty="0" err="1"/>
              <a:t>Linearizability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Both should behave as if there were only a single copy, and a single client.</a:t>
            </a:r>
          </a:p>
          <a:p>
            <a:pPr lvl="1"/>
            <a:r>
              <a:rPr lang="en-US" dirty="0"/>
              <a:t>It’s just that SC </a:t>
            </a:r>
            <a:r>
              <a:rPr lang="en-US" dirty="0">
                <a:solidFill>
                  <a:srgbClr val="FF0000"/>
                </a:solidFill>
              </a:rPr>
              <a:t>doesn’t preserve the physical-time order</a:t>
            </a:r>
            <a:r>
              <a:rPr lang="en-US" dirty="0"/>
              <a:t>, but </a:t>
            </a:r>
            <a:r>
              <a:rPr lang="en-US" dirty="0">
                <a:solidFill>
                  <a:srgbClr val="FF0000"/>
                </a:solidFill>
              </a:rPr>
              <a:t>just the program order of each client</a:t>
            </a:r>
            <a:r>
              <a:rPr lang="en-US" dirty="0"/>
              <a:t>.</a:t>
            </a:r>
          </a:p>
          <a:p>
            <a:r>
              <a:rPr lang="en-US" dirty="0"/>
              <a:t>Difference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Linearizability: Once a write is returned, the system is </a:t>
            </a:r>
            <a:r>
              <a:rPr lang="en-US" dirty="0">
                <a:solidFill>
                  <a:srgbClr val="FF0000"/>
                </a:solidFill>
              </a:rPr>
              <a:t>obligated</a:t>
            </a:r>
            <a:r>
              <a:rPr lang="en-US" dirty="0"/>
              <a:t> to make the result visible to all clients based on physical time. I.e., the system has to return 5 in the example.</a:t>
            </a:r>
          </a:p>
          <a:p>
            <a:pPr lvl="1"/>
            <a:r>
              <a:rPr lang="en-US" dirty="0"/>
              <a:t>Sequential consistency: Even if a write is returned, the system is </a:t>
            </a:r>
            <a:r>
              <a:rPr lang="en-US" dirty="0">
                <a:solidFill>
                  <a:srgbClr val="FF0000"/>
                </a:solidFill>
              </a:rPr>
              <a:t>not obligated</a:t>
            </a:r>
            <a:r>
              <a:rPr lang="en-US" dirty="0"/>
              <a:t> to make the result visible to other clients immediately. I.e., the system can still return 2 in the example.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698341" y="3416588"/>
            <a:ext cx="6939858" cy="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57200" y="32004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You (NY)</a:t>
            </a:r>
          </a:p>
        </p:txBody>
      </p:sp>
      <p:sp>
        <p:nvSpPr>
          <p:cNvPr id="7" name="Oval 6"/>
          <p:cNvSpPr/>
          <p:nvPr/>
        </p:nvSpPr>
        <p:spPr>
          <a:xfrm>
            <a:off x="4714625" y="3339062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172790" y="34098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x.write</a:t>
            </a:r>
            <a:r>
              <a:rPr lang="en-US" sz="2000" dirty="0">
                <a:solidFill>
                  <a:schemeClr val="tx1"/>
                </a:solidFill>
              </a:rPr>
              <a:t>(5)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698341" y="3949988"/>
            <a:ext cx="6939858" cy="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52400" y="37338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Friend (CA)</a:t>
            </a:r>
          </a:p>
        </p:txBody>
      </p:sp>
      <p:sp>
        <p:nvSpPr>
          <p:cNvPr id="11" name="Oval 10"/>
          <p:cNvSpPr/>
          <p:nvPr/>
        </p:nvSpPr>
        <p:spPr>
          <a:xfrm>
            <a:off x="2962025" y="3872462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524000" y="39432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x.write</a:t>
            </a:r>
            <a:r>
              <a:rPr lang="en-US" sz="2000" dirty="0">
                <a:solidFill>
                  <a:schemeClr val="tx1"/>
                </a:solidFill>
              </a:rPr>
              <a:t>(2)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58195" y="39432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read(</a:t>
            </a:r>
            <a:r>
              <a:rPr lang="en-US" sz="2000" dirty="0">
                <a:solidFill>
                  <a:schemeClr val="tx1"/>
                </a:solidFill>
                <a:sym typeface="Wingdings"/>
              </a:rPr>
              <a:t>x) ?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010025" y="3878767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17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 animBg="1"/>
      <p:bldP spid="8" grpId="0"/>
      <p:bldP spid="10" grpId="0"/>
      <p:bldP spid="11" grpId="0" animBg="1"/>
      <p:bldP spid="12" grpId="0"/>
      <p:bldP spid="13" grpId="0"/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Sequential Consistency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what implementation would the following happen?</a:t>
            </a:r>
          </a:p>
          <a:p>
            <a:pPr lvl="1"/>
            <a:r>
              <a:rPr lang="en-US" dirty="0"/>
              <a:t>P1: </a:t>
            </a:r>
            <a:r>
              <a:rPr lang="en-US" dirty="0" err="1"/>
              <a:t>a.write</a:t>
            </a:r>
            <a:r>
              <a:rPr lang="en-US" dirty="0"/>
              <a:t>(A)</a:t>
            </a:r>
          </a:p>
          <a:p>
            <a:pPr lvl="1"/>
            <a:r>
              <a:rPr lang="en-US" dirty="0"/>
              <a:t>P2:                 </a:t>
            </a:r>
            <a:r>
              <a:rPr lang="en-US" dirty="0" err="1"/>
              <a:t>a.write</a:t>
            </a:r>
            <a:r>
              <a:rPr lang="en-US" dirty="0"/>
              <a:t>(B)</a:t>
            </a:r>
          </a:p>
          <a:p>
            <a:pPr lvl="1"/>
            <a:r>
              <a:rPr lang="en-US" dirty="0"/>
              <a:t>P3:                                 </a:t>
            </a:r>
            <a:r>
              <a:rPr lang="en-US" dirty="0" err="1"/>
              <a:t>a.read</a:t>
            </a:r>
            <a:r>
              <a:rPr lang="en-US" dirty="0"/>
              <a:t>()-&gt;B        </a:t>
            </a:r>
            <a:r>
              <a:rPr lang="en-US" dirty="0" err="1"/>
              <a:t>a.read</a:t>
            </a:r>
            <a:r>
              <a:rPr lang="en-US" dirty="0"/>
              <a:t>()-&gt;A</a:t>
            </a:r>
          </a:p>
          <a:p>
            <a:pPr lvl="1"/>
            <a:r>
              <a:rPr lang="en-US" dirty="0"/>
              <a:t>P4:                                               </a:t>
            </a:r>
            <a:r>
              <a:rPr lang="en-US" dirty="0" err="1"/>
              <a:t>a.read</a:t>
            </a:r>
            <a:r>
              <a:rPr lang="en-US" dirty="0"/>
              <a:t>()-&gt;A       </a:t>
            </a:r>
            <a:r>
              <a:rPr lang="en-US" dirty="0" err="1"/>
              <a:t>a.read</a:t>
            </a:r>
            <a:r>
              <a:rPr lang="en-US" dirty="0"/>
              <a:t>()-&gt;B</a:t>
            </a:r>
          </a:p>
          <a:p>
            <a:r>
              <a:rPr lang="en-US" dirty="0"/>
              <a:t>Possibility</a:t>
            </a:r>
          </a:p>
          <a:p>
            <a:pPr lvl="1"/>
            <a:r>
              <a:rPr lang="en-US" dirty="0"/>
              <a:t>P3 and P4 use different copies.</a:t>
            </a:r>
          </a:p>
          <a:p>
            <a:pPr lvl="1"/>
            <a:r>
              <a:rPr lang="en-US" dirty="0"/>
              <a:t>In P3’s copy, P2’s write arrives first and gets applied.</a:t>
            </a:r>
          </a:p>
          <a:p>
            <a:pPr lvl="1"/>
            <a:r>
              <a:rPr lang="en-US" dirty="0"/>
              <a:t>In P4’s copy, P1’s write arrives first and gets applied.</a:t>
            </a:r>
          </a:p>
          <a:p>
            <a:pPr lvl="1"/>
            <a:r>
              <a:rPr lang="en-US" dirty="0"/>
              <a:t>Writes are applied in different orders across copies.</a:t>
            </a:r>
          </a:p>
          <a:p>
            <a:pPr lvl="1"/>
            <a:r>
              <a:rPr lang="en-US" dirty="0"/>
              <a:t>This doesn’t provide sequential consistency.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869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Sequential Consistency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implementing a consistency model, we need to think about how to handle writes and how to handle reads</a:t>
            </a:r>
          </a:p>
          <a:p>
            <a:r>
              <a:rPr lang="en-US" dirty="0"/>
              <a:t>Handling writes</a:t>
            </a:r>
          </a:p>
          <a:p>
            <a:pPr lvl="1"/>
            <a:r>
              <a:rPr lang="en-US" dirty="0"/>
              <a:t>Write synchronization should occur (or writes should be applied) </a:t>
            </a:r>
            <a:r>
              <a:rPr lang="en-US" dirty="0">
                <a:solidFill>
                  <a:srgbClr val="FF0000"/>
                </a:solidFill>
              </a:rPr>
              <a:t>in the same order everywhere</a:t>
            </a:r>
            <a:r>
              <a:rPr lang="en-US" dirty="0"/>
              <a:t> across different copies, while </a:t>
            </a:r>
            <a:r>
              <a:rPr lang="en-US" dirty="0">
                <a:solidFill>
                  <a:srgbClr val="FF0000"/>
                </a:solidFill>
              </a:rPr>
              <a:t>preserving each process’s logical write order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The synchronization does not have to be complete at the time of return from a write operation. (I.e., actual writes on different copies can be done at different times.)</a:t>
            </a:r>
          </a:p>
          <a:p>
            <a:r>
              <a:rPr lang="en-US" dirty="0"/>
              <a:t>Handling reads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A read from a process should be done on a copy that </a:t>
            </a:r>
            <a:r>
              <a:rPr lang="en-US" dirty="0">
                <a:solidFill>
                  <a:srgbClr val="FF0000"/>
                </a:solidFill>
              </a:rPr>
              <a:t>already has applied the process’s latest write</a:t>
            </a:r>
            <a:r>
              <a:rPr lang="en-US" dirty="0">
                <a:solidFill>
                  <a:srgbClr val="000000"/>
                </a:solidFill>
              </a:rPr>
              <a:t>. And all reads should be processed by the program order.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875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Sequential Consistency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Typical implementation</a:t>
            </a:r>
          </a:p>
          <a:p>
            <a:pPr lvl="1"/>
            <a:r>
              <a:rPr lang="en-US" dirty="0"/>
              <a:t>You’re </a:t>
            </a:r>
            <a:r>
              <a:rPr lang="en-US" dirty="0">
                <a:solidFill>
                  <a:srgbClr val="FF0000"/>
                </a:solidFill>
              </a:rPr>
              <a:t>not obligated</a:t>
            </a:r>
            <a:r>
              <a:rPr lang="en-US" dirty="0"/>
              <a:t> to make the most recent write (according to physical time) visible (i.e., applied to all copies) </a:t>
            </a:r>
            <a:r>
              <a:rPr lang="en-US" dirty="0">
                <a:solidFill>
                  <a:srgbClr val="FF0000"/>
                </a:solidFill>
              </a:rPr>
              <a:t>right away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But you </a:t>
            </a:r>
            <a:r>
              <a:rPr lang="en-US" dirty="0">
                <a:solidFill>
                  <a:srgbClr val="FF0000"/>
                </a:solidFill>
              </a:rPr>
              <a:t>are obligated</a:t>
            </a:r>
            <a:r>
              <a:rPr lang="en-US" dirty="0"/>
              <a:t> to </a:t>
            </a:r>
            <a:r>
              <a:rPr lang="en-US" dirty="0">
                <a:solidFill>
                  <a:srgbClr val="FF0000"/>
                </a:solidFill>
              </a:rPr>
              <a:t>apply all writes in the same order</a:t>
            </a:r>
            <a:r>
              <a:rPr lang="en-US" dirty="0"/>
              <a:t> for all copies.</a:t>
            </a:r>
          </a:p>
          <a:p>
            <a:r>
              <a:rPr lang="en-US" dirty="0"/>
              <a:t>What is this ordering guarantee?</a:t>
            </a:r>
          </a:p>
          <a:p>
            <a:pPr lvl="1"/>
            <a:r>
              <a:rPr lang="en-US" dirty="0"/>
              <a:t>FIFO-total.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23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20F8A17-3425-9042-90F0-05DEF71849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24" y="30480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011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Active </a:t>
            </a:r>
            <a:r>
              <a:rPr lang="en-US" dirty="0"/>
              <a:t>Replication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3276600"/>
            <a:ext cx="7683500" cy="35814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 front end FIFO-orders all reads and writes.</a:t>
            </a:r>
          </a:p>
          <a:p>
            <a:r>
              <a:rPr lang="en-US" dirty="0"/>
              <a:t>A read can be done completely with any single replica.</a:t>
            </a:r>
          </a:p>
          <a:p>
            <a:r>
              <a:rPr lang="en-US" dirty="0"/>
              <a:t>Writes are totally-ordered and asynchronous (after at least one write completes, it returns).</a:t>
            </a:r>
          </a:p>
          <a:p>
            <a:pPr lvl="1"/>
            <a:r>
              <a:rPr lang="en-US" dirty="0"/>
              <a:t>Total ordering doesn’t determine deliver times, i.e., writes can happen at different times at different replicas.</a:t>
            </a:r>
          </a:p>
          <a:p>
            <a:r>
              <a:rPr lang="en-US" dirty="0"/>
              <a:t>Sequential consistency, not </a:t>
            </a:r>
            <a:r>
              <a:rPr lang="en-US" dirty="0" err="1"/>
              <a:t>linearizability</a:t>
            </a:r>
            <a:endParaRPr lang="en-US" dirty="0"/>
          </a:p>
          <a:p>
            <a:pPr lvl="1"/>
            <a:r>
              <a:rPr lang="en-US" dirty="0"/>
              <a:t>Read/write ops from the same client will be ordered at the front end (program order preservation).</a:t>
            </a:r>
          </a:p>
          <a:p>
            <a:pPr lvl="1"/>
            <a:r>
              <a:rPr lang="en-US" dirty="0"/>
              <a:t>Writes are applied in the same order by total ordering (single copy).</a:t>
            </a:r>
          </a:p>
          <a:p>
            <a:pPr lvl="1"/>
            <a:r>
              <a:rPr lang="en-US" dirty="0"/>
              <a:t>No guarantee that a read will read the most recent write based </a:t>
            </a:r>
            <a:r>
              <a:rPr lang="en-US"/>
              <a:t>on physical </a:t>
            </a:r>
            <a:r>
              <a:rPr lang="en-US" dirty="0"/>
              <a:t>time.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765800" y="1066800"/>
            <a:ext cx="2451100" cy="2082800"/>
          </a:xfrm>
          <a:prstGeom prst="rect">
            <a:avLst/>
          </a:prstGeom>
          <a:solidFill>
            <a:schemeClr val="folHlink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79500" y="1130300"/>
            <a:ext cx="3886200" cy="685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1371600" y="1282700"/>
            <a:ext cx="876300" cy="4064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384300" y="1333500"/>
            <a:ext cx="8763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Client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378200" y="1320800"/>
            <a:ext cx="1193800" cy="33855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Front End</a:t>
            </a: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7112000" y="1854200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6350000" y="1181100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6311900" y="1346200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7086600" y="1981200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1079500" y="2387600"/>
            <a:ext cx="3886200" cy="685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6" name="Oval 14"/>
          <p:cNvSpPr>
            <a:spLocks noChangeArrowheads="1"/>
          </p:cNvSpPr>
          <p:nvPr/>
        </p:nvSpPr>
        <p:spPr bwMode="auto">
          <a:xfrm>
            <a:off x="1371600" y="2540000"/>
            <a:ext cx="876300" cy="4064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1384300" y="2590800"/>
            <a:ext cx="8763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Client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3378200" y="2565400"/>
            <a:ext cx="1193800" cy="33855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Front End</a:t>
            </a:r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>
            <a:off x="2247900" y="1498600"/>
            <a:ext cx="1143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2273300" y="2743200"/>
            <a:ext cx="1143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Oval 19"/>
          <p:cNvSpPr>
            <a:spLocks noChangeArrowheads="1"/>
          </p:cNvSpPr>
          <p:nvPr/>
        </p:nvSpPr>
        <p:spPr bwMode="auto">
          <a:xfrm>
            <a:off x="6375400" y="2489200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6337300" y="2654300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2374900" y="1892300"/>
            <a:ext cx="1320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</a:rPr>
              <a:t>….</a:t>
            </a:r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4584700" y="1498600"/>
            <a:ext cx="647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 flipV="1">
            <a:off x="5232400" y="1295400"/>
            <a:ext cx="118110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Line 24"/>
          <p:cNvSpPr>
            <a:spLocks noChangeShapeType="1"/>
          </p:cNvSpPr>
          <p:nvPr/>
        </p:nvSpPr>
        <p:spPr bwMode="auto">
          <a:xfrm>
            <a:off x="5245100" y="1524000"/>
            <a:ext cx="1879600" cy="571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Line 25"/>
          <p:cNvSpPr>
            <a:spLocks noChangeShapeType="1"/>
          </p:cNvSpPr>
          <p:nvPr/>
        </p:nvSpPr>
        <p:spPr bwMode="auto">
          <a:xfrm>
            <a:off x="5257800" y="1549400"/>
            <a:ext cx="1181100" cy="1066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Line 26"/>
          <p:cNvSpPr>
            <a:spLocks noChangeShapeType="1"/>
          </p:cNvSpPr>
          <p:nvPr/>
        </p:nvSpPr>
        <p:spPr bwMode="auto">
          <a:xfrm>
            <a:off x="4584700" y="2730500"/>
            <a:ext cx="647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Line 27"/>
          <p:cNvSpPr>
            <a:spLocks noChangeShapeType="1"/>
          </p:cNvSpPr>
          <p:nvPr/>
        </p:nvSpPr>
        <p:spPr bwMode="auto">
          <a:xfrm flipV="1">
            <a:off x="5207000" y="1600200"/>
            <a:ext cx="1193800" cy="1130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Line 28"/>
          <p:cNvSpPr>
            <a:spLocks noChangeShapeType="1"/>
          </p:cNvSpPr>
          <p:nvPr/>
        </p:nvSpPr>
        <p:spPr bwMode="auto">
          <a:xfrm>
            <a:off x="5232400" y="2717800"/>
            <a:ext cx="1206500" cy="203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29"/>
          <p:cNvSpPr>
            <a:spLocks noChangeShapeType="1"/>
          </p:cNvSpPr>
          <p:nvPr/>
        </p:nvSpPr>
        <p:spPr bwMode="auto">
          <a:xfrm flipV="1">
            <a:off x="5245100" y="2146300"/>
            <a:ext cx="1854200" cy="571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30"/>
          <p:cNvSpPr>
            <a:spLocks noChangeShapeType="1"/>
          </p:cNvSpPr>
          <p:nvPr/>
        </p:nvSpPr>
        <p:spPr bwMode="auto">
          <a:xfrm flipH="1" flipV="1">
            <a:off x="5588000" y="1143000"/>
            <a:ext cx="762000" cy="3302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31"/>
          <p:cNvSpPr>
            <a:spLocks noChangeShapeType="1"/>
          </p:cNvSpPr>
          <p:nvPr/>
        </p:nvSpPr>
        <p:spPr bwMode="auto">
          <a:xfrm flipH="1">
            <a:off x="4572000" y="1155700"/>
            <a:ext cx="1041400" cy="2286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32"/>
          <p:cNvSpPr>
            <a:spLocks noChangeShapeType="1"/>
          </p:cNvSpPr>
          <p:nvPr/>
        </p:nvSpPr>
        <p:spPr bwMode="auto">
          <a:xfrm flipH="1" flipV="1">
            <a:off x="4572000" y="1600200"/>
            <a:ext cx="1816100" cy="11557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33"/>
          <p:cNvSpPr>
            <a:spLocks noChangeShapeType="1"/>
          </p:cNvSpPr>
          <p:nvPr/>
        </p:nvSpPr>
        <p:spPr bwMode="auto">
          <a:xfrm flipH="1">
            <a:off x="5384800" y="2984500"/>
            <a:ext cx="1041400" cy="1778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34"/>
          <p:cNvSpPr>
            <a:spLocks noChangeShapeType="1"/>
          </p:cNvSpPr>
          <p:nvPr/>
        </p:nvSpPr>
        <p:spPr bwMode="auto">
          <a:xfrm flipH="1" flipV="1">
            <a:off x="4572000" y="2844800"/>
            <a:ext cx="825500" cy="3048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35"/>
          <p:cNvSpPr>
            <a:spLocks noChangeShapeType="1"/>
          </p:cNvSpPr>
          <p:nvPr/>
        </p:nvSpPr>
        <p:spPr bwMode="auto">
          <a:xfrm flipH="1">
            <a:off x="4572000" y="1727200"/>
            <a:ext cx="1968500" cy="9398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8" name="AutoShape 36"/>
          <p:cNvCxnSpPr>
            <a:cxnSpLocks noChangeShapeType="1"/>
            <a:stCxn id="11" idx="7"/>
            <a:endCxn id="10" idx="0"/>
          </p:cNvCxnSpPr>
          <p:nvPr/>
        </p:nvCxnSpPr>
        <p:spPr bwMode="auto">
          <a:xfrm rot="16200000" flipV="1">
            <a:off x="5478906" y="-183006"/>
            <a:ext cx="617094" cy="3624706"/>
          </a:xfrm>
          <a:prstGeom prst="curvedConnector3">
            <a:avLst>
              <a:gd name="adj1" fmla="val 137045"/>
            </a:avLst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9" name="AutoShape 37"/>
          <p:cNvCxnSpPr>
            <a:cxnSpLocks noChangeShapeType="1"/>
            <a:stCxn id="22" idx="2"/>
            <a:endCxn id="18" idx="2"/>
          </p:cNvCxnSpPr>
          <p:nvPr/>
        </p:nvCxnSpPr>
        <p:spPr bwMode="auto">
          <a:xfrm rot="5400000" flipH="1">
            <a:off x="5279439" y="1599615"/>
            <a:ext cx="90071" cy="2698750"/>
          </a:xfrm>
          <a:prstGeom prst="curvedConnector3">
            <a:avLst>
              <a:gd name="adj1" fmla="val -253800"/>
            </a:avLst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795478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More Consistency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Even more relaxed</a:t>
            </a:r>
          </a:p>
          <a:p>
            <a:pPr lvl="1"/>
            <a:r>
              <a:rPr lang="en-US" dirty="0"/>
              <a:t>We don’t even care about providing an illusion of a single copy.</a:t>
            </a:r>
          </a:p>
          <a:p>
            <a:r>
              <a:rPr lang="en-US" dirty="0"/>
              <a:t>Causal consistency</a:t>
            </a:r>
          </a:p>
          <a:p>
            <a:pPr lvl="1"/>
            <a:r>
              <a:rPr lang="en-US" dirty="0"/>
              <a:t>We care about ordering causally related write operations correctly.</a:t>
            </a:r>
          </a:p>
          <a:p>
            <a:r>
              <a:rPr lang="en-US" dirty="0"/>
              <a:t>Eventual consistency</a:t>
            </a:r>
          </a:p>
          <a:p>
            <a:pPr lvl="1"/>
            <a:r>
              <a:rPr lang="en-US" dirty="0"/>
              <a:t>As long as we can say all replicas converge to the same copy eventually, we’re fine.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3291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Linearizability</a:t>
            </a:r>
            <a:endParaRPr lang="en-US" dirty="0"/>
          </a:p>
          <a:p>
            <a:pPr lvl="1"/>
            <a:r>
              <a:rPr lang="en-US" dirty="0"/>
              <a:t>The ordering of operations is determined by time.</a:t>
            </a:r>
          </a:p>
          <a:p>
            <a:pPr lvl="1"/>
            <a:r>
              <a:rPr lang="en-US" dirty="0"/>
              <a:t>Primary-backup can provide </a:t>
            </a:r>
            <a:r>
              <a:rPr lang="en-US" dirty="0" err="1"/>
              <a:t>linearizability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Chain replication can also provide </a:t>
            </a:r>
            <a:r>
              <a:rPr lang="en-US" dirty="0" err="1"/>
              <a:t>linearizability</a:t>
            </a:r>
            <a:r>
              <a:rPr lang="en-US" dirty="0"/>
              <a:t>.</a:t>
            </a:r>
          </a:p>
          <a:p>
            <a:r>
              <a:rPr lang="en-US" dirty="0"/>
              <a:t>Sequential consistency</a:t>
            </a:r>
          </a:p>
          <a:p>
            <a:pPr lvl="1"/>
            <a:r>
              <a:rPr lang="en-US" dirty="0"/>
              <a:t>The ordering of operations preserves the program order of each client.</a:t>
            </a:r>
          </a:p>
          <a:p>
            <a:pPr lvl="1"/>
            <a:r>
              <a:rPr lang="en-US" dirty="0"/>
              <a:t>Active replication can provide sequential </a:t>
            </a:r>
            <a:r>
              <a:rPr lang="en-US"/>
              <a:t>consistency.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slides contain material developed and copyrighted by </a:t>
            </a:r>
            <a:r>
              <a:rPr lang="en-US" dirty="0" err="1"/>
              <a:t>Indranil</a:t>
            </a:r>
            <a:r>
              <a:rPr lang="en-US" dirty="0"/>
              <a:t> Gupta (UIUC).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</a:t>
            </a:r>
            <a:r>
              <a:rPr lang="en-US" dirty="0" err="1"/>
              <a:t>Linearizability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7683500" cy="5359400"/>
          </a:xfrm>
        </p:spPr>
        <p:txBody>
          <a:bodyPr>
            <a:normAutofit/>
          </a:bodyPr>
          <a:lstStyle/>
          <a:p>
            <a:r>
              <a:rPr lang="en-US" dirty="0"/>
              <a:t>Will this be difficult to implement?</a:t>
            </a:r>
          </a:p>
          <a:p>
            <a:pPr lvl="1"/>
            <a:r>
              <a:rPr lang="en-US" dirty="0"/>
              <a:t>It depends on what you want to provide.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How about:</a:t>
            </a:r>
          </a:p>
          <a:p>
            <a:pPr lvl="1"/>
            <a:r>
              <a:rPr lang="en-US" dirty="0"/>
              <a:t>All clients send all read/write to CA datacenter.</a:t>
            </a:r>
          </a:p>
          <a:p>
            <a:pPr lvl="1"/>
            <a:r>
              <a:rPr lang="en-US" dirty="0"/>
              <a:t>CA datacenter propagates to NC datacenter.</a:t>
            </a:r>
          </a:p>
          <a:p>
            <a:pPr lvl="1"/>
            <a:r>
              <a:rPr lang="en-US" dirty="0"/>
              <a:t>A request never returns until all propagation is done.</a:t>
            </a:r>
          </a:p>
          <a:p>
            <a:pPr lvl="1"/>
            <a:r>
              <a:rPr lang="en-US" dirty="0"/>
              <a:t>Correctness (</a:t>
            </a:r>
            <a:r>
              <a:rPr lang="en-US" dirty="0" err="1"/>
              <a:t>linearizability</a:t>
            </a:r>
            <a:r>
              <a:rPr lang="en-US" dirty="0"/>
              <a:t>)? yes</a:t>
            </a:r>
          </a:p>
          <a:p>
            <a:pPr lvl="1"/>
            <a:r>
              <a:rPr lang="en-US" dirty="0"/>
              <a:t>Performance? No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1698341" y="2349788"/>
            <a:ext cx="6939858" cy="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57200" y="21336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You (NY)</a:t>
            </a:r>
          </a:p>
        </p:txBody>
      </p:sp>
      <p:sp>
        <p:nvSpPr>
          <p:cNvPr id="12" name="Oval 11"/>
          <p:cNvSpPr/>
          <p:nvPr/>
        </p:nvSpPr>
        <p:spPr>
          <a:xfrm>
            <a:off x="4714625" y="2272262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172790" y="23430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x.write</a:t>
            </a:r>
            <a:r>
              <a:rPr lang="en-US" sz="2000" dirty="0">
                <a:solidFill>
                  <a:schemeClr val="tx1"/>
                </a:solidFill>
              </a:rPr>
              <a:t>(5)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1698341" y="2883188"/>
            <a:ext cx="6939858" cy="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52400" y="26670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Friend (CA)</a:t>
            </a:r>
          </a:p>
        </p:txBody>
      </p:sp>
      <p:sp>
        <p:nvSpPr>
          <p:cNvPr id="16" name="Oval 15"/>
          <p:cNvSpPr/>
          <p:nvPr/>
        </p:nvSpPr>
        <p:spPr>
          <a:xfrm>
            <a:off x="2962025" y="2805662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524000" y="28764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x.write</a:t>
            </a:r>
            <a:r>
              <a:rPr lang="en-US" sz="2000" dirty="0">
                <a:solidFill>
                  <a:schemeClr val="tx1"/>
                </a:solidFill>
              </a:rPr>
              <a:t>(2)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558195" y="28764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read(</a:t>
            </a:r>
            <a:r>
              <a:rPr lang="en-US" sz="2000" dirty="0">
                <a:solidFill>
                  <a:schemeClr val="tx1"/>
                </a:solidFill>
                <a:sym typeface="Wingdings"/>
              </a:rPr>
              <a:t>x)  5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6010025" y="2811967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843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</a:t>
            </a:r>
            <a:r>
              <a:rPr lang="en-US" dirty="0" err="1"/>
              <a:t>Linearizability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7683500" cy="5664200"/>
          </a:xfrm>
        </p:spPr>
        <p:txBody>
          <a:bodyPr>
            <a:normAutofit/>
          </a:bodyPr>
          <a:lstStyle/>
          <a:p>
            <a:r>
              <a:rPr lang="en-US" dirty="0"/>
              <a:t>Importance of latency</a:t>
            </a:r>
          </a:p>
          <a:p>
            <a:pPr lvl="1"/>
            <a:r>
              <a:rPr lang="en-US" dirty="0"/>
              <a:t>Amazon: every 100ms of latency costs them 1% in sales.</a:t>
            </a:r>
          </a:p>
          <a:p>
            <a:pPr lvl="1"/>
            <a:r>
              <a:rPr lang="en-US" dirty="0"/>
              <a:t>Google: an extra .5 seconds in search page generation time dropped traffic by 20%.</a:t>
            </a:r>
          </a:p>
          <a:p>
            <a:r>
              <a:rPr lang="en-US" dirty="0" err="1"/>
              <a:t>Linearizability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typically</a:t>
            </a:r>
            <a:r>
              <a:rPr lang="en-US" dirty="0"/>
              <a:t> requires </a:t>
            </a:r>
            <a:r>
              <a:rPr lang="en-US" i="1" dirty="0">
                <a:solidFill>
                  <a:srgbClr val="FF0000"/>
                </a:solidFill>
              </a:rPr>
              <a:t>complete</a:t>
            </a:r>
            <a:r>
              <a:rPr lang="en-US" dirty="0">
                <a:solidFill>
                  <a:srgbClr val="FF0000"/>
                </a:solidFill>
              </a:rPr>
              <a:t> synchronization of multiple copies before a write operation returns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So that any read over any copy can return the most recent write.</a:t>
            </a:r>
          </a:p>
          <a:p>
            <a:pPr lvl="1"/>
            <a:r>
              <a:rPr lang="en-US" dirty="0"/>
              <a:t>No room for asynchronous writes (i.e., a write operation returns before all updates are propagated.)</a:t>
            </a:r>
          </a:p>
          <a:p>
            <a:r>
              <a:rPr lang="en-US" dirty="0"/>
              <a:t>It makes less sense in a global setting.</a:t>
            </a:r>
          </a:p>
          <a:p>
            <a:pPr lvl="1"/>
            <a:r>
              <a:rPr lang="en-US" dirty="0"/>
              <a:t>Inter-</a:t>
            </a:r>
            <a:r>
              <a:rPr lang="en-US" dirty="0" err="1"/>
              <a:t>datecenter</a:t>
            </a:r>
            <a:r>
              <a:rPr lang="en-US" dirty="0"/>
              <a:t> latency: ~10s </a:t>
            </a:r>
            <a:r>
              <a:rPr lang="en-US" dirty="0" err="1"/>
              <a:t>ms</a:t>
            </a:r>
            <a:r>
              <a:rPr lang="en-US" dirty="0"/>
              <a:t> to ~100s </a:t>
            </a:r>
            <a:r>
              <a:rPr lang="en-US" dirty="0" err="1"/>
              <a:t>ms</a:t>
            </a:r>
            <a:endParaRPr lang="en-US" dirty="0"/>
          </a:p>
          <a:p>
            <a:r>
              <a:rPr lang="en-US" dirty="0"/>
              <a:t>It might still make sense in a local setting (e.g., within a single data center).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484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Passive (Primary-Backup) Replication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7683500" cy="5306709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>
              <a:solidFill>
                <a:srgbClr val="6BB76D"/>
              </a:solidFill>
            </a:endParaRPr>
          </a:p>
          <a:p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Request Communication</a:t>
            </a:r>
            <a:r>
              <a:rPr lang="en-US" dirty="0"/>
              <a:t>: the request is issued to the primary RM and carries a unique request id.</a:t>
            </a:r>
          </a:p>
          <a:p>
            <a:r>
              <a:rPr lang="en-US" dirty="0">
                <a:solidFill>
                  <a:srgbClr val="0000FF"/>
                </a:solidFill>
              </a:rPr>
              <a:t>Coordination</a:t>
            </a:r>
            <a:r>
              <a:rPr lang="en-US" dirty="0"/>
              <a:t>: Primary takes requests atomically, in order, checks id (resends response if not new id.)</a:t>
            </a:r>
          </a:p>
          <a:p>
            <a:r>
              <a:rPr lang="en-US" dirty="0">
                <a:solidFill>
                  <a:srgbClr val="0000FF"/>
                </a:solidFill>
              </a:rPr>
              <a:t>Execution</a:t>
            </a:r>
            <a:r>
              <a:rPr lang="en-US" dirty="0"/>
              <a:t>: Primary executes &amp; stores the response  </a:t>
            </a:r>
          </a:p>
          <a:p>
            <a:r>
              <a:rPr lang="en-US" dirty="0">
                <a:solidFill>
                  <a:srgbClr val="0000FF"/>
                </a:solidFill>
              </a:rPr>
              <a:t>Agreement</a:t>
            </a:r>
            <a:r>
              <a:rPr lang="en-US" dirty="0"/>
              <a:t>: If update, primary sends updated state/result, </a:t>
            </a:r>
            <a:r>
              <a:rPr lang="en-US" dirty="0" err="1"/>
              <a:t>req</a:t>
            </a:r>
            <a:r>
              <a:rPr lang="en-US" dirty="0"/>
              <a:t>-id and response to all backup </a:t>
            </a:r>
            <a:r>
              <a:rPr lang="en-US" dirty="0" err="1"/>
              <a:t>RMs</a:t>
            </a:r>
            <a:r>
              <a:rPr lang="en-US" dirty="0"/>
              <a:t> (1-phase commit enough).</a:t>
            </a:r>
          </a:p>
          <a:p>
            <a:r>
              <a:rPr lang="en-US" dirty="0">
                <a:solidFill>
                  <a:srgbClr val="0000FF"/>
                </a:solidFill>
              </a:rPr>
              <a:t>Response</a:t>
            </a:r>
            <a:r>
              <a:rPr lang="en-US" dirty="0"/>
              <a:t>: primary sends result to the front end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765800" y="1143000"/>
            <a:ext cx="2451100" cy="2082800"/>
          </a:xfrm>
          <a:prstGeom prst="rect">
            <a:avLst/>
          </a:prstGeom>
          <a:solidFill>
            <a:schemeClr val="folHlink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79500" y="1206500"/>
            <a:ext cx="3886200" cy="685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1371600" y="1358900"/>
            <a:ext cx="876300" cy="4064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384300" y="1409700"/>
            <a:ext cx="8763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Client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378200" y="1397000"/>
            <a:ext cx="1193800" cy="33855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chemeClr val="tx1"/>
                </a:solidFill>
              </a:rPr>
              <a:t>Front End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5994400" y="1612900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7302500" y="2146300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7289800" y="1244600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5956300" y="1714500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7251700" y="1409700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7277100" y="2273300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1079500" y="2463800"/>
            <a:ext cx="3886200" cy="685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1371600" y="2616200"/>
            <a:ext cx="876300" cy="4064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1384300" y="2667000"/>
            <a:ext cx="8763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Client</a:t>
            </a: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3378200" y="2641600"/>
            <a:ext cx="1193800" cy="33855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Front End</a:t>
            </a:r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>
            <a:off x="2247900" y="1574800"/>
            <a:ext cx="1143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>
            <a:off x="2273300" y="2819400"/>
            <a:ext cx="1143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>
            <a:off x="4584700" y="1587500"/>
            <a:ext cx="1397000" cy="279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 flipV="1">
            <a:off x="4572000" y="2070100"/>
            <a:ext cx="1549400" cy="723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6375400" y="2463800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6337300" y="2628900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26" name="Line 25"/>
          <p:cNvSpPr>
            <a:spLocks noChangeShapeType="1"/>
          </p:cNvSpPr>
          <p:nvPr/>
        </p:nvSpPr>
        <p:spPr bwMode="auto">
          <a:xfrm flipV="1">
            <a:off x="6565900" y="1524000"/>
            <a:ext cx="736600" cy="317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Line 26"/>
          <p:cNvSpPr>
            <a:spLocks noChangeShapeType="1"/>
          </p:cNvSpPr>
          <p:nvPr/>
        </p:nvSpPr>
        <p:spPr bwMode="auto">
          <a:xfrm>
            <a:off x="6540500" y="2032000"/>
            <a:ext cx="787400" cy="330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>
            <a:off x="6375400" y="2197100"/>
            <a:ext cx="177800" cy="317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Text Box 28"/>
          <p:cNvSpPr txBox="1">
            <a:spLocks noChangeArrowheads="1"/>
          </p:cNvSpPr>
          <p:nvPr/>
        </p:nvSpPr>
        <p:spPr bwMode="auto">
          <a:xfrm>
            <a:off x="5854700" y="1358900"/>
            <a:ext cx="850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primary</a:t>
            </a:r>
          </a:p>
        </p:txBody>
      </p:sp>
      <p:sp>
        <p:nvSpPr>
          <p:cNvPr id="30" name="Text Box 29"/>
          <p:cNvSpPr txBox="1">
            <a:spLocks noChangeArrowheads="1"/>
          </p:cNvSpPr>
          <p:nvPr/>
        </p:nvSpPr>
        <p:spPr bwMode="auto">
          <a:xfrm>
            <a:off x="7188200" y="1790700"/>
            <a:ext cx="850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Backup</a:t>
            </a:r>
          </a:p>
        </p:txBody>
      </p: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7188200" y="2667000"/>
            <a:ext cx="850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Backup</a:t>
            </a:r>
          </a:p>
        </p:txBody>
      </p:sp>
      <p:sp>
        <p:nvSpPr>
          <p:cNvPr id="32" name="Text Box 31"/>
          <p:cNvSpPr txBox="1">
            <a:spLocks noChangeArrowheads="1"/>
          </p:cNvSpPr>
          <p:nvPr/>
        </p:nvSpPr>
        <p:spPr bwMode="auto">
          <a:xfrm>
            <a:off x="6223000" y="2946400"/>
            <a:ext cx="850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Backup</a:t>
            </a:r>
          </a:p>
        </p:txBody>
      </p:sp>
      <p:sp>
        <p:nvSpPr>
          <p:cNvPr id="33" name="Text Box 32"/>
          <p:cNvSpPr txBox="1">
            <a:spLocks noChangeArrowheads="1"/>
          </p:cNvSpPr>
          <p:nvPr/>
        </p:nvSpPr>
        <p:spPr bwMode="auto">
          <a:xfrm>
            <a:off x="2374900" y="1968500"/>
            <a:ext cx="1320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chemeClr val="tx1"/>
                </a:solidFill>
              </a:rPr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741681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Chain Replication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technique to provide </a:t>
            </a:r>
            <a:r>
              <a:rPr lang="en-US" dirty="0" err="1"/>
              <a:t>linearizability</a:t>
            </a:r>
            <a:r>
              <a:rPr lang="en-US" dirty="0"/>
              <a:t> with better performance</a:t>
            </a:r>
          </a:p>
          <a:p>
            <a:pPr lvl="1"/>
            <a:r>
              <a:rPr lang="en-US" dirty="0"/>
              <a:t>All writes go to the head.</a:t>
            </a:r>
          </a:p>
          <a:p>
            <a:pPr lvl="1"/>
            <a:r>
              <a:rPr lang="en-US" dirty="0"/>
              <a:t>All reads go to the tail.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 err="1"/>
              <a:t>Linearizability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Clear-cut cases: straightforward</a:t>
            </a:r>
          </a:p>
          <a:p>
            <a:pPr lvl="1"/>
            <a:r>
              <a:rPr lang="en-US" dirty="0"/>
              <a:t>Overlapping ops?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1752600" y="3695580"/>
            <a:ext cx="914400" cy="9144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N0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3733800" y="3695580"/>
            <a:ext cx="914400" cy="9144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N1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5715000" y="3695580"/>
            <a:ext cx="914400" cy="9144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N2</a:t>
            </a:r>
          </a:p>
        </p:txBody>
      </p:sp>
      <p:cxnSp>
        <p:nvCxnSpPr>
          <p:cNvPr id="8" name="Straight Arrow Connector 7"/>
          <p:cNvCxnSpPr>
            <a:stCxn id="5" idx="6"/>
            <a:endCxn id="6" idx="2"/>
          </p:cNvCxnSpPr>
          <p:nvPr/>
        </p:nvCxnSpPr>
        <p:spPr bwMode="auto">
          <a:xfrm>
            <a:off x="2667000" y="4152780"/>
            <a:ext cx="10668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Arrow Connector 8"/>
          <p:cNvCxnSpPr>
            <a:stCxn id="6" idx="6"/>
            <a:endCxn id="7" idx="2"/>
          </p:cNvCxnSpPr>
          <p:nvPr/>
        </p:nvCxnSpPr>
        <p:spPr bwMode="auto">
          <a:xfrm>
            <a:off x="4648200" y="4152780"/>
            <a:ext cx="10668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>
            <a:endCxn id="7" idx="1"/>
          </p:cNvCxnSpPr>
          <p:nvPr/>
        </p:nvCxnSpPr>
        <p:spPr bwMode="auto">
          <a:xfrm>
            <a:off x="5257800" y="3162180"/>
            <a:ext cx="591111" cy="667311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stCxn id="7" idx="7"/>
          </p:cNvCxnSpPr>
          <p:nvPr/>
        </p:nvCxnSpPr>
        <p:spPr bwMode="auto">
          <a:xfrm flipV="1">
            <a:off x="6495489" y="3162180"/>
            <a:ext cx="591111" cy="667311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4648200" y="270498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Reads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00800" y="270498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Replies</a:t>
            </a:r>
          </a:p>
        </p:txBody>
      </p:sp>
      <p:cxnSp>
        <p:nvCxnSpPr>
          <p:cNvPr id="14" name="Straight Arrow Connector 13"/>
          <p:cNvCxnSpPr/>
          <p:nvPr/>
        </p:nvCxnSpPr>
        <p:spPr bwMode="auto">
          <a:xfrm>
            <a:off x="1295400" y="3181290"/>
            <a:ext cx="591111" cy="667311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685800" y="272409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Writes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524000" y="462909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Head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486400" y="462909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Tail</a:t>
            </a:r>
          </a:p>
        </p:txBody>
      </p:sp>
    </p:spTree>
    <p:extLst>
      <p:ext uri="{BB962C8B-B14F-4D97-AF65-F5344CB8AC3E}">
        <p14:creationId xmlns:p14="http://schemas.microsoft.com/office/powerpoint/2010/main" val="1144746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Chain Replication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What ordering does this have for overlapping ops?</a:t>
            </a:r>
          </a:p>
          <a:p>
            <a:pPr lvl="1"/>
            <a:r>
              <a:rPr lang="en-US" dirty="0"/>
              <a:t>We have freedom to impose an order.</a:t>
            </a:r>
          </a:p>
          <a:p>
            <a:pPr lvl="1"/>
            <a:r>
              <a:rPr lang="en-US" dirty="0"/>
              <a:t>Case 1: A write is at either N0 or N1, and a read is at N2. The ordering we’re imposing is read then write.</a:t>
            </a:r>
          </a:p>
          <a:p>
            <a:pPr lvl="1"/>
            <a:r>
              <a:rPr lang="en-US" dirty="0"/>
              <a:t>Case 2: A write is at N2 and a read is also at N2. The ordering we’re imposing is write then read.</a:t>
            </a:r>
          </a:p>
          <a:p>
            <a:r>
              <a:rPr lang="en-US" dirty="0" err="1"/>
              <a:t>Linearizability</a:t>
            </a:r>
            <a:endParaRPr lang="en-US" dirty="0"/>
          </a:p>
          <a:p>
            <a:pPr lvl="1"/>
            <a:r>
              <a:rPr lang="en-US" dirty="0"/>
              <a:t>Once a write becomes visible (at the tail), </a:t>
            </a:r>
            <a:r>
              <a:rPr lang="en-US" dirty="0">
                <a:solidFill>
                  <a:srgbClr val="FF0000"/>
                </a:solidFill>
              </a:rPr>
              <a:t>all following reads get the write result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1752600" y="1981200"/>
            <a:ext cx="914400" cy="9144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N0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3733800" y="1981200"/>
            <a:ext cx="914400" cy="9144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N1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5715000" y="1981200"/>
            <a:ext cx="914400" cy="9144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N2</a:t>
            </a:r>
          </a:p>
        </p:txBody>
      </p:sp>
      <p:cxnSp>
        <p:nvCxnSpPr>
          <p:cNvPr id="8" name="Straight Arrow Connector 7"/>
          <p:cNvCxnSpPr>
            <a:stCxn id="5" idx="6"/>
            <a:endCxn id="6" idx="2"/>
          </p:cNvCxnSpPr>
          <p:nvPr/>
        </p:nvCxnSpPr>
        <p:spPr bwMode="auto">
          <a:xfrm>
            <a:off x="2667000" y="2438400"/>
            <a:ext cx="10668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Arrow Connector 8"/>
          <p:cNvCxnSpPr>
            <a:stCxn id="6" idx="6"/>
            <a:endCxn id="7" idx="2"/>
          </p:cNvCxnSpPr>
          <p:nvPr/>
        </p:nvCxnSpPr>
        <p:spPr bwMode="auto">
          <a:xfrm>
            <a:off x="4648200" y="2438400"/>
            <a:ext cx="10668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>
            <a:endCxn id="7" idx="1"/>
          </p:cNvCxnSpPr>
          <p:nvPr/>
        </p:nvCxnSpPr>
        <p:spPr bwMode="auto">
          <a:xfrm>
            <a:off x="5257800" y="1447800"/>
            <a:ext cx="591111" cy="667311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stCxn id="7" idx="7"/>
          </p:cNvCxnSpPr>
          <p:nvPr/>
        </p:nvCxnSpPr>
        <p:spPr bwMode="auto">
          <a:xfrm flipV="1">
            <a:off x="6495489" y="1447800"/>
            <a:ext cx="591111" cy="667311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4648200" y="9906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Reads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00800" y="9906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Replies</a:t>
            </a:r>
          </a:p>
        </p:txBody>
      </p:sp>
      <p:cxnSp>
        <p:nvCxnSpPr>
          <p:cNvPr id="14" name="Straight Arrow Connector 13"/>
          <p:cNvCxnSpPr/>
          <p:nvPr/>
        </p:nvCxnSpPr>
        <p:spPr bwMode="auto">
          <a:xfrm>
            <a:off x="1295400" y="1466910"/>
            <a:ext cx="591111" cy="667311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685800" y="100971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Writes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524000" y="291471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Head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486400" y="291471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Tail</a:t>
            </a:r>
          </a:p>
        </p:txBody>
      </p:sp>
    </p:spTree>
    <p:extLst>
      <p:ext uri="{BB962C8B-B14F-4D97-AF65-F5344CB8AC3E}">
        <p14:creationId xmlns:p14="http://schemas.microsoft.com/office/powerpoint/2010/main" val="1282350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CSE 486/586 </a:t>
            </a:r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PA4 deadline: 5/10 (Friday)</a:t>
            </a:r>
          </a:p>
          <a:p>
            <a:r>
              <a:rPr lang="en-US"/>
              <a:t>486/586 survey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172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Relaxing the Guarantees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we need linearizability?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Does it matter if I see some posts some time </a:t>
            </a:r>
            <a:r>
              <a:rPr lang="en-US"/>
              <a:t>later?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1752600"/>
            <a:ext cx="5346946" cy="37338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 bwMode="auto">
          <a:xfrm>
            <a:off x="2895600" y="2438400"/>
            <a:ext cx="4038600" cy="11430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895600" y="3657600"/>
            <a:ext cx="4038600" cy="12954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430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32606</TotalTime>
  <Pages>12</Pages>
  <Words>2262</Words>
  <Application>Microsoft Macintosh PowerPoint</Application>
  <PresentationFormat>Letter Paper (8.5x11 in)</PresentationFormat>
  <Paragraphs>372</Paragraphs>
  <Slides>27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ＭＳ Ｐゴシック</vt:lpstr>
      <vt:lpstr>Arial</vt:lpstr>
      <vt:lpstr>Calibri</vt:lpstr>
      <vt:lpstr>Helvetica</vt:lpstr>
      <vt:lpstr>Times New Roman</vt:lpstr>
      <vt:lpstr>Wingdings</vt:lpstr>
      <vt:lpstr>CS252-template</vt:lpstr>
      <vt:lpstr>Office Theme</vt:lpstr>
      <vt:lpstr>CSE 486/586 Distributed Systems Consistency --- 2</vt:lpstr>
      <vt:lpstr>Implementing Linearizability</vt:lpstr>
      <vt:lpstr>Implementing Linearizability</vt:lpstr>
      <vt:lpstr>Implementing Linearizability</vt:lpstr>
      <vt:lpstr>Passive (Primary-Backup) Replication</vt:lpstr>
      <vt:lpstr>Chain Replication</vt:lpstr>
      <vt:lpstr>Chain Replication</vt:lpstr>
      <vt:lpstr>CSE 486/586 Administrivia</vt:lpstr>
      <vt:lpstr>Relaxing the Guarantees</vt:lpstr>
      <vt:lpstr>Relaxing the Guarantees</vt:lpstr>
      <vt:lpstr>Sequential Consistency</vt:lpstr>
      <vt:lpstr>Delayed Write Visibility</vt:lpstr>
      <vt:lpstr>Delayed Write Visibility</vt:lpstr>
      <vt:lpstr>Sequential Consistency Definition</vt:lpstr>
      <vt:lpstr>Sequential Consistency Definition</vt:lpstr>
      <vt:lpstr>Sequential Consistency Examples</vt:lpstr>
      <vt:lpstr>Sequential Consistency Examples</vt:lpstr>
      <vt:lpstr>Sequential Consistency Examples</vt:lpstr>
      <vt:lpstr>Sequential Consistency</vt:lpstr>
      <vt:lpstr>Sequential Consistency vs. Linearizability</vt:lpstr>
      <vt:lpstr>Implementing Sequential Consistency</vt:lpstr>
      <vt:lpstr>Implementing Sequential Consistency</vt:lpstr>
      <vt:lpstr>Implementing Sequential Consistency</vt:lpstr>
      <vt:lpstr>Active Replication</vt:lpstr>
      <vt:lpstr>Two More Consistency Models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Microsoft Office User</cp:lastModifiedBy>
  <cp:revision>1937</cp:revision>
  <cp:lastPrinted>2019-04-17T16:11:40Z</cp:lastPrinted>
  <dcterms:created xsi:type="dcterms:W3CDTF">2012-03-21T04:48:11Z</dcterms:created>
  <dcterms:modified xsi:type="dcterms:W3CDTF">2020-03-31T18:13:58Z</dcterms:modified>
  <cp:category/>
</cp:coreProperties>
</file>