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31" r:id="rId4"/>
    <p:sldId id="732" r:id="rId5"/>
    <p:sldId id="733" r:id="rId6"/>
    <p:sldId id="734" r:id="rId7"/>
    <p:sldId id="735" r:id="rId8"/>
    <p:sldId id="737" r:id="rId9"/>
    <p:sldId id="738" r:id="rId10"/>
    <p:sldId id="739" r:id="rId11"/>
    <p:sldId id="740" r:id="rId12"/>
    <p:sldId id="741" r:id="rId13"/>
    <p:sldId id="758" r:id="rId14"/>
    <p:sldId id="742" r:id="rId15"/>
    <p:sldId id="743" r:id="rId16"/>
    <p:sldId id="744" r:id="rId17"/>
    <p:sldId id="745" r:id="rId18"/>
    <p:sldId id="746" r:id="rId19"/>
    <p:sldId id="747" r:id="rId20"/>
    <p:sldId id="543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10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11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7430A-9942-634D-ADCB-383ADCE55D87}" type="slidenum">
              <a:rPr lang="en-US"/>
              <a:pPr/>
              <a:t>13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8007-BEC9-D94F-A945-B9D02FC18961}" type="slidenum">
              <a:rPr lang="en-US"/>
              <a:pPr/>
              <a:t>14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British Firm Ferranti, did Mercury and then Atlas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1 too difficult for users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2 too slow.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15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16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17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BDCBB-A062-4242-B11F-BB90851F960A}" type="slidenum">
              <a:rPr lang="en-US"/>
              <a:pPr/>
              <a:t>18</a:t>
            </a:fld>
            <a:endParaRPr lang="en-US"/>
          </a:p>
        </p:txBody>
      </p:sp>
      <p:sp>
        <p:nvSpPr>
          <p:cNvPr id="161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/>
              <a:pPr/>
              <a:t>3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E89D8-B077-D248-9270-0214275F7911}" type="slidenum">
              <a:rPr lang="en-US"/>
              <a:pPr/>
              <a:t>4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5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Example: 10K Instructions between I/O – 100K Instructions during I/O.</a:t>
            </a:r>
          </a:p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6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7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8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9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Address </a:t>
            </a:r>
            <a:r>
              <a:rPr lang="en-US" dirty="0" smtClean="0"/>
              <a:t>Translation </a:t>
            </a:r>
            <a:r>
              <a:rPr lang="en-US" smtClean="0"/>
              <a:t>and </a:t>
            </a:r>
            <a:r>
              <a:rPr lang="en-US" smtClean="0"/>
              <a:t>Protection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 ...</a:t>
            </a:r>
          </a:p>
          <a:p>
            <a:pPr marL="342900" indent="-342900">
              <a:buFontTx/>
              <a:buNone/>
            </a:pP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</a:t>
            </a:r>
            <a:r>
              <a:rPr lang="en-US" altLang="ko-KR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Space requirement is large </a:t>
            </a:r>
          </a:p>
          <a:p>
            <a:pPr marL="342900" indent="-342900">
              <a:buFontTx/>
              <a:buNone/>
            </a:pPr>
            <a:r>
              <a:rPr lang="en-US" altLang="ko-KR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   </a:t>
            </a:r>
            <a:r>
              <a:rPr lang="en-US" altLang="ko-KR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 </a:t>
            </a:r>
            <a:r>
              <a:rPr lang="en-US" altLang="ko-KR" dirty="0" err="1" smtClean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expensive to 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		</a:t>
            </a:r>
            <a:r>
              <a:rPr lang="en-US" altLang="ko-KR" sz="2400" dirty="0" err="1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143000"/>
            <a:ext cx="7491413" cy="5270500"/>
            <a:chOff x="632" y="848"/>
            <a:chExt cx="4719" cy="33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2639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/>
              <a:t>Project 2 list will be up soon</a:t>
            </a:r>
          </a:p>
          <a:p>
            <a:r>
              <a:rPr lang="en-US" dirty="0" smtClean="0"/>
              <a:t>Guest lectures possibly this month</a:t>
            </a:r>
          </a:p>
          <a:p>
            <a:r>
              <a:rPr lang="en-US" dirty="0" smtClean="0"/>
              <a:t>Quiz will be distributed Monday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784-13AC-F34A-8DAA-8660867687B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 Problem in the Early Sixties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7312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  <a:cs typeface="굴림" charset="-127"/>
              </a:rPr>
              <a:t>There were many applications whose data could not fit in the main memory, e.g., payroll</a:t>
            </a:r>
          </a:p>
          <a:p>
            <a:pPr lvl="1">
              <a:lnSpc>
                <a:spcPct val="80000"/>
              </a:lnSpc>
            </a:pPr>
            <a:r>
              <a:rPr lang="en-US" altLang="ko-KR" sz="2400" i="1" dirty="0">
                <a:ea typeface="굴림" charset="-127"/>
                <a:cs typeface="굴림" charset="-127"/>
              </a:rPr>
              <a:t>Paged memory system reduced fragmentation but still required the whole program to be resident in the main memory</a:t>
            </a:r>
          </a:p>
          <a:p>
            <a:pPr>
              <a:lnSpc>
                <a:spcPct val="80000"/>
              </a:lnSpc>
            </a:pPr>
            <a:endParaRPr lang="en-US" altLang="ko-KR" sz="28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  <a:cs typeface="굴림" charset="-127"/>
              </a:rPr>
              <a:t>Programmers moved the data back and forth from the secondary store by </a:t>
            </a:r>
            <a:r>
              <a:rPr lang="en-US" altLang="ko-KR" sz="2800" i="1" dirty="0">
                <a:ea typeface="굴림" charset="-127"/>
                <a:cs typeface="굴림" charset="-127"/>
              </a:rPr>
              <a:t>overlaying</a:t>
            </a:r>
            <a:r>
              <a:rPr lang="en-US" altLang="ko-KR" sz="2800" dirty="0">
                <a:ea typeface="굴림" charset="-127"/>
                <a:cs typeface="굴림" charset="-127"/>
              </a:rPr>
              <a:t> it repeatedly on the primary store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					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tricky programming!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3468-04AB-8F44-B916-86F96C5153B8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Manual Overlays</a:t>
            </a:r>
            <a:r>
              <a:rPr lang="en-US" altLang="ko-KR" i="1"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54787" name="Rectangle 3"/>
          <p:cNvSpPr>
            <a:spLocks noChangeArrowheads="1"/>
          </p:cNvSpPr>
          <p:nvPr/>
        </p:nvSpPr>
        <p:spPr bwMode="auto">
          <a:xfrm>
            <a:off x="2384425" y="1347788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88" name="Rectangle 4"/>
          <p:cNvSpPr>
            <a:spLocks noChangeArrowheads="1"/>
          </p:cNvSpPr>
          <p:nvPr/>
        </p:nvSpPr>
        <p:spPr bwMode="auto">
          <a:xfrm>
            <a:off x="6386513" y="4292600"/>
            <a:ext cx="22923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Ferranti Mercury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1956</a:t>
            </a:r>
          </a:p>
        </p:txBody>
      </p:sp>
      <p:sp>
        <p:nvSpPr>
          <p:cNvPr id="1654789" name="Rectangle 5"/>
          <p:cNvSpPr>
            <a:spLocks noChangeArrowheads="1"/>
          </p:cNvSpPr>
          <p:nvPr/>
        </p:nvSpPr>
        <p:spPr bwMode="auto">
          <a:xfrm>
            <a:off x="6926263" y="1819275"/>
            <a:ext cx="12160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main</a:t>
            </a:r>
          </a:p>
        </p:txBody>
      </p:sp>
      <p:sp>
        <p:nvSpPr>
          <p:cNvPr id="1654790" name="Rectangle 6"/>
          <p:cNvSpPr>
            <a:spLocks noChangeArrowheads="1"/>
          </p:cNvSpPr>
          <p:nvPr/>
        </p:nvSpPr>
        <p:spPr bwMode="auto">
          <a:xfrm>
            <a:off x="6845300" y="3101975"/>
            <a:ext cx="137795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640k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drum</a:t>
            </a:r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>
            <a:off x="7534275" y="2552700"/>
            <a:ext cx="0" cy="48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2" name="Rectangle 8"/>
          <p:cNvSpPr>
            <a:spLocks noChangeArrowheads="1"/>
          </p:cNvSpPr>
          <p:nvPr/>
        </p:nvSpPr>
        <p:spPr bwMode="auto">
          <a:xfrm>
            <a:off x="6381750" y="1708150"/>
            <a:ext cx="2305050" cy="24257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3" name="Rectangle 9"/>
          <p:cNvSpPr>
            <a:spLocks noChangeArrowheads="1"/>
          </p:cNvSpPr>
          <p:nvPr/>
        </p:nvSpPr>
        <p:spPr bwMode="auto">
          <a:xfrm>
            <a:off x="6656388" y="3784600"/>
            <a:ext cx="19415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Central Store</a:t>
            </a:r>
          </a:p>
        </p:txBody>
      </p:sp>
      <p:sp>
        <p:nvSpPr>
          <p:cNvPr id="16547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096000" cy="4411663"/>
          </a:xfrm>
          <a:noFill/>
          <a:ln/>
        </p:spPr>
        <p:txBody>
          <a:bodyPr/>
          <a:lstStyle/>
          <a:p>
            <a:pPr marL="288925" indent="-288925"/>
            <a:r>
              <a:rPr lang="en-US" altLang="ko-KR" dirty="0">
                <a:ea typeface="굴림" charset="-127"/>
                <a:cs typeface="굴림" charset="-127"/>
              </a:rPr>
              <a:t>Assume an instruction can address all the storage on the drum</a:t>
            </a:r>
          </a:p>
          <a:p>
            <a:pPr marL="288925" indent="-288925"/>
            <a:endParaRPr lang="en-US" altLang="ko-KR" dirty="0">
              <a:ea typeface="굴림" charset="-127"/>
              <a:cs typeface="굴림" charset="-127"/>
            </a:endParaRP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1: </a:t>
            </a:r>
            <a:r>
              <a:rPr lang="en-US" altLang="ko-KR" dirty="0">
                <a:ea typeface="굴림" charset="-127"/>
                <a:cs typeface="굴림" charset="-127"/>
              </a:rPr>
              <a:t>programmer keeps track of addresses in the main memory and initiates an I/O transfer when </a:t>
            </a:r>
            <a:r>
              <a:rPr lang="en-US" altLang="ko-KR" dirty="0" smtClean="0">
                <a:ea typeface="굴림" charset="-127"/>
                <a:cs typeface="굴림" charset="-127"/>
              </a:rPr>
              <a:t>required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Difficult, error-prone!</a:t>
            </a: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2: </a:t>
            </a:r>
            <a:r>
              <a:rPr lang="en-US" altLang="ko-KR" dirty="0">
                <a:ea typeface="굴림" charset="-127"/>
                <a:cs typeface="굴림" charset="-127"/>
              </a:rPr>
              <a:t>automatic initiation of I/O transfers by software address </a:t>
            </a:r>
            <a:r>
              <a:rPr lang="en-US" altLang="ko-KR" dirty="0" smtClean="0">
                <a:ea typeface="굴림" charset="-127"/>
                <a:cs typeface="굴림" charset="-127"/>
              </a:rPr>
              <a:t>translation</a:t>
            </a:r>
          </a:p>
          <a:p>
            <a:pPr marL="688975" lvl="1" indent="-288925"/>
            <a:r>
              <a:rPr lang="en-US" altLang="ko-KR" sz="2400" i="1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Brooker’s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interpretive coding, 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1960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Inefficient!</a:t>
            </a:r>
            <a:endParaRPr lang="en-US" altLang="ko-KR" sz="2400" i="1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654795" name="Text Box 11"/>
          <p:cNvSpPr txBox="1">
            <a:spLocks noChangeArrowheads="1"/>
          </p:cNvSpPr>
          <p:nvPr/>
        </p:nvSpPr>
        <p:spPr bwMode="auto">
          <a:xfrm>
            <a:off x="695325" y="5480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4797" name="Text Box 13"/>
          <p:cNvSpPr txBox="1">
            <a:spLocks noChangeArrowheads="1"/>
          </p:cNvSpPr>
          <p:nvPr/>
        </p:nvSpPr>
        <p:spPr bwMode="auto">
          <a:xfrm>
            <a:off x="304800" y="5518665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/>
              <a:t>Not just an ancient black art, e.g., IBM Cell microprocessor</a:t>
            </a:r>
            <a:r>
              <a:rPr lang="en-US" sz="2400" i="1" dirty="0" smtClean="0"/>
              <a:t> used in Playstation-3 has explicitly </a:t>
            </a:r>
            <a:r>
              <a:rPr lang="en-US" sz="2400" i="1" dirty="0"/>
              <a:t>managed local </a:t>
            </a:r>
            <a:r>
              <a:rPr lang="en-US" sz="2400" i="1" dirty="0" smtClean="0"/>
              <a:t>store!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4" grpId="0" build="p"/>
      <p:bldP spid="165479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       1.4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91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1.4 </a:t>
              </a:r>
              <a:r>
                <a:rPr lang="en-US" altLang="ko-KR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917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 192 pages</a:t>
              </a:r>
            </a:p>
            <a:p>
              <a:pPr algn="l" defTabSz="774700">
                <a:spcBef>
                  <a:spcPct val="0"/>
                </a:spcBef>
              </a:pPr>
              <a:endParaRPr lang="ko-KR" altLang="en-US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Page 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>
                <a:ea typeface="굴림" charset="-127"/>
                <a:cs typeface="굴림" charset="-127"/>
              </a:rPr>
              <a:t>page is</a:t>
            </a:r>
            <a:r>
              <a:rPr lang="en-US" altLang="ko-KR" sz="2400">
                <a:ea typeface="굴림" charset="-127"/>
                <a:cs typeface="굴림" charset="-127"/>
              </a:rPr>
              <a:t> </a:t>
            </a:r>
            <a:r>
              <a:rPr lang="en-US" altLang="ko-KR" sz="2400" i="1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replaced 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to 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</a:t>
            </a:r>
            <a:r>
              <a:rPr lang="en-US" altLang="ko-KR" sz="2400" i="1">
                <a:ea typeface="굴림" charset="-127"/>
                <a:cs typeface="굴림" charset="-127"/>
              </a:rPr>
              <a:t>page table is updated</a:t>
            </a:r>
            <a:r>
              <a:rPr lang="en-US" altLang="ko-KR" sz="240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B787-953E-CB44-A01E-5FE23BF0F50F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30200"/>
            <a:ext cx="71628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Caching vs. Demand Paging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45400" y="2146300"/>
            <a:ext cx="889000" cy="584200"/>
            <a:chOff x="5048" y="1256"/>
            <a:chExt cx="560" cy="368"/>
          </a:xfrm>
        </p:grpSpPr>
        <p:sp>
          <p:nvSpPr>
            <p:cNvPr id="1615876" name="Oval 4" descr="90%"/>
            <p:cNvSpPr>
              <a:spLocks noChangeArrowheads="1"/>
            </p:cNvSpPr>
            <p:nvPr/>
          </p:nvSpPr>
          <p:spPr bwMode="auto">
            <a:xfrm>
              <a:off x="5048" y="149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7" name="Oval 5" descr="90%"/>
            <p:cNvSpPr>
              <a:spLocks noChangeArrowheads="1"/>
            </p:cNvSpPr>
            <p:nvPr/>
          </p:nvSpPr>
          <p:spPr bwMode="auto">
            <a:xfrm>
              <a:off x="5048" y="1448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8" name="Oval 6" descr="90%"/>
            <p:cNvSpPr>
              <a:spLocks noChangeArrowheads="1"/>
            </p:cNvSpPr>
            <p:nvPr/>
          </p:nvSpPr>
          <p:spPr bwMode="auto">
            <a:xfrm>
              <a:off x="5048" y="1400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9" name="Oval 7" descr="90%"/>
            <p:cNvSpPr>
              <a:spLocks noChangeArrowheads="1"/>
            </p:cNvSpPr>
            <p:nvPr/>
          </p:nvSpPr>
          <p:spPr bwMode="auto">
            <a:xfrm>
              <a:off x="5048" y="1352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0" name="Oval 8" descr="90%"/>
            <p:cNvSpPr>
              <a:spLocks noChangeArrowheads="1"/>
            </p:cNvSpPr>
            <p:nvPr/>
          </p:nvSpPr>
          <p:spPr bwMode="auto">
            <a:xfrm>
              <a:off x="5048" y="1304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1" name="Oval 9" descr="90%"/>
            <p:cNvSpPr>
              <a:spLocks noChangeArrowheads="1"/>
            </p:cNvSpPr>
            <p:nvPr/>
          </p:nvSpPr>
          <p:spPr bwMode="auto">
            <a:xfrm>
              <a:off x="5048" y="125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2" name="Oval 10" descr="90%"/>
            <p:cNvSpPr>
              <a:spLocks noChangeArrowheads="1"/>
            </p:cNvSpPr>
            <p:nvPr/>
          </p:nvSpPr>
          <p:spPr bwMode="auto">
            <a:xfrm>
              <a:off x="5240" y="1304"/>
              <a:ext cx="176" cy="3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5883" name="Line 11"/>
          <p:cNvSpPr>
            <a:spLocks noChangeShapeType="1"/>
          </p:cNvSpPr>
          <p:nvPr/>
        </p:nvSpPr>
        <p:spPr bwMode="auto">
          <a:xfrm>
            <a:off x="1168400" y="2438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4" name="Line 12"/>
          <p:cNvSpPr>
            <a:spLocks noChangeShapeType="1"/>
          </p:cNvSpPr>
          <p:nvPr/>
        </p:nvSpPr>
        <p:spPr bwMode="auto">
          <a:xfrm>
            <a:off x="2501900" y="2438400"/>
            <a:ext cx="55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5" name="Line 13"/>
          <p:cNvSpPr>
            <a:spLocks noChangeShapeType="1"/>
          </p:cNvSpPr>
          <p:nvPr/>
        </p:nvSpPr>
        <p:spPr bwMode="auto">
          <a:xfrm>
            <a:off x="5359400" y="24384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6" name="Line 14"/>
          <p:cNvSpPr>
            <a:spLocks noChangeShapeType="1"/>
          </p:cNvSpPr>
          <p:nvPr/>
        </p:nvSpPr>
        <p:spPr bwMode="auto">
          <a:xfrm>
            <a:off x="7035800" y="2438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7" name="Rectangle 15"/>
          <p:cNvSpPr>
            <a:spLocks noChangeArrowheads="1"/>
          </p:cNvSpPr>
          <p:nvPr/>
        </p:nvSpPr>
        <p:spPr bwMode="auto">
          <a:xfrm>
            <a:off x="392113" y="22256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1615888" name="Rectangle 16"/>
          <p:cNvSpPr>
            <a:spLocks noChangeArrowheads="1"/>
          </p:cNvSpPr>
          <p:nvPr/>
        </p:nvSpPr>
        <p:spPr bwMode="auto">
          <a:xfrm>
            <a:off x="1674813" y="2263775"/>
            <a:ext cx="849312" cy="3762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cache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1549400"/>
            <a:ext cx="1133475" cy="1752600"/>
            <a:chOff x="3768" y="960"/>
            <a:chExt cx="714" cy="1104"/>
          </a:xfrm>
        </p:grpSpPr>
        <p:sp>
          <p:nvSpPr>
            <p:cNvPr id="1615890" name="Rectangle 18"/>
            <p:cNvSpPr>
              <a:spLocks noChangeArrowheads="1"/>
            </p:cNvSpPr>
            <p:nvPr/>
          </p:nvSpPr>
          <p:spPr bwMode="auto">
            <a:xfrm>
              <a:off x="3792" y="960"/>
              <a:ext cx="672" cy="11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1" name="Rectangle 19"/>
            <p:cNvSpPr>
              <a:spLocks noChangeArrowheads="1"/>
            </p:cNvSpPr>
            <p:nvPr/>
          </p:nvSpPr>
          <p:spPr bwMode="auto">
            <a:xfrm>
              <a:off x="3768" y="1314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2" name="Rectangle 20"/>
          <p:cNvSpPr>
            <a:spLocks noChangeArrowheads="1"/>
          </p:cNvSpPr>
          <p:nvPr/>
        </p:nvSpPr>
        <p:spPr bwMode="auto">
          <a:xfrm>
            <a:off x="7466013" y="1349375"/>
            <a:ext cx="13509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secondary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5893" name="Rectangle 21"/>
          <p:cNvSpPr>
            <a:spLocks noChangeArrowheads="1"/>
          </p:cNvSpPr>
          <p:nvPr/>
        </p:nvSpPr>
        <p:spPr bwMode="auto">
          <a:xfrm>
            <a:off x="546100" y="3581400"/>
            <a:ext cx="8185150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Caching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  </a:t>
            </a: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entry			page frame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block (~32 bytes)		page (~4K bytes)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miss rate (1% to 20%)	page miss rate (&lt;0.001%)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hit (~1 cycle)		page hit (~100 cycles)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miss (~100 cycles)	page miss (~5M cycles)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miss is handled 	          a miss is handled 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   in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               mostly in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09900" y="1549400"/>
            <a:ext cx="1133475" cy="1752600"/>
            <a:chOff x="1896" y="976"/>
            <a:chExt cx="714" cy="1104"/>
          </a:xfrm>
        </p:grpSpPr>
        <p:sp>
          <p:nvSpPr>
            <p:cNvPr id="1615895" name="Rectangle 23" descr="90%"/>
            <p:cNvSpPr>
              <a:spLocks noChangeArrowheads="1"/>
            </p:cNvSpPr>
            <p:nvPr/>
          </p:nvSpPr>
          <p:spPr bwMode="auto">
            <a:xfrm>
              <a:off x="1920" y="976"/>
              <a:ext cx="672" cy="1104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6" name="Rectangle 24" descr="90%"/>
            <p:cNvSpPr>
              <a:spLocks noChangeArrowheads="1"/>
            </p:cNvSpPr>
            <p:nvPr/>
          </p:nvSpPr>
          <p:spPr bwMode="auto">
            <a:xfrm>
              <a:off x="1896" y="1330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7" name="Rectangle 25"/>
          <p:cNvSpPr>
            <a:spLocks noChangeArrowheads="1"/>
          </p:cNvSpPr>
          <p:nvPr/>
        </p:nvSpPr>
        <p:spPr bwMode="auto">
          <a:xfrm>
            <a:off x="4608513" y="22002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207000"/>
          </a:xfrm>
        </p:spPr>
        <p:txBody>
          <a:bodyPr/>
          <a:lstStyle/>
          <a:p>
            <a:r>
              <a:rPr lang="en-US" sz="2600" dirty="0" err="1" smtClean="0"/>
              <a:t>Prefetching</a:t>
            </a:r>
            <a:endParaRPr lang="en-US" sz="2600" dirty="0" smtClean="0"/>
          </a:p>
          <a:p>
            <a:pPr lvl="1"/>
            <a:r>
              <a:rPr lang="en-US" sz="2000" dirty="0" smtClean="0"/>
              <a:t>Speculate future I &amp; </a:t>
            </a:r>
            <a:r>
              <a:rPr lang="en-US" sz="2000" dirty="0" err="1" smtClean="0"/>
              <a:t>d</a:t>
            </a:r>
            <a:r>
              <a:rPr lang="en-US" sz="2000" dirty="0" smtClean="0"/>
              <a:t> accesses and fetch them into caches</a:t>
            </a:r>
          </a:p>
          <a:p>
            <a:r>
              <a:rPr lang="en-US" sz="2600" dirty="0" smtClean="0"/>
              <a:t>Hardware techniques</a:t>
            </a:r>
          </a:p>
          <a:p>
            <a:pPr lvl="1"/>
            <a:r>
              <a:rPr lang="en-US" sz="2000" dirty="0" smtClean="0"/>
              <a:t>Stream buffer</a:t>
            </a:r>
          </a:p>
          <a:p>
            <a:pPr lvl="1"/>
            <a:r>
              <a:rPr lang="en-US" sz="2000" dirty="0" err="1" smtClean="0"/>
              <a:t>Prefetch</a:t>
            </a:r>
            <a:r>
              <a:rPr lang="en-US" sz="2000" dirty="0" smtClean="0"/>
              <a:t>-on-miss</a:t>
            </a:r>
          </a:p>
          <a:p>
            <a:pPr lvl="1"/>
            <a:r>
              <a:rPr lang="en-US" sz="2000" dirty="0" smtClean="0"/>
              <a:t>One Block </a:t>
            </a:r>
            <a:r>
              <a:rPr lang="en-US" sz="2000" dirty="0" err="1" smtClean="0"/>
              <a:t>Lookahead</a:t>
            </a:r>
            <a:endParaRPr lang="en-US" sz="2000" dirty="0" smtClean="0"/>
          </a:p>
          <a:p>
            <a:pPr lvl="1"/>
            <a:r>
              <a:rPr lang="en-US" sz="2000" dirty="0" err="1" smtClean="0"/>
              <a:t>Strided</a:t>
            </a:r>
            <a:r>
              <a:rPr lang="en-US" sz="2000" dirty="0" smtClean="0"/>
              <a:t> </a:t>
            </a:r>
          </a:p>
          <a:p>
            <a:r>
              <a:rPr lang="en-US" sz="2600" dirty="0" smtClean="0"/>
              <a:t>Software techniques</a:t>
            </a:r>
          </a:p>
          <a:p>
            <a:pPr lvl="1"/>
            <a:r>
              <a:rPr lang="en-US" sz="2000" dirty="0" err="1" smtClean="0"/>
              <a:t>Prefetch</a:t>
            </a:r>
            <a:r>
              <a:rPr lang="en-US" sz="2000" dirty="0" smtClean="0"/>
              <a:t> instruction</a:t>
            </a:r>
          </a:p>
          <a:p>
            <a:pPr lvl="1"/>
            <a:r>
              <a:rPr lang="en-US" sz="2000" dirty="0" smtClean="0"/>
              <a:t>Loop interchange</a:t>
            </a:r>
          </a:p>
          <a:p>
            <a:pPr lvl="1"/>
            <a:r>
              <a:rPr lang="en-US" sz="2000" dirty="0" smtClean="0"/>
              <a:t>Loop fusion</a:t>
            </a:r>
          </a:p>
          <a:p>
            <a:pPr lvl="1"/>
            <a:r>
              <a:rPr lang="en-US" sz="2000" dirty="0" smtClean="0"/>
              <a:t>Cache tiling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B837-DC1F-5E49-BE61-C4D698C5E35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early absolute addressing schemes, to modern virtual memory systems with support for virtual machine monitors</a:t>
            </a:r>
          </a:p>
          <a:p>
            <a:endParaRPr lang="en-US"/>
          </a:p>
          <a:p>
            <a:r>
              <a:rPr lang="en-US"/>
              <a:t>Can separate into orthogonal functions:</a:t>
            </a:r>
          </a:p>
          <a:p>
            <a:pPr lvl="1"/>
            <a:r>
              <a:rPr lang="en-US" sz="2000"/>
              <a:t>Translation (mapping of virtual address to physical address)</a:t>
            </a:r>
          </a:p>
          <a:p>
            <a:pPr lvl="1"/>
            <a:r>
              <a:rPr lang="en-US" sz="2000"/>
              <a:t>Protection (permission to access word in memory)</a:t>
            </a:r>
          </a:p>
          <a:p>
            <a:pPr lvl="1"/>
            <a:r>
              <a:rPr lang="en-US" sz="2000"/>
              <a:t>Virtual memory (transparent extension of memory space using slower disk storage)</a:t>
            </a:r>
          </a:p>
          <a:p>
            <a:r>
              <a:rPr lang="en-US"/>
              <a:t>But most modern systems provide support for all the above functions with a single page-based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720A-5439-604E-9D72-B585F9F3E15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Absolute Addresses</a:t>
            </a: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59050"/>
            <a:ext cx="7696200" cy="282575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Only one program ran at a time, with unrestricted access to entire machine (RAM + I/O devices)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Addresses in a program depended upon where the program was to be loaded in </a:t>
            </a:r>
            <a:r>
              <a:rPr lang="en-US" altLang="ko-KR" dirty="0" smtClean="0">
                <a:ea typeface="굴림" charset="-127"/>
                <a:cs typeface="굴림" charset="-127"/>
              </a:rPr>
              <a:t>memory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Problems?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46596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334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EDSAC, early 50’s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1117600"/>
            <a:ext cx="7162800" cy="4824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the early 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Location-independent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7600" y="4518025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7600" y="2357438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67600" y="1955800"/>
            <a:ext cx="838200" cy="3479800"/>
            <a:chOff x="4704" y="1344"/>
            <a:chExt cx="528" cy="2192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8238" y="2614613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75538" y="4616450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243762" y="3211513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9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28875" y="2782887"/>
            <a:ext cx="1130300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the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supervisor mode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13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048000" y="13716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굴림" charset="-127"/>
              </a:rPr>
              <a:t>A page table contains the physical address of the base of each page:</a:t>
            </a:r>
            <a:endParaRPr kumimoji="0" lang="ko-KR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424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5410</TotalTime>
  <Pages>12</Pages>
  <Words>1400</Words>
  <Application>Microsoft Macintosh PowerPoint</Application>
  <PresentationFormat>Letter Paper (8.5x11 in)</PresentationFormat>
  <Paragraphs>345</Paragraphs>
  <Slides>19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490/590 Computer Architecture  Address Translation and Protection</vt:lpstr>
      <vt:lpstr>Last time…</vt:lpstr>
      <vt:lpstr>Memory Management</vt:lpstr>
      <vt:lpstr>Absolute Addresses</vt:lpstr>
      <vt:lpstr>Dynamic Address Translation</vt:lpstr>
      <vt:lpstr>Simple Base and Bound Translation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CSE 490/590 Administrivia</vt:lpstr>
      <vt:lpstr>A Problem in the Early Sixties</vt:lpstr>
      <vt:lpstr>Manual Overlays </vt:lpstr>
      <vt:lpstr>Demand Paging in Atlas (1962)</vt:lpstr>
      <vt:lpstr>Hardware Organization of Atlas </vt:lpstr>
      <vt:lpstr>Atlas Demand Paging Scheme</vt:lpstr>
      <vt:lpstr>Caching vs. Demand Paging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349</cp:revision>
  <cp:lastPrinted>2011-02-18T14:38:55Z</cp:lastPrinted>
  <dcterms:created xsi:type="dcterms:W3CDTF">2011-02-18T20:01:21Z</dcterms:created>
  <dcterms:modified xsi:type="dcterms:W3CDTF">2011-02-18T20:01:30Z</dcterms:modified>
  <cp:category/>
</cp:coreProperties>
</file>