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322" r:id="rId3"/>
    <p:sldId id="581" r:id="rId4"/>
    <p:sldId id="679" r:id="rId5"/>
    <p:sldId id="680" r:id="rId6"/>
    <p:sldId id="681" r:id="rId7"/>
    <p:sldId id="691" r:id="rId8"/>
    <p:sldId id="692" r:id="rId9"/>
    <p:sldId id="694" r:id="rId10"/>
    <p:sldId id="696" r:id="rId11"/>
    <p:sldId id="682" r:id="rId12"/>
    <p:sldId id="683" r:id="rId13"/>
    <p:sldId id="685" r:id="rId14"/>
    <p:sldId id="686" r:id="rId15"/>
    <p:sldId id="687" r:id="rId16"/>
    <p:sldId id="688" r:id="rId17"/>
    <p:sldId id="711" r:id="rId18"/>
    <p:sldId id="689" r:id="rId19"/>
    <p:sldId id="690" r:id="rId20"/>
    <p:sldId id="712" r:id="rId21"/>
    <p:sldId id="713" r:id="rId22"/>
    <p:sldId id="697" r:id="rId23"/>
    <p:sldId id="698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543" r:id="rId3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80102" autoAdjust="0"/>
  </p:normalViewPr>
  <p:slideViewPr>
    <p:cSldViewPr>
      <p:cViewPr varScale="1">
        <p:scale>
          <a:sx n="101" d="100"/>
          <a:sy n="101" d="100"/>
        </p:scale>
        <p:origin x="-9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B4D7C-05F8-E746-BCB7-00CAD162DF8F}" type="slidenum">
              <a:rPr lang="en-US"/>
              <a:pPr/>
              <a:t>13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9E201-449D-5F4E-B4CF-BFACCD227F5C}" type="slidenum">
              <a:rPr lang="en-US"/>
              <a:pPr/>
              <a:t>14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Why doesn’t DRAM get faster?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2B161-8397-9A4F-8916-FEA3F11FAB3E}" type="slidenum">
              <a:rPr lang="en-US"/>
              <a:pPr/>
              <a:t>17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Due to cost</a:t>
            </a:r>
          </a:p>
          <a:p>
            <a:r>
              <a:rPr lang="en-US"/>
              <a:t>Due to size of DRAM</a:t>
            </a:r>
          </a:p>
          <a:p>
            <a:r>
              <a:rPr lang="en-US"/>
              <a:t>Due to cost and wire delays (wires on-chip cost much less, and are faster)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0A83-8215-9E42-A0A1-36A5B83C75E6}" type="slidenum">
              <a:rPr lang="en-US"/>
              <a:pPr/>
              <a:t>18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D54F2-33A8-E847-9232-65D910DF072F}" type="slidenum">
              <a:rPr lang="en-US"/>
              <a:pPr/>
              <a:t>19</a:t>
            </a:fld>
            <a:endParaRPr lang="en-US"/>
          </a:p>
        </p:txBody>
      </p:sp>
      <p:sp>
        <p:nvSpPr>
          <p:cNvPr id="1134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8263" y="4560888"/>
            <a:ext cx="4562475" cy="4321175"/>
          </a:xfrm>
          <a:ln/>
        </p:spPr>
        <p:txBody>
          <a:bodyPr lIns="95652" tIns="46986" rIns="95652" bIns="46986"/>
          <a:lstStyle/>
          <a:p>
            <a:endParaRPr lang="en-US"/>
          </a:p>
        </p:txBody>
      </p:sp>
      <p:sp>
        <p:nvSpPr>
          <p:cNvPr id="1134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95917-DB81-784C-836D-E8A67F48EF09}" type="slidenum">
              <a:rPr lang="en-US"/>
              <a:pPr/>
              <a:t>21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Secondary characteristic: </a:t>
            </a:r>
          </a:p>
          <a:p>
            <a:r>
              <a:rPr lang="en-US"/>
              <a:t>Some machines (PDP-10) have overlain the registers on memory (jse)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22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E08D0-27BF-5141-89FC-045F5844A55E}" type="slidenum">
              <a:rPr lang="en-US"/>
              <a:pPr/>
              <a:t>23</a:t>
            </a:fld>
            <a:endParaRPr lang="en-US"/>
          </a:p>
        </p:txBody>
      </p:sp>
      <p:sp>
        <p:nvSpPr>
          <p:cNvPr id="1464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823AB-2D28-CF4F-BD9B-04C38CA472E9}" type="slidenum">
              <a:rPr lang="en-US"/>
              <a:pPr/>
              <a:t>24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25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20B85-7EDB-394E-8D49-663D80DE7798}" type="slidenum">
              <a:rPr lang="en-US"/>
              <a:pPr/>
              <a:t>26</a:t>
            </a:fld>
            <a:endParaRPr lang="en-US"/>
          </a:p>
        </p:txBody>
      </p:sp>
      <p:sp>
        <p:nvSpPr>
          <p:cNvPr id="1467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04343-53AE-5A4F-82ED-B50CEE6A9CA9}" type="slidenum">
              <a:rPr lang="en-US"/>
              <a:pPr/>
              <a:t>27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Tag only needs enough bits to uniquely identify the block (jse)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99685-E50A-164F-B7F1-2CA606A91356}" type="slidenum">
              <a:rPr lang="en-US"/>
              <a:pPr/>
              <a:t>28</a:t>
            </a:fld>
            <a:endParaRPr lang="en-US"/>
          </a:p>
        </p:txBody>
      </p:sp>
      <p:sp>
        <p:nvSpPr>
          <p:cNvPr id="1468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0FC8B-A6C6-9D47-A748-EF5366235BD0}" type="slidenum">
              <a:rPr lang="en-US"/>
              <a:pPr/>
              <a:t>29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Simplest scheme is to extract bits from ‘block number’ to determine ‘set’ (jse)</a:t>
            </a:r>
          </a:p>
          <a:p>
            <a:r>
              <a:rPr lang="en-US"/>
              <a:t>More sophisticated schemes will hash the block number ---- why could that be good/bad?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8DD2C-BD87-A741-8097-7BE88C2A5565}" type="slidenum">
              <a:rPr lang="en-US"/>
              <a:pPr/>
              <a:t>30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E0C0C-FC89-7F40-BED5-C227D61E8CFE}" type="slidenum">
              <a:rPr lang="en-US"/>
              <a:pPr/>
              <a:t>31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Index and tag reversed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C81C4-5CB2-AB49-B789-5B3CF0CDF7F1}" type="slidenum">
              <a:rPr lang="en-US"/>
              <a:pPr/>
              <a:t>32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Compare latency to direct mapped case? (jse)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DF540-395A-B841-8B28-04B672CA9757}" type="slidenum">
              <a:rPr lang="en-US"/>
              <a:pPr/>
              <a:t>33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A2A56-1D72-3841-9B8B-3BDA8B8BF2FE}" type="slidenum">
              <a:rPr lang="en-US"/>
              <a:pPr/>
              <a:t>34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NLRU used in Alpha TLBs (jse)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EDE5-6186-0440-A734-FD0E42748329}" type="slidenum">
              <a:rPr lang="en-US"/>
              <a:pPr/>
              <a:t>3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C9976-3901-4547-B0CA-AAF0DCDEC48F}" type="slidenum">
              <a:rPr lang="en-US"/>
              <a:pPr/>
              <a:t>4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1C28D-FFFB-914E-A77C-59C3AE6DB788}" type="slidenum">
              <a:rPr lang="en-US"/>
              <a:pPr/>
              <a:t>5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F3E93-265C-3D42-AD51-6D427BF63392}" type="slidenum">
              <a:rPr lang="en-US"/>
              <a:pPr/>
              <a:t>8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19C0-4737-BF44-93F4-B9B875658A6A}" type="slidenum">
              <a:rPr lang="en-US"/>
              <a:pPr/>
              <a:t>10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41A85-5294-8D41-A2B1-AB6CB46010AA}" type="slidenum">
              <a:rPr lang="en-US"/>
              <a:pPr/>
              <a:t>11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Use RAS/CAS to reduce average latency.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2F2D-FA58-AB42-9D7B-855CCBA2322C}" type="slidenum">
              <a:rPr lang="en-US"/>
              <a:pPr/>
              <a:t>12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490/590, Spring</a:t>
            </a:r>
            <a:r>
              <a:rPr lang="en-US" baseline="0" dirty="0" smtClean="0"/>
              <a:t> 2011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490/590 Computer Architecture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Cache </a:t>
            </a:r>
            <a:r>
              <a:rPr lang="en-US" dirty="0" smtClean="0"/>
              <a:t>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D5D-CE0A-AD4C-A101-D6DEDB52AA2D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215900"/>
            <a:ext cx="6248400" cy="1066800"/>
          </a:xfrm>
        </p:spPr>
        <p:txBody>
          <a:bodyPr/>
          <a:lstStyle/>
          <a:p>
            <a:r>
              <a:rPr lang="en-US" sz="2800"/>
              <a:t>DRAM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2400" y="990600"/>
            <a:ext cx="6403975" cy="3995738"/>
            <a:chOff x="896" y="624"/>
            <a:chExt cx="4034" cy="2517"/>
          </a:xfrm>
        </p:grpSpPr>
        <p:sp useBgFill="1">
          <p:nvSpPr>
            <p:cNvPr id="1415172" name="Rectangle 4"/>
            <p:cNvSpPr>
              <a:spLocks noChangeArrowheads="1"/>
            </p:cNvSpPr>
            <p:nvPr/>
          </p:nvSpPr>
          <p:spPr bwMode="auto">
            <a:xfrm>
              <a:off x="1712" y="1123"/>
              <a:ext cx="407" cy="1108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73" name="Rectangle 5"/>
            <p:cNvSpPr>
              <a:spLocks noChangeArrowheads="1"/>
            </p:cNvSpPr>
            <p:nvPr/>
          </p:nvSpPr>
          <p:spPr bwMode="auto">
            <a:xfrm rot="16200000">
              <a:off x="1357" y="1464"/>
              <a:ext cx="1123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Row Address Decoder</a:t>
              </a:r>
            </a:p>
          </p:txBody>
        </p:sp>
        <p:sp>
          <p:nvSpPr>
            <p:cNvPr id="1415174" name="Line 6"/>
            <p:cNvSpPr>
              <a:spLocks noChangeShapeType="1"/>
            </p:cNvSpPr>
            <p:nvPr/>
          </p:nvSpPr>
          <p:spPr bwMode="auto">
            <a:xfrm>
              <a:off x="2123" y="1239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75" name="Line 7"/>
            <p:cNvSpPr>
              <a:spLocks noChangeShapeType="1"/>
            </p:cNvSpPr>
            <p:nvPr/>
          </p:nvSpPr>
          <p:spPr bwMode="auto">
            <a:xfrm>
              <a:off x="2123" y="1478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282" y="1239"/>
              <a:ext cx="155" cy="156"/>
              <a:chOff x="1776" y="1584"/>
              <a:chExt cx="188" cy="188"/>
            </a:xfrm>
          </p:grpSpPr>
          <p:sp useBgFill="1">
            <p:nvSpPr>
              <p:cNvPr id="1415177" name="Rectangle 9"/>
              <p:cNvSpPr>
                <a:spLocks noChangeArrowheads="1"/>
              </p:cNvSpPr>
              <p:nvPr/>
            </p:nvSpPr>
            <p:spPr bwMode="auto">
              <a:xfrm>
                <a:off x="187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78" name="Line 10"/>
              <p:cNvSpPr>
                <a:spLocks noChangeShapeType="1"/>
              </p:cNvSpPr>
              <p:nvPr/>
            </p:nvSpPr>
            <p:spPr bwMode="auto">
              <a:xfrm flipV="1">
                <a:off x="192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79" name="Line 11"/>
              <p:cNvSpPr>
                <a:spLocks noChangeShapeType="1"/>
              </p:cNvSpPr>
              <p:nvPr/>
            </p:nvSpPr>
            <p:spPr bwMode="auto">
              <a:xfrm flipH="1">
                <a:off x="177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5180" name="Line 12"/>
            <p:cNvSpPr>
              <a:spLocks noChangeShapeType="1"/>
            </p:cNvSpPr>
            <p:nvPr/>
          </p:nvSpPr>
          <p:spPr bwMode="auto">
            <a:xfrm>
              <a:off x="2282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1" name="Line 13"/>
            <p:cNvSpPr>
              <a:spLocks noChangeShapeType="1"/>
            </p:cNvSpPr>
            <p:nvPr/>
          </p:nvSpPr>
          <p:spPr bwMode="auto">
            <a:xfrm>
              <a:off x="2520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2" name="Line 14"/>
            <p:cNvSpPr>
              <a:spLocks noChangeShapeType="1"/>
            </p:cNvSpPr>
            <p:nvPr/>
          </p:nvSpPr>
          <p:spPr bwMode="auto">
            <a:xfrm>
              <a:off x="2759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3" name="Line 15"/>
            <p:cNvSpPr>
              <a:spLocks noChangeShapeType="1"/>
            </p:cNvSpPr>
            <p:nvPr/>
          </p:nvSpPr>
          <p:spPr bwMode="auto">
            <a:xfrm>
              <a:off x="2998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4" name="Line 16"/>
            <p:cNvSpPr>
              <a:spLocks noChangeShapeType="1"/>
            </p:cNvSpPr>
            <p:nvPr/>
          </p:nvSpPr>
          <p:spPr bwMode="auto">
            <a:xfrm>
              <a:off x="3237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5" name="Line 17"/>
            <p:cNvSpPr>
              <a:spLocks noChangeShapeType="1"/>
            </p:cNvSpPr>
            <p:nvPr/>
          </p:nvSpPr>
          <p:spPr bwMode="auto">
            <a:xfrm>
              <a:off x="3475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186" name="Line 18"/>
            <p:cNvSpPr>
              <a:spLocks noChangeShapeType="1"/>
            </p:cNvSpPr>
            <p:nvPr/>
          </p:nvSpPr>
          <p:spPr bwMode="auto">
            <a:xfrm>
              <a:off x="2123" y="1717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282" y="1478"/>
              <a:ext cx="155" cy="156"/>
              <a:chOff x="1776" y="1872"/>
              <a:chExt cx="188" cy="188"/>
            </a:xfrm>
          </p:grpSpPr>
          <p:sp useBgFill="1">
            <p:nvSpPr>
              <p:cNvPr id="1415188" name="Rectangle 20"/>
              <p:cNvSpPr>
                <a:spLocks noChangeArrowheads="1"/>
              </p:cNvSpPr>
              <p:nvPr/>
            </p:nvSpPr>
            <p:spPr bwMode="auto">
              <a:xfrm>
                <a:off x="187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89" name="Line 21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0" name="Line 22"/>
              <p:cNvSpPr>
                <a:spLocks noChangeShapeType="1"/>
              </p:cNvSpPr>
              <p:nvPr/>
            </p:nvSpPr>
            <p:spPr bwMode="auto">
              <a:xfrm flipH="1">
                <a:off x="177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282" y="1717"/>
              <a:ext cx="155" cy="156"/>
              <a:chOff x="1776" y="2160"/>
              <a:chExt cx="188" cy="188"/>
            </a:xfrm>
          </p:grpSpPr>
          <p:sp useBgFill="1">
            <p:nvSpPr>
              <p:cNvPr id="1415192" name="Rectangle 24"/>
              <p:cNvSpPr>
                <a:spLocks noChangeArrowheads="1"/>
              </p:cNvSpPr>
              <p:nvPr/>
            </p:nvSpPr>
            <p:spPr bwMode="auto">
              <a:xfrm>
                <a:off x="187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3" name="Line 25"/>
              <p:cNvSpPr>
                <a:spLocks noChangeShapeType="1"/>
              </p:cNvSpPr>
              <p:nvPr/>
            </p:nvSpPr>
            <p:spPr bwMode="auto">
              <a:xfrm flipV="1">
                <a:off x="192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4" name="Line 26"/>
              <p:cNvSpPr>
                <a:spLocks noChangeShapeType="1"/>
              </p:cNvSpPr>
              <p:nvPr/>
            </p:nvSpPr>
            <p:spPr bwMode="auto">
              <a:xfrm flipH="1">
                <a:off x="177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282" y="1955"/>
              <a:ext cx="155" cy="156"/>
              <a:chOff x="1776" y="2448"/>
              <a:chExt cx="188" cy="188"/>
            </a:xfrm>
          </p:grpSpPr>
          <p:sp useBgFill="1">
            <p:nvSpPr>
              <p:cNvPr id="1415196" name="Rectangle 28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7" name="Line 29"/>
              <p:cNvSpPr>
                <a:spLocks noChangeShapeType="1"/>
              </p:cNvSpPr>
              <p:nvPr/>
            </p:nvSpPr>
            <p:spPr bwMode="auto">
              <a:xfrm flipV="1">
                <a:off x="192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198" name="Line 30"/>
              <p:cNvSpPr>
                <a:spLocks noChangeShapeType="1"/>
              </p:cNvSpPr>
              <p:nvPr/>
            </p:nvSpPr>
            <p:spPr bwMode="auto">
              <a:xfrm flipH="1">
                <a:off x="177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520" y="1239"/>
              <a:ext cx="156" cy="156"/>
              <a:chOff x="2064" y="1584"/>
              <a:chExt cx="188" cy="188"/>
            </a:xfrm>
          </p:grpSpPr>
          <p:sp useBgFill="1">
            <p:nvSpPr>
              <p:cNvPr id="1415200" name="Rectangle 32"/>
              <p:cNvSpPr>
                <a:spLocks noChangeArrowheads="1"/>
              </p:cNvSpPr>
              <p:nvPr/>
            </p:nvSpPr>
            <p:spPr bwMode="auto">
              <a:xfrm>
                <a:off x="2164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1" name="Line 33"/>
              <p:cNvSpPr>
                <a:spLocks noChangeShapeType="1"/>
              </p:cNvSpPr>
              <p:nvPr/>
            </p:nvSpPr>
            <p:spPr bwMode="auto">
              <a:xfrm flipV="1">
                <a:off x="2208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2" name="Line 34"/>
              <p:cNvSpPr>
                <a:spLocks noChangeShapeType="1"/>
              </p:cNvSpPr>
              <p:nvPr/>
            </p:nvSpPr>
            <p:spPr bwMode="auto">
              <a:xfrm flipH="1">
                <a:off x="2064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520" y="1478"/>
              <a:ext cx="156" cy="156"/>
              <a:chOff x="2064" y="1872"/>
              <a:chExt cx="188" cy="188"/>
            </a:xfrm>
          </p:grpSpPr>
          <p:sp useBgFill="1">
            <p:nvSpPr>
              <p:cNvPr id="1415204" name="Rectangle 36"/>
              <p:cNvSpPr>
                <a:spLocks noChangeArrowheads="1"/>
              </p:cNvSpPr>
              <p:nvPr/>
            </p:nvSpPr>
            <p:spPr bwMode="auto">
              <a:xfrm>
                <a:off x="2164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5" name="Line 37"/>
              <p:cNvSpPr>
                <a:spLocks noChangeShapeType="1"/>
              </p:cNvSpPr>
              <p:nvPr/>
            </p:nvSpPr>
            <p:spPr bwMode="auto">
              <a:xfrm flipV="1">
                <a:off x="2208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6" name="Line 3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520" y="1717"/>
              <a:ext cx="156" cy="156"/>
              <a:chOff x="2064" y="2160"/>
              <a:chExt cx="188" cy="188"/>
            </a:xfrm>
          </p:grpSpPr>
          <p:sp useBgFill="1">
            <p:nvSpPr>
              <p:cNvPr id="1415208" name="Rectangle 40"/>
              <p:cNvSpPr>
                <a:spLocks noChangeArrowheads="1"/>
              </p:cNvSpPr>
              <p:nvPr/>
            </p:nvSpPr>
            <p:spPr bwMode="auto">
              <a:xfrm>
                <a:off x="2164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09" name="Line 41"/>
              <p:cNvSpPr>
                <a:spLocks noChangeShapeType="1"/>
              </p:cNvSpPr>
              <p:nvPr/>
            </p:nvSpPr>
            <p:spPr bwMode="auto">
              <a:xfrm flipV="1">
                <a:off x="2208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0" name="Line 42"/>
              <p:cNvSpPr>
                <a:spLocks noChangeShapeType="1"/>
              </p:cNvSpPr>
              <p:nvPr/>
            </p:nvSpPr>
            <p:spPr bwMode="auto">
              <a:xfrm flipH="1">
                <a:off x="2064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520" y="1955"/>
              <a:ext cx="156" cy="156"/>
              <a:chOff x="2064" y="2448"/>
              <a:chExt cx="188" cy="188"/>
            </a:xfrm>
          </p:grpSpPr>
          <p:sp useBgFill="1">
            <p:nvSpPr>
              <p:cNvPr id="1415212" name="Rectangle 44"/>
              <p:cNvSpPr>
                <a:spLocks noChangeArrowheads="1"/>
              </p:cNvSpPr>
              <p:nvPr/>
            </p:nvSpPr>
            <p:spPr bwMode="auto">
              <a:xfrm>
                <a:off x="2164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3" name="Line 45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4" name="Line 46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759" y="1239"/>
              <a:ext cx="156" cy="156"/>
              <a:chOff x="2352" y="1584"/>
              <a:chExt cx="188" cy="188"/>
            </a:xfrm>
          </p:grpSpPr>
          <p:sp useBgFill="1">
            <p:nvSpPr>
              <p:cNvPr id="1415216" name="Rectangle 48"/>
              <p:cNvSpPr>
                <a:spLocks noChangeArrowheads="1"/>
              </p:cNvSpPr>
              <p:nvPr/>
            </p:nvSpPr>
            <p:spPr bwMode="auto">
              <a:xfrm>
                <a:off x="2452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7" name="Line 49"/>
              <p:cNvSpPr>
                <a:spLocks noChangeShapeType="1"/>
              </p:cNvSpPr>
              <p:nvPr/>
            </p:nvSpPr>
            <p:spPr bwMode="auto">
              <a:xfrm flipV="1">
                <a:off x="2496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18" name="Line 50"/>
              <p:cNvSpPr>
                <a:spLocks noChangeShapeType="1"/>
              </p:cNvSpPr>
              <p:nvPr/>
            </p:nvSpPr>
            <p:spPr bwMode="auto">
              <a:xfrm flipH="1">
                <a:off x="2352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759" y="1478"/>
              <a:ext cx="156" cy="156"/>
              <a:chOff x="2352" y="1872"/>
              <a:chExt cx="188" cy="188"/>
            </a:xfrm>
          </p:grpSpPr>
          <p:sp useBgFill="1">
            <p:nvSpPr>
              <p:cNvPr id="1415220" name="Rectangle 52"/>
              <p:cNvSpPr>
                <a:spLocks noChangeArrowheads="1"/>
              </p:cNvSpPr>
              <p:nvPr/>
            </p:nvSpPr>
            <p:spPr bwMode="auto">
              <a:xfrm>
                <a:off x="2452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1" name="Line 53"/>
              <p:cNvSpPr>
                <a:spLocks noChangeShapeType="1"/>
              </p:cNvSpPr>
              <p:nvPr/>
            </p:nvSpPr>
            <p:spPr bwMode="auto">
              <a:xfrm flipV="1">
                <a:off x="2496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2" name="Line 54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2759" y="1717"/>
              <a:ext cx="156" cy="156"/>
              <a:chOff x="2352" y="2160"/>
              <a:chExt cx="188" cy="188"/>
            </a:xfrm>
          </p:grpSpPr>
          <p:sp useBgFill="1">
            <p:nvSpPr>
              <p:cNvPr id="1415224" name="Rectangle 56"/>
              <p:cNvSpPr>
                <a:spLocks noChangeArrowheads="1"/>
              </p:cNvSpPr>
              <p:nvPr/>
            </p:nvSpPr>
            <p:spPr bwMode="auto">
              <a:xfrm>
                <a:off x="2452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5" name="Line 57"/>
              <p:cNvSpPr>
                <a:spLocks noChangeShapeType="1"/>
              </p:cNvSpPr>
              <p:nvPr/>
            </p:nvSpPr>
            <p:spPr bwMode="auto">
              <a:xfrm flipV="1">
                <a:off x="2496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6" name="Line 58"/>
              <p:cNvSpPr>
                <a:spLocks noChangeShapeType="1"/>
              </p:cNvSpPr>
              <p:nvPr/>
            </p:nvSpPr>
            <p:spPr bwMode="auto">
              <a:xfrm flipH="1">
                <a:off x="2352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2759" y="1955"/>
              <a:ext cx="156" cy="156"/>
              <a:chOff x="2352" y="2448"/>
              <a:chExt cx="188" cy="188"/>
            </a:xfrm>
          </p:grpSpPr>
          <p:sp useBgFill="1">
            <p:nvSpPr>
              <p:cNvPr id="1415228" name="Rectangle 60"/>
              <p:cNvSpPr>
                <a:spLocks noChangeArrowheads="1"/>
              </p:cNvSpPr>
              <p:nvPr/>
            </p:nvSpPr>
            <p:spPr bwMode="auto">
              <a:xfrm>
                <a:off x="2452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29" name="Line 61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0" name="Line 62"/>
              <p:cNvSpPr>
                <a:spLocks noChangeShapeType="1"/>
              </p:cNvSpPr>
              <p:nvPr/>
            </p:nvSpPr>
            <p:spPr bwMode="auto">
              <a:xfrm flipH="1">
                <a:off x="2352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2998" y="1239"/>
              <a:ext cx="156" cy="156"/>
              <a:chOff x="2640" y="1584"/>
              <a:chExt cx="188" cy="188"/>
            </a:xfrm>
          </p:grpSpPr>
          <p:sp useBgFill="1">
            <p:nvSpPr>
              <p:cNvPr id="1415232" name="Rectangle 64"/>
              <p:cNvSpPr>
                <a:spLocks noChangeArrowheads="1"/>
              </p:cNvSpPr>
              <p:nvPr/>
            </p:nvSpPr>
            <p:spPr bwMode="auto">
              <a:xfrm>
                <a:off x="2740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3" name="Line 65"/>
              <p:cNvSpPr>
                <a:spLocks noChangeShapeType="1"/>
              </p:cNvSpPr>
              <p:nvPr/>
            </p:nvSpPr>
            <p:spPr bwMode="auto">
              <a:xfrm flipV="1">
                <a:off x="2784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4" name="Line 66"/>
              <p:cNvSpPr>
                <a:spLocks noChangeShapeType="1"/>
              </p:cNvSpPr>
              <p:nvPr/>
            </p:nvSpPr>
            <p:spPr bwMode="auto">
              <a:xfrm flipH="1">
                <a:off x="2640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2998" y="1478"/>
              <a:ext cx="156" cy="156"/>
              <a:chOff x="2640" y="1872"/>
              <a:chExt cx="188" cy="188"/>
            </a:xfrm>
          </p:grpSpPr>
          <p:sp useBgFill="1">
            <p:nvSpPr>
              <p:cNvPr id="1415236" name="Rectangle 68"/>
              <p:cNvSpPr>
                <a:spLocks noChangeArrowheads="1"/>
              </p:cNvSpPr>
              <p:nvPr/>
            </p:nvSpPr>
            <p:spPr bwMode="auto">
              <a:xfrm>
                <a:off x="2740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7" name="Line 69"/>
              <p:cNvSpPr>
                <a:spLocks noChangeShapeType="1"/>
              </p:cNvSpPr>
              <p:nvPr/>
            </p:nvSpPr>
            <p:spPr bwMode="auto">
              <a:xfrm flipV="1">
                <a:off x="2784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38" name="Line 70"/>
              <p:cNvSpPr>
                <a:spLocks noChangeShapeType="1"/>
              </p:cNvSpPr>
              <p:nvPr/>
            </p:nvSpPr>
            <p:spPr bwMode="auto">
              <a:xfrm flipH="1">
                <a:off x="2640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2998" y="1717"/>
              <a:ext cx="156" cy="156"/>
              <a:chOff x="2640" y="2160"/>
              <a:chExt cx="188" cy="188"/>
            </a:xfrm>
          </p:grpSpPr>
          <p:sp useBgFill="1">
            <p:nvSpPr>
              <p:cNvPr id="1415240" name="Rectangle 72"/>
              <p:cNvSpPr>
                <a:spLocks noChangeArrowheads="1"/>
              </p:cNvSpPr>
              <p:nvPr/>
            </p:nvSpPr>
            <p:spPr bwMode="auto">
              <a:xfrm>
                <a:off x="2740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1" name="Line 73"/>
              <p:cNvSpPr>
                <a:spLocks noChangeShapeType="1"/>
              </p:cNvSpPr>
              <p:nvPr/>
            </p:nvSpPr>
            <p:spPr bwMode="auto">
              <a:xfrm flipV="1">
                <a:off x="2784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2" name="Line 74"/>
              <p:cNvSpPr>
                <a:spLocks noChangeShapeType="1"/>
              </p:cNvSpPr>
              <p:nvPr/>
            </p:nvSpPr>
            <p:spPr bwMode="auto">
              <a:xfrm flipH="1">
                <a:off x="2640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2998" y="1955"/>
              <a:ext cx="156" cy="156"/>
              <a:chOff x="2640" y="2448"/>
              <a:chExt cx="188" cy="188"/>
            </a:xfrm>
          </p:grpSpPr>
          <p:sp useBgFill="1">
            <p:nvSpPr>
              <p:cNvPr id="1415244" name="Rectangle 76"/>
              <p:cNvSpPr>
                <a:spLocks noChangeArrowheads="1"/>
              </p:cNvSpPr>
              <p:nvPr/>
            </p:nvSpPr>
            <p:spPr bwMode="auto">
              <a:xfrm>
                <a:off x="2740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5" name="Line 77"/>
              <p:cNvSpPr>
                <a:spLocks noChangeShapeType="1"/>
              </p:cNvSpPr>
              <p:nvPr/>
            </p:nvSpPr>
            <p:spPr bwMode="auto">
              <a:xfrm flipV="1">
                <a:off x="2784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6" name="Line 78"/>
              <p:cNvSpPr>
                <a:spLocks noChangeShapeType="1"/>
              </p:cNvSpPr>
              <p:nvPr/>
            </p:nvSpPr>
            <p:spPr bwMode="auto">
              <a:xfrm flipH="1">
                <a:off x="2640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9"/>
            <p:cNvGrpSpPr>
              <a:grpSpLocks/>
            </p:cNvGrpSpPr>
            <p:nvPr/>
          </p:nvGrpSpPr>
          <p:grpSpPr bwMode="auto">
            <a:xfrm>
              <a:off x="3237" y="1239"/>
              <a:ext cx="155" cy="156"/>
              <a:chOff x="2928" y="1584"/>
              <a:chExt cx="188" cy="188"/>
            </a:xfrm>
          </p:grpSpPr>
          <p:sp useBgFill="1">
            <p:nvSpPr>
              <p:cNvPr id="1415248" name="Rectangle 80"/>
              <p:cNvSpPr>
                <a:spLocks noChangeArrowheads="1"/>
              </p:cNvSpPr>
              <p:nvPr/>
            </p:nvSpPr>
            <p:spPr bwMode="auto">
              <a:xfrm>
                <a:off x="3028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49" name="Line 81"/>
              <p:cNvSpPr>
                <a:spLocks noChangeShapeType="1"/>
              </p:cNvSpPr>
              <p:nvPr/>
            </p:nvSpPr>
            <p:spPr bwMode="auto">
              <a:xfrm flipV="1">
                <a:off x="3072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0" name="Line 82"/>
              <p:cNvSpPr>
                <a:spLocks noChangeShapeType="1"/>
              </p:cNvSpPr>
              <p:nvPr/>
            </p:nvSpPr>
            <p:spPr bwMode="auto">
              <a:xfrm flipH="1">
                <a:off x="2928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83"/>
            <p:cNvGrpSpPr>
              <a:grpSpLocks/>
            </p:cNvGrpSpPr>
            <p:nvPr/>
          </p:nvGrpSpPr>
          <p:grpSpPr bwMode="auto">
            <a:xfrm>
              <a:off x="3237" y="1478"/>
              <a:ext cx="155" cy="156"/>
              <a:chOff x="2928" y="1872"/>
              <a:chExt cx="188" cy="188"/>
            </a:xfrm>
          </p:grpSpPr>
          <p:sp useBgFill="1">
            <p:nvSpPr>
              <p:cNvPr id="1415252" name="Rectangle 84"/>
              <p:cNvSpPr>
                <a:spLocks noChangeArrowheads="1"/>
              </p:cNvSpPr>
              <p:nvPr/>
            </p:nvSpPr>
            <p:spPr bwMode="auto">
              <a:xfrm>
                <a:off x="3028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3" name="Line 85"/>
              <p:cNvSpPr>
                <a:spLocks noChangeShapeType="1"/>
              </p:cNvSpPr>
              <p:nvPr/>
            </p:nvSpPr>
            <p:spPr bwMode="auto">
              <a:xfrm flipV="1">
                <a:off x="3072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4" name="Line 86"/>
              <p:cNvSpPr>
                <a:spLocks noChangeShapeType="1"/>
              </p:cNvSpPr>
              <p:nvPr/>
            </p:nvSpPr>
            <p:spPr bwMode="auto">
              <a:xfrm flipH="1">
                <a:off x="292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7"/>
            <p:cNvGrpSpPr>
              <a:grpSpLocks/>
            </p:cNvGrpSpPr>
            <p:nvPr/>
          </p:nvGrpSpPr>
          <p:grpSpPr bwMode="auto">
            <a:xfrm>
              <a:off x="3237" y="1717"/>
              <a:ext cx="155" cy="156"/>
              <a:chOff x="2928" y="2160"/>
              <a:chExt cx="188" cy="188"/>
            </a:xfrm>
          </p:grpSpPr>
          <p:sp useBgFill="1">
            <p:nvSpPr>
              <p:cNvPr id="1415256" name="Rectangle 88"/>
              <p:cNvSpPr>
                <a:spLocks noChangeArrowheads="1"/>
              </p:cNvSpPr>
              <p:nvPr/>
            </p:nvSpPr>
            <p:spPr bwMode="auto">
              <a:xfrm>
                <a:off x="3028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7" name="Line 89"/>
              <p:cNvSpPr>
                <a:spLocks noChangeShapeType="1"/>
              </p:cNvSpPr>
              <p:nvPr/>
            </p:nvSpPr>
            <p:spPr bwMode="auto">
              <a:xfrm flipV="1">
                <a:off x="3072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58" name="Line 90"/>
              <p:cNvSpPr>
                <a:spLocks noChangeShapeType="1"/>
              </p:cNvSpPr>
              <p:nvPr/>
            </p:nvSpPr>
            <p:spPr bwMode="auto">
              <a:xfrm flipH="1">
                <a:off x="2928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91"/>
            <p:cNvGrpSpPr>
              <a:grpSpLocks/>
            </p:cNvGrpSpPr>
            <p:nvPr/>
          </p:nvGrpSpPr>
          <p:grpSpPr bwMode="auto">
            <a:xfrm>
              <a:off x="3237" y="1955"/>
              <a:ext cx="155" cy="156"/>
              <a:chOff x="2928" y="2448"/>
              <a:chExt cx="188" cy="188"/>
            </a:xfrm>
          </p:grpSpPr>
          <p:sp useBgFill="1">
            <p:nvSpPr>
              <p:cNvPr id="1415260" name="Rectangle 92"/>
              <p:cNvSpPr>
                <a:spLocks noChangeArrowheads="1"/>
              </p:cNvSpPr>
              <p:nvPr/>
            </p:nvSpPr>
            <p:spPr bwMode="auto">
              <a:xfrm>
                <a:off x="3028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1" name="Line 93"/>
              <p:cNvSpPr>
                <a:spLocks noChangeShapeType="1"/>
              </p:cNvSpPr>
              <p:nvPr/>
            </p:nvSpPr>
            <p:spPr bwMode="auto">
              <a:xfrm flipV="1">
                <a:off x="3072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2" name="Line 94"/>
              <p:cNvSpPr>
                <a:spLocks noChangeShapeType="1"/>
              </p:cNvSpPr>
              <p:nvPr/>
            </p:nvSpPr>
            <p:spPr bwMode="auto">
              <a:xfrm flipH="1">
                <a:off x="2928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95"/>
            <p:cNvGrpSpPr>
              <a:grpSpLocks/>
            </p:cNvGrpSpPr>
            <p:nvPr/>
          </p:nvGrpSpPr>
          <p:grpSpPr bwMode="auto">
            <a:xfrm>
              <a:off x="3475" y="1239"/>
              <a:ext cx="156" cy="156"/>
              <a:chOff x="3216" y="1584"/>
              <a:chExt cx="188" cy="188"/>
            </a:xfrm>
          </p:grpSpPr>
          <p:sp useBgFill="1">
            <p:nvSpPr>
              <p:cNvPr id="1415264" name="Rectangle 96"/>
              <p:cNvSpPr>
                <a:spLocks noChangeArrowheads="1"/>
              </p:cNvSpPr>
              <p:nvPr/>
            </p:nvSpPr>
            <p:spPr bwMode="auto">
              <a:xfrm>
                <a:off x="331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5" name="Line 97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6" name="Line 98"/>
              <p:cNvSpPr>
                <a:spLocks noChangeShapeType="1"/>
              </p:cNvSpPr>
              <p:nvPr/>
            </p:nvSpPr>
            <p:spPr bwMode="auto">
              <a:xfrm flipH="1">
                <a:off x="321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99"/>
            <p:cNvGrpSpPr>
              <a:grpSpLocks/>
            </p:cNvGrpSpPr>
            <p:nvPr/>
          </p:nvGrpSpPr>
          <p:grpSpPr bwMode="auto">
            <a:xfrm>
              <a:off x="3475" y="1478"/>
              <a:ext cx="156" cy="156"/>
              <a:chOff x="3216" y="1872"/>
              <a:chExt cx="188" cy="188"/>
            </a:xfrm>
          </p:grpSpPr>
          <p:sp useBgFill="1">
            <p:nvSpPr>
              <p:cNvPr id="1415268" name="Rectangle 100"/>
              <p:cNvSpPr>
                <a:spLocks noChangeArrowheads="1"/>
              </p:cNvSpPr>
              <p:nvPr/>
            </p:nvSpPr>
            <p:spPr bwMode="auto">
              <a:xfrm>
                <a:off x="331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69" name="Line 101"/>
              <p:cNvSpPr>
                <a:spLocks noChangeShapeType="1"/>
              </p:cNvSpPr>
              <p:nvPr/>
            </p:nvSpPr>
            <p:spPr bwMode="auto">
              <a:xfrm flipV="1">
                <a:off x="336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0" name="Line 102"/>
              <p:cNvSpPr>
                <a:spLocks noChangeShapeType="1"/>
              </p:cNvSpPr>
              <p:nvPr/>
            </p:nvSpPr>
            <p:spPr bwMode="auto">
              <a:xfrm flipH="1">
                <a:off x="321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3"/>
            <p:cNvGrpSpPr>
              <a:grpSpLocks/>
            </p:cNvGrpSpPr>
            <p:nvPr/>
          </p:nvGrpSpPr>
          <p:grpSpPr bwMode="auto">
            <a:xfrm>
              <a:off x="3475" y="1717"/>
              <a:ext cx="156" cy="156"/>
              <a:chOff x="3216" y="2160"/>
              <a:chExt cx="188" cy="188"/>
            </a:xfrm>
          </p:grpSpPr>
          <p:sp useBgFill="1">
            <p:nvSpPr>
              <p:cNvPr id="1415272" name="Rectangle 104"/>
              <p:cNvSpPr>
                <a:spLocks noChangeArrowheads="1"/>
              </p:cNvSpPr>
              <p:nvPr/>
            </p:nvSpPr>
            <p:spPr bwMode="auto">
              <a:xfrm>
                <a:off x="331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3" name="Line 105"/>
              <p:cNvSpPr>
                <a:spLocks noChangeShapeType="1"/>
              </p:cNvSpPr>
              <p:nvPr/>
            </p:nvSpPr>
            <p:spPr bwMode="auto">
              <a:xfrm flipV="1">
                <a:off x="336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4" name="Line 106"/>
              <p:cNvSpPr>
                <a:spLocks noChangeShapeType="1"/>
              </p:cNvSpPr>
              <p:nvPr/>
            </p:nvSpPr>
            <p:spPr bwMode="auto">
              <a:xfrm flipH="1">
                <a:off x="321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07"/>
            <p:cNvGrpSpPr>
              <a:grpSpLocks/>
            </p:cNvGrpSpPr>
            <p:nvPr/>
          </p:nvGrpSpPr>
          <p:grpSpPr bwMode="auto">
            <a:xfrm>
              <a:off x="3475" y="1955"/>
              <a:ext cx="156" cy="156"/>
              <a:chOff x="3216" y="2448"/>
              <a:chExt cx="188" cy="188"/>
            </a:xfrm>
          </p:grpSpPr>
          <p:sp useBgFill="1">
            <p:nvSpPr>
              <p:cNvPr id="1415276" name="Rectangle 108"/>
              <p:cNvSpPr>
                <a:spLocks noChangeArrowheads="1"/>
              </p:cNvSpPr>
              <p:nvPr/>
            </p:nvSpPr>
            <p:spPr bwMode="auto">
              <a:xfrm>
                <a:off x="331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7" name="Line 109"/>
              <p:cNvSpPr>
                <a:spLocks noChangeShapeType="1"/>
              </p:cNvSpPr>
              <p:nvPr/>
            </p:nvSpPr>
            <p:spPr bwMode="auto">
              <a:xfrm flipV="1">
                <a:off x="336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278" name="Line 110"/>
              <p:cNvSpPr>
                <a:spLocks noChangeShapeType="1"/>
              </p:cNvSpPr>
              <p:nvPr/>
            </p:nvSpPr>
            <p:spPr bwMode="auto">
              <a:xfrm flipH="1">
                <a:off x="321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15279" name="Line 111"/>
            <p:cNvSpPr>
              <a:spLocks noChangeShapeType="1"/>
            </p:cNvSpPr>
            <p:nvPr/>
          </p:nvSpPr>
          <p:spPr bwMode="auto">
            <a:xfrm>
              <a:off x="2123" y="1955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0" name="Rectangle 112"/>
            <p:cNvSpPr>
              <a:spLocks noChangeArrowheads="1"/>
            </p:cNvSpPr>
            <p:nvPr/>
          </p:nvSpPr>
          <p:spPr bwMode="auto">
            <a:xfrm>
              <a:off x="2084" y="760"/>
              <a:ext cx="39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Col.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1415281" name="Rectangle 113"/>
            <p:cNvSpPr>
              <a:spLocks noChangeArrowheads="1"/>
            </p:cNvSpPr>
            <p:nvPr/>
          </p:nvSpPr>
          <p:spPr bwMode="auto">
            <a:xfrm>
              <a:off x="3316" y="760"/>
              <a:ext cx="39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Col.</a:t>
              </a:r>
              <a:br>
                <a:rPr lang="en-US" sz="1800">
                  <a:solidFill>
                    <a:schemeClr val="tx1"/>
                  </a:solidFill>
                  <a:latin typeface="Verdana" charset="0"/>
                </a:rPr>
              </a:b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2</a:t>
              </a:r>
              <a:r>
                <a:rPr lang="en-US" sz="1800" baseline="30000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415282" name="Rectangle 114"/>
            <p:cNvSpPr>
              <a:spLocks noChangeArrowheads="1"/>
            </p:cNvSpPr>
            <p:nvPr/>
          </p:nvSpPr>
          <p:spPr bwMode="auto">
            <a:xfrm>
              <a:off x="3784" y="1129"/>
              <a:ext cx="56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Row 1</a:t>
              </a:r>
            </a:p>
          </p:txBody>
        </p:sp>
        <p:sp>
          <p:nvSpPr>
            <p:cNvPr id="1415283" name="Rectangle 115"/>
            <p:cNvSpPr>
              <a:spLocks noChangeArrowheads="1"/>
            </p:cNvSpPr>
            <p:nvPr/>
          </p:nvSpPr>
          <p:spPr bwMode="auto">
            <a:xfrm>
              <a:off x="3784" y="1837"/>
              <a:ext cx="63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Row 2</a:t>
              </a:r>
              <a:r>
                <a:rPr lang="en-US" sz="1800" baseline="30000">
                  <a:solidFill>
                    <a:schemeClr val="tx1"/>
                  </a:solidFill>
                  <a:latin typeface="Verdana" charset="0"/>
                </a:rPr>
                <a:t>N</a:t>
              </a:r>
            </a:p>
          </p:txBody>
        </p:sp>
        <p:sp useBgFill="1">
          <p:nvSpPr>
            <p:cNvPr id="1415284" name="Rectangle 116"/>
            <p:cNvSpPr>
              <a:spLocks noChangeArrowheads="1"/>
            </p:cNvSpPr>
            <p:nvPr/>
          </p:nvSpPr>
          <p:spPr bwMode="auto">
            <a:xfrm>
              <a:off x="2144" y="2436"/>
              <a:ext cx="1487" cy="34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5" name="Rectangle 117"/>
            <p:cNvSpPr>
              <a:spLocks noChangeArrowheads="1"/>
            </p:cNvSpPr>
            <p:nvPr/>
          </p:nvSpPr>
          <p:spPr bwMode="auto">
            <a:xfrm>
              <a:off x="2096" y="2424"/>
              <a:ext cx="158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Column Decoder &amp; Sense Amplifiers</a:t>
              </a:r>
            </a:p>
          </p:txBody>
        </p:sp>
        <p:sp>
          <p:nvSpPr>
            <p:cNvPr id="1415286" name="Line 118"/>
            <p:cNvSpPr>
              <a:spLocks noChangeShapeType="1"/>
            </p:cNvSpPr>
            <p:nvPr/>
          </p:nvSpPr>
          <p:spPr bwMode="auto">
            <a:xfrm>
              <a:off x="1225" y="2571"/>
              <a:ext cx="9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7" name="Freeform 119"/>
            <p:cNvSpPr>
              <a:spLocks/>
            </p:cNvSpPr>
            <p:nvPr/>
          </p:nvSpPr>
          <p:spPr bwMode="auto">
            <a:xfrm>
              <a:off x="1424" y="1576"/>
              <a:ext cx="279" cy="996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337" h="1201">
                  <a:moveTo>
                    <a:pt x="0" y="1200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88" name="Rectangle 120"/>
            <p:cNvSpPr>
              <a:spLocks noChangeArrowheads="1"/>
            </p:cNvSpPr>
            <p:nvPr/>
          </p:nvSpPr>
          <p:spPr bwMode="auto">
            <a:xfrm>
              <a:off x="1520" y="2344"/>
              <a:ext cx="23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415289" name="Rectangle 121"/>
            <p:cNvSpPr>
              <a:spLocks noChangeArrowheads="1"/>
            </p:cNvSpPr>
            <p:nvPr/>
          </p:nvSpPr>
          <p:spPr bwMode="auto">
            <a:xfrm>
              <a:off x="1328" y="1384"/>
              <a:ext cx="22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N</a:t>
              </a:r>
            </a:p>
          </p:txBody>
        </p:sp>
        <p:sp>
          <p:nvSpPr>
            <p:cNvPr id="1415290" name="Rectangle 122"/>
            <p:cNvSpPr>
              <a:spLocks noChangeArrowheads="1"/>
            </p:cNvSpPr>
            <p:nvPr/>
          </p:nvSpPr>
          <p:spPr bwMode="auto">
            <a:xfrm>
              <a:off x="896" y="2392"/>
              <a:ext cx="46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N+M</a:t>
              </a:r>
            </a:p>
          </p:txBody>
        </p:sp>
        <p:sp>
          <p:nvSpPr>
            <p:cNvPr id="1415291" name="Line 123"/>
            <p:cNvSpPr>
              <a:spLocks noChangeShapeType="1"/>
            </p:cNvSpPr>
            <p:nvPr/>
          </p:nvSpPr>
          <p:spPr bwMode="auto">
            <a:xfrm flipH="1">
              <a:off x="1702" y="2527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2" name="Line 124"/>
            <p:cNvSpPr>
              <a:spLocks noChangeShapeType="1"/>
            </p:cNvSpPr>
            <p:nvPr/>
          </p:nvSpPr>
          <p:spPr bwMode="auto">
            <a:xfrm flipH="1">
              <a:off x="1503" y="1532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3" name="Rectangle 125"/>
            <p:cNvSpPr>
              <a:spLocks noChangeArrowheads="1"/>
            </p:cNvSpPr>
            <p:nvPr/>
          </p:nvSpPr>
          <p:spPr bwMode="auto">
            <a:xfrm>
              <a:off x="2768" y="624"/>
              <a:ext cx="76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009900"/>
                  </a:solidFill>
                  <a:latin typeface="Verdana" charset="0"/>
                </a:rPr>
                <a:t>bit lines</a:t>
              </a:r>
            </a:p>
          </p:txBody>
        </p:sp>
        <p:sp>
          <p:nvSpPr>
            <p:cNvPr id="1415294" name="Line 126"/>
            <p:cNvSpPr>
              <a:spLocks noChangeShapeType="1"/>
            </p:cNvSpPr>
            <p:nvPr/>
          </p:nvSpPr>
          <p:spPr bwMode="auto">
            <a:xfrm flipH="1">
              <a:off x="2534" y="762"/>
              <a:ext cx="232" cy="302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5" name="Rectangle 127"/>
            <p:cNvSpPr>
              <a:spLocks noChangeArrowheads="1"/>
            </p:cNvSpPr>
            <p:nvPr/>
          </p:nvSpPr>
          <p:spPr bwMode="auto">
            <a:xfrm>
              <a:off x="3971" y="748"/>
              <a:ext cx="95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  <a:latin typeface="Verdana" charset="0"/>
                </a:rPr>
                <a:t>word lines</a:t>
              </a:r>
            </a:p>
          </p:txBody>
        </p:sp>
        <p:sp>
          <p:nvSpPr>
            <p:cNvPr id="1415296" name="Line 128"/>
            <p:cNvSpPr>
              <a:spLocks noChangeShapeType="1"/>
            </p:cNvSpPr>
            <p:nvPr/>
          </p:nvSpPr>
          <p:spPr bwMode="auto">
            <a:xfrm flipH="1">
              <a:off x="3674" y="898"/>
              <a:ext cx="335" cy="34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7" name="Rectangle 129"/>
            <p:cNvSpPr>
              <a:spLocks noChangeArrowheads="1"/>
            </p:cNvSpPr>
            <p:nvPr/>
          </p:nvSpPr>
          <p:spPr bwMode="auto">
            <a:xfrm>
              <a:off x="3696" y="2152"/>
              <a:ext cx="10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Memory cell</a:t>
              </a:r>
              <a:br>
                <a:rPr lang="en-US" sz="1800">
                  <a:solidFill>
                    <a:schemeClr val="tx1"/>
                  </a:solidFill>
                  <a:latin typeface="Verdana" charset="0"/>
                </a:rPr>
              </a:b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(one bit)</a:t>
              </a:r>
            </a:p>
          </p:txBody>
        </p:sp>
        <p:sp>
          <p:nvSpPr>
            <p:cNvPr id="1415298" name="Line 130"/>
            <p:cNvSpPr>
              <a:spLocks noChangeShapeType="1"/>
            </p:cNvSpPr>
            <p:nvPr/>
          </p:nvSpPr>
          <p:spPr bwMode="auto">
            <a:xfrm flipH="1" flipV="1">
              <a:off x="3634" y="2115"/>
              <a:ext cx="120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299" name="Line 131"/>
            <p:cNvSpPr>
              <a:spLocks noChangeShapeType="1"/>
            </p:cNvSpPr>
            <p:nvPr/>
          </p:nvSpPr>
          <p:spPr bwMode="auto">
            <a:xfrm>
              <a:off x="2878" y="275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300" name="Line 132"/>
            <p:cNvSpPr>
              <a:spLocks noChangeShapeType="1"/>
            </p:cNvSpPr>
            <p:nvPr/>
          </p:nvSpPr>
          <p:spPr bwMode="auto">
            <a:xfrm flipH="1" flipV="1">
              <a:off x="2831" y="2895"/>
              <a:ext cx="99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5301" name="Rectangle 133"/>
            <p:cNvSpPr>
              <a:spLocks noChangeArrowheads="1"/>
            </p:cNvSpPr>
            <p:nvPr/>
          </p:nvSpPr>
          <p:spPr bwMode="auto">
            <a:xfrm>
              <a:off x="2910" y="2865"/>
              <a:ext cx="22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415302" name="Rectangle 134"/>
            <p:cNvSpPr>
              <a:spLocks noChangeArrowheads="1"/>
            </p:cNvSpPr>
            <p:nvPr/>
          </p:nvSpPr>
          <p:spPr bwMode="auto">
            <a:xfrm>
              <a:off x="2423" y="2927"/>
              <a:ext cx="45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Data</a:t>
              </a:r>
            </a:p>
          </p:txBody>
        </p:sp>
      </p:grpSp>
      <p:sp>
        <p:nvSpPr>
          <p:cNvPr id="1415303" name="Text Box 135"/>
          <p:cNvSpPr txBox="1">
            <a:spLocks noChangeArrowheads="1"/>
          </p:cNvSpPr>
          <p:nvPr/>
        </p:nvSpPr>
        <p:spPr bwMode="auto">
          <a:xfrm>
            <a:off x="381000" y="5562600"/>
            <a:ext cx="845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15304" name="Text Box 136"/>
          <p:cNvSpPr txBox="1">
            <a:spLocks noChangeArrowheads="1"/>
          </p:cNvSpPr>
          <p:nvPr/>
        </p:nvSpPr>
        <p:spPr bwMode="auto">
          <a:xfrm>
            <a:off x="381000" y="5029200"/>
            <a:ext cx="8521700" cy="1266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 Bits stored in 2-dimensional arrays on chip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 Modern chips have around 4 logical banks on each chip</a:t>
            </a:r>
          </a:p>
          <a:p>
            <a:pPr lvl="1">
              <a:buFontTx/>
              <a:buChar char="–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each logical bank physically implemented as many smaller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6139-1FDB-6047-8FDA-22ED39B0BA1A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7162800" cy="838200"/>
          </a:xfrm>
        </p:spPr>
        <p:txBody>
          <a:bodyPr/>
          <a:lstStyle/>
          <a:p>
            <a:r>
              <a:rPr lang="en-US"/>
              <a:t>DRAM Operation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16900" cy="5638800"/>
          </a:xfrm>
          <a:noFill/>
          <a:ln/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dirty="0"/>
              <a:t>Three steps in read/write access to a given bank</a:t>
            </a:r>
          </a:p>
          <a:p>
            <a:pPr marL="342900" indent="-342900">
              <a:spcBef>
                <a:spcPct val="0"/>
              </a:spcBef>
            </a:pPr>
            <a:r>
              <a:rPr lang="en-US" dirty="0"/>
              <a:t>Row access (RAS)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decode row address, enable addressed row (often multiple Kb in row)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 err="1"/>
              <a:t>bitlines</a:t>
            </a:r>
            <a:r>
              <a:rPr lang="en-US" dirty="0"/>
              <a:t> share charge with storage cell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small change in voltage detected by sense amplifiers which latch whole row of bits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sense amplifiers drive </a:t>
            </a:r>
            <a:r>
              <a:rPr lang="en-US" dirty="0" err="1"/>
              <a:t>bitlines</a:t>
            </a:r>
            <a:r>
              <a:rPr lang="en-US" dirty="0"/>
              <a:t> full rail to recharge storage cells</a:t>
            </a:r>
          </a:p>
          <a:p>
            <a:pPr marL="342900" indent="-342900">
              <a:spcBef>
                <a:spcPct val="0"/>
              </a:spcBef>
            </a:pPr>
            <a:r>
              <a:rPr lang="en-US" dirty="0"/>
              <a:t>Column access (CAS)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decode column address to select small number of sense amplifier latches (4, 8, 16, or 32 bits depending on DRAM package)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on read, send latched bits out to chip pins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on write, change sense amplifier latches which then charge storage cells to required value</a:t>
            </a:r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can perform multiple column accesses on same row without another row access (burst mode)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err="1"/>
              <a:t>Precharge</a:t>
            </a:r>
            <a:endParaRPr lang="en-US" dirty="0"/>
          </a:p>
          <a:p>
            <a:pPr marL="742950" lvl="1" indent="-285750">
              <a:spcBef>
                <a:spcPct val="0"/>
              </a:spcBef>
            </a:pPr>
            <a:r>
              <a:rPr lang="en-US" dirty="0"/>
              <a:t>charges bit lines to known value, required before next row access</a:t>
            </a:r>
          </a:p>
          <a:p>
            <a:pPr marL="742950" lvl="1" indent="-28575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1800" dirty="0"/>
              <a:t>Each step has a latency of around 15-20ns in modern </a:t>
            </a:r>
            <a:r>
              <a:rPr lang="en-US" sz="1800" dirty="0" err="1"/>
              <a:t>DRAMs</a:t>
            </a:r>
            <a:endParaRPr lang="en-US" sz="1800" dirty="0"/>
          </a:p>
          <a:p>
            <a:pPr marL="342900" indent="-342900">
              <a:spcBef>
                <a:spcPct val="0"/>
              </a:spcBef>
              <a:buFontTx/>
              <a:buNone/>
            </a:pPr>
            <a:r>
              <a:rPr lang="en-US" sz="1800" dirty="0"/>
              <a:t>Various DRAM standards (DDR, RDRAM) have different ways of encoding the signals for transmission to the DRAM, but all share same core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EF-0100-5D43-B2A3-239B7CB4809E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</p:spPr>
        <p:txBody>
          <a:bodyPr/>
          <a:lstStyle/>
          <a:p>
            <a:r>
              <a:rPr lang="en-US"/>
              <a:t>DRAM Packaging</a:t>
            </a:r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5943600" cy="2438400"/>
          </a:xfrm>
          <a:noFill/>
          <a:ln/>
        </p:spPr>
        <p:txBody>
          <a:bodyPr/>
          <a:lstStyle/>
          <a:p>
            <a:pPr marL="342900" indent="-342900"/>
            <a:r>
              <a:rPr lang="en-US" sz="2000"/>
              <a:t>DIMM (Dual Inline Memory Module) contains multiple chips with clock/control/address signals connected in parallel (sometimes need buffers to drive signals to all chips)</a:t>
            </a:r>
          </a:p>
          <a:p>
            <a:pPr marL="342900" indent="-342900"/>
            <a:r>
              <a:rPr lang="en-US" sz="2000"/>
              <a:t>Data pins work together to return wide word (e.g., 64-bit data bus using 16x4-bit parts)</a:t>
            </a:r>
          </a:p>
          <a:p>
            <a:pPr marL="342900" indent="-342900"/>
            <a:endParaRPr lang="en-US" sz="2000"/>
          </a:p>
        </p:txBody>
      </p:sp>
      <p:sp>
        <p:nvSpPr>
          <p:cNvPr id="1416196" name="Rectangle 4"/>
          <p:cNvSpPr>
            <a:spLocks noChangeArrowheads="1"/>
          </p:cNvSpPr>
          <p:nvPr/>
        </p:nvSpPr>
        <p:spPr bwMode="auto">
          <a:xfrm>
            <a:off x="4267200" y="1146175"/>
            <a:ext cx="9144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197" name="Line 5"/>
          <p:cNvSpPr>
            <a:spLocks noChangeShapeType="1"/>
          </p:cNvSpPr>
          <p:nvPr/>
        </p:nvSpPr>
        <p:spPr bwMode="auto">
          <a:xfrm>
            <a:off x="3733800" y="190817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198" name="Line 6"/>
          <p:cNvSpPr>
            <a:spLocks noChangeShapeType="1"/>
          </p:cNvSpPr>
          <p:nvPr/>
        </p:nvSpPr>
        <p:spPr bwMode="auto">
          <a:xfrm>
            <a:off x="4648200" y="228917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199" name="Line 7"/>
          <p:cNvSpPr>
            <a:spLocks noChangeShapeType="1"/>
          </p:cNvSpPr>
          <p:nvPr/>
        </p:nvSpPr>
        <p:spPr bwMode="auto">
          <a:xfrm>
            <a:off x="3733800" y="137477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00" name="Line 8"/>
          <p:cNvSpPr>
            <a:spLocks noChangeShapeType="1"/>
          </p:cNvSpPr>
          <p:nvPr/>
        </p:nvSpPr>
        <p:spPr bwMode="auto">
          <a:xfrm flipH="1">
            <a:off x="3886200" y="1831975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01" name="Text Box 9"/>
          <p:cNvSpPr txBox="1">
            <a:spLocks noChangeArrowheads="1"/>
          </p:cNvSpPr>
          <p:nvPr/>
        </p:nvSpPr>
        <p:spPr bwMode="auto">
          <a:xfrm>
            <a:off x="762000" y="1527175"/>
            <a:ext cx="3352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Address lines multiplexed row/column address</a:t>
            </a:r>
          </a:p>
        </p:txBody>
      </p:sp>
      <p:sp>
        <p:nvSpPr>
          <p:cNvPr id="1416202" name="Text Box 10"/>
          <p:cNvSpPr txBox="1">
            <a:spLocks noChangeArrowheads="1"/>
          </p:cNvSpPr>
          <p:nvPr/>
        </p:nvSpPr>
        <p:spPr bwMode="auto">
          <a:xfrm>
            <a:off x="609600" y="1146175"/>
            <a:ext cx="3352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Clock and control signals</a:t>
            </a:r>
          </a:p>
        </p:txBody>
      </p:sp>
      <p:sp>
        <p:nvSpPr>
          <p:cNvPr id="1416203" name="Line 11"/>
          <p:cNvSpPr>
            <a:spLocks noChangeShapeType="1"/>
          </p:cNvSpPr>
          <p:nvPr/>
        </p:nvSpPr>
        <p:spPr bwMode="auto">
          <a:xfrm flipH="1">
            <a:off x="3886200" y="1298575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04" name="Line 12"/>
          <p:cNvSpPr>
            <a:spLocks noChangeShapeType="1"/>
          </p:cNvSpPr>
          <p:nvPr/>
        </p:nvSpPr>
        <p:spPr bwMode="auto">
          <a:xfrm flipH="1">
            <a:off x="4572000" y="2517775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205" name="Text Box 13"/>
          <p:cNvSpPr txBox="1">
            <a:spLocks noChangeArrowheads="1"/>
          </p:cNvSpPr>
          <p:nvPr/>
        </p:nvSpPr>
        <p:spPr bwMode="auto">
          <a:xfrm>
            <a:off x="2625725" y="2284413"/>
            <a:ext cx="2082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Data bus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(4b,8b,16b,32b)</a:t>
            </a:r>
          </a:p>
        </p:txBody>
      </p:sp>
      <p:sp>
        <p:nvSpPr>
          <p:cNvPr id="1416206" name="Text Box 14"/>
          <p:cNvSpPr txBox="1">
            <a:spLocks noChangeArrowheads="1"/>
          </p:cNvSpPr>
          <p:nvPr/>
        </p:nvSpPr>
        <p:spPr bwMode="auto">
          <a:xfrm>
            <a:off x="4114800" y="1298575"/>
            <a:ext cx="120332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DRAM chip</a:t>
            </a:r>
          </a:p>
        </p:txBody>
      </p:sp>
      <p:sp>
        <p:nvSpPr>
          <p:cNvPr id="1416207" name="Text Box 15"/>
          <p:cNvSpPr txBox="1">
            <a:spLocks noChangeArrowheads="1"/>
          </p:cNvSpPr>
          <p:nvPr/>
        </p:nvSpPr>
        <p:spPr bwMode="auto">
          <a:xfrm>
            <a:off x="3627438" y="1905000"/>
            <a:ext cx="6096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~12</a:t>
            </a:r>
          </a:p>
        </p:txBody>
      </p:sp>
      <p:sp>
        <p:nvSpPr>
          <p:cNvPr id="1416208" name="Text Box 16"/>
          <p:cNvSpPr txBox="1">
            <a:spLocks noChangeArrowheads="1"/>
          </p:cNvSpPr>
          <p:nvPr/>
        </p:nvSpPr>
        <p:spPr bwMode="auto">
          <a:xfrm>
            <a:off x="3646488" y="990600"/>
            <a:ext cx="4794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~7</a:t>
            </a:r>
          </a:p>
        </p:txBody>
      </p:sp>
      <p:pic>
        <p:nvPicPr>
          <p:cNvPr id="1416209" name="Picture 17" descr="mod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B84F-AB60-1647-838C-D0ADC2C558DE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30200"/>
            <a:ext cx="7162800" cy="838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CPU-Memory Bottleneck</a:t>
            </a:r>
          </a:p>
        </p:txBody>
      </p:sp>
      <p:sp>
        <p:nvSpPr>
          <p:cNvPr id="1409027" name="Rectangle 3"/>
          <p:cNvSpPr>
            <a:spLocks noChangeArrowheads="1"/>
          </p:cNvSpPr>
          <p:nvPr/>
        </p:nvSpPr>
        <p:spPr bwMode="auto">
          <a:xfrm>
            <a:off x="5105400" y="1039813"/>
            <a:ext cx="1473200" cy="13985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Memory</a:t>
            </a:r>
          </a:p>
        </p:txBody>
      </p:sp>
      <p:sp>
        <p:nvSpPr>
          <p:cNvPr id="1409028" name="Rectangle 4"/>
          <p:cNvSpPr>
            <a:spLocks noChangeArrowheads="1"/>
          </p:cNvSpPr>
          <p:nvPr/>
        </p:nvSpPr>
        <p:spPr bwMode="auto">
          <a:xfrm>
            <a:off x="2590800" y="1192213"/>
            <a:ext cx="1168400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CPU</a:t>
            </a:r>
          </a:p>
        </p:txBody>
      </p:sp>
      <p:sp>
        <p:nvSpPr>
          <p:cNvPr id="1409029" name="Line 5"/>
          <p:cNvSpPr>
            <a:spLocks noChangeShapeType="1"/>
          </p:cNvSpPr>
          <p:nvPr/>
        </p:nvSpPr>
        <p:spPr bwMode="auto">
          <a:xfrm flipV="1">
            <a:off x="3733800" y="172561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030" name="Rectangle 6"/>
          <p:cNvSpPr>
            <a:spLocks noChangeArrowheads="1"/>
          </p:cNvSpPr>
          <p:nvPr/>
        </p:nvSpPr>
        <p:spPr bwMode="auto">
          <a:xfrm>
            <a:off x="685800" y="2736709"/>
            <a:ext cx="8131175" cy="3541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Performance of high-speed computers is usually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limited by memory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bandwidth 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&amp;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latency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chemeClr val="tx1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Latency (time for a single access)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Memory access time &gt;&gt; Processor cycle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time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Problematic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endParaRPr lang="en-US" sz="2000" i="1" dirty="0" smtClean="0">
              <a:solidFill>
                <a:srgbClr val="56127A"/>
              </a:solidFill>
              <a:latin typeface="Verdana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Bandwidth (number of accesses per unit time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Increase the bus size, etc.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Usually OK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F3E1-965A-FF41-A9E3-F440928C2F1D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0290" name="Rectangle 2"/>
          <p:cNvSpPr>
            <a:spLocks noChangeArrowheads="1"/>
          </p:cNvSpPr>
          <p:nvPr/>
        </p:nvSpPr>
        <p:spPr bwMode="auto">
          <a:xfrm>
            <a:off x="431800" y="393700"/>
            <a:ext cx="7543800" cy="804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  <a:latin typeface="Verdana" charset="0"/>
              </a:rPr>
              <a:t>Processor-DRAM Gap (latency)</a:t>
            </a:r>
          </a:p>
        </p:txBody>
      </p:sp>
      <p:sp>
        <p:nvSpPr>
          <p:cNvPr id="1420291" name="Rectangle 3"/>
          <p:cNvSpPr>
            <a:spLocks noChangeArrowheads="1"/>
          </p:cNvSpPr>
          <p:nvPr/>
        </p:nvSpPr>
        <p:spPr bwMode="auto">
          <a:xfrm>
            <a:off x="4038600" y="5410200"/>
            <a:ext cx="1055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Verdana" charset="0"/>
              </a:rPr>
              <a:t>Time</a:t>
            </a:r>
          </a:p>
        </p:txBody>
      </p:sp>
      <p:sp>
        <p:nvSpPr>
          <p:cNvPr id="1420292" name="Rectangle 4"/>
          <p:cNvSpPr>
            <a:spLocks noChangeArrowheads="1"/>
          </p:cNvSpPr>
          <p:nvPr/>
        </p:nvSpPr>
        <p:spPr bwMode="auto">
          <a:xfrm>
            <a:off x="3886200" y="1447800"/>
            <a:ext cx="2801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µProc 60%/year</a:t>
            </a:r>
          </a:p>
        </p:txBody>
      </p:sp>
      <p:sp>
        <p:nvSpPr>
          <p:cNvPr id="1420293" name="Rectangle 5"/>
          <p:cNvSpPr>
            <a:spLocks noChangeArrowheads="1"/>
          </p:cNvSpPr>
          <p:nvPr/>
        </p:nvSpPr>
        <p:spPr bwMode="auto">
          <a:xfrm>
            <a:off x="7696200" y="3657600"/>
            <a:ext cx="14478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DRAM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7%/year</a:t>
            </a:r>
          </a:p>
        </p:txBody>
      </p:sp>
      <p:sp>
        <p:nvSpPr>
          <p:cNvPr id="1420294" name="Arc 6"/>
          <p:cNvSpPr>
            <a:spLocks/>
          </p:cNvSpPr>
          <p:nvPr/>
        </p:nvSpPr>
        <p:spPr bwMode="auto">
          <a:xfrm>
            <a:off x="7572375" y="3962400"/>
            <a:ext cx="200025" cy="317500"/>
          </a:xfrm>
          <a:custGeom>
            <a:avLst/>
            <a:gdLst>
              <a:gd name="G0" fmla="+- 21599 0 0"/>
              <a:gd name="G1" fmla="+- 20439 0 0"/>
              <a:gd name="G2" fmla="+- 21600 0 0"/>
              <a:gd name="T0" fmla="*/ 0 w 21599"/>
              <a:gd name="T1" fmla="*/ 20268 h 20439"/>
              <a:gd name="T2" fmla="*/ 14614 w 21599"/>
              <a:gd name="T3" fmla="*/ 0 h 20439"/>
              <a:gd name="T4" fmla="*/ 21599 w 21599"/>
              <a:gd name="T5" fmla="*/ 20439 h 20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0439" fill="none" extrusionOk="0">
                <a:moveTo>
                  <a:pt x="-1" y="20267"/>
                </a:moveTo>
                <a:cubicBezTo>
                  <a:pt x="72" y="11093"/>
                  <a:pt x="5932" y="2966"/>
                  <a:pt x="14613" y="-1"/>
                </a:cubicBezTo>
              </a:path>
              <a:path w="21599" h="20439" stroke="0" extrusionOk="0">
                <a:moveTo>
                  <a:pt x="-1" y="20267"/>
                </a:moveTo>
                <a:cubicBezTo>
                  <a:pt x="72" y="11093"/>
                  <a:pt x="5932" y="2966"/>
                  <a:pt x="14613" y="-1"/>
                </a:cubicBezTo>
                <a:lnTo>
                  <a:pt x="21599" y="2043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295" name="Line 7"/>
          <p:cNvSpPr>
            <a:spLocks noChangeShapeType="1"/>
          </p:cNvSpPr>
          <p:nvPr/>
        </p:nvSpPr>
        <p:spPr bwMode="auto">
          <a:xfrm>
            <a:off x="16319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296" name="Line 8"/>
          <p:cNvSpPr>
            <a:spLocks noChangeShapeType="1"/>
          </p:cNvSpPr>
          <p:nvPr/>
        </p:nvSpPr>
        <p:spPr bwMode="auto">
          <a:xfrm>
            <a:off x="17176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297" name="Line 9"/>
          <p:cNvSpPr>
            <a:spLocks noChangeShapeType="1"/>
          </p:cNvSpPr>
          <p:nvPr/>
        </p:nvSpPr>
        <p:spPr bwMode="auto">
          <a:xfrm>
            <a:off x="18034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298" name="Line 10"/>
          <p:cNvSpPr>
            <a:spLocks noChangeShapeType="1"/>
          </p:cNvSpPr>
          <p:nvPr/>
        </p:nvSpPr>
        <p:spPr bwMode="auto">
          <a:xfrm>
            <a:off x="18891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299" name="Line 11"/>
          <p:cNvSpPr>
            <a:spLocks noChangeShapeType="1"/>
          </p:cNvSpPr>
          <p:nvPr/>
        </p:nvSpPr>
        <p:spPr bwMode="auto">
          <a:xfrm>
            <a:off x="19748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0" name="Line 12"/>
          <p:cNvSpPr>
            <a:spLocks noChangeShapeType="1"/>
          </p:cNvSpPr>
          <p:nvPr/>
        </p:nvSpPr>
        <p:spPr bwMode="auto">
          <a:xfrm>
            <a:off x="20605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1" name="Line 13"/>
          <p:cNvSpPr>
            <a:spLocks noChangeShapeType="1"/>
          </p:cNvSpPr>
          <p:nvPr/>
        </p:nvSpPr>
        <p:spPr bwMode="auto">
          <a:xfrm>
            <a:off x="21463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2" name="Line 14"/>
          <p:cNvSpPr>
            <a:spLocks noChangeShapeType="1"/>
          </p:cNvSpPr>
          <p:nvPr/>
        </p:nvSpPr>
        <p:spPr bwMode="auto">
          <a:xfrm>
            <a:off x="22320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3" name="Line 15"/>
          <p:cNvSpPr>
            <a:spLocks noChangeShapeType="1"/>
          </p:cNvSpPr>
          <p:nvPr/>
        </p:nvSpPr>
        <p:spPr bwMode="auto">
          <a:xfrm>
            <a:off x="23177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4" name="Line 16"/>
          <p:cNvSpPr>
            <a:spLocks noChangeShapeType="1"/>
          </p:cNvSpPr>
          <p:nvPr/>
        </p:nvSpPr>
        <p:spPr bwMode="auto">
          <a:xfrm>
            <a:off x="24034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5" name="Line 17"/>
          <p:cNvSpPr>
            <a:spLocks noChangeShapeType="1"/>
          </p:cNvSpPr>
          <p:nvPr/>
        </p:nvSpPr>
        <p:spPr bwMode="auto">
          <a:xfrm>
            <a:off x="24892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6" name="Line 18"/>
          <p:cNvSpPr>
            <a:spLocks noChangeShapeType="1"/>
          </p:cNvSpPr>
          <p:nvPr/>
        </p:nvSpPr>
        <p:spPr bwMode="auto">
          <a:xfrm>
            <a:off x="25749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7" name="Line 19"/>
          <p:cNvSpPr>
            <a:spLocks noChangeShapeType="1"/>
          </p:cNvSpPr>
          <p:nvPr/>
        </p:nvSpPr>
        <p:spPr bwMode="auto">
          <a:xfrm>
            <a:off x="26606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8" name="Line 20"/>
          <p:cNvSpPr>
            <a:spLocks noChangeShapeType="1"/>
          </p:cNvSpPr>
          <p:nvPr/>
        </p:nvSpPr>
        <p:spPr bwMode="auto">
          <a:xfrm>
            <a:off x="27463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09" name="Line 21"/>
          <p:cNvSpPr>
            <a:spLocks noChangeShapeType="1"/>
          </p:cNvSpPr>
          <p:nvPr/>
        </p:nvSpPr>
        <p:spPr bwMode="auto">
          <a:xfrm>
            <a:off x="28321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0" name="Line 22"/>
          <p:cNvSpPr>
            <a:spLocks noChangeShapeType="1"/>
          </p:cNvSpPr>
          <p:nvPr/>
        </p:nvSpPr>
        <p:spPr bwMode="auto">
          <a:xfrm>
            <a:off x="29178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1" name="Line 23"/>
          <p:cNvSpPr>
            <a:spLocks noChangeShapeType="1"/>
          </p:cNvSpPr>
          <p:nvPr/>
        </p:nvSpPr>
        <p:spPr bwMode="auto">
          <a:xfrm>
            <a:off x="30035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2" name="Line 24"/>
          <p:cNvSpPr>
            <a:spLocks noChangeShapeType="1"/>
          </p:cNvSpPr>
          <p:nvPr/>
        </p:nvSpPr>
        <p:spPr bwMode="auto">
          <a:xfrm>
            <a:off x="30892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3" name="Line 25"/>
          <p:cNvSpPr>
            <a:spLocks noChangeShapeType="1"/>
          </p:cNvSpPr>
          <p:nvPr/>
        </p:nvSpPr>
        <p:spPr bwMode="auto">
          <a:xfrm>
            <a:off x="31750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4" name="Line 26"/>
          <p:cNvSpPr>
            <a:spLocks noChangeShapeType="1"/>
          </p:cNvSpPr>
          <p:nvPr/>
        </p:nvSpPr>
        <p:spPr bwMode="auto">
          <a:xfrm>
            <a:off x="32607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5" name="Line 27"/>
          <p:cNvSpPr>
            <a:spLocks noChangeShapeType="1"/>
          </p:cNvSpPr>
          <p:nvPr/>
        </p:nvSpPr>
        <p:spPr bwMode="auto">
          <a:xfrm>
            <a:off x="33464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6" name="Line 28"/>
          <p:cNvSpPr>
            <a:spLocks noChangeShapeType="1"/>
          </p:cNvSpPr>
          <p:nvPr/>
        </p:nvSpPr>
        <p:spPr bwMode="auto">
          <a:xfrm>
            <a:off x="34321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7" name="Line 29"/>
          <p:cNvSpPr>
            <a:spLocks noChangeShapeType="1"/>
          </p:cNvSpPr>
          <p:nvPr/>
        </p:nvSpPr>
        <p:spPr bwMode="auto">
          <a:xfrm>
            <a:off x="35179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8" name="Line 30"/>
          <p:cNvSpPr>
            <a:spLocks noChangeShapeType="1"/>
          </p:cNvSpPr>
          <p:nvPr/>
        </p:nvSpPr>
        <p:spPr bwMode="auto">
          <a:xfrm>
            <a:off x="36036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19" name="Line 31"/>
          <p:cNvSpPr>
            <a:spLocks noChangeShapeType="1"/>
          </p:cNvSpPr>
          <p:nvPr/>
        </p:nvSpPr>
        <p:spPr bwMode="auto">
          <a:xfrm>
            <a:off x="36893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0" name="Line 32"/>
          <p:cNvSpPr>
            <a:spLocks noChangeShapeType="1"/>
          </p:cNvSpPr>
          <p:nvPr/>
        </p:nvSpPr>
        <p:spPr bwMode="auto">
          <a:xfrm>
            <a:off x="37750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1" name="Line 33"/>
          <p:cNvSpPr>
            <a:spLocks noChangeShapeType="1"/>
          </p:cNvSpPr>
          <p:nvPr/>
        </p:nvSpPr>
        <p:spPr bwMode="auto">
          <a:xfrm>
            <a:off x="38608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2" name="Line 34"/>
          <p:cNvSpPr>
            <a:spLocks noChangeShapeType="1"/>
          </p:cNvSpPr>
          <p:nvPr/>
        </p:nvSpPr>
        <p:spPr bwMode="auto">
          <a:xfrm>
            <a:off x="39465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3" name="Line 35"/>
          <p:cNvSpPr>
            <a:spLocks noChangeShapeType="1"/>
          </p:cNvSpPr>
          <p:nvPr/>
        </p:nvSpPr>
        <p:spPr bwMode="auto">
          <a:xfrm>
            <a:off x="40322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4" name="Line 36"/>
          <p:cNvSpPr>
            <a:spLocks noChangeShapeType="1"/>
          </p:cNvSpPr>
          <p:nvPr/>
        </p:nvSpPr>
        <p:spPr bwMode="auto">
          <a:xfrm>
            <a:off x="41179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5" name="Line 37"/>
          <p:cNvSpPr>
            <a:spLocks noChangeShapeType="1"/>
          </p:cNvSpPr>
          <p:nvPr/>
        </p:nvSpPr>
        <p:spPr bwMode="auto">
          <a:xfrm>
            <a:off x="42037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6" name="Line 38"/>
          <p:cNvSpPr>
            <a:spLocks noChangeShapeType="1"/>
          </p:cNvSpPr>
          <p:nvPr/>
        </p:nvSpPr>
        <p:spPr bwMode="auto">
          <a:xfrm>
            <a:off x="42894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7" name="Line 39"/>
          <p:cNvSpPr>
            <a:spLocks noChangeShapeType="1"/>
          </p:cNvSpPr>
          <p:nvPr/>
        </p:nvSpPr>
        <p:spPr bwMode="auto">
          <a:xfrm>
            <a:off x="43751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8" name="Line 40"/>
          <p:cNvSpPr>
            <a:spLocks noChangeShapeType="1"/>
          </p:cNvSpPr>
          <p:nvPr/>
        </p:nvSpPr>
        <p:spPr bwMode="auto">
          <a:xfrm>
            <a:off x="44608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29" name="Line 41"/>
          <p:cNvSpPr>
            <a:spLocks noChangeShapeType="1"/>
          </p:cNvSpPr>
          <p:nvPr/>
        </p:nvSpPr>
        <p:spPr bwMode="auto">
          <a:xfrm>
            <a:off x="45466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0" name="Line 42"/>
          <p:cNvSpPr>
            <a:spLocks noChangeShapeType="1"/>
          </p:cNvSpPr>
          <p:nvPr/>
        </p:nvSpPr>
        <p:spPr bwMode="auto">
          <a:xfrm>
            <a:off x="46323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1" name="Line 43"/>
          <p:cNvSpPr>
            <a:spLocks noChangeShapeType="1"/>
          </p:cNvSpPr>
          <p:nvPr/>
        </p:nvSpPr>
        <p:spPr bwMode="auto">
          <a:xfrm>
            <a:off x="47180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2" name="Line 44"/>
          <p:cNvSpPr>
            <a:spLocks noChangeShapeType="1"/>
          </p:cNvSpPr>
          <p:nvPr/>
        </p:nvSpPr>
        <p:spPr bwMode="auto">
          <a:xfrm>
            <a:off x="48037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3" name="Line 45"/>
          <p:cNvSpPr>
            <a:spLocks noChangeShapeType="1"/>
          </p:cNvSpPr>
          <p:nvPr/>
        </p:nvSpPr>
        <p:spPr bwMode="auto">
          <a:xfrm>
            <a:off x="48895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4" name="Line 46"/>
          <p:cNvSpPr>
            <a:spLocks noChangeShapeType="1"/>
          </p:cNvSpPr>
          <p:nvPr/>
        </p:nvSpPr>
        <p:spPr bwMode="auto">
          <a:xfrm>
            <a:off x="49752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5" name="Line 47"/>
          <p:cNvSpPr>
            <a:spLocks noChangeShapeType="1"/>
          </p:cNvSpPr>
          <p:nvPr/>
        </p:nvSpPr>
        <p:spPr bwMode="auto">
          <a:xfrm>
            <a:off x="50609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6" name="Line 48"/>
          <p:cNvSpPr>
            <a:spLocks noChangeShapeType="1"/>
          </p:cNvSpPr>
          <p:nvPr/>
        </p:nvSpPr>
        <p:spPr bwMode="auto">
          <a:xfrm>
            <a:off x="51466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7" name="Line 49"/>
          <p:cNvSpPr>
            <a:spLocks noChangeShapeType="1"/>
          </p:cNvSpPr>
          <p:nvPr/>
        </p:nvSpPr>
        <p:spPr bwMode="auto">
          <a:xfrm>
            <a:off x="52324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8" name="Line 50"/>
          <p:cNvSpPr>
            <a:spLocks noChangeShapeType="1"/>
          </p:cNvSpPr>
          <p:nvPr/>
        </p:nvSpPr>
        <p:spPr bwMode="auto">
          <a:xfrm>
            <a:off x="53181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39" name="Line 51"/>
          <p:cNvSpPr>
            <a:spLocks noChangeShapeType="1"/>
          </p:cNvSpPr>
          <p:nvPr/>
        </p:nvSpPr>
        <p:spPr bwMode="auto">
          <a:xfrm>
            <a:off x="54038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0" name="Line 52"/>
          <p:cNvSpPr>
            <a:spLocks noChangeShapeType="1"/>
          </p:cNvSpPr>
          <p:nvPr/>
        </p:nvSpPr>
        <p:spPr bwMode="auto">
          <a:xfrm>
            <a:off x="54895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1" name="Line 53"/>
          <p:cNvSpPr>
            <a:spLocks noChangeShapeType="1"/>
          </p:cNvSpPr>
          <p:nvPr/>
        </p:nvSpPr>
        <p:spPr bwMode="auto">
          <a:xfrm>
            <a:off x="55753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2" name="Line 54"/>
          <p:cNvSpPr>
            <a:spLocks noChangeShapeType="1"/>
          </p:cNvSpPr>
          <p:nvPr/>
        </p:nvSpPr>
        <p:spPr bwMode="auto">
          <a:xfrm>
            <a:off x="56610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3" name="Line 55"/>
          <p:cNvSpPr>
            <a:spLocks noChangeShapeType="1"/>
          </p:cNvSpPr>
          <p:nvPr/>
        </p:nvSpPr>
        <p:spPr bwMode="auto">
          <a:xfrm>
            <a:off x="57467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4" name="Line 56"/>
          <p:cNvSpPr>
            <a:spLocks noChangeShapeType="1"/>
          </p:cNvSpPr>
          <p:nvPr/>
        </p:nvSpPr>
        <p:spPr bwMode="auto">
          <a:xfrm>
            <a:off x="58324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5" name="Line 57"/>
          <p:cNvSpPr>
            <a:spLocks noChangeShapeType="1"/>
          </p:cNvSpPr>
          <p:nvPr/>
        </p:nvSpPr>
        <p:spPr bwMode="auto">
          <a:xfrm>
            <a:off x="59182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6" name="Line 58"/>
          <p:cNvSpPr>
            <a:spLocks noChangeShapeType="1"/>
          </p:cNvSpPr>
          <p:nvPr/>
        </p:nvSpPr>
        <p:spPr bwMode="auto">
          <a:xfrm>
            <a:off x="60039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7" name="Line 59"/>
          <p:cNvSpPr>
            <a:spLocks noChangeShapeType="1"/>
          </p:cNvSpPr>
          <p:nvPr/>
        </p:nvSpPr>
        <p:spPr bwMode="auto">
          <a:xfrm>
            <a:off x="60896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8" name="Line 60"/>
          <p:cNvSpPr>
            <a:spLocks noChangeShapeType="1"/>
          </p:cNvSpPr>
          <p:nvPr/>
        </p:nvSpPr>
        <p:spPr bwMode="auto">
          <a:xfrm>
            <a:off x="61753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49" name="Line 61"/>
          <p:cNvSpPr>
            <a:spLocks noChangeShapeType="1"/>
          </p:cNvSpPr>
          <p:nvPr/>
        </p:nvSpPr>
        <p:spPr bwMode="auto">
          <a:xfrm>
            <a:off x="62611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0" name="Line 62"/>
          <p:cNvSpPr>
            <a:spLocks noChangeShapeType="1"/>
          </p:cNvSpPr>
          <p:nvPr/>
        </p:nvSpPr>
        <p:spPr bwMode="auto">
          <a:xfrm>
            <a:off x="63468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1" name="Line 63"/>
          <p:cNvSpPr>
            <a:spLocks noChangeShapeType="1"/>
          </p:cNvSpPr>
          <p:nvPr/>
        </p:nvSpPr>
        <p:spPr bwMode="auto">
          <a:xfrm>
            <a:off x="64325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2" name="Line 64"/>
          <p:cNvSpPr>
            <a:spLocks noChangeShapeType="1"/>
          </p:cNvSpPr>
          <p:nvPr/>
        </p:nvSpPr>
        <p:spPr bwMode="auto">
          <a:xfrm>
            <a:off x="65182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3" name="Line 65"/>
          <p:cNvSpPr>
            <a:spLocks noChangeShapeType="1"/>
          </p:cNvSpPr>
          <p:nvPr/>
        </p:nvSpPr>
        <p:spPr bwMode="auto">
          <a:xfrm>
            <a:off x="66040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4" name="Line 66"/>
          <p:cNvSpPr>
            <a:spLocks noChangeShapeType="1"/>
          </p:cNvSpPr>
          <p:nvPr/>
        </p:nvSpPr>
        <p:spPr bwMode="auto">
          <a:xfrm>
            <a:off x="66897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5" name="Line 67"/>
          <p:cNvSpPr>
            <a:spLocks noChangeShapeType="1"/>
          </p:cNvSpPr>
          <p:nvPr/>
        </p:nvSpPr>
        <p:spPr bwMode="auto">
          <a:xfrm>
            <a:off x="67754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6" name="Line 68"/>
          <p:cNvSpPr>
            <a:spLocks noChangeShapeType="1"/>
          </p:cNvSpPr>
          <p:nvPr/>
        </p:nvSpPr>
        <p:spPr bwMode="auto">
          <a:xfrm>
            <a:off x="68611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7" name="Line 69"/>
          <p:cNvSpPr>
            <a:spLocks noChangeShapeType="1"/>
          </p:cNvSpPr>
          <p:nvPr/>
        </p:nvSpPr>
        <p:spPr bwMode="auto">
          <a:xfrm>
            <a:off x="69469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8" name="Line 70"/>
          <p:cNvSpPr>
            <a:spLocks noChangeShapeType="1"/>
          </p:cNvSpPr>
          <p:nvPr/>
        </p:nvSpPr>
        <p:spPr bwMode="auto">
          <a:xfrm>
            <a:off x="70326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59" name="Line 71"/>
          <p:cNvSpPr>
            <a:spLocks noChangeShapeType="1"/>
          </p:cNvSpPr>
          <p:nvPr/>
        </p:nvSpPr>
        <p:spPr bwMode="auto">
          <a:xfrm>
            <a:off x="71183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0" name="Line 72"/>
          <p:cNvSpPr>
            <a:spLocks noChangeShapeType="1"/>
          </p:cNvSpPr>
          <p:nvPr/>
        </p:nvSpPr>
        <p:spPr bwMode="auto">
          <a:xfrm>
            <a:off x="720407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1" name="Line 73"/>
          <p:cNvSpPr>
            <a:spLocks noChangeShapeType="1"/>
          </p:cNvSpPr>
          <p:nvPr/>
        </p:nvSpPr>
        <p:spPr bwMode="auto">
          <a:xfrm>
            <a:off x="728980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2" name="Line 74"/>
          <p:cNvSpPr>
            <a:spLocks noChangeShapeType="1"/>
          </p:cNvSpPr>
          <p:nvPr/>
        </p:nvSpPr>
        <p:spPr bwMode="auto">
          <a:xfrm>
            <a:off x="7375525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3" name="Line 75"/>
          <p:cNvSpPr>
            <a:spLocks noChangeShapeType="1"/>
          </p:cNvSpPr>
          <p:nvPr/>
        </p:nvSpPr>
        <p:spPr bwMode="auto">
          <a:xfrm>
            <a:off x="7461250" y="38877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4" name="Line 76"/>
          <p:cNvSpPr>
            <a:spLocks noChangeShapeType="1"/>
          </p:cNvSpPr>
          <p:nvPr/>
        </p:nvSpPr>
        <p:spPr bwMode="auto">
          <a:xfrm>
            <a:off x="16319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5" name="Line 77"/>
          <p:cNvSpPr>
            <a:spLocks noChangeShapeType="1"/>
          </p:cNvSpPr>
          <p:nvPr/>
        </p:nvSpPr>
        <p:spPr bwMode="auto">
          <a:xfrm>
            <a:off x="17176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6" name="Line 78"/>
          <p:cNvSpPr>
            <a:spLocks noChangeShapeType="1"/>
          </p:cNvSpPr>
          <p:nvPr/>
        </p:nvSpPr>
        <p:spPr bwMode="auto">
          <a:xfrm>
            <a:off x="18034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7" name="Line 79"/>
          <p:cNvSpPr>
            <a:spLocks noChangeShapeType="1"/>
          </p:cNvSpPr>
          <p:nvPr/>
        </p:nvSpPr>
        <p:spPr bwMode="auto">
          <a:xfrm>
            <a:off x="18891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8" name="Line 80"/>
          <p:cNvSpPr>
            <a:spLocks noChangeShapeType="1"/>
          </p:cNvSpPr>
          <p:nvPr/>
        </p:nvSpPr>
        <p:spPr bwMode="auto">
          <a:xfrm>
            <a:off x="19748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69" name="Line 81"/>
          <p:cNvSpPr>
            <a:spLocks noChangeShapeType="1"/>
          </p:cNvSpPr>
          <p:nvPr/>
        </p:nvSpPr>
        <p:spPr bwMode="auto">
          <a:xfrm>
            <a:off x="20605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0" name="Line 82"/>
          <p:cNvSpPr>
            <a:spLocks noChangeShapeType="1"/>
          </p:cNvSpPr>
          <p:nvPr/>
        </p:nvSpPr>
        <p:spPr bwMode="auto">
          <a:xfrm>
            <a:off x="21463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1" name="Line 83"/>
          <p:cNvSpPr>
            <a:spLocks noChangeShapeType="1"/>
          </p:cNvSpPr>
          <p:nvPr/>
        </p:nvSpPr>
        <p:spPr bwMode="auto">
          <a:xfrm>
            <a:off x="22320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2" name="Line 84"/>
          <p:cNvSpPr>
            <a:spLocks noChangeShapeType="1"/>
          </p:cNvSpPr>
          <p:nvPr/>
        </p:nvSpPr>
        <p:spPr bwMode="auto">
          <a:xfrm>
            <a:off x="23177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3" name="Line 85"/>
          <p:cNvSpPr>
            <a:spLocks noChangeShapeType="1"/>
          </p:cNvSpPr>
          <p:nvPr/>
        </p:nvSpPr>
        <p:spPr bwMode="auto">
          <a:xfrm>
            <a:off x="24034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4" name="Line 86"/>
          <p:cNvSpPr>
            <a:spLocks noChangeShapeType="1"/>
          </p:cNvSpPr>
          <p:nvPr/>
        </p:nvSpPr>
        <p:spPr bwMode="auto">
          <a:xfrm>
            <a:off x="24892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5" name="Line 87"/>
          <p:cNvSpPr>
            <a:spLocks noChangeShapeType="1"/>
          </p:cNvSpPr>
          <p:nvPr/>
        </p:nvSpPr>
        <p:spPr bwMode="auto">
          <a:xfrm>
            <a:off x="25749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6" name="Line 88"/>
          <p:cNvSpPr>
            <a:spLocks noChangeShapeType="1"/>
          </p:cNvSpPr>
          <p:nvPr/>
        </p:nvSpPr>
        <p:spPr bwMode="auto">
          <a:xfrm>
            <a:off x="26606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7" name="Line 89"/>
          <p:cNvSpPr>
            <a:spLocks noChangeShapeType="1"/>
          </p:cNvSpPr>
          <p:nvPr/>
        </p:nvSpPr>
        <p:spPr bwMode="auto">
          <a:xfrm>
            <a:off x="27463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8" name="Line 90"/>
          <p:cNvSpPr>
            <a:spLocks noChangeShapeType="1"/>
          </p:cNvSpPr>
          <p:nvPr/>
        </p:nvSpPr>
        <p:spPr bwMode="auto">
          <a:xfrm>
            <a:off x="28321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79" name="Line 91"/>
          <p:cNvSpPr>
            <a:spLocks noChangeShapeType="1"/>
          </p:cNvSpPr>
          <p:nvPr/>
        </p:nvSpPr>
        <p:spPr bwMode="auto">
          <a:xfrm>
            <a:off x="29178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0" name="Line 92"/>
          <p:cNvSpPr>
            <a:spLocks noChangeShapeType="1"/>
          </p:cNvSpPr>
          <p:nvPr/>
        </p:nvSpPr>
        <p:spPr bwMode="auto">
          <a:xfrm>
            <a:off x="30035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1" name="Line 93"/>
          <p:cNvSpPr>
            <a:spLocks noChangeShapeType="1"/>
          </p:cNvSpPr>
          <p:nvPr/>
        </p:nvSpPr>
        <p:spPr bwMode="auto">
          <a:xfrm>
            <a:off x="30892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2" name="Line 94"/>
          <p:cNvSpPr>
            <a:spLocks noChangeShapeType="1"/>
          </p:cNvSpPr>
          <p:nvPr/>
        </p:nvSpPr>
        <p:spPr bwMode="auto">
          <a:xfrm>
            <a:off x="31750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3" name="Line 95"/>
          <p:cNvSpPr>
            <a:spLocks noChangeShapeType="1"/>
          </p:cNvSpPr>
          <p:nvPr/>
        </p:nvSpPr>
        <p:spPr bwMode="auto">
          <a:xfrm>
            <a:off x="32607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4" name="Line 96"/>
          <p:cNvSpPr>
            <a:spLocks noChangeShapeType="1"/>
          </p:cNvSpPr>
          <p:nvPr/>
        </p:nvSpPr>
        <p:spPr bwMode="auto">
          <a:xfrm>
            <a:off x="33464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5" name="Line 97"/>
          <p:cNvSpPr>
            <a:spLocks noChangeShapeType="1"/>
          </p:cNvSpPr>
          <p:nvPr/>
        </p:nvSpPr>
        <p:spPr bwMode="auto">
          <a:xfrm>
            <a:off x="34321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6" name="Line 98"/>
          <p:cNvSpPr>
            <a:spLocks noChangeShapeType="1"/>
          </p:cNvSpPr>
          <p:nvPr/>
        </p:nvSpPr>
        <p:spPr bwMode="auto">
          <a:xfrm>
            <a:off x="35179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7" name="Line 99"/>
          <p:cNvSpPr>
            <a:spLocks noChangeShapeType="1"/>
          </p:cNvSpPr>
          <p:nvPr/>
        </p:nvSpPr>
        <p:spPr bwMode="auto">
          <a:xfrm>
            <a:off x="36036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8" name="Line 100"/>
          <p:cNvSpPr>
            <a:spLocks noChangeShapeType="1"/>
          </p:cNvSpPr>
          <p:nvPr/>
        </p:nvSpPr>
        <p:spPr bwMode="auto">
          <a:xfrm>
            <a:off x="36893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89" name="Line 101"/>
          <p:cNvSpPr>
            <a:spLocks noChangeShapeType="1"/>
          </p:cNvSpPr>
          <p:nvPr/>
        </p:nvSpPr>
        <p:spPr bwMode="auto">
          <a:xfrm>
            <a:off x="37750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0" name="Line 102"/>
          <p:cNvSpPr>
            <a:spLocks noChangeShapeType="1"/>
          </p:cNvSpPr>
          <p:nvPr/>
        </p:nvSpPr>
        <p:spPr bwMode="auto">
          <a:xfrm>
            <a:off x="38608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1" name="Line 103"/>
          <p:cNvSpPr>
            <a:spLocks noChangeShapeType="1"/>
          </p:cNvSpPr>
          <p:nvPr/>
        </p:nvSpPr>
        <p:spPr bwMode="auto">
          <a:xfrm>
            <a:off x="39465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2" name="Line 104"/>
          <p:cNvSpPr>
            <a:spLocks noChangeShapeType="1"/>
          </p:cNvSpPr>
          <p:nvPr/>
        </p:nvSpPr>
        <p:spPr bwMode="auto">
          <a:xfrm>
            <a:off x="40322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3" name="Line 105"/>
          <p:cNvSpPr>
            <a:spLocks noChangeShapeType="1"/>
          </p:cNvSpPr>
          <p:nvPr/>
        </p:nvSpPr>
        <p:spPr bwMode="auto">
          <a:xfrm>
            <a:off x="41179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4" name="Line 106"/>
          <p:cNvSpPr>
            <a:spLocks noChangeShapeType="1"/>
          </p:cNvSpPr>
          <p:nvPr/>
        </p:nvSpPr>
        <p:spPr bwMode="auto">
          <a:xfrm>
            <a:off x="42037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5" name="Line 107"/>
          <p:cNvSpPr>
            <a:spLocks noChangeShapeType="1"/>
          </p:cNvSpPr>
          <p:nvPr/>
        </p:nvSpPr>
        <p:spPr bwMode="auto">
          <a:xfrm>
            <a:off x="42894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6" name="Line 108"/>
          <p:cNvSpPr>
            <a:spLocks noChangeShapeType="1"/>
          </p:cNvSpPr>
          <p:nvPr/>
        </p:nvSpPr>
        <p:spPr bwMode="auto">
          <a:xfrm>
            <a:off x="43751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7" name="Line 109"/>
          <p:cNvSpPr>
            <a:spLocks noChangeShapeType="1"/>
          </p:cNvSpPr>
          <p:nvPr/>
        </p:nvSpPr>
        <p:spPr bwMode="auto">
          <a:xfrm>
            <a:off x="44608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8" name="Line 110"/>
          <p:cNvSpPr>
            <a:spLocks noChangeShapeType="1"/>
          </p:cNvSpPr>
          <p:nvPr/>
        </p:nvSpPr>
        <p:spPr bwMode="auto">
          <a:xfrm>
            <a:off x="45466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399" name="Line 111"/>
          <p:cNvSpPr>
            <a:spLocks noChangeShapeType="1"/>
          </p:cNvSpPr>
          <p:nvPr/>
        </p:nvSpPr>
        <p:spPr bwMode="auto">
          <a:xfrm>
            <a:off x="46323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0" name="Line 112"/>
          <p:cNvSpPr>
            <a:spLocks noChangeShapeType="1"/>
          </p:cNvSpPr>
          <p:nvPr/>
        </p:nvSpPr>
        <p:spPr bwMode="auto">
          <a:xfrm>
            <a:off x="47180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1" name="Line 113"/>
          <p:cNvSpPr>
            <a:spLocks noChangeShapeType="1"/>
          </p:cNvSpPr>
          <p:nvPr/>
        </p:nvSpPr>
        <p:spPr bwMode="auto">
          <a:xfrm>
            <a:off x="48037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2" name="Line 114"/>
          <p:cNvSpPr>
            <a:spLocks noChangeShapeType="1"/>
          </p:cNvSpPr>
          <p:nvPr/>
        </p:nvSpPr>
        <p:spPr bwMode="auto">
          <a:xfrm>
            <a:off x="48895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3" name="Line 115"/>
          <p:cNvSpPr>
            <a:spLocks noChangeShapeType="1"/>
          </p:cNvSpPr>
          <p:nvPr/>
        </p:nvSpPr>
        <p:spPr bwMode="auto">
          <a:xfrm>
            <a:off x="49752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4" name="Line 116"/>
          <p:cNvSpPr>
            <a:spLocks noChangeShapeType="1"/>
          </p:cNvSpPr>
          <p:nvPr/>
        </p:nvSpPr>
        <p:spPr bwMode="auto">
          <a:xfrm>
            <a:off x="50609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5" name="Line 117"/>
          <p:cNvSpPr>
            <a:spLocks noChangeShapeType="1"/>
          </p:cNvSpPr>
          <p:nvPr/>
        </p:nvSpPr>
        <p:spPr bwMode="auto">
          <a:xfrm>
            <a:off x="51466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6" name="Line 118"/>
          <p:cNvSpPr>
            <a:spLocks noChangeShapeType="1"/>
          </p:cNvSpPr>
          <p:nvPr/>
        </p:nvSpPr>
        <p:spPr bwMode="auto">
          <a:xfrm>
            <a:off x="52324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7" name="Line 119"/>
          <p:cNvSpPr>
            <a:spLocks noChangeShapeType="1"/>
          </p:cNvSpPr>
          <p:nvPr/>
        </p:nvSpPr>
        <p:spPr bwMode="auto">
          <a:xfrm>
            <a:off x="53181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8" name="Line 120"/>
          <p:cNvSpPr>
            <a:spLocks noChangeShapeType="1"/>
          </p:cNvSpPr>
          <p:nvPr/>
        </p:nvSpPr>
        <p:spPr bwMode="auto">
          <a:xfrm>
            <a:off x="54038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09" name="Line 121"/>
          <p:cNvSpPr>
            <a:spLocks noChangeShapeType="1"/>
          </p:cNvSpPr>
          <p:nvPr/>
        </p:nvSpPr>
        <p:spPr bwMode="auto">
          <a:xfrm>
            <a:off x="54895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0" name="Line 122"/>
          <p:cNvSpPr>
            <a:spLocks noChangeShapeType="1"/>
          </p:cNvSpPr>
          <p:nvPr/>
        </p:nvSpPr>
        <p:spPr bwMode="auto">
          <a:xfrm>
            <a:off x="55753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1" name="Line 123"/>
          <p:cNvSpPr>
            <a:spLocks noChangeShapeType="1"/>
          </p:cNvSpPr>
          <p:nvPr/>
        </p:nvSpPr>
        <p:spPr bwMode="auto">
          <a:xfrm>
            <a:off x="56610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2" name="Line 124"/>
          <p:cNvSpPr>
            <a:spLocks noChangeShapeType="1"/>
          </p:cNvSpPr>
          <p:nvPr/>
        </p:nvSpPr>
        <p:spPr bwMode="auto">
          <a:xfrm>
            <a:off x="57467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3" name="Line 125"/>
          <p:cNvSpPr>
            <a:spLocks noChangeShapeType="1"/>
          </p:cNvSpPr>
          <p:nvPr/>
        </p:nvSpPr>
        <p:spPr bwMode="auto">
          <a:xfrm>
            <a:off x="58324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4" name="Line 126"/>
          <p:cNvSpPr>
            <a:spLocks noChangeShapeType="1"/>
          </p:cNvSpPr>
          <p:nvPr/>
        </p:nvSpPr>
        <p:spPr bwMode="auto">
          <a:xfrm>
            <a:off x="59182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5" name="Line 127"/>
          <p:cNvSpPr>
            <a:spLocks noChangeShapeType="1"/>
          </p:cNvSpPr>
          <p:nvPr/>
        </p:nvSpPr>
        <p:spPr bwMode="auto">
          <a:xfrm>
            <a:off x="60039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6" name="Line 128"/>
          <p:cNvSpPr>
            <a:spLocks noChangeShapeType="1"/>
          </p:cNvSpPr>
          <p:nvPr/>
        </p:nvSpPr>
        <p:spPr bwMode="auto">
          <a:xfrm>
            <a:off x="60896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7" name="Line 129"/>
          <p:cNvSpPr>
            <a:spLocks noChangeShapeType="1"/>
          </p:cNvSpPr>
          <p:nvPr/>
        </p:nvSpPr>
        <p:spPr bwMode="auto">
          <a:xfrm>
            <a:off x="61753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8" name="Line 130"/>
          <p:cNvSpPr>
            <a:spLocks noChangeShapeType="1"/>
          </p:cNvSpPr>
          <p:nvPr/>
        </p:nvSpPr>
        <p:spPr bwMode="auto">
          <a:xfrm>
            <a:off x="62611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19" name="Line 131"/>
          <p:cNvSpPr>
            <a:spLocks noChangeShapeType="1"/>
          </p:cNvSpPr>
          <p:nvPr/>
        </p:nvSpPr>
        <p:spPr bwMode="auto">
          <a:xfrm>
            <a:off x="63468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0" name="Line 132"/>
          <p:cNvSpPr>
            <a:spLocks noChangeShapeType="1"/>
          </p:cNvSpPr>
          <p:nvPr/>
        </p:nvSpPr>
        <p:spPr bwMode="auto">
          <a:xfrm>
            <a:off x="64325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1" name="Line 133"/>
          <p:cNvSpPr>
            <a:spLocks noChangeShapeType="1"/>
          </p:cNvSpPr>
          <p:nvPr/>
        </p:nvSpPr>
        <p:spPr bwMode="auto">
          <a:xfrm>
            <a:off x="65182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2" name="Line 134"/>
          <p:cNvSpPr>
            <a:spLocks noChangeShapeType="1"/>
          </p:cNvSpPr>
          <p:nvPr/>
        </p:nvSpPr>
        <p:spPr bwMode="auto">
          <a:xfrm>
            <a:off x="66040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3" name="Line 135"/>
          <p:cNvSpPr>
            <a:spLocks noChangeShapeType="1"/>
          </p:cNvSpPr>
          <p:nvPr/>
        </p:nvSpPr>
        <p:spPr bwMode="auto">
          <a:xfrm>
            <a:off x="66897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4" name="Line 136"/>
          <p:cNvSpPr>
            <a:spLocks noChangeShapeType="1"/>
          </p:cNvSpPr>
          <p:nvPr/>
        </p:nvSpPr>
        <p:spPr bwMode="auto">
          <a:xfrm>
            <a:off x="67754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5" name="Line 137"/>
          <p:cNvSpPr>
            <a:spLocks noChangeShapeType="1"/>
          </p:cNvSpPr>
          <p:nvPr/>
        </p:nvSpPr>
        <p:spPr bwMode="auto">
          <a:xfrm>
            <a:off x="68611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6" name="Line 138"/>
          <p:cNvSpPr>
            <a:spLocks noChangeShapeType="1"/>
          </p:cNvSpPr>
          <p:nvPr/>
        </p:nvSpPr>
        <p:spPr bwMode="auto">
          <a:xfrm>
            <a:off x="69469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7" name="Line 139"/>
          <p:cNvSpPr>
            <a:spLocks noChangeShapeType="1"/>
          </p:cNvSpPr>
          <p:nvPr/>
        </p:nvSpPr>
        <p:spPr bwMode="auto">
          <a:xfrm>
            <a:off x="70326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8" name="Line 140"/>
          <p:cNvSpPr>
            <a:spLocks noChangeShapeType="1"/>
          </p:cNvSpPr>
          <p:nvPr/>
        </p:nvSpPr>
        <p:spPr bwMode="auto">
          <a:xfrm>
            <a:off x="71183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29" name="Line 141"/>
          <p:cNvSpPr>
            <a:spLocks noChangeShapeType="1"/>
          </p:cNvSpPr>
          <p:nvPr/>
        </p:nvSpPr>
        <p:spPr bwMode="auto">
          <a:xfrm>
            <a:off x="720407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0" name="Line 142"/>
          <p:cNvSpPr>
            <a:spLocks noChangeShapeType="1"/>
          </p:cNvSpPr>
          <p:nvPr/>
        </p:nvSpPr>
        <p:spPr bwMode="auto">
          <a:xfrm>
            <a:off x="728980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1" name="Line 143"/>
          <p:cNvSpPr>
            <a:spLocks noChangeShapeType="1"/>
          </p:cNvSpPr>
          <p:nvPr/>
        </p:nvSpPr>
        <p:spPr bwMode="auto">
          <a:xfrm>
            <a:off x="7375525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2" name="Line 144"/>
          <p:cNvSpPr>
            <a:spLocks noChangeShapeType="1"/>
          </p:cNvSpPr>
          <p:nvPr/>
        </p:nvSpPr>
        <p:spPr bwMode="auto">
          <a:xfrm>
            <a:off x="7461250" y="29225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3" name="Line 145"/>
          <p:cNvSpPr>
            <a:spLocks noChangeShapeType="1"/>
          </p:cNvSpPr>
          <p:nvPr/>
        </p:nvSpPr>
        <p:spPr bwMode="auto">
          <a:xfrm>
            <a:off x="16319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4" name="Line 146"/>
          <p:cNvSpPr>
            <a:spLocks noChangeShapeType="1"/>
          </p:cNvSpPr>
          <p:nvPr/>
        </p:nvSpPr>
        <p:spPr bwMode="auto">
          <a:xfrm>
            <a:off x="17176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5" name="Line 147"/>
          <p:cNvSpPr>
            <a:spLocks noChangeShapeType="1"/>
          </p:cNvSpPr>
          <p:nvPr/>
        </p:nvSpPr>
        <p:spPr bwMode="auto">
          <a:xfrm>
            <a:off x="18034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6" name="Line 148"/>
          <p:cNvSpPr>
            <a:spLocks noChangeShapeType="1"/>
          </p:cNvSpPr>
          <p:nvPr/>
        </p:nvSpPr>
        <p:spPr bwMode="auto">
          <a:xfrm>
            <a:off x="18891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7" name="Line 149"/>
          <p:cNvSpPr>
            <a:spLocks noChangeShapeType="1"/>
          </p:cNvSpPr>
          <p:nvPr/>
        </p:nvSpPr>
        <p:spPr bwMode="auto">
          <a:xfrm>
            <a:off x="19748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8" name="Line 150"/>
          <p:cNvSpPr>
            <a:spLocks noChangeShapeType="1"/>
          </p:cNvSpPr>
          <p:nvPr/>
        </p:nvSpPr>
        <p:spPr bwMode="auto">
          <a:xfrm>
            <a:off x="20605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39" name="Line 151"/>
          <p:cNvSpPr>
            <a:spLocks noChangeShapeType="1"/>
          </p:cNvSpPr>
          <p:nvPr/>
        </p:nvSpPr>
        <p:spPr bwMode="auto">
          <a:xfrm>
            <a:off x="21463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0" name="Line 152"/>
          <p:cNvSpPr>
            <a:spLocks noChangeShapeType="1"/>
          </p:cNvSpPr>
          <p:nvPr/>
        </p:nvSpPr>
        <p:spPr bwMode="auto">
          <a:xfrm>
            <a:off x="22320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1" name="Line 153"/>
          <p:cNvSpPr>
            <a:spLocks noChangeShapeType="1"/>
          </p:cNvSpPr>
          <p:nvPr/>
        </p:nvSpPr>
        <p:spPr bwMode="auto">
          <a:xfrm>
            <a:off x="23177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2" name="Line 154"/>
          <p:cNvSpPr>
            <a:spLocks noChangeShapeType="1"/>
          </p:cNvSpPr>
          <p:nvPr/>
        </p:nvSpPr>
        <p:spPr bwMode="auto">
          <a:xfrm>
            <a:off x="24034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3" name="Line 155"/>
          <p:cNvSpPr>
            <a:spLocks noChangeShapeType="1"/>
          </p:cNvSpPr>
          <p:nvPr/>
        </p:nvSpPr>
        <p:spPr bwMode="auto">
          <a:xfrm>
            <a:off x="24892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4" name="Line 156"/>
          <p:cNvSpPr>
            <a:spLocks noChangeShapeType="1"/>
          </p:cNvSpPr>
          <p:nvPr/>
        </p:nvSpPr>
        <p:spPr bwMode="auto">
          <a:xfrm>
            <a:off x="25749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5" name="Line 157"/>
          <p:cNvSpPr>
            <a:spLocks noChangeShapeType="1"/>
          </p:cNvSpPr>
          <p:nvPr/>
        </p:nvSpPr>
        <p:spPr bwMode="auto">
          <a:xfrm>
            <a:off x="26606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6" name="Line 158"/>
          <p:cNvSpPr>
            <a:spLocks noChangeShapeType="1"/>
          </p:cNvSpPr>
          <p:nvPr/>
        </p:nvSpPr>
        <p:spPr bwMode="auto">
          <a:xfrm>
            <a:off x="27463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7" name="Line 159"/>
          <p:cNvSpPr>
            <a:spLocks noChangeShapeType="1"/>
          </p:cNvSpPr>
          <p:nvPr/>
        </p:nvSpPr>
        <p:spPr bwMode="auto">
          <a:xfrm>
            <a:off x="28321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8" name="Line 160"/>
          <p:cNvSpPr>
            <a:spLocks noChangeShapeType="1"/>
          </p:cNvSpPr>
          <p:nvPr/>
        </p:nvSpPr>
        <p:spPr bwMode="auto">
          <a:xfrm>
            <a:off x="29178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49" name="Line 161"/>
          <p:cNvSpPr>
            <a:spLocks noChangeShapeType="1"/>
          </p:cNvSpPr>
          <p:nvPr/>
        </p:nvSpPr>
        <p:spPr bwMode="auto">
          <a:xfrm>
            <a:off x="30035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0" name="Line 162"/>
          <p:cNvSpPr>
            <a:spLocks noChangeShapeType="1"/>
          </p:cNvSpPr>
          <p:nvPr/>
        </p:nvSpPr>
        <p:spPr bwMode="auto">
          <a:xfrm>
            <a:off x="30892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1" name="Line 163"/>
          <p:cNvSpPr>
            <a:spLocks noChangeShapeType="1"/>
          </p:cNvSpPr>
          <p:nvPr/>
        </p:nvSpPr>
        <p:spPr bwMode="auto">
          <a:xfrm>
            <a:off x="31750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2" name="Line 164"/>
          <p:cNvSpPr>
            <a:spLocks noChangeShapeType="1"/>
          </p:cNvSpPr>
          <p:nvPr/>
        </p:nvSpPr>
        <p:spPr bwMode="auto">
          <a:xfrm>
            <a:off x="32607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3" name="Line 165"/>
          <p:cNvSpPr>
            <a:spLocks noChangeShapeType="1"/>
          </p:cNvSpPr>
          <p:nvPr/>
        </p:nvSpPr>
        <p:spPr bwMode="auto">
          <a:xfrm>
            <a:off x="33464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4" name="Line 166"/>
          <p:cNvSpPr>
            <a:spLocks noChangeShapeType="1"/>
          </p:cNvSpPr>
          <p:nvPr/>
        </p:nvSpPr>
        <p:spPr bwMode="auto">
          <a:xfrm>
            <a:off x="34321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5" name="Line 167"/>
          <p:cNvSpPr>
            <a:spLocks noChangeShapeType="1"/>
          </p:cNvSpPr>
          <p:nvPr/>
        </p:nvSpPr>
        <p:spPr bwMode="auto">
          <a:xfrm>
            <a:off x="35179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6" name="Line 168"/>
          <p:cNvSpPr>
            <a:spLocks noChangeShapeType="1"/>
          </p:cNvSpPr>
          <p:nvPr/>
        </p:nvSpPr>
        <p:spPr bwMode="auto">
          <a:xfrm>
            <a:off x="36036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7" name="Line 169"/>
          <p:cNvSpPr>
            <a:spLocks noChangeShapeType="1"/>
          </p:cNvSpPr>
          <p:nvPr/>
        </p:nvSpPr>
        <p:spPr bwMode="auto">
          <a:xfrm>
            <a:off x="36893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8" name="Line 170"/>
          <p:cNvSpPr>
            <a:spLocks noChangeShapeType="1"/>
          </p:cNvSpPr>
          <p:nvPr/>
        </p:nvSpPr>
        <p:spPr bwMode="auto">
          <a:xfrm>
            <a:off x="37750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59" name="Line 171"/>
          <p:cNvSpPr>
            <a:spLocks noChangeShapeType="1"/>
          </p:cNvSpPr>
          <p:nvPr/>
        </p:nvSpPr>
        <p:spPr bwMode="auto">
          <a:xfrm>
            <a:off x="38608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0" name="Line 172"/>
          <p:cNvSpPr>
            <a:spLocks noChangeShapeType="1"/>
          </p:cNvSpPr>
          <p:nvPr/>
        </p:nvSpPr>
        <p:spPr bwMode="auto">
          <a:xfrm>
            <a:off x="39465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1" name="Line 173"/>
          <p:cNvSpPr>
            <a:spLocks noChangeShapeType="1"/>
          </p:cNvSpPr>
          <p:nvPr/>
        </p:nvSpPr>
        <p:spPr bwMode="auto">
          <a:xfrm>
            <a:off x="40322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2" name="Line 174"/>
          <p:cNvSpPr>
            <a:spLocks noChangeShapeType="1"/>
          </p:cNvSpPr>
          <p:nvPr/>
        </p:nvSpPr>
        <p:spPr bwMode="auto">
          <a:xfrm>
            <a:off x="41179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3" name="Line 175"/>
          <p:cNvSpPr>
            <a:spLocks noChangeShapeType="1"/>
          </p:cNvSpPr>
          <p:nvPr/>
        </p:nvSpPr>
        <p:spPr bwMode="auto">
          <a:xfrm>
            <a:off x="42037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4" name="Line 176"/>
          <p:cNvSpPr>
            <a:spLocks noChangeShapeType="1"/>
          </p:cNvSpPr>
          <p:nvPr/>
        </p:nvSpPr>
        <p:spPr bwMode="auto">
          <a:xfrm>
            <a:off x="42894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5" name="Line 177"/>
          <p:cNvSpPr>
            <a:spLocks noChangeShapeType="1"/>
          </p:cNvSpPr>
          <p:nvPr/>
        </p:nvSpPr>
        <p:spPr bwMode="auto">
          <a:xfrm>
            <a:off x="43751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6" name="Line 178"/>
          <p:cNvSpPr>
            <a:spLocks noChangeShapeType="1"/>
          </p:cNvSpPr>
          <p:nvPr/>
        </p:nvSpPr>
        <p:spPr bwMode="auto">
          <a:xfrm>
            <a:off x="44608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7" name="Line 179"/>
          <p:cNvSpPr>
            <a:spLocks noChangeShapeType="1"/>
          </p:cNvSpPr>
          <p:nvPr/>
        </p:nvSpPr>
        <p:spPr bwMode="auto">
          <a:xfrm>
            <a:off x="45466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8" name="Line 180"/>
          <p:cNvSpPr>
            <a:spLocks noChangeShapeType="1"/>
          </p:cNvSpPr>
          <p:nvPr/>
        </p:nvSpPr>
        <p:spPr bwMode="auto">
          <a:xfrm>
            <a:off x="46323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69" name="Line 181"/>
          <p:cNvSpPr>
            <a:spLocks noChangeShapeType="1"/>
          </p:cNvSpPr>
          <p:nvPr/>
        </p:nvSpPr>
        <p:spPr bwMode="auto">
          <a:xfrm>
            <a:off x="47180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0" name="Line 182"/>
          <p:cNvSpPr>
            <a:spLocks noChangeShapeType="1"/>
          </p:cNvSpPr>
          <p:nvPr/>
        </p:nvSpPr>
        <p:spPr bwMode="auto">
          <a:xfrm>
            <a:off x="48037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1" name="Line 183"/>
          <p:cNvSpPr>
            <a:spLocks noChangeShapeType="1"/>
          </p:cNvSpPr>
          <p:nvPr/>
        </p:nvSpPr>
        <p:spPr bwMode="auto">
          <a:xfrm>
            <a:off x="48895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2" name="Line 184"/>
          <p:cNvSpPr>
            <a:spLocks noChangeShapeType="1"/>
          </p:cNvSpPr>
          <p:nvPr/>
        </p:nvSpPr>
        <p:spPr bwMode="auto">
          <a:xfrm>
            <a:off x="49752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3" name="Line 185"/>
          <p:cNvSpPr>
            <a:spLocks noChangeShapeType="1"/>
          </p:cNvSpPr>
          <p:nvPr/>
        </p:nvSpPr>
        <p:spPr bwMode="auto">
          <a:xfrm>
            <a:off x="50609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4" name="Line 186"/>
          <p:cNvSpPr>
            <a:spLocks noChangeShapeType="1"/>
          </p:cNvSpPr>
          <p:nvPr/>
        </p:nvSpPr>
        <p:spPr bwMode="auto">
          <a:xfrm>
            <a:off x="51466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5" name="Line 187"/>
          <p:cNvSpPr>
            <a:spLocks noChangeShapeType="1"/>
          </p:cNvSpPr>
          <p:nvPr/>
        </p:nvSpPr>
        <p:spPr bwMode="auto">
          <a:xfrm>
            <a:off x="52324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6" name="Line 188"/>
          <p:cNvSpPr>
            <a:spLocks noChangeShapeType="1"/>
          </p:cNvSpPr>
          <p:nvPr/>
        </p:nvSpPr>
        <p:spPr bwMode="auto">
          <a:xfrm>
            <a:off x="53181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7" name="Line 189"/>
          <p:cNvSpPr>
            <a:spLocks noChangeShapeType="1"/>
          </p:cNvSpPr>
          <p:nvPr/>
        </p:nvSpPr>
        <p:spPr bwMode="auto">
          <a:xfrm>
            <a:off x="54038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8" name="Line 190"/>
          <p:cNvSpPr>
            <a:spLocks noChangeShapeType="1"/>
          </p:cNvSpPr>
          <p:nvPr/>
        </p:nvSpPr>
        <p:spPr bwMode="auto">
          <a:xfrm>
            <a:off x="54895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79" name="Line 191"/>
          <p:cNvSpPr>
            <a:spLocks noChangeShapeType="1"/>
          </p:cNvSpPr>
          <p:nvPr/>
        </p:nvSpPr>
        <p:spPr bwMode="auto">
          <a:xfrm>
            <a:off x="55753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0" name="Line 192"/>
          <p:cNvSpPr>
            <a:spLocks noChangeShapeType="1"/>
          </p:cNvSpPr>
          <p:nvPr/>
        </p:nvSpPr>
        <p:spPr bwMode="auto">
          <a:xfrm>
            <a:off x="56610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1" name="Line 193"/>
          <p:cNvSpPr>
            <a:spLocks noChangeShapeType="1"/>
          </p:cNvSpPr>
          <p:nvPr/>
        </p:nvSpPr>
        <p:spPr bwMode="auto">
          <a:xfrm>
            <a:off x="57467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2" name="Line 194"/>
          <p:cNvSpPr>
            <a:spLocks noChangeShapeType="1"/>
          </p:cNvSpPr>
          <p:nvPr/>
        </p:nvSpPr>
        <p:spPr bwMode="auto">
          <a:xfrm>
            <a:off x="58324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3" name="Line 195"/>
          <p:cNvSpPr>
            <a:spLocks noChangeShapeType="1"/>
          </p:cNvSpPr>
          <p:nvPr/>
        </p:nvSpPr>
        <p:spPr bwMode="auto">
          <a:xfrm>
            <a:off x="59182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4" name="Line 196"/>
          <p:cNvSpPr>
            <a:spLocks noChangeShapeType="1"/>
          </p:cNvSpPr>
          <p:nvPr/>
        </p:nvSpPr>
        <p:spPr bwMode="auto">
          <a:xfrm>
            <a:off x="60039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5" name="Line 197"/>
          <p:cNvSpPr>
            <a:spLocks noChangeShapeType="1"/>
          </p:cNvSpPr>
          <p:nvPr/>
        </p:nvSpPr>
        <p:spPr bwMode="auto">
          <a:xfrm>
            <a:off x="60896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6" name="Line 198"/>
          <p:cNvSpPr>
            <a:spLocks noChangeShapeType="1"/>
          </p:cNvSpPr>
          <p:nvPr/>
        </p:nvSpPr>
        <p:spPr bwMode="auto">
          <a:xfrm>
            <a:off x="61753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7" name="Line 199"/>
          <p:cNvSpPr>
            <a:spLocks noChangeShapeType="1"/>
          </p:cNvSpPr>
          <p:nvPr/>
        </p:nvSpPr>
        <p:spPr bwMode="auto">
          <a:xfrm>
            <a:off x="62611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8" name="Line 200"/>
          <p:cNvSpPr>
            <a:spLocks noChangeShapeType="1"/>
          </p:cNvSpPr>
          <p:nvPr/>
        </p:nvSpPr>
        <p:spPr bwMode="auto">
          <a:xfrm>
            <a:off x="63468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89" name="Line 201"/>
          <p:cNvSpPr>
            <a:spLocks noChangeShapeType="1"/>
          </p:cNvSpPr>
          <p:nvPr/>
        </p:nvSpPr>
        <p:spPr bwMode="auto">
          <a:xfrm>
            <a:off x="64325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0" name="Line 202"/>
          <p:cNvSpPr>
            <a:spLocks noChangeShapeType="1"/>
          </p:cNvSpPr>
          <p:nvPr/>
        </p:nvSpPr>
        <p:spPr bwMode="auto">
          <a:xfrm>
            <a:off x="65182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1" name="Line 203"/>
          <p:cNvSpPr>
            <a:spLocks noChangeShapeType="1"/>
          </p:cNvSpPr>
          <p:nvPr/>
        </p:nvSpPr>
        <p:spPr bwMode="auto">
          <a:xfrm>
            <a:off x="66040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2" name="Line 204"/>
          <p:cNvSpPr>
            <a:spLocks noChangeShapeType="1"/>
          </p:cNvSpPr>
          <p:nvPr/>
        </p:nvSpPr>
        <p:spPr bwMode="auto">
          <a:xfrm>
            <a:off x="66897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3" name="Line 205"/>
          <p:cNvSpPr>
            <a:spLocks noChangeShapeType="1"/>
          </p:cNvSpPr>
          <p:nvPr/>
        </p:nvSpPr>
        <p:spPr bwMode="auto">
          <a:xfrm>
            <a:off x="67754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4" name="Line 206"/>
          <p:cNvSpPr>
            <a:spLocks noChangeShapeType="1"/>
          </p:cNvSpPr>
          <p:nvPr/>
        </p:nvSpPr>
        <p:spPr bwMode="auto">
          <a:xfrm>
            <a:off x="68611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5" name="Line 207"/>
          <p:cNvSpPr>
            <a:spLocks noChangeShapeType="1"/>
          </p:cNvSpPr>
          <p:nvPr/>
        </p:nvSpPr>
        <p:spPr bwMode="auto">
          <a:xfrm>
            <a:off x="69469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6" name="Line 208"/>
          <p:cNvSpPr>
            <a:spLocks noChangeShapeType="1"/>
          </p:cNvSpPr>
          <p:nvPr/>
        </p:nvSpPr>
        <p:spPr bwMode="auto">
          <a:xfrm>
            <a:off x="70326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7" name="Line 209"/>
          <p:cNvSpPr>
            <a:spLocks noChangeShapeType="1"/>
          </p:cNvSpPr>
          <p:nvPr/>
        </p:nvSpPr>
        <p:spPr bwMode="auto">
          <a:xfrm>
            <a:off x="71183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8" name="Line 210"/>
          <p:cNvSpPr>
            <a:spLocks noChangeShapeType="1"/>
          </p:cNvSpPr>
          <p:nvPr/>
        </p:nvSpPr>
        <p:spPr bwMode="auto">
          <a:xfrm>
            <a:off x="720407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499" name="Line 211"/>
          <p:cNvSpPr>
            <a:spLocks noChangeShapeType="1"/>
          </p:cNvSpPr>
          <p:nvPr/>
        </p:nvSpPr>
        <p:spPr bwMode="auto">
          <a:xfrm>
            <a:off x="728980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0" name="Line 212"/>
          <p:cNvSpPr>
            <a:spLocks noChangeShapeType="1"/>
          </p:cNvSpPr>
          <p:nvPr/>
        </p:nvSpPr>
        <p:spPr bwMode="auto">
          <a:xfrm>
            <a:off x="7375525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1" name="Line 213"/>
          <p:cNvSpPr>
            <a:spLocks noChangeShapeType="1"/>
          </p:cNvSpPr>
          <p:nvPr/>
        </p:nvSpPr>
        <p:spPr bwMode="auto">
          <a:xfrm>
            <a:off x="7461250" y="19573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2" name="Line 214"/>
          <p:cNvSpPr>
            <a:spLocks noChangeShapeType="1"/>
          </p:cNvSpPr>
          <p:nvPr/>
        </p:nvSpPr>
        <p:spPr bwMode="auto">
          <a:xfrm flipV="1">
            <a:off x="1466850" y="1951038"/>
            <a:ext cx="0" cy="290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3" name="Line 215"/>
          <p:cNvSpPr>
            <a:spLocks noChangeShapeType="1"/>
          </p:cNvSpPr>
          <p:nvPr/>
        </p:nvSpPr>
        <p:spPr bwMode="auto">
          <a:xfrm>
            <a:off x="1417638" y="4865688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4" name="Line 216"/>
          <p:cNvSpPr>
            <a:spLocks noChangeShapeType="1"/>
          </p:cNvSpPr>
          <p:nvPr/>
        </p:nvSpPr>
        <p:spPr bwMode="auto">
          <a:xfrm>
            <a:off x="1460500" y="4865688"/>
            <a:ext cx="6043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5" name="Line 217"/>
          <p:cNvSpPr>
            <a:spLocks noChangeShapeType="1"/>
          </p:cNvSpPr>
          <p:nvPr/>
        </p:nvSpPr>
        <p:spPr bwMode="auto">
          <a:xfrm flipV="1">
            <a:off x="1466850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6" name="Line 218"/>
          <p:cNvSpPr>
            <a:spLocks noChangeShapeType="1"/>
          </p:cNvSpPr>
          <p:nvPr/>
        </p:nvSpPr>
        <p:spPr bwMode="auto">
          <a:xfrm flipV="1">
            <a:off x="1766888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7" name="Line 219"/>
          <p:cNvSpPr>
            <a:spLocks noChangeShapeType="1"/>
          </p:cNvSpPr>
          <p:nvPr/>
        </p:nvSpPr>
        <p:spPr bwMode="auto">
          <a:xfrm flipV="1">
            <a:off x="2081213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8" name="Line 220"/>
          <p:cNvSpPr>
            <a:spLocks noChangeShapeType="1"/>
          </p:cNvSpPr>
          <p:nvPr/>
        </p:nvSpPr>
        <p:spPr bwMode="auto">
          <a:xfrm flipV="1">
            <a:off x="2381250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09" name="Line 221"/>
          <p:cNvSpPr>
            <a:spLocks noChangeShapeType="1"/>
          </p:cNvSpPr>
          <p:nvPr/>
        </p:nvSpPr>
        <p:spPr bwMode="auto">
          <a:xfrm flipV="1">
            <a:off x="2681288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0" name="Line 222"/>
          <p:cNvSpPr>
            <a:spLocks noChangeShapeType="1"/>
          </p:cNvSpPr>
          <p:nvPr/>
        </p:nvSpPr>
        <p:spPr bwMode="auto">
          <a:xfrm flipV="1">
            <a:off x="2981325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1" name="Line 223"/>
          <p:cNvSpPr>
            <a:spLocks noChangeShapeType="1"/>
          </p:cNvSpPr>
          <p:nvPr/>
        </p:nvSpPr>
        <p:spPr bwMode="auto">
          <a:xfrm flipV="1">
            <a:off x="3281363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2" name="Line 224"/>
          <p:cNvSpPr>
            <a:spLocks noChangeShapeType="1"/>
          </p:cNvSpPr>
          <p:nvPr/>
        </p:nvSpPr>
        <p:spPr bwMode="auto">
          <a:xfrm flipV="1">
            <a:off x="3581400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3" name="Line 225"/>
          <p:cNvSpPr>
            <a:spLocks noChangeShapeType="1"/>
          </p:cNvSpPr>
          <p:nvPr/>
        </p:nvSpPr>
        <p:spPr bwMode="auto">
          <a:xfrm flipV="1">
            <a:off x="3881438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4" name="Line 226"/>
          <p:cNvSpPr>
            <a:spLocks noChangeShapeType="1"/>
          </p:cNvSpPr>
          <p:nvPr/>
        </p:nvSpPr>
        <p:spPr bwMode="auto">
          <a:xfrm flipV="1">
            <a:off x="4195763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5" name="Line 227"/>
          <p:cNvSpPr>
            <a:spLocks noChangeShapeType="1"/>
          </p:cNvSpPr>
          <p:nvPr/>
        </p:nvSpPr>
        <p:spPr bwMode="auto">
          <a:xfrm flipV="1">
            <a:off x="4495800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6" name="Line 228"/>
          <p:cNvSpPr>
            <a:spLocks noChangeShapeType="1"/>
          </p:cNvSpPr>
          <p:nvPr/>
        </p:nvSpPr>
        <p:spPr bwMode="auto">
          <a:xfrm flipV="1">
            <a:off x="4795838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7" name="Line 229"/>
          <p:cNvSpPr>
            <a:spLocks noChangeShapeType="1"/>
          </p:cNvSpPr>
          <p:nvPr/>
        </p:nvSpPr>
        <p:spPr bwMode="auto">
          <a:xfrm flipV="1">
            <a:off x="5095875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8" name="Line 230"/>
          <p:cNvSpPr>
            <a:spLocks noChangeShapeType="1"/>
          </p:cNvSpPr>
          <p:nvPr/>
        </p:nvSpPr>
        <p:spPr bwMode="auto">
          <a:xfrm flipV="1">
            <a:off x="5395913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19" name="Line 231"/>
          <p:cNvSpPr>
            <a:spLocks noChangeShapeType="1"/>
          </p:cNvSpPr>
          <p:nvPr/>
        </p:nvSpPr>
        <p:spPr bwMode="auto">
          <a:xfrm flipV="1">
            <a:off x="5695950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0" name="Line 232"/>
          <p:cNvSpPr>
            <a:spLocks noChangeShapeType="1"/>
          </p:cNvSpPr>
          <p:nvPr/>
        </p:nvSpPr>
        <p:spPr bwMode="auto">
          <a:xfrm flipV="1">
            <a:off x="5995988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1" name="Line 233"/>
          <p:cNvSpPr>
            <a:spLocks noChangeShapeType="1"/>
          </p:cNvSpPr>
          <p:nvPr/>
        </p:nvSpPr>
        <p:spPr bwMode="auto">
          <a:xfrm flipV="1">
            <a:off x="6310313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2" name="Line 234"/>
          <p:cNvSpPr>
            <a:spLocks noChangeShapeType="1"/>
          </p:cNvSpPr>
          <p:nvPr/>
        </p:nvSpPr>
        <p:spPr bwMode="auto">
          <a:xfrm flipV="1">
            <a:off x="6610350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3" name="Line 235"/>
          <p:cNvSpPr>
            <a:spLocks noChangeShapeType="1"/>
          </p:cNvSpPr>
          <p:nvPr/>
        </p:nvSpPr>
        <p:spPr bwMode="auto">
          <a:xfrm flipV="1">
            <a:off x="6910388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4" name="Line 236"/>
          <p:cNvSpPr>
            <a:spLocks noChangeShapeType="1"/>
          </p:cNvSpPr>
          <p:nvPr/>
        </p:nvSpPr>
        <p:spPr bwMode="auto">
          <a:xfrm flipV="1">
            <a:off x="7210425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5" name="Line 237"/>
          <p:cNvSpPr>
            <a:spLocks noChangeShapeType="1"/>
          </p:cNvSpPr>
          <p:nvPr/>
        </p:nvSpPr>
        <p:spPr bwMode="auto">
          <a:xfrm flipV="1">
            <a:off x="7510463" y="4811713"/>
            <a:ext cx="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6" name="Freeform 238"/>
          <p:cNvSpPr>
            <a:spLocks/>
          </p:cNvSpPr>
          <p:nvPr/>
        </p:nvSpPr>
        <p:spPr bwMode="auto">
          <a:xfrm>
            <a:off x="1460500" y="1976438"/>
            <a:ext cx="6045200" cy="2884487"/>
          </a:xfrm>
          <a:custGeom>
            <a:avLst/>
            <a:gdLst/>
            <a:ahLst/>
            <a:cxnLst>
              <a:cxn ang="0">
                <a:pos x="0" y="1816"/>
              </a:cxn>
              <a:cxn ang="0">
                <a:pos x="189" y="1752"/>
              </a:cxn>
              <a:cxn ang="0">
                <a:pos x="387" y="1696"/>
              </a:cxn>
              <a:cxn ang="0">
                <a:pos x="576" y="1640"/>
              </a:cxn>
              <a:cxn ang="0">
                <a:pos x="765" y="1576"/>
              </a:cxn>
              <a:cxn ang="0">
                <a:pos x="954" y="1520"/>
              </a:cxn>
              <a:cxn ang="0">
                <a:pos x="1143" y="1456"/>
              </a:cxn>
              <a:cxn ang="0">
                <a:pos x="1332" y="1400"/>
              </a:cxn>
              <a:cxn ang="0">
                <a:pos x="1521" y="1296"/>
              </a:cxn>
              <a:cxn ang="0">
                <a:pos x="1719" y="1184"/>
              </a:cxn>
              <a:cxn ang="0">
                <a:pos x="1908" y="1080"/>
              </a:cxn>
              <a:cxn ang="0">
                <a:pos x="2097" y="968"/>
              </a:cxn>
              <a:cxn ang="0">
                <a:pos x="2286" y="864"/>
              </a:cxn>
              <a:cxn ang="0">
                <a:pos x="2475" y="752"/>
              </a:cxn>
              <a:cxn ang="0">
                <a:pos x="2664" y="648"/>
              </a:cxn>
              <a:cxn ang="0">
                <a:pos x="2853" y="536"/>
              </a:cxn>
              <a:cxn ang="0">
                <a:pos x="3051" y="432"/>
              </a:cxn>
              <a:cxn ang="0">
                <a:pos x="3240" y="328"/>
              </a:cxn>
              <a:cxn ang="0">
                <a:pos x="3429" y="216"/>
              </a:cxn>
              <a:cxn ang="0">
                <a:pos x="3618" y="112"/>
              </a:cxn>
              <a:cxn ang="0">
                <a:pos x="3807" y="0"/>
              </a:cxn>
            </a:cxnLst>
            <a:rect l="0" t="0" r="r" b="b"/>
            <a:pathLst>
              <a:path w="3808" h="1817">
                <a:moveTo>
                  <a:pt x="0" y="1816"/>
                </a:moveTo>
                <a:lnTo>
                  <a:pt x="189" y="1752"/>
                </a:lnTo>
                <a:lnTo>
                  <a:pt x="387" y="1696"/>
                </a:lnTo>
                <a:lnTo>
                  <a:pt x="576" y="1640"/>
                </a:lnTo>
                <a:lnTo>
                  <a:pt x="765" y="1576"/>
                </a:lnTo>
                <a:lnTo>
                  <a:pt x="954" y="1520"/>
                </a:lnTo>
                <a:lnTo>
                  <a:pt x="1143" y="1456"/>
                </a:lnTo>
                <a:lnTo>
                  <a:pt x="1332" y="1400"/>
                </a:lnTo>
                <a:lnTo>
                  <a:pt x="1521" y="1296"/>
                </a:lnTo>
                <a:lnTo>
                  <a:pt x="1719" y="1184"/>
                </a:lnTo>
                <a:lnTo>
                  <a:pt x="1908" y="1080"/>
                </a:lnTo>
                <a:lnTo>
                  <a:pt x="2097" y="968"/>
                </a:lnTo>
                <a:lnTo>
                  <a:pt x="2286" y="864"/>
                </a:lnTo>
                <a:lnTo>
                  <a:pt x="2475" y="752"/>
                </a:lnTo>
                <a:lnTo>
                  <a:pt x="2664" y="648"/>
                </a:lnTo>
                <a:lnTo>
                  <a:pt x="2853" y="536"/>
                </a:lnTo>
                <a:lnTo>
                  <a:pt x="3051" y="432"/>
                </a:lnTo>
                <a:lnTo>
                  <a:pt x="3240" y="328"/>
                </a:lnTo>
                <a:lnTo>
                  <a:pt x="3429" y="216"/>
                </a:lnTo>
                <a:lnTo>
                  <a:pt x="3618" y="112"/>
                </a:lnTo>
                <a:lnTo>
                  <a:pt x="380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7" name="Freeform 239"/>
          <p:cNvSpPr>
            <a:spLocks/>
          </p:cNvSpPr>
          <p:nvPr/>
        </p:nvSpPr>
        <p:spPr bwMode="auto">
          <a:xfrm>
            <a:off x="1460500" y="4287838"/>
            <a:ext cx="6045200" cy="573087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189" y="344"/>
              </a:cxn>
              <a:cxn ang="0">
                <a:pos x="387" y="320"/>
              </a:cxn>
              <a:cxn ang="0">
                <a:pos x="576" y="304"/>
              </a:cxn>
              <a:cxn ang="0">
                <a:pos x="765" y="288"/>
              </a:cxn>
              <a:cxn ang="0">
                <a:pos x="954" y="272"/>
              </a:cxn>
              <a:cxn ang="0">
                <a:pos x="1143" y="248"/>
              </a:cxn>
              <a:cxn ang="0">
                <a:pos x="1332" y="232"/>
              </a:cxn>
              <a:cxn ang="0">
                <a:pos x="1521" y="216"/>
              </a:cxn>
              <a:cxn ang="0">
                <a:pos x="1719" y="200"/>
              </a:cxn>
              <a:cxn ang="0">
                <a:pos x="1908" y="176"/>
              </a:cxn>
              <a:cxn ang="0">
                <a:pos x="2097" y="160"/>
              </a:cxn>
              <a:cxn ang="0">
                <a:pos x="2286" y="144"/>
              </a:cxn>
              <a:cxn ang="0">
                <a:pos x="2475" y="128"/>
              </a:cxn>
              <a:cxn ang="0">
                <a:pos x="2664" y="104"/>
              </a:cxn>
              <a:cxn ang="0">
                <a:pos x="2853" y="88"/>
              </a:cxn>
              <a:cxn ang="0">
                <a:pos x="3051" y="72"/>
              </a:cxn>
              <a:cxn ang="0">
                <a:pos x="3240" y="56"/>
              </a:cxn>
              <a:cxn ang="0">
                <a:pos x="3429" y="32"/>
              </a:cxn>
              <a:cxn ang="0">
                <a:pos x="3618" y="16"/>
              </a:cxn>
              <a:cxn ang="0">
                <a:pos x="3807" y="0"/>
              </a:cxn>
            </a:cxnLst>
            <a:rect l="0" t="0" r="r" b="b"/>
            <a:pathLst>
              <a:path w="3808" h="361">
                <a:moveTo>
                  <a:pt x="0" y="360"/>
                </a:moveTo>
                <a:lnTo>
                  <a:pt x="189" y="344"/>
                </a:lnTo>
                <a:lnTo>
                  <a:pt x="387" y="320"/>
                </a:lnTo>
                <a:lnTo>
                  <a:pt x="576" y="304"/>
                </a:lnTo>
                <a:lnTo>
                  <a:pt x="765" y="288"/>
                </a:lnTo>
                <a:lnTo>
                  <a:pt x="954" y="272"/>
                </a:lnTo>
                <a:lnTo>
                  <a:pt x="1143" y="248"/>
                </a:lnTo>
                <a:lnTo>
                  <a:pt x="1332" y="232"/>
                </a:lnTo>
                <a:lnTo>
                  <a:pt x="1521" y="216"/>
                </a:lnTo>
                <a:lnTo>
                  <a:pt x="1719" y="200"/>
                </a:lnTo>
                <a:lnTo>
                  <a:pt x="1908" y="176"/>
                </a:lnTo>
                <a:lnTo>
                  <a:pt x="2097" y="160"/>
                </a:lnTo>
                <a:lnTo>
                  <a:pt x="2286" y="144"/>
                </a:lnTo>
                <a:lnTo>
                  <a:pt x="2475" y="128"/>
                </a:lnTo>
                <a:lnTo>
                  <a:pt x="2664" y="104"/>
                </a:lnTo>
                <a:lnTo>
                  <a:pt x="2853" y="88"/>
                </a:lnTo>
                <a:lnTo>
                  <a:pt x="3051" y="72"/>
                </a:lnTo>
                <a:lnTo>
                  <a:pt x="3240" y="56"/>
                </a:lnTo>
                <a:lnTo>
                  <a:pt x="3429" y="32"/>
                </a:lnTo>
                <a:lnTo>
                  <a:pt x="3618" y="16"/>
                </a:lnTo>
                <a:lnTo>
                  <a:pt x="380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8" name="Rectangle 240"/>
          <p:cNvSpPr>
            <a:spLocks noChangeArrowheads="1"/>
          </p:cNvSpPr>
          <p:nvPr/>
        </p:nvSpPr>
        <p:spPr bwMode="auto">
          <a:xfrm>
            <a:off x="1423988" y="4819650"/>
            <a:ext cx="58737" cy="66675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29" name="Rectangle 241"/>
          <p:cNvSpPr>
            <a:spLocks noChangeArrowheads="1"/>
          </p:cNvSpPr>
          <p:nvPr/>
        </p:nvSpPr>
        <p:spPr bwMode="auto">
          <a:xfrm>
            <a:off x="1724025" y="4718050"/>
            <a:ext cx="58738" cy="66675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0" name="Rectangle 242"/>
          <p:cNvSpPr>
            <a:spLocks noChangeArrowheads="1"/>
          </p:cNvSpPr>
          <p:nvPr/>
        </p:nvSpPr>
        <p:spPr bwMode="auto">
          <a:xfrm>
            <a:off x="2038350" y="46370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1" name="Rectangle 243"/>
          <p:cNvSpPr>
            <a:spLocks noChangeArrowheads="1"/>
          </p:cNvSpPr>
          <p:nvPr/>
        </p:nvSpPr>
        <p:spPr bwMode="auto">
          <a:xfrm>
            <a:off x="2338388" y="45481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2" name="Rectangle 244"/>
          <p:cNvSpPr>
            <a:spLocks noChangeArrowheads="1"/>
          </p:cNvSpPr>
          <p:nvPr/>
        </p:nvSpPr>
        <p:spPr bwMode="auto">
          <a:xfrm>
            <a:off x="2638425" y="44465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3" name="Rectangle 245"/>
          <p:cNvSpPr>
            <a:spLocks noChangeArrowheads="1"/>
          </p:cNvSpPr>
          <p:nvPr/>
        </p:nvSpPr>
        <p:spPr bwMode="auto">
          <a:xfrm>
            <a:off x="2938463" y="43576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4" name="Rectangle 246"/>
          <p:cNvSpPr>
            <a:spLocks noChangeArrowheads="1"/>
          </p:cNvSpPr>
          <p:nvPr/>
        </p:nvSpPr>
        <p:spPr bwMode="auto">
          <a:xfrm>
            <a:off x="3238500" y="42560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5" name="Rectangle 247"/>
          <p:cNvSpPr>
            <a:spLocks noChangeArrowheads="1"/>
          </p:cNvSpPr>
          <p:nvPr/>
        </p:nvSpPr>
        <p:spPr bwMode="auto">
          <a:xfrm>
            <a:off x="3538538" y="41671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6" name="Rectangle 248"/>
          <p:cNvSpPr>
            <a:spLocks noChangeArrowheads="1"/>
          </p:cNvSpPr>
          <p:nvPr/>
        </p:nvSpPr>
        <p:spPr bwMode="auto">
          <a:xfrm>
            <a:off x="3838575" y="40020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7" name="Rectangle 249"/>
          <p:cNvSpPr>
            <a:spLocks noChangeArrowheads="1"/>
          </p:cNvSpPr>
          <p:nvPr/>
        </p:nvSpPr>
        <p:spPr bwMode="auto">
          <a:xfrm>
            <a:off x="4152900" y="38242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8" name="Rectangle 250"/>
          <p:cNvSpPr>
            <a:spLocks noChangeArrowheads="1"/>
          </p:cNvSpPr>
          <p:nvPr/>
        </p:nvSpPr>
        <p:spPr bwMode="auto">
          <a:xfrm>
            <a:off x="4452938" y="36591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39" name="Rectangle 251"/>
          <p:cNvSpPr>
            <a:spLocks noChangeArrowheads="1"/>
          </p:cNvSpPr>
          <p:nvPr/>
        </p:nvSpPr>
        <p:spPr bwMode="auto">
          <a:xfrm>
            <a:off x="4752975" y="34813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0" name="Rectangle 252"/>
          <p:cNvSpPr>
            <a:spLocks noChangeArrowheads="1"/>
          </p:cNvSpPr>
          <p:nvPr/>
        </p:nvSpPr>
        <p:spPr bwMode="auto">
          <a:xfrm>
            <a:off x="5053013" y="33162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1" name="Rectangle 253"/>
          <p:cNvSpPr>
            <a:spLocks noChangeArrowheads="1"/>
          </p:cNvSpPr>
          <p:nvPr/>
        </p:nvSpPr>
        <p:spPr bwMode="auto">
          <a:xfrm>
            <a:off x="5353050" y="31384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2" name="Rectangle 254"/>
          <p:cNvSpPr>
            <a:spLocks noChangeArrowheads="1"/>
          </p:cNvSpPr>
          <p:nvPr/>
        </p:nvSpPr>
        <p:spPr bwMode="auto">
          <a:xfrm>
            <a:off x="5653088" y="29733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3" name="Rectangle 255"/>
          <p:cNvSpPr>
            <a:spLocks noChangeArrowheads="1"/>
          </p:cNvSpPr>
          <p:nvPr/>
        </p:nvSpPr>
        <p:spPr bwMode="auto">
          <a:xfrm>
            <a:off x="5953125" y="27955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4" name="Rectangle 256"/>
          <p:cNvSpPr>
            <a:spLocks noChangeArrowheads="1"/>
          </p:cNvSpPr>
          <p:nvPr/>
        </p:nvSpPr>
        <p:spPr bwMode="auto">
          <a:xfrm>
            <a:off x="6267450" y="26304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5" name="Rectangle 257"/>
          <p:cNvSpPr>
            <a:spLocks noChangeArrowheads="1"/>
          </p:cNvSpPr>
          <p:nvPr/>
        </p:nvSpPr>
        <p:spPr bwMode="auto">
          <a:xfrm>
            <a:off x="6567488" y="24653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6" name="Rectangle 258"/>
          <p:cNvSpPr>
            <a:spLocks noChangeArrowheads="1"/>
          </p:cNvSpPr>
          <p:nvPr/>
        </p:nvSpPr>
        <p:spPr bwMode="auto">
          <a:xfrm>
            <a:off x="6867525" y="22875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7" name="Rectangle 259"/>
          <p:cNvSpPr>
            <a:spLocks noChangeArrowheads="1"/>
          </p:cNvSpPr>
          <p:nvPr/>
        </p:nvSpPr>
        <p:spPr bwMode="auto">
          <a:xfrm>
            <a:off x="7167563" y="2122488"/>
            <a:ext cx="58737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8" name="Rectangle 260"/>
          <p:cNvSpPr>
            <a:spLocks noChangeArrowheads="1"/>
          </p:cNvSpPr>
          <p:nvPr/>
        </p:nvSpPr>
        <p:spPr bwMode="auto">
          <a:xfrm>
            <a:off x="7467600" y="1944688"/>
            <a:ext cx="58738" cy="508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49" name="Rectangle 261"/>
          <p:cNvSpPr>
            <a:spLocks noChangeArrowheads="1"/>
          </p:cNvSpPr>
          <p:nvPr/>
        </p:nvSpPr>
        <p:spPr bwMode="auto">
          <a:xfrm>
            <a:off x="1423988" y="4819650"/>
            <a:ext cx="58737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0" name="Rectangle 262"/>
          <p:cNvSpPr>
            <a:spLocks noChangeArrowheads="1"/>
          </p:cNvSpPr>
          <p:nvPr/>
        </p:nvSpPr>
        <p:spPr bwMode="auto">
          <a:xfrm>
            <a:off x="1724025" y="4794250"/>
            <a:ext cx="58738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1" name="Rectangle 263"/>
          <p:cNvSpPr>
            <a:spLocks noChangeArrowheads="1"/>
          </p:cNvSpPr>
          <p:nvPr/>
        </p:nvSpPr>
        <p:spPr bwMode="auto">
          <a:xfrm>
            <a:off x="2038350" y="4756150"/>
            <a:ext cx="58738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2" name="Rectangle 264"/>
          <p:cNvSpPr>
            <a:spLocks noChangeArrowheads="1"/>
          </p:cNvSpPr>
          <p:nvPr/>
        </p:nvSpPr>
        <p:spPr bwMode="auto">
          <a:xfrm>
            <a:off x="2338388" y="4730750"/>
            <a:ext cx="58737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3" name="Rectangle 265"/>
          <p:cNvSpPr>
            <a:spLocks noChangeArrowheads="1"/>
          </p:cNvSpPr>
          <p:nvPr/>
        </p:nvSpPr>
        <p:spPr bwMode="auto">
          <a:xfrm>
            <a:off x="2638425" y="4705350"/>
            <a:ext cx="58738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4" name="Rectangle 266"/>
          <p:cNvSpPr>
            <a:spLocks noChangeArrowheads="1"/>
          </p:cNvSpPr>
          <p:nvPr/>
        </p:nvSpPr>
        <p:spPr bwMode="auto">
          <a:xfrm>
            <a:off x="2938463" y="4679950"/>
            <a:ext cx="58737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5" name="Rectangle 267"/>
          <p:cNvSpPr>
            <a:spLocks noChangeArrowheads="1"/>
          </p:cNvSpPr>
          <p:nvPr/>
        </p:nvSpPr>
        <p:spPr bwMode="auto">
          <a:xfrm>
            <a:off x="3238500" y="4641850"/>
            <a:ext cx="58738" cy="66675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6" name="Rectangle 268"/>
          <p:cNvSpPr>
            <a:spLocks noChangeArrowheads="1"/>
          </p:cNvSpPr>
          <p:nvPr/>
        </p:nvSpPr>
        <p:spPr bwMode="auto">
          <a:xfrm>
            <a:off x="3538538" y="4624388"/>
            <a:ext cx="58737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7" name="Rectangle 269"/>
          <p:cNvSpPr>
            <a:spLocks noChangeArrowheads="1"/>
          </p:cNvSpPr>
          <p:nvPr/>
        </p:nvSpPr>
        <p:spPr bwMode="auto">
          <a:xfrm>
            <a:off x="3838575" y="45989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8" name="Rectangle 270"/>
          <p:cNvSpPr>
            <a:spLocks noChangeArrowheads="1"/>
          </p:cNvSpPr>
          <p:nvPr/>
        </p:nvSpPr>
        <p:spPr bwMode="auto">
          <a:xfrm>
            <a:off x="4152900" y="45735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59" name="Rectangle 271"/>
          <p:cNvSpPr>
            <a:spLocks noChangeArrowheads="1"/>
          </p:cNvSpPr>
          <p:nvPr/>
        </p:nvSpPr>
        <p:spPr bwMode="auto">
          <a:xfrm>
            <a:off x="4452938" y="4535488"/>
            <a:ext cx="58737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0" name="Rectangle 272"/>
          <p:cNvSpPr>
            <a:spLocks noChangeArrowheads="1"/>
          </p:cNvSpPr>
          <p:nvPr/>
        </p:nvSpPr>
        <p:spPr bwMode="auto">
          <a:xfrm>
            <a:off x="4752975" y="45100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1" name="Rectangle 273"/>
          <p:cNvSpPr>
            <a:spLocks noChangeArrowheads="1"/>
          </p:cNvSpPr>
          <p:nvPr/>
        </p:nvSpPr>
        <p:spPr bwMode="auto">
          <a:xfrm>
            <a:off x="5053013" y="4484688"/>
            <a:ext cx="58737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2" name="Rectangle 274"/>
          <p:cNvSpPr>
            <a:spLocks noChangeArrowheads="1"/>
          </p:cNvSpPr>
          <p:nvPr/>
        </p:nvSpPr>
        <p:spPr bwMode="auto">
          <a:xfrm>
            <a:off x="5353050" y="44592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3" name="Rectangle 275"/>
          <p:cNvSpPr>
            <a:spLocks noChangeArrowheads="1"/>
          </p:cNvSpPr>
          <p:nvPr/>
        </p:nvSpPr>
        <p:spPr bwMode="auto">
          <a:xfrm>
            <a:off x="5653088" y="4421188"/>
            <a:ext cx="58737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4" name="Rectangle 276"/>
          <p:cNvSpPr>
            <a:spLocks noChangeArrowheads="1"/>
          </p:cNvSpPr>
          <p:nvPr/>
        </p:nvSpPr>
        <p:spPr bwMode="auto">
          <a:xfrm>
            <a:off x="5953125" y="43957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5" name="Rectangle 277"/>
          <p:cNvSpPr>
            <a:spLocks noChangeArrowheads="1"/>
          </p:cNvSpPr>
          <p:nvPr/>
        </p:nvSpPr>
        <p:spPr bwMode="auto">
          <a:xfrm>
            <a:off x="6267450" y="43703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6" name="Rectangle 278"/>
          <p:cNvSpPr>
            <a:spLocks noChangeArrowheads="1"/>
          </p:cNvSpPr>
          <p:nvPr/>
        </p:nvSpPr>
        <p:spPr bwMode="auto">
          <a:xfrm>
            <a:off x="6567488" y="4344988"/>
            <a:ext cx="58737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7" name="Rectangle 279"/>
          <p:cNvSpPr>
            <a:spLocks noChangeArrowheads="1"/>
          </p:cNvSpPr>
          <p:nvPr/>
        </p:nvSpPr>
        <p:spPr bwMode="auto">
          <a:xfrm>
            <a:off x="6867525" y="43068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8" name="Rectangle 280"/>
          <p:cNvSpPr>
            <a:spLocks noChangeArrowheads="1"/>
          </p:cNvSpPr>
          <p:nvPr/>
        </p:nvSpPr>
        <p:spPr bwMode="auto">
          <a:xfrm>
            <a:off x="7167563" y="4281488"/>
            <a:ext cx="58737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69" name="Rectangle 281"/>
          <p:cNvSpPr>
            <a:spLocks noChangeArrowheads="1"/>
          </p:cNvSpPr>
          <p:nvPr/>
        </p:nvSpPr>
        <p:spPr bwMode="auto">
          <a:xfrm>
            <a:off x="7467600" y="4256088"/>
            <a:ext cx="58738" cy="50800"/>
          </a:xfrm>
          <a:prstGeom prst="rect">
            <a:avLst/>
          </a:prstGeom>
          <a:solidFill>
            <a:srgbClr val="00801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70" name="Rectangle 282"/>
          <p:cNvSpPr>
            <a:spLocks noChangeArrowheads="1"/>
          </p:cNvSpPr>
          <p:nvPr/>
        </p:nvSpPr>
        <p:spPr bwMode="auto">
          <a:xfrm>
            <a:off x="1022350" y="4608513"/>
            <a:ext cx="4064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Verdana" charset="0"/>
              </a:rPr>
              <a:t>1</a:t>
            </a:r>
          </a:p>
        </p:txBody>
      </p:sp>
      <p:sp>
        <p:nvSpPr>
          <p:cNvPr id="1420571" name="Rectangle 283"/>
          <p:cNvSpPr>
            <a:spLocks noChangeArrowheads="1"/>
          </p:cNvSpPr>
          <p:nvPr/>
        </p:nvSpPr>
        <p:spPr bwMode="auto">
          <a:xfrm>
            <a:off x="750888" y="3643313"/>
            <a:ext cx="633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Verdana" charset="0"/>
              </a:rPr>
              <a:t>10</a:t>
            </a:r>
          </a:p>
        </p:txBody>
      </p:sp>
      <p:sp>
        <p:nvSpPr>
          <p:cNvPr id="1420572" name="Rectangle 284"/>
          <p:cNvSpPr>
            <a:spLocks noChangeArrowheads="1"/>
          </p:cNvSpPr>
          <p:nvPr/>
        </p:nvSpPr>
        <p:spPr bwMode="auto">
          <a:xfrm>
            <a:off x="565150" y="2754313"/>
            <a:ext cx="85883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Verdana" charset="0"/>
              </a:rPr>
              <a:t>100</a:t>
            </a:r>
          </a:p>
        </p:txBody>
      </p:sp>
      <p:sp>
        <p:nvSpPr>
          <p:cNvPr id="1420573" name="Rectangle 285"/>
          <p:cNvSpPr>
            <a:spLocks noChangeArrowheads="1"/>
          </p:cNvSpPr>
          <p:nvPr/>
        </p:nvSpPr>
        <p:spPr bwMode="auto">
          <a:xfrm>
            <a:off x="293688" y="1700213"/>
            <a:ext cx="10858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Verdana" charset="0"/>
              </a:rPr>
              <a:t>1000</a:t>
            </a:r>
          </a:p>
        </p:txBody>
      </p:sp>
      <p:sp>
        <p:nvSpPr>
          <p:cNvPr id="1420574" name="Rectangle 286"/>
          <p:cNvSpPr>
            <a:spLocks noChangeArrowheads="1"/>
          </p:cNvSpPr>
          <p:nvPr/>
        </p:nvSpPr>
        <p:spPr bwMode="auto">
          <a:xfrm rot="16200000">
            <a:off x="1150937" y="4903788"/>
            <a:ext cx="900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1980</a:t>
            </a:r>
          </a:p>
        </p:txBody>
      </p:sp>
      <p:sp>
        <p:nvSpPr>
          <p:cNvPr id="1420575" name="Rectangle 287"/>
          <p:cNvSpPr>
            <a:spLocks noChangeArrowheads="1"/>
          </p:cNvSpPr>
          <p:nvPr/>
        </p:nvSpPr>
        <p:spPr bwMode="auto">
          <a:xfrm rot="16200000">
            <a:off x="1450975" y="4903788"/>
            <a:ext cx="9001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1981</a:t>
            </a:r>
          </a:p>
        </p:txBody>
      </p:sp>
      <p:sp>
        <p:nvSpPr>
          <p:cNvPr id="1420576" name="Rectangle 288"/>
          <p:cNvSpPr>
            <a:spLocks noChangeArrowheads="1"/>
          </p:cNvSpPr>
          <p:nvPr/>
        </p:nvSpPr>
        <p:spPr bwMode="auto">
          <a:xfrm rot="16200000">
            <a:off x="2052637" y="4903788"/>
            <a:ext cx="900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1983</a:t>
            </a:r>
          </a:p>
        </p:txBody>
      </p:sp>
      <p:sp>
        <p:nvSpPr>
          <p:cNvPr id="1420577" name="Rectangle 289"/>
          <p:cNvSpPr>
            <a:spLocks noChangeArrowheads="1"/>
          </p:cNvSpPr>
          <p:nvPr/>
        </p:nvSpPr>
        <p:spPr bwMode="auto">
          <a:xfrm rot="16200000">
            <a:off x="2352675" y="4903788"/>
            <a:ext cx="9001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1984</a:t>
            </a:r>
          </a:p>
        </p:txBody>
      </p:sp>
      <p:sp>
        <p:nvSpPr>
          <p:cNvPr id="1420578" name="Rectangle 290"/>
          <p:cNvSpPr>
            <a:spLocks noChangeArrowheads="1"/>
          </p:cNvSpPr>
          <p:nvPr/>
        </p:nvSpPr>
        <p:spPr bwMode="auto">
          <a:xfrm rot="16200000">
            <a:off x="2652712" y="4903788"/>
            <a:ext cx="900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1985</a:t>
            </a:r>
          </a:p>
        </p:txBody>
      </p:sp>
      <p:sp>
        <p:nvSpPr>
          <p:cNvPr id="1420579" name="Rectangle 291"/>
          <p:cNvSpPr>
            <a:spLocks noChangeArrowheads="1"/>
          </p:cNvSpPr>
          <p:nvPr/>
        </p:nvSpPr>
        <p:spPr bwMode="auto">
          <a:xfrm rot="16200000">
            <a:off x="2967038" y="4902200"/>
            <a:ext cx="9001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1986</a:t>
            </a:r>
          </a:p>
        </p:txBody>
      </p:sp>
      <p:sp>
        <p:nvSpPr>
          <p:cNvPr id="1420580" name="Rectangle 292"/>
          <p:cNvSpPr>
            <a:spLocks noChangeArrowheads="1"/>
          </p:cNvSpPr>
          <p:nvPr/>
        </p:nvSpPr>
        <p:spPr bwMode="auto">
          <a:xfrm rot="16200000">
            <a:off x="3267076" y="4902200"/>
            <a:ext cx="900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1987</a:t>
            </a:r>
          </a:p>
        </p:txBody>
      </p:sp>
      <p:sp>
        <p:nvSpPr>
          <p:cNvPr id="1420581" name="Rectangle 293"/>
          <p:cNvSpPr>
            <a:spLocks noChangeArrowheads="1"/>
          </p:cNvSpPr>
          <p:nvPr/>
        </p:nvSpPr>
        <p:spPr bwMode="auto">
          <a:xfrm rot="16200000">
            <a:off x="3659188" y="4803775"/>
            <a:ext cx="9001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1988</a:t>
            </a:r>
          </a:p>
        </p:txBody>
      </p:sp>
      <p:sp>
        <p:nvSpPr>
          <p:cNvPr id="1420582" name="Rectangle 294"/>
          <p:cNvSpPr>
            <a:spLocks noChangeArrowheads="1"/>
          </p:cNvSpPr>
          <p:nvPr/>
        </p:nvSpPr>
        <p:spPr bwMode="auto">
          <a:xfrm rot="16200000">
            <a:off x="3867151" y="4902200"/>
            <a:ext cx="900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1989</a:t>
            </a:r>
          </a:p>
        </p:txBody>
      </p:sp>
      <p:sp>
        <p:nvSpPr>
          <p:cNvPr id="1420583" name="Rectangle 295"/>
          <p:cNvSpPr>
            <a:spLocks noChangeArrowheads="1"/>
          </p:cNvSpPr>
          <p:nvPr/>
        </p:nvSpPr>
        <p:spPr bwMode="auto">
          <a:xfrm rot="16200000">
            <a:off x="4167188" y="4902200"/>
            <a:ext cx="9001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1990</a:t>
            </a:r>
          </a:p>
        </p:txBody>
      </p:sp>
      <p:sp>
        <p:nvSpPr>
          <p:cNvPr id="1420584" name="Rectangle 296"/>
          <p:cNvSpPr>
            <a:spLocks noChangeArrowheads="1"/>
          </p:cNvSpPr>
          <p:nvPr/>
        </p:nvSpPr>
        <p:spPr bwMode="auto">
          <a:xfrm rot="16200000">
            <a:off x="4467226" y="4902200"/>
            <a:ext cx="900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1991</a:t>
            </a:r>
          </a:p>
        </p:txBody>
      </p:sp>
      <p:sp>
        <p:nvSpPr>
          <p:cNvPr id="1420585" name="Rectangle 297"/>
          <p:cNvSpPr>
            <a:spLocks noChangeArrowheads="1"/>
          </p:cNvSpPr>
          <p:nvPr/>
        </p:nvSpPr>
        <p:spPr bwMode="auto">
          <a:xfrm rot="16200000">
            <a:off x="4781551" y="4902200"/>
            <a:ext cx="900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1992</a:t>
            </a:r>
          </a:p>
        </p:txBody>
      </p:sp>
      <p:sp>
        <p:nvSpPr>
          <p:cNvPr id="1420586" name="Rectangle 298"/>
          <p:cNvSpPr>
            <a:spLocks noChangeArrowheads="1"/>
          </p:cNvSpPr>
          <p:nvPr/>
        </p:nvSpPr>
        <p:spPr bwMode="auto">
          <a:xfrm rot="16200000">
            <a:off x="5081588" y="4902200"/>
            <a:ext cx="9001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1993</a:t>
            </a:r>
          </a:p>
        </p:txBody>
      </p:sp>
      <p:sp>
        <p:nvSpPr>
          <p:cNvPr id="1420587" name="Rectangle 299"/>
          <p:cNvSpPr>
            <a:spLocks noChangeArrowheads="1"/>
          </p:cNvSpPr>
          <p:nvPr/>
        </p:nvSpPr>
        <p:spPr bwMode="auto">
          <a:xfrm rot="16200000">
            <a:off x="5381626" y="4902200"/>
            <a:ext cx="900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1994</a:t>
            </a:r>
          </a:p>
        </p:txBody>
      </p:sp>
      <p:sp>
        <p:nvSpPr>
          <p:cNvPr id="1420588" name="Rectangle 300"/>
          <p:cNvSpPr>
            <a:spLocks noChangeArrowheads="1"/>
          </p:cNvSpPr>
          <p:nvPr/>
        </p:nvSpPr>
        <p:spPr bwMode="auto">
          <a:xfrm rot="16200000">
            <a:off x="5681663" y="4902200"/>
            <a:ext cx="9001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1995</a:t>
            </a:r>
          </a:p>
        </p:txBody>
      </p:sp>
      <p:sp>
        <p:nvSpPr>
          <p:cNvPr id="1420589" name="Rectangle 301"/>
          <p:cNvSpPr>
            <a:spLocks noChangeArrowheads="1"/>
          </p:cNvSpPr>
          <p:nvPr/>
        </p:nvSpPr>
        <p:spPr bwMode="auto">
          <a:xfrm rot="16200000">
            <a:off x="5981701" y="4902200"/>
            <a:ext cx="900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1996</a:t>
            </a:r>
          </a:p>
        </p:txBody>
      </p:sp>
      <p:sp>
        <p:nvSpPr>
          <p:cNvPr id="1420590" name="Rectangle 302"/>
          <p:cNvSpPr>
            <a:spLocks noChangeArrowheads="1"/>
          </p:cNvSpPr>
          <p:nvPr/>
        </p:nvSpPr>
        <p:spPr bwMode="auto">
          <a:xfrm rot="16200000">
            <a:off x="6281737" y="4903788"/>
            <a:ext cx="900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1997</a:t>
            </a:r>
          </a:p>
        </p:txBody>
      </p:sp>
      <p:sp>
        <p:nvSpPr>
          <p:cNvPr id="1420591" name="Rectangle 303"/>
          <p:cNvSpPr>
            <a:spLocks noChangeArrowheads="1"/>
          </p:cNvSpPr>
          <p:nvPr/>
        </p:nvSpPr>
        <p:spPr bwMode="auto">
          <a:xfrm rot="16200000">
            <a:off x="6581775" y="4903788"/>
            <a:ext cx="9001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1998</a:t>
            </a:r>
          </a:p>
        </p:txBody>
      </p:sp>
      <p:sp>
        <p:nvSpPr>
          <p:cNvPr id="1420592" name="Rectangle 304"/>
          <p:cNvSpPr>
            <a:spLocks noChangeArrowheads="1"/>
          </p:cNvSpPr>
          <p:nvPr/>
        </p:nvSpPr>
        <p:spPr bwMode="auto">
          <a:xfrm rot="16200000">
            <a:off x="6896100" y="4903788"/>
            <a:ext cx="9001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1999</a:t>
            </a:r>
          </a:p>
        </p:txBody>
      </p:sp>
      <p:sp>
        <p:nvSpPr>
          <p:cNvPr id="1420593" name="Rectangle 305"/>
          <p:cNvSpPr>
            <a:spLocks noChangeArrowheads="1"/>
          </p:cNvSpPr>
          <p:nvPr/>
        </p:nvSpPr>
        <p:spPr bwMode="auto">
          <a:xfrm rot="16200000">
            <a:off x="7196137" y="4903788"/>
            <a:ext cx="900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2000</a:t>
            </a:r>
          </a:p>
        </p:txBody>
      </p:sp>
      <p:sp>
        <p:nvSpPr>
          <p:cNvPr id="1420594" name="Rectangle 306"/>
          <p:cNvSpPr>
            <a:spLocks noChangeArrowheads="1"/>
          </p:cNvSpPr>
          <p:nvPr/>
        </p:nvSpPr>
        <p:spPr bwMode="auto">
          <a:xfrm>
            <a:off x="6781800" y="4343400"/>
            <a:ext cx="7889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Verdana" charset="0"/>
              </a:rPr>
              <a:t>DRAM</a:t>
            </a:r>
          </a:p>
        </p:txBody>
      </p:sp>
      <p:sp>
        <p:nvSpPr>
          <p:cNvPr id="1420595" name="Rectangle 307"/>
          <p:cNvSpPr>
            <a:spLocks noChangeArrowheads="1"/>
          </p:cNvSpPr>
          <p:nvPr/>
        </p:nvSpPr>
        <p:spPr bwMode="auto">
          <a:xfrm>
            <a:off x="7513638" y="1906588"/>
            <a:ext cx="593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Verdana" charset="0"/>
              </a:rPr>
              <a:t>CPU</a:t>
            </a:r>
          </a:p>
        </p:txBody>
      </p:sp>
      <p:sp>
        <p:nvSpPr>
          <p:cNvPr id="1420596" name="Arc 308"/>
          <p:cNvSpPr>
            <a:spLocks/>
          </p:cNvSpPr>
          <p:nvPr/>
        </p:nvSpPr>
        <p:spPr bwMode="auto">
          <a:xfrm flipH="1">
            <a:off x="5118100" y="1689100"/>
            <a:ext cx="2133600" cy="368300"/>
          </a:xfrm>
          <a:custGeom>
            <a:avLst/>
            <a:gdLst>
              <a:gd name="G0" fmla="+- 21599 0 0"/>
              <a:gd name="G1" fmla="+- 14827 0 0"/>
              <a:gd name="G2" fmla="+- 21600 0 0"/>
              <a:gd name="T0" fmla="*/ 0 w 21599"/>
              <a:gd name="T1" fmla="*/ 14656 h 14827"/>
              <a:gd name="T2" fmla="*/ 5892 w 21599"/>
              <a:gd name="T3" fmla="*/ 0 h 14827"/>
              <a:gd name="T4" fmla="*/ 21599 w 21599"/>
              <a:gd name="T5" fmla="*/ 14827 h 14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14827" fill="none" extrusionOk="0">
                <a:moveTo>
                  <a:pt x="-1" y="14655"/>
                </a:moveTo>
                <a:cubicBezTo>
                  <a:pt x="42" y="9201"/>
                  <a:pt x="2147" y="3966"/>
                  <a:pt x="5891" y="-1"/>
                </a:cubicBezTo>
              </a:path>
              <a:path w="21599" h="14827" stroke="0" extrusionOk="0">
                <a:moveTo>
                  <a:pt x="-1" y="14655"/>
                </a:moveTo>
                <a:cubicBezTo>
                  <a:pt x="42" y="9201"/>
                  <a:pt x="2147" y="3966"/>
                  <a:pt x="5891" y="-1"/>
                </a:cubicBezTo>
                <a:lnTo>
                  <a:pt x="21599" y="1482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97" name="Rectangle 309"/>
          <p:cNvSpPr>
            <a:spLocks noChangeArrowheads="1"/>
          </p:cNvSpPr>
          <p:nvPr/>
        </p:nvSpPr>
        <p:spPr bwMode="auto">
          <a:xfrm rot="16200000">
            <a:off x="1795462" y="4903788"/>
            <a:ext cx="9001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1982</a:t>
            </a:r>
          </a:p>
        </p:txBody>
      </p:sp>
      <p:sp>
        <p:nvSpPr>
          <p:cNvPr id="1420598" name="Line 310"/>
          <p:cNvSpPr>
            <a:spLocks noChangeShapeType="1"/>
          </p:cNvSpPr>
          <p:nvPr/>
        </p:nvSpPr>
        <p:spPr bwMode="auto">
          <a:xfrm>
            <a:off x="6591300" y="2547938"/>
            <a:ext cx="0" cy="18288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599" name="Rectangle 311"/>
          <p:cNvSpPr>
            <a:spLocks noChangeArrowheads="1"/>
          </p:cNvSpPr>
          <p:nvPr/>
        </p:nvSpPr>
        <p:spPr bwMode="auto">
          <a:xfrm>
            <a:off x="6523038" y="2547938"/>
            <a:ext cx="2714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Processor-Memory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Performance Gap:</a:t>
            </a:r>
            <a:br>
              <a:rPr lang="en-US" sz="2000">
                <a:solidFill>
                  <a:schemeClr val="tx1"/>
                </a:solidFill>
                <a:latin typeface="Verdana" charset="0"/>
              </a:rPr>
            </a:br>
            <a:r>
              <a:rPr lang="en-US" sz="2000">
                <a:solidFill>
                  <a:schemeClr val="tx1"/>
                </a:solidFill>
                <a:latin typeface="Verdana" charset="0"/>
              </a:rPr>
              <a:t>(grows 50% / year)</a:t>
            </a:r>
          </a:p>
        </p:txBody>
      </p:sp>
      <p:sp>
        <p:nvSpPr>
          <p:cNvPr id="1420600" name="Rectangle 312"/>
          <p:cNvSpPr>
            <a:spLocks noChangeArrowheads="1"/>
          </p:cNvSpPr>
          <p:nvPr/>
        </p:nvSpPr>
        <p:spPr bwMode="auto">
          <a:xfrm rot="16200000">
            <a:off x="-917575" y="3074988"/>
            <a:ext cx="24336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Verdana" charset="0"/>
              </a:rPr>
              <a:t>Performance</a:t>
            </a:r>
          </a:p>
        </p:txBody>
      </p:sp>
      <p:sp>
        <p:nvSpPr>
          <p:cNvPr id="1420603" name="Rectangle 315"/>
          <p:cNvSpPr>
            <a:spLocks noChangeArrowheads="1"/>
          </p:cNvSpPr>
          <p:nvPr/>
        </p:nvSpPr>
        <p:spPr bwMode="auto">
          <a:xfrm>
            <a:off x="304800" y="5867400"/>
            <a:ext cx="8534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Four-issue 2GHz superscalar accessing 100ns DRAM could execute 800 instructions during time for one memory access!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6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92975" cy="736600"/>
          </a:xfrm>
        </p:spPr>
        <p:txBody>
          <a:bodyPr/>
          <a:lstStyle/>
          <a:p>
            <a:r>
              <a:rPr lang="en-US" dirty="0" smtClean="0"/>
              <a:t>Physical Size Affects Latency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Small Memory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endCxn id="4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CPU</a:t>
              </a:r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Big Memory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CPU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4800600"/>
            <a:ext cx="236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Signals have further to travel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Fan out to more locations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490/590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important to attend</a:t>
            </a:r>
          </a:p>
          <a:p>
            <a:pPr lvl="1"/>
            <a:r>
              <a:rPr lang="en-US" dirty="0" smtClean="0"/>
              <a:t>Recitations next week &amp; the week after</a:t>
            </a:r>
          </a:p>
          <a:p>
            <a:r>
              <a:rPr lang="en-US" dirty="0" smtClean="0"/>
              <a:t>Guest lectures</a:t>
            </a:r>
          </a:p>
          <a:p>
            <a:pPr lvl="1"/>
            <a:r>
              <a:rPr lang="en-US" dirty="0" smtClean="0"/>
              <a:t>There will be a couple guest lectures late Feb/early Mar.</a:t>
            </a:r>
          </a:p>
          <a:p>
            <a:r>
              <a:rPr lang="en-US" dirty="0" smtClean="0"/>
              <a:t>Quiz 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Rescheduled</a:t>
            </a:r>
          </a:p>
          <a:p>
            <a:pPr lvl="1"/>
            <a:r>
              <a:rPr lang="en-US" dirty="0" smtClean="0"/>
              <a:t>Fri, 2/11</a:t>
            </a:r>
          </a:p>
          <a:p>
            <a:pPr lvl="1"/>
            <a:r>
              <a:rPr lang="en-US" dirty="0" smtClean="0"/>
              <a:t>Closed book, in-class</a:t>
            </a:r>
          </a:p>
          <a:p>
            <a:pPr lvl="1"/>
            <a:r>
              <a:rPr lang="en-US" dirty="0" smtClean="0"/>
              <a:t>Includes lectures until last Monday (1/31)</a:t>
            </a:r>
          </a:p>
          <a:p>
            <a:pPr lvl="1"/>
            <a:r>
              <a:rPr lang="en-US" dirty="0" smtClean="0"/>
              <a:t>Review: next Wed (2/9)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EAB6-7160-8540-A030-3876E6A4E7DB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03200"/>
            <a:ext cx="7162800" cy="9128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Memory Hierarchy</a:t>
            </a:r>
          </a:p>
        </p:txBody>
      </p:sp>
      <p:sp>
        <p:nvSpPr>
          <p:cNvPr id="1426435" name="Rectangle 3"/>
          <p:cNvSpPr>
            <a:spLocks noChangeArrowheads="1"/>
          </p:cNvSpPr>
          <p:nvPr/>
        </p:nvSpPr>
        <p:spPr bwMode="auto">
          <a:xfrm>
            <a:off x="2971800" y="1219200"/>
            <a:ext cx="1981200" cy="15240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Small,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Fast Memory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(RF, SRAM)</a:t>
            </a:r>
          </a:p>
        </p:txBody>
      </p:sp>
      <p:sp>
        <p:nvSpPr>
          <p:cNvPr id="1426436" name="Rectangle 4"/>
          <p:cNvSpPr>
            <a:spLocks noChangeArrowheads="1"/>
          </p:cNvSpPr>
          <p:nvPr/>
        </p:nvSpPr>
        <p:spPr bwMode="auto">
          <a:xfrm>
            <a:off x="446088" y="3429000"/>
            <a:ext cx="8405812" cy="23980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capacity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:	 Register &lt;&lt; SRAM &lt;&lt; DRAM   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why?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latency:	 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Register &lt;&lt; SRAM &lt;&lt; DRAM   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why?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bandwidth: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	 on-chip &gt;&gt; off-chip         </a:t>
            </a: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why?</a:t>
            </a:r>
          </a:p>
          <a:p>
            <a:pPr lvl="1">
              <a:spcBef>
                <a:spcPct val="0"/>
              </a:spcBef>
            </a:pPr>
            <a:endParaRPr lang="en-US" sz="1400" i="1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On a data 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access:</a:t>
            </a:r>
          </a:p>
          <a:p>
            <a:pPr lvl="1">
              <a:spcBef>
                <a:spcPct val="0"/>
              </a:spcBef>
            </a:pPr>
            <a:r>
              <a:rPr lang="en-US" sz="2000" i="1" dirty="0" smtClean="0">
                <a:solidFill>
                  <a:srgbClr val="56127A"/>
                </a:solidFill>
                <a:latin typeface="Verdana" charset="0"/>
              </a:rPr>
              <a:t>if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data </a:t>
            </a:r>
            <a:r>
              <a:rPr lang="en-US" sz="2000" dirty="0" smtClean="0">
                <a:solidFill>
                  <a:srgbClr val="56127A"/>
                </a:solidFill>
                <a:latin typeface="Symbol" charset="2"/>
              </a:rPr>
              <a:t>Î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fast memory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low latency access </a:t>
            </a:r>
            <a:r>
              <a:rPr lang="en-US" sz="2000" i="1" dirty="0" smtClean="0">
                <a:solidFill>
                  <a:srgbClr val="56127A"/>
                </a:solidFill>
                <a:latin typeface="Verdana" charset="0"/>
              </a:rPr>
              <a:t>(SRAM)</a:t>
            </a:r>
          </a:p>
          <a:p>
            <a:pPr lvl="1">
              <a:spcBef>
                <a:spcPct val="0"/>
              </a:spcBef>
            </a:pPr>
            <a:r>
              <a:rPr lang="en-US" sz="2000" i="1" dirty="0" smtClean="0">
                <a:solidFill>
                  <a:srgbClr val="56127A"/>
                </a:solidFill>
                <a:latin typeface="Verdana" charset="0"/>
              </a:rPr>
              <a:t>If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data 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Ï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fast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memory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long latency access 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(DRAM)</a:t>
            </a:r>
            <a:endParaRPr lang="en-US" sz="2000" i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838200" y="1600200"/>
            <a:ext cx="1016000" cy="835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CPU</a:t>
            </a:r>
          </a:p>
        </p:txBody>
      </p:sp>
      <p:sp>
        <p:nvSpPr>
          <p:cNvPr id="1426438" name="Rectangle 6"/>
          <p:cNvSpPr>
            <a:spLocks noChangeArrowheads="1"/>
          </p:cNvSpPr>
          <p:nvPr/>
        </p:nvSpPr>
        <p:spPr bwMode="auto">
          <a:xfrm>
            <a:off x="5943600" y="762000"/>
            <a:ext cx="2819400" cy="2514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Big, Slow Memory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(DRAM)</a:t>
            </a:r>
          </a:p>
        </p:txBody>
      </p:sp>
      <p:sp>
        <p:nvSpPr>
          <p:cNvPr id="1426439" name="Oval 7"/>
          <p:cNvSpPr>
            <a:spLocks noChangeArrowheads="1"/>
          </p:cNvSpPr>
          <p:nvPr/>
        </p:nvSpPr>
        <p:spPr bwMode="auto">
          <a:xfrm>
            <a:off x="2209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A</a:t>
            </a:r>
          </a:p>
        </p:txBody>
      </p:sp>
      <p:sp>
        <p:nvSpPr>
          <p:cNvPr id="1426440" name="Oval 8"/>
          <p:cNvSpPr>
            <a:spLocks noChangeArrowheads="1"/>
          </p:cNvSpPr>
          <p:nvPr/>
        </p:nvSpPr>
        <p:spPr bwMode="auto">
          <a:xfrm>
            <a:off x="5257800" y="1295400"/>
            <a:ext cx="355600" cy="3111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B</a:t>
            </a: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1752600" y="2743200"/>
            <a:ext cx="4191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Verdana" charset="0"/>
              </a:rPr>
              <a:t>holds frequently used data</a:t>
            </a:r>
          </a:p>
        </p:txBody>
      </p:sp>
      <p:sp>
        <p:nvSpPr>
          <p:cNvPr id="1426442" name="AutoShape 10"/>
          <p:cNvSpPr>
            <a:spLocks noChangeArrowheads="1"/>
          </p:cNvSpPr>
          <p:nvPr/>
        </p:nvSpPr>
        <p:spPr bwMode="auto">
          <a:xfrm>
            <a:off x="4953000" y="1981200"/>
            <a:ext cx="990600" cy="152400"/>
          </a:xfrm>
          <a:prstGeom prst="leftRightArrow">
            <a:avLst>
              <a:gd name="adj1" fmla="val 50000"/>
              <a:gd name="adj2" fmla="val 13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3" name="AutoShape 11"/>
          <p:cNvSpPr>
            <a:spLocks noChangeArrowheads="1"/>
          </p:cNvSpPr>
          <p:nvPr/>
        </p:nvSpPr>
        <p:spPr bwMode="auto">
          <a:xfrm>
            <a:off x="1828800" y="1600200"/>
            <a:ext cx="1143000" cy="838200"/>
          </a:xfrm>
          <a:prstGeom prst="leftRightArrow">
            <a:avLst>
              <a:gd name="adj1" fmla="val 50000"/>
              <a:gd name="adj2" fmla="val 27273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9E3-F234-C34C-8569-78323B48E441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25400"/>
            <a:ext cx="7292975" cy="736600"/>
          </a:xfrm>
        </p:spPr>
        <p:txBody>
          <a:bodyPr/>
          <a:lstStyle/>
          <a:p>
            <a:r>
              <a:rPr lang="en-US"/>
              <a:t>Relative Memory Cell Sizes</a:t>
            </a:r>
          </a:p>
        </p:txBody>
      </p:sp>
      <p:pic>
        <p:nvPicPr>
          <p:cNvPr id="1474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38175"/>
            <a:ext cx="5181600" cy="4621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4564" name="Text Box 4"/>
          <p:cNvSpPr txBox="1">
            <a:spLocks noChangeArrowheads="1"/>
          </p:cNvSpPr>
          <p:nvPr/>
        </p:nvSpPr>
        <p:spPr bwMode="auto">
          <a:xfrm>
            <a:off x="6583363" y="3476625"/>
            <a:ext cx="23622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chemeClr val="tx1"/>
                </a:solidFill>
              </a:rPr>
              <a:t>[ Foss, “Implementing Application-Specific Memory”, ISSCC 1996 ]</a:t>
            </a:r>
          </a:p>
        </p:txBody>
      </p:sp>
      <p:pic>
        <p:nvPicPr>
          <p:cNvPr id="1474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45088"/>
            <a:ext cx="8229600" cy="163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4566" name="Line 6"/>
          <p:cNvSpPr>
            <a:spLocks noChangeShapeType="1"/>
          </p:cNvSpPr>
          <p:nvPr/>
        </p:nvSpPr>
        <p:spPr bwMode="auto">
          <a:xfrm flipV="1">
            <a:off x="5867400" y="1371600"/>
            <a:ext cx="11731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4567" name="Text Box 7"/>
          <p:cNvSpPr txBox="1">
            <a:spLocks noChangeArrowheads="1"/>
          </p:cNvSpPr>
          <p:nvPr/>
        </p:nvSpPr>
        <p:spPr bwMode="auto">
          <a:xfrm>
            <a:off x="6573838" y="1060450"/>
            <a:ext cx="19923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DRAM on memory chip</a:t>
            </a:r>
          </a:p>
        </p:txBody>
      </p:sp>
      <p:sp>
        <p:nvSpPr>
          <p:cNvPr id="1474568" name="Text Box 8"/>
          <p:cNvSpPr txBox="1">
            <a:spLocks noChangeArrowheads="1"/>
          </p:cNvSpPr>
          <p:nvPr/>
        </p:nvSpPr>
        <p:spPr bwMode="auto">
          <a:xfrm>
            <a:off x="190500" y="1130300"/>
            <a:ext cx="12954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On-Chip SRAM in logic chip</a:t>
            </a:r>
          </a:p>
        </p:txBody>
      </p:sp>
      <p:sp>
        <p:nvSpPr>
          <p:cNvPr id="1474569" name="Line 9"/>
          <p:cNvSpPr>
            <a:spLocks noChangeShapeType="1"/>
          </p:cNvSpPr>
          <p:nvPr/>
        </p:nvSpPr>
        <p:spPr bwMode="auto">
          <a:xfrm flipV="1">
            <a:off x="1381125" y="153193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819-B885-4A48-B2E6-2603CB812A3D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69863"/>
            <a:ext cx="8883650" cy="40957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Levels of the Memory Hierarchy</a:t>
            </a:r>
          </a:p>
        </p:txBody>
      </p:sp>
      <p:sp>
        <p:nvSpPr>
          <p:cNvPr id="1133571" name="Rectangle 3"/>
          <p:cNvSpPr>
            <a:spLocks noChangeArrowheads="1"/>
          </p:cNvSpPr>
          <p:nvPr/>
        </p:nvSpPr>
        <p:spPr bwMode="auto">
          <a:xfrm>
            <a:off x="419100" y="1460500"/>
            <a:ext cx="1360488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CPU Registers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100s Bytes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&lt;10s ns</a:t>
            </a:r>
          </a:p>
        </p:txBody>
      </p:sp>
      <p:sp>
        <p:nvSpPr>
          <p:cNvPr id="1133572" name="Rectangle 4"/>
          <p:cNvSpPr>
            <a:spLocks noChangeArrowheads="1"/>
          </p:cNvSpPr>
          <p:nvPr/>
        </p:nvSpPr>
        <p:spPr bwMode="auto">
          <a:xfrm>
            <a:off x="419100" y="2286000"/>
            <a:ext cx="13065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Cache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K Bytes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10-100 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1-0.1 cents/bit</a:t>
            </a:r>
          </a:p>
        </p:txBody>
      </p:sp>
      <p:sp>
        <p:nvSpPr>
          <p:cNvPr id="1133573" name="Rectangle 5"/>
          <p:cNvSpPr>
            <a:spLocks noChangeArrowheads="1"/>
          </p:cNvSpPr>
          <p:nvPr/>
        </p:nvSpPr>
        <p:spPr bwMode="auto">
          <a:xfrm>
            <a:off x="419100" y="3429000"/>
            <a:ext cx="20939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Main 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M Bytes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200ns- 500ns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$.0001-.00001 cents /bit</a:t>
            </a:r>
          </a:p>
        </p:txBody>
      </p:sp>
      <p:sp>
        <p:nvSpPr>
          <p:cNvPr id="1133574" name="Rectangle 6"/>
          <p:cNvSpPr>
            <a:spLocks noChangeArrowheads="1"/>
          </p:cNvSpPr>
          <p:nvPr/>
        </p:nvSpPr>
        <p:spPr bwMode="auto">
          <a:xfrm>
            <a:off x="419100" y="4267200"/>
            <a:ext cx="1601788" cy="101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Disk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G Bytes, 10 ms </a:t>
            </a:r>
            <a:br>
              <a:rPr lang="en-US" sz="1400">
                <a:solidFill>
                  <a:schemeClr val="tx1"/>
                </a:solidFill>
                <a:latin typeface="Comic Sans MS" charset="0"/>
              </a:rPr>
            </a:br>
            <a:r>
              <a:rPr lang="en-US" sz="1400">
                <a:solidFill>
                  <a:schemeClr val="tx1"/>
                </a:solidFill>
                <a:latin typeface="Comic Sans MS" charset="0"/>
              </a:rPr>
              <a:t>(10,000,000 ns)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   - 10  cents/bit</a:t>
            </a:r>
          </a:p>
        </p:txBody>
      </p:sp>
      <p:sp>
        <p:nvSpPr>
          <p:cNvPr id="1133575" name="Rectangle 7"/>
          <p:cNvSpPr>
            <a:spLocks noChangeArrowheads="1"/>
          </p:cNvSpPr>
          <p:nvPr/>
        </p:nvSpPr>
        <p:spPr bwMode="auto">
          <a:xfrm>
            <a:off x="609600" y="4940300"/>
            <a:ext cx="284163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-5</a:t>
            </a:r>
          </a:p>
        </p:txBody>
      </p:sp>
      <p:sp>
        <p:nvSpPr>
          <p:cNvPr id="1133576" name="Rectangle 8"/>
          <p:cNvSpPr>
            <a:spLocks noChangeArrowheads="1"/>
          </p:cNvSpPr>
          <p:nvPr/>
        </p:nvSpPr>
        <p:spPr bwMode="auto">
          <a:xfrm>
            <a:off x="1016000" y="4914900"/>
            <a:ext cx="284163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-6</a:t>
            </a:r>
          </a:p>
        </p:txBody>
      </p:sp>
      <p:sp>
        <p:nvSpPr>
          <p:cNvPr id="1133577" name="Rectangle 9"/>
          <p:cNvSpPr>
            <a:spLocks noChangeArrowheads="1"/>
          </p:cNvSpPr>
          <p:nvPr/>
        </p:nvSpPr>
        <p:spPr bwMode="auto">
          <a:xfrm>
            <a:off x="419100" y="711200"/>
            <a:ext cx="1211263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Capacity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Access Time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Cost</a:t>
            </a:r>
          </a:p>
        </p:txBody>
      </p:sp>
      <p:sp>
        <p:nvSpPr>
          <p:cNvPr id="1133578" name="Rectangle 10"/>
          <p:cNvSpPr>
            <a:spLocks noChangeArrowheads="1"/>
          </p:cNvSpPr>
          <p:nvPr/>
        </p:nvSpPr>
        <p:spPr bwMode="auto">
          <a:xfrm>
            <a:off x="419100" y="5473700"/>
            <a:ext cx="7969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Tape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infinite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sec-min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</a:t>
            </a:r>
          </a:p>
        </p:txBody>
      </p:sp>
      <p:sp>
        <p:nvSpPr>
          <p:cNvPr id="1133579" name="Rectangle 11"/>
          <p:cNvSpPr>
            <a:spLocks noChangeArrowheads="1"/>
          </p:cNvSpPr>
          <p:nvPr/>
        </p:nvSpPr>
        <p:spPr bwMode="auto">
          <a:xfrm>
            <a:off x="679450" y="5988050"/>
            <a:ext cx="284163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-8</a:t>
            </a:r>
          </a:p>
        </p:txBody>
      </p:sp>
      <p:sp>
        <p:nvSpPr>
          <p:cNvPr id="1133580" name="Rectangle 12"/>
          <p:cNvSpPr>
            <a:spLocks noChangeArrowheads="1"/>
          </p:cNvSpPr>
          <p:nvPr/>
        </p:nvSpPr>
        <p:spPr bwMode="auto">
          <a:xfrm>
            <a:off x="3289300" y="1460500"/>
            <a:ext cx="1193800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1" name="Rectangle 13"/>
          <p:cNvSpPr>
            <a:spLocks noChangeArrowheads="1"/>
          </p:cNvSpPr>
          <p:nvPr/>
        </p:nvSpPr>
        <p:spPr bwMode="auto">
          <a:xfrm>
            <a:off x="3365500" y="1549400"/>
            <a:ext cx="1168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Registers</a:t>
            </a:r>
          </a:p>
        </p:txBody>
      </p:sp>
      <p:sp>
        <p:nvSpPr>
          <p:cNvPr id="1133582" name="Rectangle 14"/>
          <p:cNvSpPr>
            <a:spLocks noChangeArrowheads="1"/>
          </p:cNvSpPr>
          <p:nvPr/>
        </p:nvSpPr>
        <p:spPr bwMode="auto">
          <a:xfrm>
            <a:off x="3365500" y="2540000"/>
            <a:ext cx="8128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Cache</a:t>
            </a:r>
          </a:p>
        </p:txBody>
      </p:sp>
      <p:sp>
        <p:nvSpPr>
          <p:cNvPr id="1133583" name="Rectangle 15"/>
          <p:cNvSpPr>
            <a:spLocks noChangeArrowheads="1"/>
          </p:cNvSpPr>
          <p:nvPr/>
        </p:nvSpPr>
        <p:spPr bwMode="auto">
          <a:xfrm>
            <a:off x="3441700" y="3606800"/>
            <a:ext cx="10033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Memory</a:t>
            </a:r>
          </a:p>
        </p:txBody>
      </p:sp>
      <p:sp>
        <p:nvSpPr>
          <p:cNvPr id="1133584" name="Rectangle 16"/>
          <p:cNvSpPr>
            <a:spLocks noChangeArrowheads="1"/>
          </p:cNvSpPr>
          <p:nvPr/>
        </p:nvSpPr>
        <p:spPr bwMode="auto">
          <a:xfrm>
            <a:off x="3441700" y="4673600"/>
            <a:ext cx="6096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Disk</a:t>
            </a:r>
          </a:p>
        </p:txBody>
      </p:sp>
      <p:sp>
        <p:nvSpPr>
          <p:cNvPr id="1133585" name="Rectangle 17"/>
          <p:cNvSpPr>
            <a:spLocks noChangeArrowheads="1"/>
          </p:cNvSpPr>
          <p:nvPr/>
        </p:nvSpPr>
        <p:spPr bwMode="auto">
          <a:xfrm>
            <a:off x="3517900" y="5816600"/>
            <a:ext cx="660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Tape</a:t>
            </a:r>
          </a:p>
        </p:txBody>
      </p:sp>
      <p:sp>
        <p:nvSpPr>
          <p:cNvPr id="1133586" name="Rectangle 18"/>
          <p:cNvSpPr>
            <a:spLocks noChangeArrowheads="1"/>
          </p:cNvSpPr>
          <p:nvPr/>
        </p:nvSpPr>
        <p:spPr bwMode="auto">
          <a:xfrm>
            <a:off x="2908300" y="2451100"/>
            <a:ext cx="1955800" cy="50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7" name="Rectangle 19"/>
          <p:cNvSpPr>
            <a:spLocks noChangeArrowheads="1"/>
          </p:cNvSpPr>
          <p:nvPr/>
        </p:nvSpPr>
        <p:spPr bwMode="auto">
          <a:xfrm>
            <a:off x="2603500" y="3517900"/>
            <a:ext cx="2870200" cy="50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8" name="Rectangle 20"/>
          <p:cNvSpPr>
            <a:spLocks noChangeArrowheads="1"/>
          </p:cNvSpPr>
          <p:nvPr/>
        </p:nvSpPr>
        <p:spPr bwMode="auto">
          <a:xfrm>
            <a:off x="2070100" y="4584700"/>
            <a:ext cx="3937000" cy="50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9" name="Rectangle 21"/>
          <p:cNvSpPr>
            <a:spLocks noChangeArrowheads="1"/>
          </p:cNvSpPr>
          <p:nvPr/>
        </p:nvSpPr>
        <p:spPr bwMode="auto">
          <a:xfrm>
            <a:off x="1765300" y="5651500"/>
            <a:ext cx="4699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0" name="Line 22"/>
          <p:cNvSpPr>
            <a:spLocks noChangeShapeType="1"/>
          </p:cNvSpPr>
          <p:nvPr/>
        </p:nvSpPr>
        <p:spPr bwMode="auto">
          <a:xfrm>
            <a:off x="3886200" y="191135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1" name="Line 23"/>
          <p:cNvSpPr>
            <a:spLocks noChangeShapeType="1"/>
          </p:cNvSpPr>
          <p:nvPr/>
        </p:nvSpPr>
        <p:spPr bwMode="auto">
          <a:xfrm>
            <a:off x="3886200" y="2978150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2" name="Line 24"/>
          <p:cNvSpPr>
            <a:spLocks noChangeShapeType="1"/>
          </p:cNvSpPr>
          <p:nvPr/>
        </p:nvSpPr>
        <p:spPr bwMode="auto">
          <a:xfrm>
            <a:off x="3886200" y="4044950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3" name="Line 25"/>
          <p:cNvSpPr>
            <a:spLocks noChangeShapeType="1"/>
          </p:cNvSpPr>
          <p:nvPr/>
        </p:nvSpPr>
        <p:spPr bwMode="auto">
          <a:xfrm>
            <a:off x="3886200" y="511175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4" name="Rectangle 26"/>
          <p:cNvSpPr>
            <a:spLocks noChangeArrowheads="1"/>
          </p:cNvSpPr>
          <p:nvPr/>
        </p:nvSpPr>
        <p:spPr bwMode="auto">
          <a:xfrm>
            <a:off x="3975100" y="2006600"/>
            <a:ext cx="17018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Instr. Operands</a:t>
            </a:r>
          </a:p>
        </p:txBody>
      </p:sp>
      <p:sp>
        <p:nvSpPr>
          <p:cNvPr id="1133595" name="Rectangle 27"/>
          <p:cNvSpPr>
            <a:spLocks noChangeArrowheads="1"/>
          </p:cNvSpPr>
          <p:nvPr/>
        </p:nvSpPr>
        <p:spPr bwMode="auto">
          <a:xfrm>
            <a:off x="3975100" y="3073400"/>
            <a:ext cx="800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Blocks</a:t>
            </a:r>
          </a:p>
        </p:txBody>
      </p:sp>
      <p:sp>
        <p:nvSpPr>
          <p:cNvPr id="1133596" name="Rectangle 28"/>
          <p:cNvSpPr>
            <a:spLocks noChangeArrowheads="1"/>
          </p:cNvSpPr>
          <p:nvPr/>
        </p:nvSpPr>
        <p:spPr bwMode="auto">
          <a:xfrm>
            <a:off x="3975100" y="4140200"/>
            <a:ext cx="774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Pages</a:t>
            </a:r>
          </a:p>
        </p:txBody>
      </p:sp>
      <p:sp>
        <p:nvSpPr>
          <p:cNvPr id="1133597" name="Rectangle 29"/>
          <p:cNvSpPr>
            <a:spLocks noChangeArrowheads="1"/>
          </p:cNvSpPr>
          <p:nvPr/>
        </p:nvSpPr>
        <p:spPr bwMode="auto">
          <a:xfrm>
            <a:off x="3975100" y="5207000"/>
            <a:ext cx="6096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Files</a:t>
            </a:r>
          </a:p>
        </p:txBody>
      </p:sp>
      <p:sp>
        <p:nvSpPr>
          <p:cNvPr id="1133598" name="Rectangle 30"/>
          <p:cNvSpPr>
            <a:spLocks noChangeArrowheads="1"/>
          </p:cNvSpPr>
          <p:nvPr/>
        </p:nvSpPr>
        <p:spPr bwMode="auto">
          <a:xfrm>
            <a:off x="6362700" y="977900"/>
            <a:ext cx="8667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Staging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Xfer Unit</a:t>
            </a:r>
          </a:p>
        </p:txBody>
      </p:sp>
      <p:sp>
        <p:nvSpPr>
          <p:cNvPr id="1133599" name="Rectangle 31"/>
          <p:cNvSpPr>
            <a:spLocks noChangeArrowheads="1"/>
          </p:cNvSpPr>
          <p:nvPr/>
        </p:nvSpPr>
        <p:spPr bwMode="auto">
          <a:xfrm>
            <a:off x="6159500" y="1955800"/>
            <a:ext cx="13589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prog./compiler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1-8 bytes</a:t>
            </a:r>
          </a:p>
        </p:txBody>
      </p:sp>
      <p:sp>
        <p:nvSpPr>
          <p:cNvPr id="1133600" name="Rectangle 32"/>
          <p:cNvSpPr>
            <a:spLocks noChangeArrowheads="1"/>
          </p:cNvSpPr>
          <p:nvPr/>
        </p:nvSpPr>
        <p:spPr bwMode="auto">
          <a:xfrm>
            <a:off x="6235700" y="2946400"/>
            <a:ext cx="1090613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cache cntl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8-128 bytes</a:t>
            </a:r>
          </a:p>
        </p:txBody>
      </p:sp>
      <p:sp>
        <p:nvSpPr>
          <p:cNvPr id="1133601" name="Rectangle 33"/>
          <p:cNvSpPr>
            <a:spLocks noChangeArrowheads="1"/>
          </p:cNvSpPr>
          <p:nvPr/>
        </p:nvSpPr>
        <p:spPr bwMode="auto">
          <a:xfrm>
            <a:off x="6324600" y="4013200"/>
            <a:ext cx="12192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OS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512-4K bytes</a:t>
            </a:r>
          </a:p>
        </p:txBody>
      </p:sp>
      <p:sp>
        <p:nvSpPr>
          <p:cNvPr id="1133602" name="Rectangle 34"/>
          <p:cNvSpPr>
            <a:spLocks noChangeArrowheads="1"/>
          </p:cNvSpPr>
          <p:nvPr/>
        </p:nvSpPr>
        <p:spPr bwMode="auto">
          <a:xfrm>
            <a:off x="6286500" y="5080000"/>
            <a:ext cx="1270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user/operator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Mbytes</a:t>
            </a:r>
          </a:p>
        </p:txBody>
      </p:sp>
      <p:sp>
        <p:nvSpPr>
          <p:cNvPr id="1133603" name="Rectangle 35"/>
          <p:cNvSpPr>
            <a:spLocks noChangeArrowheads="1"/>
          </p:cNvSpPr>
          <p:nvPr/>
        </p:nvSpPr>
        <p:spPr bwMode="auto">
          <a:xfrm>
            <a:off x="7480300" y="63500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latin typeface="Comic Sans MS" charset="0"/>
              </a:rPr>
              <a:t>Upper Level</a:t>
            </a:r>
          </a:p>
        </p:txBody>
      </p:sp>
      <p:sp>
        <p:nvSpPr>
          <p:cNvPr id="1133604" name="Rectangle 36"/>
          <p:cNvSpPr>
            <a:spLocks noChangeArrowheads="1"/>
          </p:cNvSpPr>
          <p:nvPr/>
        </p:nvSpPr>
        <p:spPr bwMode="auto">
          <a:xfrm>
            <a:off x="7327900" y="5816600"/>
            <a:ext cx="14478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latin typeface="Comic Sans MS" charset="0"/>
              </a:rPr>
              <a:t>Lower Level</a:t>
            </a:r>
          </a:p>
        </p:txBody>
      </p:sp>
      <p:sp>
        <p:nvSpPr>
          <p:cNvPr id="1133605" name="Line 37"/>
          <p:cNvSpPr>
            <a:spLocks noChangeShapeType="1"/>
          </p:cNvSpPr>
          <p:nvPr/>
        </p:nvSpPr>
        <p:spPr bwMode="auto">
          <a:xfrm flipV="1">
            <a:off x="7848600" y="1212850"/>
            <a:ext cx="0" cy="443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606" name="Rectangle 38"/>
          <p:cNvSpPr>
            <a:spLocks noChangeArrowheads="1"/>
          </p:cNvSpPr>
          <p:nvPr/>
        </p:nvSpPr>
        <p:spPr bwMode="auto">
          <a:xfrm>
            <a:off x="7937500" y="1168400"/>
            <a:ext cx="6985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faster</a:t>
            </a:r>
          </a:p>
        </p:txBody>
      </p:sp>
      <p:sp>
        <p:nvSpPr>
          <p:cNvPr id="1133607" name="Line 39"/>
          <p:cNvSpPr>
            <a:spLocks noChangeShapeType="1"/>
          </p:cNvSpPr>
          <p:nvPr/>
        </p:nvSpPr>
        <p:spPr bwMode="auto">
          <a:xfrm>
            <a:off x="8458200" y="1606550"/>
            <a:ext cx="0" cy="372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608" name="Rectangle 40"/>
          <p:cNvSpPr>
            <a:spLocks noChangeArrowheads="1"/>
          </p:cNvSpPr>
          <p:nvPr/>
        </p:nvSpPr>
        <p:spPr bwMode="auto">
          <a:xfrm>
            <a:off x="8089900" y="5435600"/>
            <a:ext cx="787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Larger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 dirty="0" smtClean="0"/>
              <a:t>Time…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Pipelining hazards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Structural hazards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Data hazards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Control hazards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Data hazards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Stall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Bypass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Control hazards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Jump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ym typeface="Wingdings"/>
              </a:rPr>
              <a:t>Conditional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"/>
            <a:ext cx="80645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Memory Hierarchy: Apple iMac G5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97700" y="762000"/>
            <a:ext cx="2159000" cy="5892800"/>
            <a:chOff x="3857" y="420"/>
            <a:chExt cx="1360" cy="3712"/>
          </a:xfrm>
        </p:grpSpPr>
        <p:pic>
          <p:nvPicPr>
            <p:cNvPr id="11806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7" y="2932"/>
              <a:ext cx="1280" cy="1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180677" name="Text Box 5"/>
            <p:cNvSpPr txBox="1">
              <a:spLocks noChangeArrowheads="1"/>
            </p:cNvSpPr>
            <p:nvPr/>
          </p:nvSpPr>
          <p:spPr bwMode="auto">
            <a:xfrm>
              <a:off x="4113" y="2148"/>
              <a:ext cx="10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700">
                  <a:solidFill>
                    <a:schemeClr val="tx1"/>
                  </a:solidFill>
                  <a:latin typeface="Helvetica" charset="0"/>
                </a:rPr>
                <a:t> iMac G5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700">
                  <a:solidFill>
                    <a:schemeClr val="tx1"/>
                  </a:solidFill>
                  <a:latin typeface="Helvetica" charset="0"/>
                </a:rPr>
                <a:t>1.6 GHz</a:t>
              </a:r>
            </a:p>
          </p:txBody>
        </p:sp>
        <p:pic>
          <p:nvPicPr>
            <p:cNvPr id="1180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7" y="420"/>
              <a:ext cx="880" cy="1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80732" name="Group 60"/>
          <p:cNvGraphicFramePr>
            <a:graphicFrameLocks noGrp="1"/>
          </p:cNvGraphicFramePr>
          <p:nvPr/>
        </p:nvGraphicFramePr>
        <p:xfrm>
          <a:off x="114300" y="2451100"/>
          <a:ext cx="7327900" cy="2015236"/>
        </p:xfrm>
        <a:graphic>
          <a:graphicData uri="http://schemas.openxmlformats.org/drawingml/2006/table">
            <a:tbl>
              <a:tblPr/>
              <a:tblGrid>
                <a:gridCol w="1257300"/>
                <a:gridCol w="965200"/>
                <a:gridCol w="1016000"/>
                <a:gridCol w="1092200"/>
                <a:gridCol w="1092200"/>
                <a:gridCol w="1028700"/>
                <a:gridCol w="8763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07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L1 Inst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L1 Data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L2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DRAM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Disk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7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1K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64K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32K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512K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256M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80G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Cycles, Time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0.6 ns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3,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1.9 ns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3,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1.9 ns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11,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6.9 ns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88,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55 ns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900" b="0" i="0" u="none" strike="noStrike" cap="none" normalizeH="0" baseline="3000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,</a:t>
                      </a:r>
                      <a:endParaRPr kumimoji="0" lang="en-US" sz="1900" b="0" i="0" u="none" strike="noStrike" cap="none" normalizeH="0" baseline="30000">
                        <a:ln>
                          <a:noFill/>
                        </a:ln>
                        <a:solidFill>
                          <a:srgbClr val="053DE8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1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12 ms</a:t>
                      </a:r>
                    </a:p>
                  </a:txBody>
                  <a:tcPr anchor="ctr" horzOverflow="overflow">
                    <a:lnL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0713" name="Text Box 41"/>
          <p:cNvSpPr txBox="1">
            <a:spLocks noChangeArrowheads="1"/>
          </p:cNvSpPr>
          <p:nvPr/>
        </p:nvSpPr>
        <p:spPr bwMode="auto">
          <a:xfrm>
            <a:off x="323850" y="5076825"/>
            <a:ext cx="690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600">
                <a:solidFill>
                  <a:srgbClr val="053DE8"/>
                </a:solidFill>
                <a:latin typeface="Marker Felt" charset="0"/>
              </a:rPr>
              <a:t>Let programs address a memory space that scales to the disk size, at a speed that is usually as fast as register access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84150" y="987425"/>
            <a:ext cx="1847850" cy="1565275"/>
            <a:chOff x="108" y="439"/>
            <a:chExt cx="1164" cy="986"/>
          </a:xfrm>
        </p:grpSpPr>
        <p:sp>
          <p:nvSpPr>
            <p:cNvPr id="1180715" name="Line 43"/>
            <p:cNvSpPr>
              <a:spLocks noChangeShapeType="1"/>
            </p:cNvSpPr>
            <p:nvPr/>
          </p:nvSpPr>
          <p:spPr bwMode="auto">
            <a:xfrm>
              <a:off x="712" y="921"/>
              <a:ext cx="416" cy="5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16" name="Text Box 44"/>
            <p:cNvSpPr txBox="1">
              <a:spLocks noChangeArrowheads="1"/>
            </p:cNvSpPr>
            <p:nvPr/>
          </p:nvSpPr>
          <p:spPr bwMode="auto">
            <a:xfrm>
              <a:off x="108" y="439"/>
              <a:ext cx="116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Helvetica" charset="0"/>
                </a:rPr>
                <a:t>Managed 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Helvetica" charset="0"/>
                </a:rPr>
                <a:t>by compiler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833688" y="1038225"/>
            <a:ext cx="3111500" cy="1552575"/>
            <a:chOff x="1568" y="467"/>
            <a:chExt cx="1960" cy="978"/>
          </a:xfrm>
        </p:grpSpPr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H="1">
              <a:off x="1568" y="981"/>
              <a:ext cx="664" cy="46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 flipH="1">
              <a:off x="2208" y="981"/>
              <a:ext cx="336" cy="46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20" name="Text Box 48"/>
            <p:cNvSpPr txBox="1">
              <a:spLocks noChangeArrowheads="1"/>
            </p:cNvSpPr>
            <p:nvPr/>
          </p:nvSpPr>
          <p:spPr bwMode="auto">
            <a:xfrm>
              <a:off x="1788" y="467"/>
              <a:ext cx="149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>
                  <a:solidFill>
                    <a:schemeClr val="tx1"/>
                  </a:solidFill>
                  <a:latin typeface="Helvetica" charset="0"/>
                </a:rPr>
                <a:t>Managed 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>
                  <a:solidFill>
                    <a:schemeClr val="tx1"/>
                  </a:solidFill>
                  <a:latin typeface="Helvetica" charset="0"/>
                </a:rPr>
                <a:t>by hardware</a:t>
              </a:r>
            </a:p>
          </p:txBody>
        </p:sp>
        <p:sp>
          <p:nvSpPr>
            <p:cNvPr id="1180721" name="Line 49"/>
            <p:cNvSpPr>
              <a:spLocks noChangeShapeType="1"/>
            </p:cNvSpPr>
            <p:nvPr/>
          </p:nvSpPr>
          <p:spPr bwMode="auto">
            <a:xfrm>
              <a:off x="2680" y="981"/>
              <a:ext cx="240" cy="46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22" name="Line 50"/>
            <p:cNvSpPr>
              <a:spLocks noChangeShapeType="1"/>
            </p:cNvSpPr>
            <p:nvPr/>
          </p:nvSpPr>
          <p:spPr bwMode="auto">
            <a:xfrm>
              <a:off x="2872" y="949"/>
              <a:ext cx="656" cy="488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554663" y="1047750"/>
            <a:ext cx="2952750" cy="1527175"/>
            <a:chOff x="3048" y="460"/>
            <a:chExt cx="1860" cy="962"/>
          </a:xfrm>
        </p:grpSpPr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3048" y="460"/>
              <a:ext cx="186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>
                  <a:solidFill>
                    <a:schemeClr val="tx1"/>
                  </a:solidFill>
                  <a:latin typeface="Helvetica" charset="0"/>
                </a:rPr>
                <a:t>Managed by OS,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>
                  <a:solidFill>
                    <a:schemeClr val="tx1"/>
                  </a:solidFill>
                  <a:latin typeface="Helvetica" charset="0"/>
                </a:rPr>
                <a:t>hardware,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>
                  <a:solidFill>
                    <a:schemeClr val="tx1"/>
                  </a:solidFill>
                  <a:latin typeface="Helvetica" charset="0"/>
                </a:rPr>
                <a:t>application</a:t>
              </a:r>
            </a:p>
          </p:txBody>
        </p:sp>
        <p:sp>
          <p:nvSpPr>
            <p:cNvPr id="1180725" name="Line 53"/>
            <p:cNvSpPr>
              <a:spLocks noChangeShapeType="1"/>
            </p:cNvSpPr>
            <p:nvPr/>
          </p:nvSpPr>
          <p:spPr bwMode="auto">
            <a:xfrm>
              <a:off x="3988" y="1198"/>
              <a:ext cx="0" cy="22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0726" name="Text Box 54"/>
          <p:cNvSpPr txBox="1">
            <a:spLocks noChangeArrowheads="1"/>
          </p:cNvSpPr>
          <p:nvPr/>
        </p:nvSpPr>
        <p:spPr bwMode="auto">
          <a:xfrm>
            <a:off x="127000" y="4445000"/>
            <a:ext cx="72771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700">
                <a:solidFill>
                  <a:srgbClr val="053DE8"/>
                </a:solidFill>
                <a:latin typeface="Helvetica" charset="0"/>
              </a:rPr>
              <a:t> Goal: Illusion of large, fast, cheap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4B31-0335-FD4E-B174-D373B9534A19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Management of Memory Hierarchy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181600"/>
          </a:xfrm>
          <a:noFill/>
          <a:ln/>
        </p:spPr>
        <p:txBody>
          <a:bodyPr anchor="ctr"/>
          <a:lstStyle/>
          <a:p>
            <a:r>
              <a:rPr lang="en-US" sz="2800" dirty="0"/>
              <a:t>Small/fast storage, e.g., registers</a:t>
            </a:r>
            <a:endParaRPr lang="en-US" sz="3200" dirty="0"/>
          </a:p>
          <a:p>
            <a:pPr lvl="1"/>
            <a:r>
              <a:rPr lang="en-US" sz="2400" dirty="0"/>
              <a:t>Address usually specified in instruction</a:t>
            </a:r>
          </a:p>
          <a:p>
            <a:pPr lvl="1"/>
            <a:r>
              <a:rPr lang="en-US" sz="2400" dirty="0"/>
              <a:t>Generally implemented directly as a register file</a:t>
            </a:r>
          </a:p>
          <a:p>
            <a:pPr lvl="2"/>
            <a:r>
              <a:rPr lang="en-US" sz="2000" dirty="0"/>
              <a:t>but hardware might do things behind software’s back, e.g., stack management, register renaming</a:t>
            </a:r>
            <a:endParaRPr lang="en-US" dirty="0"/>
          </a:p>
          <a:p>
            <a:pPr lvl="1"/>
            <a:endParaRPr lang="en-US" sz="1600" dirty="0"/>
          </a:p>
          <a:p>
            <a:r>
              <a:rPr lang="en-US" sz="2800" dirty="0" smtClean="0"/>
              <a:t>Larger/</a:t>
            </a:r>
            <a:r>
              <a:rPr lang="en-US" sz="2800" dirty="0"/>
              <a:t>slower storage,</a:t>
            </a:r>
            <a:r>
              <a:rPr lang="en-US" sz="2800" dirty="0">
                <a:sym typeface="Symbol" charset="2"/>
              </a:rPr>
              <a:t> e.g.,</a:t>
            </a:r>
            <a:r>
              <a:rPr lang="en-US" sz="2800" dirty="0" smtClean="0">
                <a:sym typeface="Symbol" charset="2"/>
              </a:rPr>
              <a:t> main memory</a:t>
            </a:r>
            <a:endParaRPr lang="en-US" sz="3200" dirty="0"/>
          </a:p>
          <a:p>
            <a:pPr lvl="1"/>
            <a:r>
              <a:rPr lang="en-US" sz="2400" dirty="0"/>
              <a:t>Address usually computed from values in register</a:t>
            </a:r>
          </a:p>
          <a:p>
            <a:pPr lvl="1"/>
            <a:r>
              <a:rPr lang="en-US" sz="2400" dirty="0"/>
              <a:t>Generally implemented as a</a:t>
            </a:r>
            <a:r>
              <a:rPr lang="en-US" sz="2400" dirty="0" smtClean="0"/>
              <a:t> hardware-managed cache </a:t>
            </a:r>
            <a:r>
              <a:rPr lang="en-US" sz="2400" dirty="0"/>
              <a:t>hierarchy</a:t>
            </a:r>
          </a:p>
          <a:p>
            <a:pPr lvl="2"/>
            <a:r>
              <a:rPr lang="en-US" sz="2400" dirty="0"/>
              <a:t>hardware decides what is kept in fast memory</a:t>
            </a:r>
          </a:p>
          <a:p>
            <a:pPr lvl="2"/>
            <a:r>
              <a:rPr lang="en-US" sz="2000" dirty="0"/>
              <a:t>but software may provide “hints”, e.g., don’t cache or </a:t>
            </a:r>
            <a:r>
              <a:rPr lang="en-US" sz="2000" dirty="0" err="1"/>
              <a:t>prefetch</a:t>
            </a:r>
            <a:endParaRPr lang="en-US" dirty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38100"/>
            <a:ext cx="80645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 smtClean="0"/>
              <a:t>Real Memory </a:t>
            </a:r>
            <a:r>
              <a:rPr lang="en-US" dirty="0"/>
              <a:t>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1612900" y="6102350"/>
            <a:ext cx="6616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189913" y="60452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charset="0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089150" y="3154363"/>
            <a:ext cx="4460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 dirty="0">
                <a:solidFill>
                  <a:srgbClr val="053DE8"/>
                </a:solidFill>
                <a:latin typeface="Helvetica" charset="0"/>
              </a:rPr>
              <a:t>Memory Address (one dot per access)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41313"/>
            <a:ext cx="8486775" cy="831850"/>
          </a:xfrm>
          <a:noFill/>
          <a:ln/>
        </p:spPr>
        <p:txBody>
          <a:bodyPr/>
          <a:lstStyle/>
          <a:p>
            <a:r>
              <a:rPr lang="en-US"/>
              <a:t>Typical Memory Reference Patterns</a:t>
            </a:r>
          </a:p>
        </p:txBody>
      </p:sp>
      <p:sp>
        <p:nvSpPr>
          <p:cNvPr id="1423363" name="Line 3"/>
          <p:cNvSpPr>
            <a:spLocks noChangeShapeType="1"/>
          </p:cNvSpPr>
          <p:nvPr/>
        </p:nvSpPr>
        <p:spPr bwMode="auto">
          <a:xfrm flipV="1">
            <a:off x="2590800" y="1524000"/>
            <a:ext cx="0" cy="457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64" name="Line 4"/>
          <p:cNvSpPr>
            <a:spLocks noChangeShapeType="1"/>
          </p:cNvSpPr>
          <p:nvPr/>
        </p:nvSpPr>
        <p:spPr bwMode="auto">
          <a:xfrm>
            <a:off x="2362200" y="6096000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365" name="Rectangle 5"/>
          <p:cNvSpPr>
            <a:spLocks noChangeArrowheads="1"/>
          </p:cNvSpPr>
          <p:nvPr/>
        </p:nvSpPr>
        <p:spPr bwMode="auto">
          <a:xfrm>
            <a:off x="1965325" y="11430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1423366" name="Rectangle 6"/>
          <p:cNvSpPr>
            <a:spLocks noChangeArrowheads="1"/>
          </p:cNvSpPr>
          <p:nvPr/>
        </p:nvSpPr>
        <p:spPr bwMode="auto">
          <a:xfrm>
            <a:off x="7086600" y="5638800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50925" y="1736725"/>
            <a:ext cx="1497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Instruction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   fetches</a:t>
            </a:r>
          </a:p>
        </p:txBody>
      </p:sp>
      <p:sp>
        <p:nvSpPr>
          <p:cNvPr id="1423368" name="Rectangle 8"/>
          <p:cNvSpPr>
            <a:spLocks noChangeArrowheads="1"/>
          </p:cNvSpPr>
          <p:nvPr/>
        </p:nvSpPr>
        <p:spPr bwMode="auto">
          <a:xfrm>
            <a:off x="1233488" y="320040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Stack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accesses</a:t>
            </a:r>
          </a:p>
        </p:txBody>
      </p:sp>
      <p:sp>
        <p:nvSpPr>
          <p:cNvPr id="1423369" name="Rectangle 9"/>
          <p:cNvSpPr>
            <a:spLocks noChangeArrowheads="1"/>
          </p:cNvSpPr>
          <p:nvPr/>
        </p:nvSpPr>
        <p:spPr bwMode="auto">
          <a:xfrm>
            <a:off x="1219200" y="495300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accesses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70263" y="1143000"/>
            <a:ext cx="1963737" cy="533400"/>
            <a:chOff x="2123" y="1008"/>
            <a:chExt cx="1237" cy="336"/>
          </a:xfrm>
        </p:grpSpPr>
        <p:sp>
          <p:nvSpPr>
            <p:cNvPr id="1423371" name="Rectangle 11"/>
            <p:cNvSpPr>
              <a:spLocks noChangeArrowheads="1"/>
            </p:cNvSpPr>
            <p:nvPr/>
          </p:nvSpPr>
          <p:spPr bwMode="auto">
            <a:xfrm>
              <a:off x="2208" y="1008"/>
              <a:ext cx="11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/>
                <a:t>n loop iterations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123" y="1200"/>
              <a:ext cx="1237" cy="144"/>
              <a:chOff x="2459" y="1200"/>
              <a:chExt cx="864" cy="96"/>
            </a:xfrm>
          </p:grpSpPr>
          <p:sp>
            <p:nvSpPr>
              <p:cNvPr id="1423373" name="Arc 13"/>
              <p:cNvSpPr>
                <a:spLocks/>
              </p:cNvSpPr>
              <p:nvPr/>
            </p:nvSpPr>
            <p:spPr bwMode="auto">
              <a:xfrm>
                <a:off x="2890" y="1200"/>
                <a:ext cx="433" cy="96"/>
              </a:xfrm>
              <a:custGeom>
                <a:avLst/>
                <a:gdLst>
                  <a:gd name="G0" fmla="+- 50 0 0"/>
                  <a:gd name="G1" fmla="+- 21600 0 0"/>
                  <a:gd name="G2" fmla="+- 21600 0 0"/>
                  <a:gd name="T0" fmla="*/ 0 w 21650"/>
                  <a:gd name="T1" fmla="*/ 0 h 21600"/>
                  <a:gd name="T2" fmla="*/ 21650 w 21650"/>
                  <a:gd name="T3" fmla="*/ 21600 h 21600"/>
                  <a:gd name="T4" fmla="*/ 50 w 216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  <a:lnTo>
                      <a:pt x="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374" name="Arc 14"/>
              <p:cNvSpPr>
                <a:spLocks/>
              </p:cNvSpPr>
              <p:nvPr/>
            </p:nvSpPr>
            <p:spPr bwMode="auto">
              <a:xfrm>
                <a:off x="2459" y="1200"/>
                <a:ext cx="432" cy="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5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67000" y="1449388"/>
            <a:ext cx="4483100" cy="1054100"/>
            <a:chOff x="1680" y="1201"/>
            <a:chExt cx="2824" cy="664"/>
          </a:xfrm>
        </p:grpSpPr>
        <p:sp>
          <p:nvSpPr>
            <p:cNvPr id="1423376" name="Oval 16"/>
            <p:cNvSpPr>
              <a:spLocks noChangeArrowheads="1"/>
            </p:cNvSpPr>
            <p:nvPr/>
          </p:nvSpPr>
          <p:spPr bwMode="auto">
            <a:xfrm flipV="1">
              <a:off x="1680" y="177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77" name="Oval 17"/>
            <p:cNvSpPr>
              <a:spLocks noChangeArrowheads="1"/>
            </p:cNvSpPr>
            <p:nvPr/>
          </p:nvSpPr>
          <p:spPr bwMode="auto">
            <a:xfrm flipV="1">
              <a:off x="1776" y="168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78" name="Oval 18"/>
            <p:cNvSpPr>
              <a:spLocks noChangeArrowheads="1"/>
            </p:cNvSpPr>
            <p:nvPr/>
          </p:nvSpPr>
          <p:spPr bwMode="auto">
            <a:xfrm flipV="1">
              <a:off x="1872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79" name="Oval 19"/>
            <p:cNvSpPr>
              <a:spLocks noChangeArrowheads="1"/>
            </p:cNvSpPr>
            <p:nvPr/>
          </p:nvSpPr>
          <p:spPr bwMode="auto">
            <a:xfrm flipV="1">
              <a:off x="1968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0" name="Oval 20"/>
            <p:cNvSpPr>
              <a:spLocks noChangeArrowheads="1"/>
            </p:cNvSpPr>
            <p:nvPr/>
          </p:nvSpPr>
          <p:spPr bwMode="auto">
            <a:xfrm flipV="1">
              <a:off x="2064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1" name="Oval 21"/>
            <p:cNvSpPr>
              <a:spLocks noChangeArrowheads="1"/>
            </p:cNvSpPr>
            <p:nvPr/>
          </p:nvSpPr>
          <p:spPr bwMode="auto">
            <a:xfrm flipV="1">
              <a:off x="2160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2" name="Oval 22"/>
            <p:cNvSpPr>
              <a:spLocks noChangeArrowheads="1"/>
            </p:cNvSpPr>
            <p:nvPr/>
          </p:nvSpPr>
          <p:spPr bwMode="auto">
            <a:xfrm flipV="1">
              <a:off x="2256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3" name="Oval 23"/>
            <p:cNvSpPr>
              <a:spLocks noChangeArrowheads="1"/>
            </p:cNvSpPr>
            <p:nvPr/>
          </p:nvSpPr>
          <p:spPr bwMode="auto">
            <a:xfrm flipV="1">
              <a:off x="2352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4" name="Oval 24"/>
            <p:cNvSpPr>
              <a:spLocks noChangeArrowheads="1"/>
            </p:cNvSpPr>
            <p:nvPr/>
          </p:nvSpPr>
          <p:spPr bwMode="auto">
            <a:xfrm flipV="1">
              <a:off x="2448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5" name="Oval 25"/>
            <p:cNvSpPr>
              <a:spLocks noChangeArrowheads="1"/>
            </p:cNvSpPr>
            <p:nvPr/>
          </p:nvSpPr>
          <p:spPr bwMode="auto">
            <a:xfrm flipV="1">
              <a:off x="254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6" name="Oval 26"/>
            <p:cNvSpPr>
              <a:spLocks noChangeArrowheads="1"/>
            </p:cNvSpPr>
            <p:nvPr/>
          </p:nvSpPr>
          <p:spPr bwMode="auto">
            <a:xfrm flipV="1">
              <a:off x="264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7" name="Oval 27"/>
            <p:cNvSpPr>
              <a:spLocks noChangeArrowheads="1"/>
            </p:cNvSpPr>
            <p:nvPr/>
          </p:nvSpPr>
          <p:spPr bwMode="auto">
            <a:xfrm flipV="1">
              <a:off x="3168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8" name="Oval 28"/>
            <p:cNvSpPr>
              <a:spLocks noChangeArrowheads="1"/>
            </p:cNvSpPr>
            <p:nvPr/>
          </p:nvSpPr>
          <p:spPr bwMode="auto">
            <a:xfrm flipV="1">
              <a:off x="3072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89" name="Oval 29"/>
            <p:cNvSpPr>
              <a:spLocks noChangeArrowheads="1"/>
            </p:cNvSpPr>
            <p:nvPr/>
          </p:nvSpPr>
          <p:spPr bwMode="auto">
            <a:xfrm flipV="1">
              <a:off x="2976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0" name="Line 30"/>
            <p:cNvSpPr>
              <a:spLocks noChangeShapeType="1"/>
            </p:cNvSpPr>
            <p:nvPr/>
          </p:nvSpPr>
          <p:spPr bwMode="auto">
            <a:xfrm flipV="1">
              <a:off x="273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1" name="Oval 31"/>
            <p:cNvSpPr>
              <a:spLocks noChangeArrowheads="1"/>
            </p:cNvSpPr>
            <p:nvPr/>
          </p:nvSpPr>
          <p:spPr bwMode="auto">
            <a:xfrm flipV="1">
              <a:off x="326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2" name="Oval 32"/>
            <p:cNvSpPr>
              <a:spLocks noChangeArrowheads="1"/>
            </p:cNvSpPr>
            <p:nvPr/>
          </p:nvSpPr>
          <p:spPr bwMode="auto">
            <a:xfrm flipV="1">
              <a:off x="336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3" name="Oval 33"/>
            <p:cNvSpPr>
              <a:spLocks noChangeArrowheads="1"/>
            </p:cNvSpPr>
            <p:nvPr/>
          </p:nvSpPr>
          <p:spPr bwMode="auto">
            <a:xfrm flipV="1">
              <a:off x="3456" y="129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4" name="Oval 34"/>
            <p:cNvSpPr>
              <a:spLocks noChangeArrowheads="1"/>
            </p:cNvSpPr>
            <p:nvPr/>
          </p:nvSpPr>
          <p:spPr bwMode="auto">
            <a:xfrm flipV="1">
              <a:off x="3552" y="120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5" name="Line 35"/>
            <p:cNvSpPr>
              <a:spLocks noChangeShapeType="1"/>
            </p:cNvSpPr>
            <p:nvPr/>
          </p:nvSpPr>
          <p:spPr bwMode="auto">
            <a:xfrm flipV="1">
              <a:off x="369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6" name="Oval 36"/>
            <p:cNvSpPr>
              <a:spLocks noChangeArrowheads="1"/>
            </p:cNvSpPr>
            <p:nvPr/>
          </p:nvSpPr>
          <p:spPr bwMode="auto">
            <a:xfrm flipV="1">
              <a:off x="3984" y="182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7" name="Oval 37"/>
            <p:cNvSpPr>
              <a:spLocks noChangeArrowheads="1"/>
            </p:cNvSpPr>
            <p:nvPr/>
          </p:nvSpPr>
          <p:spPr bwMode="auto">
            <a:xfrm flipV="1">
              <a:off x="4080" y="172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8" name="Oval 38"/>
            <p:cNvSpPr>
              <a:spLocks noChangeArrowheads="1"/>
            </p:cNvSpPr>
            <p:nvPr/>
          </p:nvSpPr>
          <p:spPr bwMode="auto">
            <a:xfrm flipV="1">
              <a:off x="4176" y="163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399" name="Oval 39"/>
            <p:cNvSpPr>
              <a:spLocks noChangeArrowheads="1"/>
            </p:cNvSpPr>
            <p:nvPr/>
          </p:nvSpPr>
          <p:spPr bwMode="auto">
            <a:xfrm flipV="1">
              <a:off x="4272" y="153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0" name="Oval 40"/>
            <p:cNvSpPr>
              <a:spLocks noChangeArrowheads="1"/>
            </p:cNvSpPr>
            <p:nvPr/>
          </p:nvSpPr>
          <p:spPr bwMode="auto">
            <a:xfrm flipV="1">
              <a:off x="4368" y="144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1" name="Oval 41"/>
            <p:cNvSpPr>
              <a:spLocks noChangeArrowheads="1"/>
            </p:cNvSpPr>
            <p:nvPr/>
          </p:nvSpPr>
          <p:spPr bwMode="auto">
            <a:xfrm flipV="1">
              <a:off x="4464" y="134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743200" y="3429000"/>
            <a:ext cx="4800600" cy="838200"/>
            <a:chOff x="1728" y="2304"/>
            <a:chExt cx="3024" cy="528"/>
          </a:xfrm>
        </p:grpSpPr>
        <p:sp>
          <p:nvSpPr>
            <p:cNvPr id="1423403" name="Oval 43"/>
            <p:cNvSpPr>
              <a:spLocks noChangeArrowheads="1"/>
            </p:cNvSpPr>
            <p:nvPr/>
          </p:nvSpPr>
          <p:spPr bwMode="auto">
            <a:xfrm flipV="1">
              <a:off x="1824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4" name="Oval 44"/>
            <p:cNvSpPr>
              <a:spLocks noChangeArrowheads="1"/>
            </p:cNvSpPr>
            <p:nvPr/>
          </p:nvSpPr>
          <p:spPr bwMode="auto">
            <a:xfrm flipV="1">
              <a:off x="1728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5" name="Oval 45"/>
            <p:cNvSpPr>
              <a:spLocks noChangeArrowheads="1"/>
            </p:cNvSpPr>
            <p:nvPr/>
          </p:nvSpPr>
          <p:spPr bwMode="auto">
            <a:xfrm flipV="1">
              <a:off x="1920" y="250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6" name="Oval 46"/>
            <p:cNvSpPr>
              <a:spLocks noChangeArrowheads="1"/>
            </p:cNvSpPr>
            <p:nvPr/>
          </p:nvSpPr>
          <p:spPr bwMode="auto">
            <a:xfrm flipV="1">
              <a:off x="201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7" name="Oval 47"/>
            <p:cNvSpPr>
              <a:spLocks noChangeArrowheads="1"/>
            </p:cNvSpPr>
            <p:nvPr/>
          </p:nvSpPr>
          <p:spPr bwMode="auto">
            <a:xfrm flipV="1">
              <a:off x="2112" y="2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8" name="Oval 48"/>
            <p:cNvSpPr>
              <a:spLocks noChangeArrowheads="1"/>
            </p:cNvSpPr>
            <p:nvPr/>
          </p:nvSpPr>
          <p:spPr bwMode="auto">
            <a:xfrm flipV="1">
              <a:off x="2208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09" name="Oval 49"/>
            <p:cNvSpPr>
              <a:spLocks noChangeArrowheads="1"/>
            </p:cNvSpPr>
            <p:nvPr/>
          </p:nvSpPr>
          <p:spPr bwMode="auto">
            <a:xfrm flipV="1">
              <a:off x="24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0" name="Oval 50"/>
            <p:cNvSpPr>
              <a:spLocks noChangeArrowheads="1"/>
            </p:cNvSpPr>
            <p:nvPr/>
          </p:nvSpPr>
          <p:spPr bwMode="auto">
            <a:xfrm flipV="1">
              <a:off x="3892" y="26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1" name="Oval 51"/>
            <p:cNvSpPr>
              <a:spLocks noChangeArrowheads="1"/>
            </p:cNvSpPr>
            <p:nvPr/>
          </p:nvSpPr>
          <p:spPr bwMode="auto">
            <a:xfrm flipV="1">
              <a:off x="4136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2" name="Oval 52"/>
            <p:cNvSpPr>
              <a:spLocks noChangeArrowheads="1"/>
            </p:cNvSpPr>
            <p:nvPr/>
          </p:nvSpPr>
          <p:spPr bwMode="auto">
            <a:xfrm flipV="1">
              <a:off x="4232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3" name="Oval 53"/>
            <p:cNvSpPr>
              <a:spLocks noChangeArrowheads="1"/>
            </p:cNvSpPr>
            <p:nvPr/>
          </p:nvSpPr>
          <p:spPr bwMode="auto">
            <a:xfrm flipV="1">
              <a:off x="4328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4" name="Oval 54"/>
            <p:cNvSpPr>
              <a:spLocks noChangeArrowheads="1"/>
            </p:cNvSpPr>
            <p:nvPr/>
          </p:nvSpPr>
          <p:spPr bwMode="auto">
            <a:xfrm flipV="1">
              <a:off x="4424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5" name="Oval 55"/>
            <p:cNvSpPr>
              <a:spLocks noChangeArrowheads="1"/>
            </p:cNvSpPr>
            <p:nvPr/>
          </p:nvSpPr>
          <p:spPr bwMode="auto">
            <a:xfrm flipV="1">
              <a:off x="4520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6" name="Oval 56"/>
            <p:cNvSpPr>
              <a:spLocks noChangeArrowheads="1"/>
            </p:cNvSpPr>
            <p:nvPr/>
          </p:nvSpPr>
          <p:spPr bwMode="auto">
            <a:xfrm flipV="1">
              <a:off x="4712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7" name="Oval 57"/>
            <p:cNvSpPr>
              <a:spLocks noChangeArrowheads="1"/>
            </p:cNvSpPr>
            <p:nvPr/>
          </p:nvSpPr>
          <p:spPr bwMode="auto">
            <a:xfrm flipV="1">
              <a:off x="4616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8" name="Oval 58"/>
            <p:cNvSpPr>
              <a:spLocks noChangeArrowheads="1"/>
            </p:cNvSpPr>
            <p:nvPr/>
          </p:nvSpPr>
          <p:spPr bwMode="auto">
            <a:xfrm flipV="1">
              <a:off x="4520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19" name="Oval 59"/>
            <p:cNvSpPr>
              <a:spLocks noChangeArrowheads="1"/>
            </p:cNvSpPr>
            <p:nvPr/>
          </p:nvSpPr>
          <p:spPr bwMode="auto">
            <a:xfrm flipV="1">
              <a:off x="26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0" name="Oval 60"/>
            <p:cNvSpPr>
              <a:spLocks noChangeArrowheads="1"/>
            </p:cNvSpPr>
            <p:nvPr/>
          </p:nvSpPr>
          <p:spPr bwMode="auto">
            <a:xfrm flipV="1">
              <a:off x="27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1" name="Oval 61"/>
            <p:cNvSpPr>
              <a:spLocks noChangeArrowheads="1"/>
            </p:cNvSpPr>
            <p:nvPr/>
          </p:nvSpPr>
          <p:spPr bwMode="auto">
            <a:xfrm flipV="1">
              <a:off x="29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2" name="Oval 62"/>
            <p:cNvSpPr>
              <a:spLocks noChangeArrowheads="1"/>
            </p:cNvSpPr>
            <p:nvPr/>
          </p:nvSpPr>
          <p:spPr bwMode="auto">
            <a:xfrm flipV="1">
              <a:off x="31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3" name="Oval 63"/>
            <p:cNvSpPr>
              <a:spLocks noChangeArrowheads="1"/>
            </p:cNvSpPr>
            <p:nvPr/>
          </p:nvSpPr>
          <p:spPr bwMode="auto">
            <a:xfrm flipV="1">
              <a:off x="33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24" name="Oval 64"/>
            <p:cNvSpPr>
              <a:spLocks noChangeArrowheads="1"/>
            </p:cNvSpPr>
            <p:nvPr/>
          </p:nvSpPr>
          <p:spPr bwMode="auto">
            <a:xfrm flipV="1">
              <a:off x="357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 flipV="1">
              <a:off x="3704" y="2304"/>
              <a:ext cx="520" cy="424"/>
              <a:chOff x="3704" y="2304"/>
              <a:chExt cx="520" cy="424"/>
            </a:xfrm>
          </p:grpSpPr>
          <p:sp>
            <p:nvSpPr>
              <p:cNvPr id="1423426" name="Oval 66"/>
              <p:cNvSpPr>
                <a:spLocks noChangeArrowheads="1"/>
              </p:cNvSpPr>
              <p:nvPr/>
            </p:nvSpPr>
            <p:spPr bwMode="auto">
              <a:xfrm flipV="1">
                <a:off x="3800" y="2592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27" name="Oval 67"/>
              <p:cNvSpPr>
                <a:spLocks noChangeArrowheads="1"/>
              </p:cNvSpPr>
              <p:nvPr/>
            </p:nvSpPr>
            <p:spPr bwMode="auto">
              <a:xfrm flipV="1">
                <a:off x="3704" y="2688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28" name="Oval 68"/>
              <p:cNvSpPr>
                <a:spLocks noChangeArrowheads="1"/>
              </p:cNvSpPr>
              <p:nvPr/>
            </p:nvSpPr>
            <p:spPr bwMode="auto">
              <a:xfrm flipV="1">
                <a:off x="3896" y="2496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29" name="Oval 69"/>
              <p:cNvSpPr>
                <a:spLocks noChangeArrowheads="1"/>
              </p:cNvSpPr>
              <p:nvPr/>
            </p:nvSpPr>
            <p:spPr bwMode="auto">
              <a:xfrm flipV="1">
                <a:off x="3992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30" name="Oval 70"/>
              <p:cNvSpPr>
                <a:spLocks noChangeArrowheads="1"/>
              </p:cNvSpPr>
              <p:nvPr/>
            </p:nvSpPr>
            <p:spPr bwMode="auto">
              <a:xfrm flipV="1">
                <a:off x="4088" y="2304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431" name="Oval 71"/>
              <p:cNvSpPr>
                <a:spLocks noChangeArrowheads="1"/>
              </p:cNvSpPr>
              <p:nvPr/>
            </p:nvSpPr>
            <p:spPr bwMode="auto">
              <a:xfrm flipV="1">
                <a:off x="4184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2617788" y="2971800"/>
            <a:ext cx="1420812" cy="1028700"/>
            <a:chOff x="1649" y="2016"/>
            <a:chExt cx="895" cy="648"/>
          </a:xfrm>
        </p:grpSpPr>
        <p:sp>
          <p:nvSpPr>
            <p:cNvPr id="1423433" name="Text Box 73"/>
            <p:cNvSpPr txBox="1">
              <a:spLocks noChangeArrowheads="1"/>
            </p:cNvSpPr>
            <p:nvPr/>
          </p:nvSpPr>
          <p:spPr bwMode="auto">
            <a:xfrm>
              <a:off x="1649" y="2016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b="1"/>
                <a:t>subroutine call</a:t>
              </a:r>
            </a:p>
          </p:txBody>
        </p:sp>
        <p:sp>
          <p:nvSpPr>
            <p:cNvPr id="1423434" name="Freeform 74"/>
            <p:cNvSpPr>
              <a:spLocks/>
            </p:cNvSpPr>
            <p:nvPr/>
          </p:nvSpPr>
          <p:spPr bwMode="auto">
            <a:xfrm>
              <a:off x="1704" y="2259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91200" y="3048000"/>
            <a:ext cx="1725613" cy="947738"/>
            <a:chOff x="3648" y="2064"/>
            <a:chExt cx="1087" cy="597"/>
          </a:xfrm>
        </p:grpSpPr>
        <p:sp>
          <p:nvSpPr>
            <p:cNvPr id="1423436" name="Text Box 76"/>
            <p:cNvSpPr txBox="1">
              <a:spLocks noChangeArrowheads="1"/>
            </p:cNvSpPr>
            <p:nvPr/>
          </p:nvSpPr>
          <p:spPr bwMode="auto">
            <a:xfrm>
              <a:off x="3840" y="2064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b="1"/>
                <a:t>subroutine return</a:t>
              </a:r>
            </a:p>
          </p:txBody>
        </p:sp>
        <p:sp>
          <p:nvSpPr>
            <p:cNvPr id="1423437" name="Freeform 77"/>
            <p:cNvSpPr>
              <a:spLocks/>
            </p:cNvSpPr>
            <p:nvPr/>
          </p:nvSpPr>
          <p:spPr bwMode="auto">
            <a:xfrm flipH="1">
              <a:off x="3648" y="2256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3429000" y="3733800"/>
            <a:ext cx="2362200" cy="488950"/>
            <a:chOff x="2160" y="2496"/>
            <a:chExt cx="1488" cy="308"/>
          </a:xfrm>
        </p:grpSpPr>
        <p:sp>
          <p:nvSpPr>
            <p:cNvPr id="1423439" name="Text Box 79"/>
            <p:cNvSpPr txBox="1">
              <a:spLocks noChangeArrowheads="1"/>
            </p:cNvSpPr>
            <p:nvPr/>
          </p:nvSpPr>
          <p:spPr bwMode="auto">
            <a:xfrm>
              <a:off x="2352" y="2592"/>
              <a:ext cx="11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/>
                <a:t>argument access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423440" name="AutoShape 80"/>
            <p:cNvSpPr>
              <a:spLocks/>
            </p:cNvSpPr>
            <p:nvPr/>
          </p:nvSpPr>
          <p:spPr bwMode="auto">
            <a:xfrm rot="5400000">
              <a:off x="2856" y="1800"/>
              <a:ext cx="96" cy="1488"/>
            </a:xfrm>
            <a:prstGeom prst="rightBracket">
              <a:avLst>
                <a:gd name="adj" fmla="val 129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3505200" y="4572000"/>
            <a:ext cx="2349500" cy="1282700"/>
            <a:chOff x="2208" y="2832"/>
            <a:chExt cx="1480" cy="808"/>
          </a:xfrm>
        </p:grpSpPr>
        <p:sp>
          <p:nvSpPr>
            <p:cNvPr id="1423442" name="Oval 82"/>
            <p:cNvSpPr>
              <a:spLocks noChangeArrowheads="1"/>
            </p:cNvSpPr>
            <p:nvPr/>
          </p:nvSpPr>
          <p:spPr bwMode="auto">
            <a:xfrm>
              <a:off x="2212" y="35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3" name="Oval 83"/>
            <p:cNvSpPr>
              <a:spLocks noChangeArrowheads="1"/>
            </p:cNvSpPr>
            <p:nvPr/>
          </p:nvSpPr>
          <p:spPr bwMode="auto">
            <a:xfrm>
              <a:off x="2408" y="34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4" name="Oval 84"/>
            <p:cNvSpPr>
              <a:spLocks noChangeArrowheads="1"/>
            </p:cNvSpPr>
            <p:nvPr/>
          </p:nvSpPr>
          <p:spPr bwMode="auto">
            <a:xfrm>
              <a:off x="2592" y="3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5" name="Oval 85"/>
            <p:cNvSpPr>
              <a:spLocks noChangeArrowheads="1"/>
            </p:cNvSpPr>
            <p:nvPr/>
          </p:nvSpPr>
          <p:spPr bwMode="auto">
            <a:xfrm>
              <a:off x="2784" y="321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6" name="Oval 86"/>
            <p:cNvSpPr>
              <a:spLocks noChangeArrowheads="1"/>
            </p:cNvSpPr>
            <p:nvPr/>
          </p:nvSpPr>
          <p:spPr bwMode="auto">
            <a:xfrm>
              <a:off x="2984" y="31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7" name="Oval 87"/>
            <p:cNvSpPr>
              <a:spLocks noChangeArrowheads="1"/>
            </p:cNvSpPr>
            <p:nvPr/>
          </p:nvSpPr>
          <p:spPr bwMode="auto">
            <a:xfrm>
              <a:off x="3168" y="30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8" name="Oval 88"/>
            <p:cNvSpPr>
              <a:spLocks noChangeArrowheads="1"/>
            </p:cNvSpPr>
            <p:nvPr/>
          </p:nvSpPr>
          <p:spPr bwMode="auto">
            <a:xfrm>
              <a:off x="220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49" name="Oval 89"/>
            <p:cNvSpPr>
              <a:spLocks noChangeArrowheads="1"/>
            </p:cNvSpPr>
            <p:nvPr/>
          </p:nvSpPr>
          <p:spPr bwMode="auto">
            <a:xfrm>
              <a:off x="3368" y="292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0" name="Oval 90"/>
            <p:cNvSpPr>
              <a:spLocks noChangeArrowheads="1"/>
            </p:cNvSpPr>
            <p:nvPr/>
          </p:nvSpPr>
          <p:spPr bwMode="auto">
            <a:xfrm>
              <a:off x="3568" y="283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1" name="Oval 91"/>
            <p:cNvSpPr>
              <a:spLocks noChangeArrowheads="1"/>
            </p:cNvSpPr>
            <p:nvPr/>
          </p:nvSpPr>
          <p:spPr bwMode="auto">
            <a:xfrm>
              <a:off x="2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2" name="Oval 92"/>
            <p:cNvSpPr>
              <a:spLocks noChangeArrowheads="1"/>
            </p:cNvSpPr>
            <p:nvPr/>
          </p:nvSpPr>
          <p:spPr bwMode="auto">
            <a:xfrm>
              <a:off x="2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3" name="Oval 93"/>
            <p:cNvSpPr>
              <a:spLocks noChangeArrowheads="1"/>
            </p:cNvSpPr>
            <p:nvPr/>
          </p:nvSpPr>
          <p:spPr bwMode="auto">
            <a:xfrm>
              <a:off x="28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4" name="Oval 94"/>
            <p:cNvSpPr>
              <a:spLocks noChangeArrowheads="1"/>
            </p:cNvSpPr>
            <p:nvPr/>
          </p:nvSpPr>
          <p:spPr bwMode="auto">
            <a:xfrm>
              <a:off x="30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5" name="Oval 95"/>
            <p:cNvSpPr>
              <a:spLocks noChangeArrowheads="1"/>
            </p:cNvSpPr>
            <p:nvPr/>
          </p:nvSpPr>
          <p:spPr bwMode="auto">
            <a:xfrm>
              <a:off x="32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6" name="Oval 96"/>
            <p:cNvSpPr>
              <a:spLocks noChangeArrowheads="1"/>
            </p:cNvSpPr>
            <p:nvPr/>
          </p:nvSpPr>
          <p:spPr bwMode="auto">
            <a:xfrm>
              <a:off x="3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3457" name="Oval 97"/>
            <p:cNvSpPr>
              <a:spLocks noChangeArrowheads="1"/>
            </p:cNvSpPr>
            <p:nvPr/>
          </p:nvSpPr>
          <p:spPr bwMode="auto">
            <a:xfrm>
              <a:off x="3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3124200" y="4800600"/>
            <a:ext cx="2590800" cy="336550"/>
            <a:chOff x="1968" y="3024"/>
            <a:chExt cx="1632" cy="212"/>
          </a:xfrm>
        </p:grpSpPr>
        <p:sp>
          <p:nvSpPr>
            <p:cNvPr id="1423459" name="AutoShape 99"/>
            <p:cNvSpPr>
              <a:spLocks/>
            </p:cNvSpPr>
            <p:nvPr/>
          </p:nvSpPr>
          <p:spPr bwMode="auto">
            <a:xfrm rot="3682897">
              <a:off x="2760" y="2376"/>
              <a:ext cx="47" cy="1632"/>
            </a:xfrm>
            <a:prstGeom prst="leftBracket">
              <a:avLst>
                <a:gd name="adj" fmla="val 2893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23460" name="Text Box 100"/>
            <p:cNvSpPr txBox="1">
              <a:spLocks noChangeArrowheads="1"/>
            </p:cNvSpPr>
            <p:nvPr/>
          </p:nvSpPr>
          <p:spPr bwMode="auto">
            <a:xfrm rot="-1771484">
              <a:off x="2208" y="302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/>
                <a:t>vector access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3733800" y="5334000"/>
            <a:ext cx="2493963" cy="381000"/>
            <a:chOff x="2352" y="3360"/>
            <a:chExt cx="1571" cy="240"/>
          </a:xfrm>
        </p:grpSpPr>
        <p:sp>
          <p:nvSpPr>
            <p:cNvPr id="1423462" name="Text Box 102"/>
            <p:cNvSpPr txBox="1">
              <a:spLocks noChangeArrowheads="1"/>
            </p:cNvSpPr>
            <p:nvPr/>
          </p:nvSpPr>
          <p:spPr bwMode="auto">
            <a:xfrm>
              <a:off x="2832" y="3360"/>
              <a:ext cx="10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/>
                <a:t>scalar accesses</a:t>
              </a:r>
            </a:p>
          </p:txBody>
        </p:sp>
        <p:sp>
          <p:nvSpPr>
            <p:cNvPr id="1423463" name="AutoShape 103"/>
            <p:cNvSpPr>
              <a:spLocks/>
            </p:cNvSpPr>
            <p:nvPr/>
          </p:nvSpPr>
          <p:spPr bwMode="auto">
            <a:xfrm rot="5400000">
              <a:off x="3000" y="2904"/>
              <a:ext cx="48" cy="1344"/>
            </a:xfrm>
            <a:prstGeom prst="leftBracket">
              <a:avLst>
                <a:gd name="adj" fmla="val 5072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7" grpId="0" autoUpdateAnimBg="0"/>
      <p:bldP spid="1423368" grpId="0" autoUpdateAnimBg="0"/>
      <p:bldP spid="14233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Common Predictable Patterns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393825"/>
            <a:ext cx="8237538" cy="4252913"/>
          </a:xfrm>
          <a:noFill/>
          <a:ln/>
        </p:spPr>
        <p:txBody>
          <a:bodyPr/>
          <a:lstStyle/>
          <a:p>
            <a:pPr marL="342900" indent="-342900">
              <a:buFontTx/>
              <a:buNone/>
            </a:pPr>
            <a:endParaRPr lang="en-US"/>
          </a:p>
          <a:p>
            <a:pPr marL="342900" indent="-342900">
              <a:buFontTx/>
              <a:buNone/>
            </a:pPr>
            <a:r>
              <a:rPr lang="en-US"/>
              <a:t>Two predictable properties of memory references:</a:t>
            </a:r>
          </a:p>
          <a:p>
            <a:pPr marL="342900" indent="-342900">
              <a:buFontTx/>
              <a:buNone/>
            </a:pPr>
            <a:endParaRPr lang="en-US"/>
          </a:p>
          <a:p>
            <a:pPr marL="742950" lvl="1" indent="-285750"/>
            <a:r>
              <a:rPr lang="en-US" sz="2400" b="1"/>
              <a:t>Temporal Locality:</a:t>
            </a:r>
            <a:r>
              <a:rPr lang="en-US" sz="2400"/>
              <a:t> If a location is referenced it is likely to be referenced again in the near future.</a:t>
            </a:r>
            <a:br>
              <a:rPr lang="en-US" sz="2400"/>
            </a:br>
            <a:endParaRPr lang="en-US" sz="2400"/>
          </a:p>
          <a:p>
            <a:pPr marL="742950" lvl="1" indent="-285750"/>
            <a:r>
              <a:rPr lang="en-US" sz="2400" b="1"/>
              <a:t>Spatial Locality</a:t>
            </a:r>
            <a:r>
              <a:rPr lang="en-US" sz="2400"/>
              <a:t>: If a location is referenced it is likely that locations near it will be referenced in the near future.</a:t>
            </a:r>
          </a:p>
          <a:p>
            <a:pPr marL="342900" indent="-342900">
              <a:buFontTx/>
              <a:buNone/>
            </a:pPr>
            <a:endParaRPr lang="en-US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38100"/>
            <a:ext cx="80645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Memory 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4419600" y="6102350"/>
            <a:ext cx="4635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189913" y="60452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charset="0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089150" y="3154363"/>
            <a:ext cx="4460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charset="0"/>
              </a:rPr>
              <a:t>Memory Address (one dot per access)</a:t>
            </a:r>
          </a:p>
        </p:txBody>
      </p:sp>
      <p:sp>
        <p:nvSpPr>
          <p:cNvPr id="1472519" name="Freeform 7"/>
          <p:cNvSpPr>
            <a:spLocks/>
          </p:cNvSpPr>
          <p:nvPr/>
        </p:nvSpPr>
        <p:spPr bwMode="auto">
          <a:xfrm>
            <a:off x="5943600" y="5099050"/>
            <a:ext cx="1270000" cy="7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87800" y="4635500"/>
            <a:ext cx="5014913" cy="1282700"/>
            <a:chOff x="2198" y="2555"/>
            <a:chExt cx="3159" cy="808"/>
          </a:xfrm>
        </p:grpSpPr>
        <p:sp>
          <p:nvSpPr>
            <p:cNvPr id="1472521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2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3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4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5" name="Text Box 13"/>
            <p:cNvSpPr txBox="1">
              <a:spLocks noChangeArrowheads="1"/>
            </p:cNvSpPr>
            <p:nvPr/>
          </p:nvSpPr>
          <p:spPr bwMode="auto">
            <a:xfrm>
              <a:off x="3242" y="2817"/>
              <a:ext cx="11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>
                  <a:solidFill>
                    <a:srgbClr val="053DE8"/>
                  </a:solidFill>
                  <a:latin typeface="Marker Felt" charset="0"/>
                </a:rPr>
                <a:t>Spatial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>
                  <a:solidFill>
                    <a:srgbClr val="053DE8"/>
                  </a:solidFill>
                  <a:latin typeface="Marker Felt" charset="0"/>
                </a:rPr>
                <a:t>Locality</a:t>
              </a:r>
            </a:p>
          </p:txBody>
        </p:sp>
      </p:grpSp>
      <p:sp>
        <p:nvSpPr>
          <p:cNvPr id="1472526" name="Freeform 14"/>
          <p:cNvSpPr>
            <a:spLocks/>
          </p:cNvSpPr>
          <p:nvPr/>
        </p:nvSpPr>
        <p:spPr bwMode="auto">
          <a:xfrm>
            <a:off x="7353300" y="2546350"/>
            <a:ext cx="1416050" cy="7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03700" y="2536825"/>
            <a:ext cx="4762500" cy="793750"/>
            <a:chOff x="2317" y="1398"/>
            <a:chExt cx="3000" cy="500"/>
          </a:xfrm>
        </p:grpSpPr>
        <p:sp>
          <p:nvSpPr>
            <p:cNvPr id="1472528" name="Freeform 16"/>
            <p:cNvSpPr>
              <a:spLocks/>
            </p:cNvSpPr>
            <p:nvPr/>
          </p:nvSpPr>
          <p:spPr bwMode="auto">
            <a:xfrm>
              <a:off x="2317" y="1552"/>
              <a:ext cx="1735" cy="21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29" name="Line 17"/>
            <p:cNvSpPr>
              <a:spLocks noChangeShapeType="1"/>
            </p:cNvSpPr>
            <p:nvPr/>
          </p:nvSpPr>
          <p:spPr bwMode="auto">
            <a:xfrm flipH="1">
              <a:off x="4077" y="1488"/>
              <a:ext cx="208" cy="152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2530" name="Text Box 18"/>
            <p:cNvSpPr txBox="1">
              <a:spLocks noChangeArrowheads="1"/>
            </p:cNvSpPr>
            <p:nvPr/>
          </p:nvSpPr>
          <p:spPr bwMode="auto">
            <a:xfrm>
              <a:off x="4145" y="1398"/>
              <a:ext cx="11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>
                  <a:solidFill>
                    <a:srgbClr val="053DE8"/>
                  </a:solidFill>
                  <a:latin typeface="Marker Felt" charset="0"/>
                </a:rPr>
                <a:t>Temporal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>
                  <a:solidFill>
                    <a:srgbClr val="053DE8"/>
                  </a:solidFill>
                  <a:latin typeface="Marker Felt" charset="0"/>
                </a:rPr>
                <a:t> Locality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Caches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8150"/>
            <a:ext cx="7869238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Caches exploit both types of predictability: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 sz="2400"/>
              <a:t>Exploit temporal locality by remembering the contents of recently accessed locations.</a:t>
            </a:r>
            <a:br>
              <a:rPr lang="en-US" sz="2400"/>
            </a:br>
            <a:endParaRPr lang="en-US" sz="2400"/>
          </a:p>
          <a:p>
            <a:pPr lvl="1"/>
            <a:r>
              <a:rPr lang="en-US" sz="2400"/>
              <a:t>Exploit spatial locality by fetching blocks of data around recently accessed 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AutoShape 2"/>
          <p:cNvSpPr>
            <a:spLocks noChangeArrowheads="1"/>
          </p:cNvSpPr>
          <p:nvPr/>
        </p:nvSpPr>
        <p:spPr bwMode="auto">
          <a:xfrm>
            <a:off x="6184900" y="16129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5" name="AutoShape 3"/>
          <p:cNvSpPr>
            <a:spLocks noChangeArrowheads="1"/>
          </p:cNvSpPr>
          <p:nvPr/>
        </p:nvSpPr>
        <p:spPr bwMode="auto">
          <a:xfrm>
            <a:off x="1308100" y="15367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6" name="Line 4"/>
          <p:cNvSpPr>
            <a:spLocks noChangeShapeType="1"/>
          </p:cNvSpPr>
          <p:nvPr/>
        </p:nvSpPr>
        <p:spPr bwMode="auto">
          <a:xfrm flipH="1">
            <a:off x="1447800" y="4419600"/>
            <a:ext cx="10668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7" name="Line 5"/>
          <p:cNvSpPr>
            <a:spLocks noChangeShapeType="1"/>
          </p:cNvSpPr>
          <p:nvPr/>
        </p:nvSpPr>
        <p:spPr bwMode="auto">
          <a:xfrm>
            <a:off x="3276600" y="3429000"/>
            <a:ext cx="228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8" name="Line 6"/>
          <p:cNvSpPr>
            <a:spLocks noChangeShapeType="1"/>
          </p:cNvSpPr>
          <p:nvPr/>
        </p:nvSpPr>
        <p:spPr bwMode="auto">
          <a:xfrm flipH="1">
            <a:off x="3962400" y="3581400"/>
            <a:ext cx="4572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59" name="Rectangle 7"/>
          <p:cNvSpPr>
            <a:spLocks noChangeArrowheads="1"/>
          </p:cNvSpPr>
          <p:nvPr/>
        </p:nvSpPr>
        <p:spPr bwMode="auto">
          <a:xfrm>
            <a:off x="3746500" y="1612900"/>
            <a:ext cx="1346200" cy="812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0" name="Rectangle 8"/>
          <p:cNvSpPr>
            <a:spLocks noGrp="1" noChangeArrowheads="1"/>
          </p:cNvSpPr>
          <p:nvPr>
            <p:ph type="title"/>
          </p:nvPr>
        </p:nvSpPr>
        <p:spPr>
          <a:xfrm>
            <a:off x="292100" y="15240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Inside a Cache</a:t>
            </a:r>
          </a:p>
        </p:txBody>
      </p:sp>
      <p:sp>
        <p:nvSpPr>
          <p:cNvPr id="1431561" name="Rectangle 9"/>
          <p:cNvSpPr>
            <a:spLocks noChangeArrowheads="1"/>
          </p:cNvSpPr>
          <p:nvPr/>
        </p:nvSpPr>
        <p:spPr bwMode="auto">
          <a:xfrm>
            <a:off x="3794125" y="1812925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CACHE</a:t>
            </a:r>
          </a:p>
        </p:txBody>
      </p:sp>
      <p:sp>
        <p:nvSpPr>
          <p:cNvPr id="1431562" name="Rectangle 10"/>
          <p:cNvSpPr>
            <a:spLocks noChangeArrowheads="1"/>
          </p:cNvSpPr>
          <p:nvPr/>
        </p:nvSpPr>
        <p:spPr bwMode="auto">
          <a:xfrm>
            <a:off x="1279525" y="1782763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Processor </a:t>
            </a:r>
          </a:p>
        </p:txBody>
      </p:sp>
      <p:sp>
        <p:nvSpPr>
          <p:cNvPr id="1431563" name="Rectangle 11"/>
          <p:cNvSpPr>
            <a:spLocks noChangeArrowheads="1"/>
          </p:cNvSpPr>
          <p:nvPr/>
        </p:nvSpPr>
        <p:spPr bwMode="auto">
          <a:xfrm>
            <a:off x="6308725" y="1706563"/>
            <a:ext cx="129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Main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Memory </a:t>
            </a:r>
          </a:p>
        </p:txBody>
      </p:sp>
      <p:sp>
        <p:nvSpPr>
          <p:cNvPr id="1431564" name="Line 12"/>
          <p:cNvSpPr>
            <a:spLocks noChangeShapeType="1"/>
          </p:cNvSpPr>
          <p:nvPr/>
        </p:nvSpPr>
        <p:spPr bwMode="auto">
          <a:xfrm>
            <a:off x="26670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5" name="Line 13"/>
          <p:cNvSpPr>
            <a:spLocks noChangeShapeType="1"/>
          </p:cNvSpPr>
          <p:nvPr/>
        </p:nvSpPr>
        <p:spPr bwMode="auto">
          <a:xfrm>
            <a:off x="26670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6" name="Line 14"/>
          <p:cNvSpPr>
            <a:spLocks noChangeShapeType="1"/>
          </p:cNvSpPr>
          <p:nvPr/>
        </p:nvSpPr>
        <p:spPr bwMode="auto">
          <a:xfrm>
            <a:off x="51054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7" name="Line 15"/>
          <p:cNvSpPr>
            <a:spLocks noChangeShapeType="1"/>
          </p:cNvSpPr>
          <p:nvPr/>
        </p:nvSpPr>
        <p:spPr bwMode="auto">
          <a:xfrm>
            <a:off x="51054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68" name="Rectangle 16"/>
          <p:cNvSpPr>
            <a:spLocks noChangeArrowheads="1"/>
          </p:cNvSpPr>
          <p:nvPr/>
        </p:nvSpPr>
        <p:spPr bwMode="auto">
          <a:xfrm>
            <a:off x="27273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1431569" name="Rectangle 17"/>
          <p:cNvSpPr>
            <a:spLocks noChangeArrowheads="1"/>
          </p:cNvSpPr>
          <p:nvPr/>
        </p:nvSpPr>
        <p:spPr bwMode="auto">
          <a:xfrm>
            <a:off x="50895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1431570" name="Rectangle 18"/>
          <p:cNvSpPr>
            <a:spLocks noChangeArrowheads="1"/>
          </p:cNvSpPr>
          <p:nvPr/>
        </p:nvSpPr>
        <p:spPr bwMode="auto">
          <a:xfrm>
            <a:off x="53181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1431571" name="Rectangle 19"/>
          <p:cNvSpPr>
            <a:spLocks noChangeArrowheads="1"/>
          </p:cNvSpPr>
          <p:nvPr/>
        </p:nvSpPr>
        <p:spPr bwMode="auto">
          <a:xfrm>
            <a:off x="28797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1431572" name="Rectangle 20"/>
          <p:cNvSpPr>
            <a:spLocks noChangeArrowheads="1"/>
          </p:cNvSpPr>
          <p:nvPr/>
        </p:nvSpPr>
        <p:spPr bwMode="auto">
          <a:xfrm>
            <a:off x="2298700" y="3822700"/>
            <a:ext cx="4165600" cy="226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3" name="Line 21"/>
          <p:cNvSpPr>
            <a:spLocks noChangeShapeType="1"/>
          </p:cNvSpPr>
          <p:nvPr/>
        </p:nvSpPr>
        <p:spPr bwMode="auto">
          <a:xfrm>
            <a:off x="2286000" y="4191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4" name="Line 22"/>
          <p:cNvSpPr>
            <a:spLocks noChangeShapeType="1"/>
          </p:cNvSpPr>
          <p:nvPr/>
        </p:nvSpPr>
        <p:spPr bwMode="auto">
          <a:xfrm>
            <a:off x="2286000" y="4572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5" name="Line 23"/>
          <p:cNvSpPr>
            <a:spLocks noChangeShapeType="1"/>
          </p:cNvSpPr>
          <p:nvPr/>
        </p:nvSpPr>
        <p:spPr bwMode="auto">
          <a:xfrm>
            <a:off x="2286000" y="4953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6" name="Line 24"/>
          <p:cNvSpPr>
            <a:spLocks noChangeShapeType="1"/>
          </p:cNvSpPr>
          <p:nvPr/>
        </p:nvSpPr>
        <p:spPr bwMode="auto">
          <a:xfrm>
            <a:off x="2286000" y="5334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7" name="Line 25"/>
          <p:cNvSpPr>
            <a:spLocks noChangeShapeType="1"/>
          </p:cNvSpPr>
          <p:nvPr/>
        </p:nvSpPr>
        <p:spPr bwMode="auto">
          <a:xfrm>
            <a:off x="2286000" y="5715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8" name="Line 26"/>
          <p:cNvSpPr>
            <a:spLocks noChangeShapeType="1"/>
          </p:cNvSpPr>
          <p:nvPr/>
        </p:nvSpPr>
        <p:spPr bwMode="auto">
          <a:xfrm>
            <a:off x="50292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79" name="Line 27"/>
          <p:cNvSpPr>
            <a:spLocks noChangeShapeType="1"/>
          </p:cNvSpPr>
          <p:nvPr/>
        </p:nvSpPr>
        <p:spPr bwMode="auto">
          <a:xfrm>
            <a:off x="3200400" y="38100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0" name="Line 28"/>
          <p:cNvSpPr>
            <a:spLocks noChangeShapeType="1"/>
          </p:cNvSpPr>
          <p:nvPr/>
        </p:nvSpPr>
        <p:spPr bwMode="auto">
          <a:xfrm>
            <a:off x="36576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1" name="Line 29"/>
          <p:cNvSpPr>
            <a:spLocks noChangeShapeType="1"/>
          </p:cNvSpPr>
          <p:nvPr/>
        </p:nvSpPr>
        <p:spPr bwMode="auto">
          <a:xfrm>
            <a:off x="4114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2" name="Line 30"/>
          <p:cNvSpPr>
            <a:spLocks noChangeShapeType="1"/>
          </p:cNvSpPr>
          <p:nvPr/>
        </p:nvSpPr>
        <p:spPr bwMode="auto">
          <a:xfrm>
            <a:off x="45720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3" name="Line 31"/>
          <p:cNvSpPr>
            <a:spLocks noChangeShapeType="1"/>
          </p:cNvSpPr>
          <p:nvPr/>
        </p:nvSpPr>
        <p:spPr bwMode="auto">
          <a:xfrm>
            <a:off x="6019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4" name="Line 32"/>
          <p:cNvSpPr>
            <a:spLocks noChangeShapeType="1"/>
          </p:cNvSpPr>
          <p:nvPr/>
        </p:nvSpPr>
        <p:spPr bwMode="auto">
          <a:xfrm>
            <a:off x="6019800" y="4191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5" name="Line 33"/>
          <p:cNvSpPr>
            <a:spLocks noChangeShapeType="1"/>
          </p:cNvSpPr>
          <p:nvPr/>
        </p:nvSpPr>
        <p:spPr bwMode="auto">
          <a:xfrm>
            <a:off x="60198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6" name="Line 34"/>
          <p:cNvSpPr>
            <a:spLocks noChangeShapeType="1"/>
          </p:cNvSpPr>
          <p:nvPr/>
        </p:nvSpPr>
        <p:spPr bwMode="auto">
          <a:xfrm>
            <a:off x="6019800" y="495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7" name="Line 35"/>
          <p:cNvSpPr>
            <a:spLocks noChangeShapeType="1"/>
          </p:cNvSpPr>
          <p:nvPr/>
        </p:nvSpPr>
        <p:spPr bwMode="auto">
          <a:xfrm>
            <a:off x="6019800" y="5334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8" name="Line 36"/>
          <p:cNvSpPr>
            <a:spLocks noChangeShapeType="1"/>
          </p:cNvSpPr>
          <p:nvPr/>
        </p:nvSpPr>
        <p:spPr bwMode="auto">
          <a:xfrm>
            <a:off x="6019800" y="5715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89" name="Line 37"/>
          <p:cNvSpPr>
            <a:spLocks noChangeShapeType="1"/>
          </p:cNvSpPr>
          <p:nvPr/>
        </p:nvSpPr>
        <p:spPr bwMode="auto">
          <a:xfrm>
            <a:off x="5181600" y="4038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0" name="Line 38"/>
          <p:cNvSpPr>
            <a:spLocks noChangeShapeType="1"/>
          </p:cNvSpPr>
          <p:nvPr/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1" name="Line 39"/>
          <p:cNvSpPr>
            <a:spLocks noChangeShapeType="1"/>
          </p:cNvSpPr>
          <p:nvPr/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2" name="Oval 40"/>
          <p:cNvSpPr>
            <a:spLocks noChangeArrowheads="1"/>
          </p:cNvSpPr>
          <p:nvPr/>
        </p:nvSpPr>
        <p:spPr bwMode="auto">
          <a:xfrm>
            <a:off x="2824163" y="5503863"/>
            <a:ext cx="4025900" cy="7493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3" name="Rectangle 41"/>
          <p:cNvSpPr>
            <a:spLocks noChangeArrowheads="1"/>
          </p:cNvSpPr>
          <p:nvPr/>
        </p:nvSpPr>
        <p:spPr bwMode="auto">
          <a:xfrm>
            <a:off x="669925" y="4678363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Address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   Tag</a:t>
            </a:r>
          </a:p>
        </p:txBody>
      </p:sp>
      <p:sp>
        <p:nvSpPr>
          <p:cNvPr id="1431594" name="Line 42"/>
          <p:cNvSpPr>
            <a:spLocks noChangeShapeType="1"/>
          </p:cNvSpPr>
          <p:nvPr/>
        </p:nvSpPr>
        <p:spPr bwMode="auto">
          <a:xfrm flipH="1">
            <a:off x="2286000" y="2438400"/>
            <a:ext cx="14478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5" name="Line 43"/>
          <p:cNvSpPr>
            <a:spLocks noChangeShapeType="1"/>
          </p:cNvSpPr>
          <p:nvPr/>
        </p:nvSpPr>
        <p:spPr bwMode="auto">
          <a:xfrm>
            <a:off x="5105400" y="2438400"/>
            <a:ext cx="13716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596" name="Rectangle 44"/>
          <p:cNvSpPr>
            <a:spLocks noChangeArrowheads="1"/>
          </p:cNvSpPr>
          <p:nvPr/>
        </p:nvSpPr>
        <p:spPr bwMode="auto">
          <a:xfrm>
            <a:off x="6842125" y="57451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31597" name="Rectangle 45"/>
          <p:cNvSpPr>
            <a:spLocks noChangeArrowheads="1"/>
          </p:cNvSpPr>
          <p:nvPr/>
        </p:nvSpPr>
        <p:spPr bwMode="auto">
          <a:xfrm>
            <a:off x="31845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1431598" name="Rectangle 46"/>
          <p:cNvSpPr>
            <a:spLocks noChangeArrowheads="1"/>
          </p:cNvSpPr>
          <p:nvPr/>
        </p:nvSpPr>
        <p:spPr bwMode="auto">
          <a:xfrm>
            <a:off x="36417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1431599" name="Rectangle 47"/>
          <p:cNvSpPr>
            <a:spLocks noChangeArrowheads="1"/>
          </p:cNvSpPr>
          <p:nvPr/>
        </p:nvSpPr>
        <p:spPr bwMode="auto">
          <a:xfrm>
            <a:off x="3184525" y="4200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1431600" name="Rectangle 48"/>
          <p:cNvSpPr>
            <a:spLocks noChangeArrowheads="1"/>
          </p:cNvSpPr>
          <p:nvPr/>
        </p:nvSpPr>
        <p:spPr bwMode="auto">
          <a:xfrm>
            <a:off x="7223125" y="38401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</a:t>
            </a:r>
          </a:p>
        </p:txBody>
      </p:sp>
      <p:sp>
        <p:nvSpPr>
          <p:cNvPr id="1431601" name="Rectangle 49"/>
          <p:cNvSpPr>
            <a:spLocks noChangeArrowheads="1"/>
          </p:cNvSpPr>
          <p:nvPr/>
        </p:nvSpPr>
        <p:spPr bwMode="auto">
          <a:xfrm>
            <a:off x="2498725" y="3884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100</a:t>
            </a:r>
          </a:p>
        </p:txBody>
      </p:sp>
      <p:sp>
        <p:nvSpPr>
          <p:cNvPr id="1431602" name="Rectangle 50"/>
          <p:cNvSpPr>
            <a:spLocks noChangeArrowheads="1"/>
          </p:cNvSpPr>
          <p:nvPr/>
        </p:nvSpPr>
        <p:spPr bwMode="auto">
          <a:xfrm>
            <a:off x="2498725" y="4265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304</a:t>
            </a:r>
          </a:p>
        </p:txBody>
      </p:sp>
      <p:sp>
        <p:nvSpPr>
          <p:cNvPr id="1431603" name="Rectangle 51"/>
          <p:cNvSpPr>
            <a:spLocks noChangeArrowheads="1"/>
          </p:cNvSpPr>
          <p:nvPr/>
        </p:nvSpPr>
        <p:spPr bwMode="auto">
          <a:xfrm>
            <a:off x="2438400" y="4648200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6848</a:t>
            </a:r>
          </a:p>
        </p:txBody>
      </p:sp>
      <p:sp>
        <p:nvSpPr>
          <p:cNvPr id="1431604" name="Line 52"/>
          <p:cNvSpPr>
            <a:spLocks noChangeShapeType="1"/>
          </p:cNvSpPr>
          <p:nvPr/>
        </p:nvSpPr>
        <p:spPr bwMode="auto">
          <a:xfrm flipH="1">
            <a:off x="6705600" y="4038600"/>
            <a:ext cx="533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5" name="Arc 53"/>
          <p:cNvSpPr>
            <a:spLocks/>
          </p:cNvSpPr>
          <p:nvPr/>
        </p:nvSpPr>
        <p:spPr bwMode="auto">
          <a:xfrm>
            <a:off x="6553200" y="3810000"/>
            <a:ext cx="153988" cy="381000"/>
          </a:xfrm>
          <a:custGeom>
            <a:avLst/>
            <a:gdLst>
              <a:gd name="G0" fmla="+- 224 0 0"/>
              <a:gd name="G1" fmla="+- 21600 0 0"/>
              <a:gd name="G2" fmla="+- 21600 0 0"/>
              <a:gd name="T0" fmla="*/ 0 w 21824"/>
              <a:gd name="T1" fmla="*/ 1 h 43103"/>
              <a:gd name="T2" fmla="*/ 2265 w 21824"/>
              <a:gd name="T3" fmla="*/ 43103 h 43103"/>
              <a:gd name="T4" fmla="*/ 224 w 21824"/>
              <a:gd name="T5" fmla="*/ 21600 h 4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4" h="43103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</a:path>
              <a:path w="21824" h="43103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  <a:lnTo>
                  <a:pt x="224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1606" name="Rectangle 54"/>
          <p:cNvSpPr>
            <a:spLocks noChangeArrowheads="1"/>
          </p:cNvSpPr>
          <p:nvPr/>
        </p:nvSpPr>
        <p:spPr bwMode="auto">
          <a:xfrm>
            <a:off x="17526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100</a:t>
            </a:r>
          </a:p>
        </p:txBody>
      </p:sp>
      <p:sp>
        <p:nvSpPr>
          <p:cNvPr id="1431607" name="Rectangle 55"/>
          <p:cNvSpPr>
            <a:spLocks noChangeArrowheads="1"/>
          </p:cNvSpPr>
          <p:nvPr/>
        </p:nvSpPr>
        <p:spPr bwMode="auto">
          <a:xfrm>
            <a:off x="43434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101</a:t>
            </a:r>
          </a:p>
        </p:txBody>
      </p:sp>
      <p:sp>
        <p:nvSpPr>
          <p:cNvPr id="1431608" name="Rectangle 56"/>
          <p:cNvSpPr>
            <a:spLocks noChangeArrowheads="1"/>
          </p:cNvSpPr>
          <p:nvPr/>
        </p:nvSpPr>
        <p:spPr bwMode="auto">
          <a:xfrm>
            <a:off x="2438400" y="4994275"/>
            <a:ext cx="64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416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Cache Algorithm (Read)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719138"/>
          </a:xfrm>
          <a:noFill/>
          <a:ln/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/>
              <a:t>   Look at Processor Address, search cache tags to find match.  Then either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3325" y="2209800"/>
            <a:ext cx="2911475" cy="2484438"/>
            <a:chOff x="758" y="1392"/>
            <a:chExt cx="1834" cy="1565"/>
          </a:xfrm>
        </p:grpSpPr>
        <p:sp>
          <p:nvSpPr>
            <p:cNvPr id="1433605" name="Line 5"/>
            <p:cNvSpPr>
              <a:spLocks noChangeShapeType="1"/>
            </p:cNvSpPr>
            <p:nvPr/>
          </p:nvSpPr>
          <p:spPr bwMode="auto">
            <a:xfrm flipH="1">
              <a:off x="1536" y="1392"/>
              <a:ext cx="105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06" name="Rectangle 6"/>
            <p:cNvSpPr>
              <a:spLocks noChangeArrowheads="1"/>
            </p:cNvSpPr>
            <p:nvPr/>
          </p:nvSpPr>
          <p:spPr bwMode="auto">
            <a:xfrm>
              <a:off x="854" y="1459"/>
              <a:ext cx="13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Found in cache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a.k.a.  HIT</a:t>
              </a:r>
              <a:endParaRPr lang="en-US" sz="2000" u="sng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433607" name="Rectangle 7"/>
            <p:cNvSpPr>
              <a:spLocks noChangeArrowheads="1"/>
            </p:cNvSpPr>
            <p:nvPr/>
          </p:nvSpPr>
          <p:spPr bwMode="auto">
            <a:xfrm>
              <a:off x="758" y="2323"/>
              <a:ext cx="111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Return copy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of data from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cache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67200" y="2209800"/>
            <a:ext cx="3724275" cy="3703638"/>
            <a:chOff x="2688" y="1392"/>
            <a:chExt cx="2346" cy="2333"/>
          </a:xfrm>
        </p:grpSpPr>
        <p:sp>
          <p:nvSpPr>
            <p:cNvPr id="1433609" name="Line 9"/>
            <p:cNvSpPr>
              <a:spLocks noChangeShapeType="1"/>
            </p:cNvSpPr>
            <p:nvPr/>
          </p:nvSpPr>
          <p:spPr bwMode="auto">
            <a:xfrm>
              <a:off x="2688" y="1392"/>
              <a:ext cx="1056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10" name="Rectangle 10"/>
            <p:cNvSpPr>
              <a:spLocks noChangeArrowheads="1"/>
            </p:cNvSpPr>
            <p:nvPr/>
          </p:nvSpPr>
          <p:spPr bwMode="auto">
            <a:xfrm>
              <a:off x="3302" y="1459"/>
              <a:ext cx="11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Not in cache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a.k.a. MISS</a:t>
              </a:r>
              <a:endParaRPr lang="en-US" sz="2000" u="sng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433611" name="Rectangle 11"/>
            <p:cNvSpPr>
              <a:spLocks noChangeArrowheads="1"/>
            </p:cNvSpPr>
            <p:nvPr/>
          </p:nvSpPr>
          <p:spPr bwMode="auto">
            <a:xfrm>
              <a:off x="2918" y="2323"/>
              <a:ext cx="2116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Read block of data from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Main Memory</a:t>
              </a:r>
            </a:p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Wait … </a:t>
              </a:r>
            </a:p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Return data to processor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and update cache</a:t>
              </a:r>
              <a:endParaRPr lang="en-US" sz="2000" u="sng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1433612" name="Rectangle 12"/>
          <p:cNvSpPr>
            <a:spLocks noChangeArrowheads="1"/>
          </p:cNvSpPr>
          <p:nvPr/>
        </p:nvSpPr>
        <p:spPr bwMode="auto">
          <a:xfrm>
            <a:off x="4724400" y="5943600"/>
            <a:ext cx="390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Q: Which line do we replace?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1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4400-8F3F-7342-8443-62FEA9644894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Placement Policy</a:t>
            </a:r>
          </a:p>
        </p:txBody>
      </p:sp>
      <p:sp>
        <p:nvSpPr>
          <p:cNvPr id="1434627" name="Rectangle 3"/>
          <p:cNvSpPr>
            <a:spLocks noChangeArrowheads="1"/>
          </p:cNvSpPr>
          <p:nvPr/>
        </p:nvSpPr>
        <p:spPr bwMode="auto">
          <a:xfrm>
            <a:off x="2763838" y="3657600"/>
            <a:ext cx="1219200" cy="1066800"/>
          </a:xfrm>
          <a:prstGeom prst="rect">
            <a:avLst/>
          </a:prstGeom>
          <a:solidFill>
            <a:schemeClr val="bg2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6538" y="3663950"/>
            <a:ext cx="1193800" cy="1054100"/>
            <a:chOff x="1749" y="2308"/>
            <a:chExt cx="752" cy="664"/>
          </a:xfrm>
        </p:grpSpPr>
        <p:sp>
          <p:nvSpPr>
            <p:cNvPr id="1434629" name="Rectangle 5"/>
            <p:cNvSpPr>
              <a:spLocks noChangeArrowheads="1"/>
            </p:cNvSpPr>
            <p:nvPr/>
          </p:nvSpPr>
          <p:spPr bwMode="auto">
            <a:xfrm>
              <a:off x="1749" y="2312"/>
              <a:ext cx="752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0" name="Line 6"/>
            <p:cNvSpPr>
              <a:spLocks noChangeShapeType="1"/>
            </p:cNvSpPr>
            <p:nvPr/>
          </p:nvSpPr>
          <p:spPr bwMode="auto">
            <a:xfrm>
              <a:off x="1837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1" name="Line 7"/>
            <p:cNvSpPr>
              <a:spLocks noChangeShapeType="1"/>
            </p:cNvSpPr>
            <p:nvPr/>
          </p:nvSpPr>
          <p:spPr bwMode="auto">
            <a:xfrm>
              <a:off x="1933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2" name="Line 8"/>
            <p:cNvSpPr>
              <a:spLocks noChangeShapeType="1"/>
            </p:cNvSpPr>
            <p:nvPr/>
          </p:nvSpPr>
          <p:spPr bwMode="auto">
            <a:xfrm>
              <a:off x="2029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3" name="Line 9"/>
            <p:cNvSpPr>
              <a:spLocks noChangeShapeType="1"/>
            </p:cNvSpPr>
            <p:nvPr/>
          </p:nvSpPr>
          <p:spPr bwMode="auto">
            <a:xfrm>
              <a:off x="2125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4" name="Line 10"/>
            <p:cNvSpPr>
              <a:spLocks noChangeShapeType="1"/>
            </p:cNvSpPr>
            <p:nvPr/>
          </p:nvSpPr>
          <p:spPr bwMode="auto">
            <a:xfrm>
              <a:off x="2221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5" name="Line 11"/>
            <p:cNvSpPr>
              <a:spLocks noChangeShapeType="1"/>
            </p:cNvSpPr>
            <p:nvPr/>
          </p:nvSpPr>
          <p:spPr bwMode="auto">
            <a:xfrm>
              <a:off x="2317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6" name="Line 12"/>
            <p:cNvSpPr>
              <a:spLocks noChangeShapeType="1"/>
            </p:cNvSpPr>
            <p:nvPr/>
          </p:nvSpPr>
          <p:spPr bwMode="auto">
            <a:xfrm>
              <a:off x="2413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637" name="Rectangle 13"/>
          <p:cNvSpPr>
            <a:spLocks noChangeArrowheads="1"/>
          </p:cNvSpPr>
          <p:nvPr/>
        </p:nvSpPr>
        <p:spPr bwMode="auto">
          <a:xfrm>
            <a:off x="7183438" y="3657600"/>
            <a:ext cx="152400" cy="10668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586538" y="3663950"/>
            <a:ext cx="1193800" cy="1054100"/>
            <a:chOff x="4149" y="2308"/>
            <a:chExt cx="752" cy="664"/>
          </a:xfrm>
        </p:grpSpPr>
        <p:sp>
          <p:nvSpPr>
            <p:cNvPr id="1434639" name="Rectangle 15"/>
            <p:cNvSpPr>
              <a:spLocks noChangeArrowheads="1"/>
            </p:cNvSpPr>
            <p:nvPr/>
          </p:nvSpPr>
          <p:spPr bwMode="auto">
            <a:xfrm>
              <a:off x="4149" y="2312"/>
              <a:ext cx="752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0" name="Line 16"/>
            <p:cNvSpPr>
              <a:spLocks noChangeShapeType="1"/>
            </p:cNvSpPr>
            <p:nvPr/>
          </p:nvSpPr>
          <p:spPr bwMode="auto">
            <a:xfrm>
              <a:off x="4237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1" name="Line 17"/>
            <p:cNvSpPr>
              <a:spLocks noChangeShapeType="1"/>
            </p:cNvSpPr>
            <p:nvPr/>
          </p:nvSpPr>
          <p:spPr bwMode="auto">
            <a:xfrm>
              <a:off x="4333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2" name="Line 18"/>
            <p:cNvSpPr>
              <a:spLocks noChangeShapeType="1"/>
            </p:cNvSpPr>
            <p:nvPr/>
          </p:nvSpPr>
          <p:spPr bwMode="auto">
            <a:xfrm>
              <a:off x="4429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3" name="Line 19"/>
            <p:cNvSpPr>
              <a:spLocks noChangeShapeType="1"/>
            </p:cNvSpPr>
            <p:nvPr/>
          </p:nvSpPr>
          <p:spPr bwMode="auto">
            <a:xfrm>
              <a:off x="4525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4" name="Line 20"/>
            <p:cNvSpPr>
              <a:spLocks noChangeShapeType="1"/>
            </p:cNvSpPr>
            <p:nvPr/>
          </p:nvSpPr>
          <p:spPr bwMode="auto">
            <a:xfrm>
              <a:off x="4621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5" name="Line 21"/>
            <p:cNvSpPr>
              <a:spLocks noChangeShapeType="1"/>
            </p:cNvSpPr>
            <p:nvPr/>
          </p:nvSpPr>
          <p:spPr bwMode="auto">
            <a:xfrm>
              <a:off x="4717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6" name="Line 22"/>
            <p:cNvSpPr>
              <a:spLocks noChangeShapeType="1"/>
            </p:cNvSpPr>
            <p:nvPr/>
          </p:nvSpPr>
          <p:spPr bwMode="auto">
            <a:xfrm>
              <a:off x="4813" y="230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647" name="Rectangle 23"/>
          <p:cNvSpPr>
            <a:spLocks noChangeArrowheads="1"/>
          </p:cNvSpPr>
          <p:nvPr/>
        </p:nvSpPr>
        <p:spPr bwMode="auto">
          <a:xfrm>
            <a:off x="6510338" y="3392488"/>
            <a:ext cx="1520825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0 1 2 3 4 5 6 7</a:t>
            </a:r>
          </a:p>
        </p:txBody>
      </p:sp>
      <p:sp>
        <p:nvSpPr>
          <p:cNvPr id="1434648" name="Rectangle 24"/>
          <p:cNvSpPr>
            <a:spLocks noChangeArrowheads="1"/>
          </p:cNvSpPr>
          <p:nvPr/>
        </p:nvSpPr>
        <p:spPr bwMode="auto">
          <a:xfrm>
            <a:off x="4529138" y="3405188"/>
            <a:ext cx="14589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0     1      2     3</a:t>
            </a:r>
          </a:p>
        </p:txBody>
      </p:sp>
      <p:sp>
        <p:nvSpPr>
          <p:cNvPr id="1434649" name="Rectangle 25"/>
          <p:cNvSpPr>
            <a:spLocks noChangeArrowheads="1"/>
          </p:cNvSpPr>
          <p:nvPr/>
        </p:nvSpPr>
        <p:spPr bwMode="auto">
          <a:xfrm>
            <a:off x="4516438" y="3657600"/>
            <a:ext cx="304800" cy="10668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0" name="Rectangle 26"/>
          <p:cNvSpPr>
            <a:spLocks noChangeArrowheads="1"/>
          </p:cNvSpPr>
          <p:nvPr/>
        </p:nvSpPr>
        <p:spPr bwMode="auto">
          <a:xfrm>
            <a:off x="4529138" y="3670300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1" name="Line 27"/>
          <p:cNvSpPr>
            <a:spLocks noChangeShapeType="1"/>
          </p:cNvSpPr>
          <p:nvPr/>
        </p:nvSpPr>
        <p:spPr bwMode="auto">
          <a:xfrm>
            <a:off x="4668838" y="36639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2" name="Rectangle 28"/>
          <p:cNvSpPr>
            <a:spLocks noChangeArrowheads="1"/>
          </p:cNvSpPr>
          <p:nvPr/>
        </p:nvSpPr>
        <p:spPr bwMode="auto">
          <a:xfrm>
            <a:off x="4910138" y="3670300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5049838" y="36639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4" name="Rectangle 30"/>
          <p:cNvSpPr>
            <a:spLocks noChangeArrowheads="1"/>
          </p:cNvSpPr>
          <p:nvPr/>
        </p:nvSpPr>
        <p:spPr bwMode="auto">
          <a:xfrm>
            <a:off x="5291138" y="3670300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5" name="Line 31"/>
          <p:cNvSpPr>
            <a:spLocks noChangeShapeType="1"/>
          </p:cNvSpPr>
          <p:nvPr/>
        </p:nvSpPr>
        <p:spPr bwMode="auto">
          <a:xfrm>
            <a:off x="5430838" y="36639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6" name="Rectangle 32"/>
          <p:cNvSpPr>
            <a:spLocks noChangeArrowheads="1"/>
          </p:cNvSpPr>
          <p:nvPr/>
        </p:nvSpPr>
        <p:spPr bwMode="auto">
          <a:xfrm>
            <a:off x="5672138" y="3670300"/>
            <a:ext cx="279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7" name="Line 33"/>
          <p:cNvSpPr>
            <a:spLocks noChangeShapeType="1"/>
          </p:cNvSpPr>
          <p:nvPr/>
        </p:nvSpPr>
        <p:spPr bwMode="auto">
          <a:xfrm>
            <a:off x="5811838" y="36639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58" name="Rectangle 34"/>
          <p:cNvSpPr>
            <a:spLocks noChangeArrowheads="1"/>
          </p:cNvSpPr>
          <p:nvPr/>
        </p:nvSpPr>
        <p:spPr bwMode="auto">
          <a:xfrm>
            <a:off x="1174750" y="3392488"/>
            <a:ext cx="14049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Set Number</a:t>
            </a:r>
          </a:p>
        </p:txBody>
      </p:sp>
      <p:sp>
        <p:nvSpPr>
          <p:cNvPr id="1434659" name="Rectangle 35"/>
          <p:cNvSpPr>
            <a:spLocks noChangeArrowheads="1"/>
          </p:cNvSpPr>
          <p:nvPr/>
        </p:nvSpPr>
        <p:spPr bwMode="auto">
          <a:xfrm>
            <a:off x="1149350" y="3948113"/>
            <a:ext cx="110966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Cache</a:t>
            </a:r>
          </a:p>
        </p:txBody>
      </p:sp>
      <p:sp>
        <p:nvSpPr>
          <p:cNvPr id="1434660" name="Rectangle 36"/>
          <p:cNvSpPr>
            <a:spLocks noChangeArrowheads="1"/>
          </p:cNvSpPr>
          <p:nvPr/>
        </p:nvSpPr>
        <p:spPr bwMode="auto">
          <a:xfrm>
            <a:off x="2678113" y="4795838"/>
            <a:ext cx="5667375" cy="161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   Fully	 (2-way) Set        Direct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Associative	Associative         Mapped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anywhere	anywhere in          only into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	      set 0                block 4	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      		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(12 mod 4)	   (12 mod 8)</a:t>
            </a:r>
          </a:p>
        </p:txBody>
      </p:sp>
      <p:sp>
        <p:nvSpPr>
          <p:cNvPr id="1434661" name="Rectangle 37"/>
          <p:cNvSpPr>
            <a:spLocks noChangeArrowheads="1"/>
          </p:cNvSpPr>
          <p:nvPr/>
        </p:nvSpPr>
        <p:spPr bwMode="auto">
          <a:xfrm>
            <a:off x="4600575" y="1790700"/>
            <a:ext cx="152400" cy="10668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2" name="Rectangle 38"/>
          <p:cNvSpPr>
            <a:spLocks noChangeArrowheads="1"/>
          </p:cNvSpPr>
          <p:nvPr/>
        </p:nvSpPr>
        <p:spPr bwMode="auto">
          <a:xfrm>
            <a:off x="2784475" y="1803400"/>
            <a:ext cx="48514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3" name="Line 39"/>
          <p:cNvSpPr>
            <a:spLocks noChangeShapeType="1"/>
          </p:cNvSpPr>
          <p:nvPr/>
        </p:nvSpPr>
        <p:spPr bwMode="auto">
          <a:xfrm>
            <a:off x="2924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4" name="Line 40"/>
          <p:cNvSpPr>
            <a:spLocks noChangeShapeType="1"/>
          </p:cNvSpPr>
          <p:nvPr/>
        </p:nvSpPr>
        <p:spPr bwMode="auto">
          <a:xfrm>
            <a:off x="30765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5" name="Line 41"/>
          <p:cNvSpPr>
            <a:spLocks noChangeShapeType="1"/>
          </p:cNvSpPr>
          <p:nvPr/>
        </p:nvSpPr>
        <p:spPr bwMode="auto">
          <a:xfrm>
            <a:off x="32289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6" name="Line 42"/>
          <p:cNvSpPr>
            <a:spLocks noChangeShapeType="1"/>
          </p:cNvSpPr>
          <p:nvPr/>
        </p:nvSpPr>
        <p:spPr bwMode="auto">
          <a:xfrm>
            <a:off x="33813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7" name="Line 43"/>
          <p:cNvSpPr>
            <a:spLocks noChangeShapeType="1"/>
          </p:cNvSpPr>
          <p:nvPr/>
        </p:nvSpPr>
        <p:spPr bwMode="auto">
          <a:xfrm>
            <a:off x="35337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8" name="Line 44"/>
          <p:cNvSpPr>
            <a:spLocks noChangeShapeType="1"/>
          </p:cNvSpPr>
          <p:nvPr/>
        </p:nvSpPr>
        <p:spPr bwMode="auto">
          <a:xfrm>
            <a:off x="3686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69" name="Line 45"/>
          <p:cNvSpPr>
            <a:spLocks noChangeShapeType="1"/>
          </p:cNvSpPr>
          <p:nvPr/>
        </p:nvSpPr>
        <p:spPr bwMode="auto">
          <a:xfrm>
            <a:off x="38385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0" name="Line 46"/>
          <p:cNvSpPr>
            <a:spLocks noChangeShapeType="1"/>
          </p:cNvSpPr>
          <p:nvPr/>
        </p:nvSpPr>
        <p:spPr bwMode="auto">
          <a:xfrm>
            <a:off x="39909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1" name="Line 47"/>
          <p:cNvSpPr>
            <a:spLocks noChangeShapeType="1"/>
          </p:cNvSpPr>
          <p:nvPr/>
        </p:nvSpPr>
        <p:spPr bwMode="auto">
          <a:xfrm>
            <a:off x="41433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2" name="Line 48"/>
          <p:cNvSpPr>
            <a:spLocks noChangeShapeType="1"/>
          </p:cNvSpPr>
          <p:nvPr/>
        </p:nvSpPr>
        <p:spPr bwMode="auto">
          <a:xfrm>
            <a:off x="42957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3" name="Line 49"/>
          <p:cNvSpPr>
            <a:spLocks noChangeShapeType="1"/>
          </p:cNvSpPr>
          <p:nvPr/>
        </p:nvSpPr>
        <p:spPr bwMode="auto">
          <a:xfrm>
            <a:off x="4448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4" name="Line 50"/>
          <p:cNvSpPr>
            <a:spLocks noChangeShapeType="1"/>
          </p:cNvSpPr>
          <p:nvPr/>
        </p:nvSpPr>
        <p:spPr bwMode="auto">
          <a:xfrm>
            <a:off x="46005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5" name="Line 51"/>
          <p:cNvSpPr>
            <a:spLocks noChangeShapeType="1"/>
          </p:cNvSpPr>
          <p:nvPr/>
        </p:nvSpPr>
        <p:spPr bwMode="auto">
          <a:xfrm>
            <a:off x="47529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6" name="Line 52"/>
          <p:cNvSpPr>
            <a:spLocks noChangeShapeType="1"/>
          </p:cNvSpPr>
          <p:nvPr/>
        </p:nvSpPr>
        <p:spPr bwMode="auto">
          <a:xfrm>
            <a:off x="49053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7" name="Line 53"/>
          <p:cNvSpPr>
            <a:spLocks noChangeShapeType="1"/>
          </p:cNvSpPr>
          <p:nvPr/>
        </p:nvSpPr>
        <p:spPr bwMode="auto">
          <a:xfrm>
            <a:off x="50577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8" name="Line 54"/>
          <p:cNvSpPr>
            <a:spLocks noChangeShapeType="1"/>
          </p:cNvSpPr>
          <p:nvPr/>
        </p:nvSpPr>
        <p:spPr bwMode="auto">
          <a:xfrm>
            <a:off x="5210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79" name="Line 55"/>
          <p:cNvSpPr>
            <a:spLocks noChangeShapeType="1"/>
          </p:cNvSpPr>
          <p:nvPr/>
        </p:nvSpPr>
        <p:spPr bwMode="auto">
          <a:xfrm>
            <a:off x="53625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0" name="Line 56"/>
          <p:cNvSpPr>
            <a:spLocks noChangeShapeType="1"/>
          </p:cNvSpPr>
          <p:nvPr/>
        </p:nvSpPr>
        <p:spPr bwMode="auto">
          <a:xfrm>
            <a:off x="55149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1" name="Line 57"/>
          <p:cNvSpPr>
            <a:spLocks noChangeShapeType="1"/>
          </p:cNvSpPr>
          <p:nvPr/>
        </p:nvSpPr>
        <p:spPr bwMode="auto">
          <a:xfrm>
            <a:off x="56673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2" name="Line 58"/>
          <p:cNvSpPr>
            <a:spLocks noChangeShapeType="1"/>
          </p:cNvSpPr>
          <p:nvPr/>
        </p:nvSpPr>
        <p:spPr bwMode="auto">
          <a:xfrm>
            <a:off x="58197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3" name="Line 59"/>
          <p:cNvSpPr>
            <a:spLocks noChangeShapeType="1"/>
          </p:cNvSpPr>
          <p:nvPr/>
        </p:nvSpPr>
        <p:spPr bwMode="auto">
          <a:xfrm>
            <a:off x="5972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4" name="Line 60"/>
          <p:cNvSpPr>
            <a:spLocks noChangeShapeType="1"/>
          </p:cNvSpPr>
          <p:nvPr/>
        </p:nvSpPr>
        <p:spPr bwMode="auto">
          <a:xfrm>
            <a:off x="61245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5" name="Line 61"/>
          <p:cNvSpPr>
            <a:spLocks noChangeShapeType="1"/>
          </p:cNvSpPr>
          <p:nvPr/>
        </p:nvSpPr>
        <p:spPr bwMode="auto">
          <a:xfrm>
            <a:off x="62769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6" name="Line 62"/>
          <p:cNvSpPr>
            <a:spLocks noChangeShapeType="1"/>
          </p:cNvSpPr>
          <p:nvPr/>
        </p:nvSpPr>
        <p:spPr bwMode="auto">
          <a:xfrm>
            <a:off x="64293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7" name="Line 63"/>
          <p:cNvSpPr>
            <a:spLocks noChangeShapeType="1"/>
          </p:cNvSpPr>
          <p:nvPr/>
        </p:nvSpPr>
        <p:spPr bwMode="auto">
          <a:xfrm>
            <a:off x="65817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8" name="Line 64"/>
          <p:cNvSpPr>
            <a:spLocks noChangeShapeType="1"/>
          </p:cNvSpPr>
          <p:nvPr/>
        </p:nvSpPr>
        <p:spPr bwMode="auto">
          <a:xfrm>
            <a:off x="6734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89" name="Line 65"/>
          <p:cNvSpPr>
            <a:spLocks noChangeShapeType="1"/>
          </p:cNvSpPr>
          <p:nvPr/>
        </p:nvSpPr>
        <p:spPr bwMode="auto">
          <a:xfrm>
            <a:off x="68865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0" name="Line 66"/>
          <p:cNvSpPr>
            <a:spLocks noChangeShapeType="1"/>
          </p:cNvSpPr>
          <p:nvPr/>
        </p:nvSpPr>
        <p:spPr bwMode="auto">
          <a:xfrm>
            <a:off x="70389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1" name="Line 67"/>
          <p:cNvSpPr>
            <a:spLocks noChangeShapeType="1"/>
          </p:cNvSpPr>
          <p:nvPr/>
        </p:nvSpPr>
        <p:spPr bwMode="auto">
          <a:xfrm>
            <a:off x="71913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2" name="Line 68"/>
          <p:cNvSpPr>
            <a:spLocks noChangeShapeType="1"/>
          </p:cNvSpPr>
          <p:nvPr/>
        </p:nvSpPr>
        <p:spPr bwMode="auto">
          <a:xfrm>
            <a:off x="73437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3" name="Line 69"/>
          <p:cNvSpPr>
            <a:spLocks noChangeShapeType="1"/>
          </p:cNvSpPr>
          <p:nvPr/>
        </p:nvSpPr>
        <p:spPr bwMode="auto">
          <a:xfrm>
            <a:off x="7496175" y="17970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94" name="Rectangle 70"/>
          <p:cNvSpPr>
            <a:spLocks noChangeArrowheads="1"/>
          </p:cNvSpPr>
          <p:nvPr/>
        </p:nvSpPr>
        <p:spPr bwMode="auto">
          <a:xfrm>
            <a:off x="2733675" y="1538288"/>
            <a:ext cx="1712913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0 1 2 3 4 5 6 7 8 9</a:t>
            </a:r>
          </a:p>
        </p:txBody>
      </p:sp>
      <p:sp>
        <p:nvSpPr>
          <p:cNvPr id="1434695" name="Rectangle 71"/>
          <p:cNvSpPr>
            <a:spLocks noChangeArrowheads="1"/>
          </p:cNvSpPr>
          <p:nvPr/>
        </p:nvSpPr>
        <p:spPr bwMode="auto">
          <a:xfrm>
            <a:off x="4257675" y="1325563"/>
            <a:ext cx="171291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1 1 1 1 1 1 1 1 1 1 0 1 2 3 4 5 6 7 8 9</a:t>
            </a:r>
          </a:p>
        </p:txBody>
      </p:sp>
      <p:sp>
        <p:nvSpPr>
          <p:cNvPr id="1434696" name="Rectangle 72"/>
          <p:cNvSpPr>
            <a:spLocks noChangeArrowheads="1"/>
          </p:cNvSpPr>
          <p:nvPr/>
        </p:nvSpPr>
        <p:spPr bwMode="auto">
          <a:xfrm>
            <a:off x="5756275" y="1325563"/>
            <a:ext cx="171291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2 2 2 2 2 2 2 2 2 2 0 1 2 3 4 5 6 7 8 9</a:t>
            </a:r>
          </a:p>
        </p:txBody>
      </p:sp>
      <p:sp>
        <p:nvSpPr>
          <p:cNvPr id="1434697" name="Rectangle 73"/>
          <p:cNvSpPr>
            <a:spLocks noChangeArrowheads="1"/>
          </p:cNvSpPr>
          <p:nvPr/>
        </p:nvSpPr>
        <p:spPr bwMode="auto">
          <a:xfrm>
            <a:off x="7127875" y="1325563"/>
            <a:ext cx="81121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3 3</a:t>
            </a:r>
          </a:p>
          <a:p>
            <a:pPr algn="ctr" defTabSz="911225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0 1</a:t>
            </a:r>
          </a:p>
        </p:txBody>
      </p:sp>
      <p:sp>
        <p:nvSpPr>
          <p:cNvPr id="1434698" name="Rectangle 74"/>
          <p:cNvSpPr>
            <a:spLocks noChangeArrowheads="1"/>
          </p:cNvSpPr>
          <p:nvPr/>
        </p:nvSpPr>
        <p:spPr bwMode="auto">
          <a:xfrm>
            <a:off x="1098550" y="2005013"/>
            <a:ext cx="1411288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Memory</a:t>
            </a:r>
          </a:p>
        </p:txBody>
      </p:sp>
      <p:sp>
        <p:nvSpPr>
          <p:cNvPr id="1434699" name="Rectangle 75"/>
          <p:cNvSpPr>
            <a:spLocks noChangeArrowheads="1"/>
          </p:cNvSpPr>
          <p:nvPr/>
        </p:nvSpPr>
        <p:spPr bwMode="auto">
          <a:xfrm>
            <a:off x="1098550" y="1409700"/>
            <a:ext cx="16097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 Number</a:t>
            </a:r>
          </a:p>
        </p:txBody>
      </p:sp>
      <p:sp>
        <p:nvSpPr>
          <p:cNvPr id="1434700" name="Rectangle 76"/>
          <p:cNvSpPr>
            <a:spLocks noChangeArrowheads="1"/>
          </p:cNvSpPr>
          <p:nvPr/>
        </p:nvSpPr>
        <p:spPr bwMode="auto">
          <a:xfrm>
            <a:off x="609600" y="5562600"/>
            <a:ext cx="176212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block 12 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can be placed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570B-E96C-BC44-9F9B-07C27B0F0F35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41313"/>
            <a:ext cx="8486775" cy="831850"/>
          </a:xfrm>
        </p:spPr>
        <p:txBody>
          <a:bodyPr/>
          <a:lstStyle/>
          <a:p>
            <a:r>
              <a:rPr lang="en-US"/>
              <a:t>Branch Delay Slots</a:t>
            </a:r>
            <a:br>
              <a:rPr lang="en-US"/>
            </a:br>
            <a:r>
              <a:rPr lang="en-US"/>
              <a:t>(expose control hazard to software)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1600200"/>
          </a:xfrm>
        </p:spPr>
        <p:txBody>
          <a:bodyPr/>
          <a:lstStyle/>
          <a:p>
            <a:pPr marL="342900" indent="-342900"/>
            <a:r>
              <a:rPr lang="en-US"/>
              <a:t>Change the ISA semantics so that the instruction that follows a jump or branch is always executed</a:t>
            </a:r>
          </a:p>
          <a:p>
            <a:pPr marL="742950" lvl="1" indent="-285750"/>
            <a:r>
              <a:rPr lang="en-US" sz="2000"/>
              <a:t>gives compiler the flexibility to put in a useful instruction where normally a pipeline bubble would have resulted.</a:t>
            </a:r>
            <a:endParaRPr lang="en-US"/>
          </a:p>
        </p:txBody>
      </p:sp>
      <p:sp>
        <p:nvSpPr>
          <p:cNvPr id="1321988" name="Rectangle 4"/>
          <p:cNvSpPr>
            <a:spLocks noChangeArrowheads="1"/>
          </p:cNvSpPr>
          <p:nvPr/>
        </p:nvSpPr>
        <p:spPr bwMode="auto">
          <a:xfrm>
            <a:off x="609600" y="3124200"/>
            <a:ext cx="3675063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	096	ADD 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2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accent2"/>
                </a:solidFill>
                <a:latin typeface="Verdana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Verdana" charset="0"/>
              </a:rPr>
              <a:t>	100	BEQZ r1 +200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	104	ADD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	304	ADD</a:t>
            </a:r>
          </a:p>
        </p:txBody>
      </p:sp>
      <p:sp>
        <p:nvSpPr>
          <p:cNvPr id="1321989" name="Line 5"/>
          <p:cNvSpPr>
            <a:spLocks noChangeShapeType="1"/>
          </p:cNvSpPr>
          <p:nvPr/>
        </p:nvSpPr>
        <p:spPr bwMode="auto">
          <a:xfrm flipH="1">
            <a:off x="3124200" y="38862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990" name="Text Box 6"/>
          <p:cNvSpPr txBox="1">
            <a:spLocks noChangeArrowheads="1"/>
          </p:cNvSpPr>
          <p:nvPr/>
        </p:nvSpPr>
        <p:spPr bwMode="auto">
          <a:xfrm>
            <a:off x="4191000" y="3352800"/>
            <a:ext cx="350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</a:rPr>
              <a:t>Delay slot instruction executed regardless of branch outcome</a:t>
            </a:r>
          </a:p>
        </p:txBody>
      </p:sp>
      <p:sp>
        <p:nvSpPr>
          <p:cNvPr id="1321991" name="Rectangle 7"/>
          <p:cNvSpPr>
            <a:spLocks noChangeArrowheads="1"/>
          </p:cNvSpPr>
          <p:nvPr/>
        </p:nvSpPr>
        <p:spPr bwMode="auto">
          <a:xfrm>
            <a:off x="914400" y="5181600"/>
            <a:ext cx="8077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Other techniques include more advanced branch prediction, which can dramatically reduce the branch penalty... </a:t>
            </a:r>
            <a:r>
              <a:rPr lang="en-US" sz="2400" i="1">
                <a:solidFill>
                  <a:schemeClr val="tx1"/>
                </a:solidFill>
              </a:rPr>
              <a:t>to come later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5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Direct-Mapped Cache</a:t>
            </a:r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8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0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4" name="Rectangle 12"/>
          <p:cNvSpPr>
            <a:spLocks noChangeArrowheads="1"/>
          </p:cNvSpPr>
          <p:nvPr/>
        </p:nvSpPr>
        <p:spPr bwMode="auto">
          <a:xfrm>
            <a:off x="2041525" y="2392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36685" name="Rectangle 13"/>
          <p:cNvSpPr>
            <a:spLocks noChangeArrowheads="1"/>
          </p:cNvSpPr>
          <p:nvPr/>
        </p:nvSpPr>
        <p:spPr bwMode="auto">
          <a:xfrm>
            <a:off x="4098925" y="23923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36686" name="Rectangle 14"/>
          <p:cNvSpPr>
            <a:spLocks noChangeArrowheads="1"/>
          </p:cNvSpPr>
          <p:nvPr/>
        </p:nvSpPr>
        <p:spPr bwMode="auto">
          <a:xfrm>
            <a:off x="1584325" y="2392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8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89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436691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2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3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4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95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696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7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98" name="Rectangle 26"/>
          <p:cNvSpPr>
            <a:spLocks noChangeArrowheads="1"/>
          </p:cNvSpPr>
          <p:nvPr/>
        </p:nvSpPr>
        <p:spPr bwMode="auto">
          <a:xfrm>
            <a:off x="2206625" y="4716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36699" name="Rectangle 27"/>
          <p:cNvSpPr>
            <a:spLocks noChangeArrowheads="1"/>
          </p:cNvSpPr>
          <p:nvPr/>
        </p:nvSpPr>
        <p:spPr bwMode="auto">
          <a:xfrm>
            <a:off x="46323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25146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2" name="Rectangle 30"/>
          <p:cNvSpPr>
            <a:spLocks noChangeArrowheads="1"/>
          </p:cNvSpPr>
          <p:nvPr/>
        </p:nvSpPr>
        <p:spPr bwMode="auto">
          <a:xfrm>
            <a:off x="1355725" y="13382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36703" name="Rectangle 31"/>
          <p:cNvSpPr>
            <a:spLocks noChangeArrowheads="1"/>
          </p:cNvSpPr>
          <p:nvPr/>
        </p:nvSpPr>
        <p:spPr bwMode="auto">
          <a:xfrm>
            <a:off x="3057525" y="13382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Index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5" name="Line 33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7" name="Line 35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8" name="Line 36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1" name="Line 39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2" name="Line 40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3" name="Line 41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4" name="Line 42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5" name="Line 43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6" name="Line 44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7" name="Line 45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8" name="Line 46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19" name="Line 47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0" name="Line 48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1" name="Line 49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2" name="Line 50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3" name="Line 51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4" name="Line 52"/>
          <p:cNvSpPr>
            <a:spLocks noChangeShapeType="1"/>
          </p:cNvSpPr>
          <p:nvPr/>
        </p:nvSpPr>
        <p:spPr bwMode="auto">
          <a:xfrm>
            <a:off x="35814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5" name="Line 53"/>
          <p:cNvSpPr>
            <a:spLocks noChangeShapeType="1"/>
          </p:cNvSpPr>
          <p:nvPr/>
        </p:nvSpPr>
        <p:spPr bwMode="auto">
          <a:xfrm flipH="1">
            <a:off x="1524000" y="2133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6" name="Line 54"/>
          <p:cNvSpPr>
            <a:spLocks noChangeShapeType="1"/>
          </p:cNvSpPr>
          <p:nvPr/>
        </p:nvSpPr>
        <p:spPr bwMode="auto">
          <a:xfrm>
            <a:off x="1752600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7" name="Line 55"/>
          <p:cNvSpPr>
            <a:spLocks noChangeShapeType="1"/>
          </p:cNvSpPr>
          <p:nvPr/>
        </p:nvSpPr>
        <p:spPr bwMode="auto">
          <a:xfrm>
            <a:off x="1524000" y="2133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8" name="Line 56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29" name="Line 57"/>
          <p:cNvSpPr>
            <a:spLocks noChangeShapeType="1"/>
          </p:cNvSpPr>
          <p:nvPr/>
        </p:nvSpPr>
        <p:spPr bwMode="auto">
          <a:xfrm flipH="1">
            <a:off x="1066800" y="1981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0" name="Line 58"/>
          <p:cNvSpPr>
            <a:spLocks noChangeShapeType="1"/>
          </p:cNvSpPr>
          <p:nvPr/>
        </p:nvSpPr>
        <p:spPr bwMode="auto">
          <a:xfrm>
            <a:off x="1066800" y="1981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1" name="Line 59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2" name="Line 60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3" name="Oval 61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4" name="Oval 62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5" name="Oval 63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6" name="Oval 64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7" name="Oval 65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8" name="Oval 66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39" name="Line 67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0" name="Line 68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1" name="Line 69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2" name="Line 70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3" name="Line 71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4" name="Line 72"/>
          <p:cNvSpPr>
            <a:spLocks noChangeShapeType="1"/>
          </p:cNvSpPr>
          <p:nvPr/>
        </p:nvSpPr>
        <p:spPr bwMode="auto">
          <a:xfrm flipH="1">
            <a:off x="1143000" y="1905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5" name="Line 73"/>
          <p:cNvSpPr>
            <a:spLocks noChangeShapeType="1"/>
          </p:cNvSpPr>
          <p:nvPr/>
        </p:nvSpPr>
        <p:spPr bwMode="auto">
          <a:xfrm flipH="1">
            <a:off x="32004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6" name="Line 74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7" name="Line 75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48" name="Rectangle 76"/>
          <p:cNvSpPr>
            <a:spLocks noChangeArrowheads="1"/>
          </p:cNvSpPr>
          <p:nvPr/>
        </p:nvSpPr>
        <p:spPr bwMode="auto">
          <a:xfrm>
            <a:off x="1050925" y="2011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6749" name="Rectangle 77"/>
          <p:cNvSpPr>
            <a:spLocks noChangeArrowheads="1"/>
          </p:cNvSpPr>
          <p:nvPr/>
        </p:nvSpPr>
        <p:spPr bwMode="auto">
          <a:xfrm>
            <a:off x="3108325" y="2163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436750" name="Rectangle 78"/>
          <p:cNvSpPr>
            <a:spLocks noChangeArrowheads="1"/>
          </p:cNvSpPr>
          <p:nvPr/>
        </p:nvSpPr>
        <p:spPr bwMode="auto">
          <a:xfrm>
            <a:off x="5622925" y="2163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436751" name="Rectangle 79"/>
          <p:cNvSpPr>
            <a:spLocks noChangeArrowheads="1"/>
          </p:cNvSpPr>
          <p:nvPr/>
        </p:nvSpPr>
        <p:spPr bwMode="auto">
          <a:xfrm>
            <a:off x="2498725" y="429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6752" name="Rectangle 80"/>
          <p:cNvSpPr>
            <a:spLocks noChangeArrowheads="1"/>
          </p:cNvSpPr>
          <p:nvPr/>
        </p:nvSpPr>
        <p:spPr bwMode="auto">
          <a:xfrm>
            <a:off x="898525" y="5821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436753" name="Rectangle 81"/>
          <p:cNvSpPr>
            <a:spLocks noChangeArrowheads="1"/>
          </p:cNvSpPr>
          <p:nvPr/>
        </p:nvSpPr>
        <p:spPr bwMode="auto">
          <a:xfrm>
            <a:off x="5851525" y="5897563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36754" name="Line 82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55" name="Rectangle 83"/>
          <p:cNvSpPr>
            <a:spLocks noChangeArrowheads="1"/>
          </p:cNvSpPr>
          <p:nvPr/>
        </p:nvSpPr>
        <p:spPr bwMode="auto">
          <a:xfrm>
            <a:off x="6765925" y="3306763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Verdana" charset="0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3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Direct Map Address Selection</a:t>
            </a:r>
            <a:br>
              <a:rPr lang="en-US"/>
            </a:br>
            <a:r>
              <a:rPr lang="en-US" sz="2000" i="1"/>
              <a:t>higher-order vs. lower-order address bits</a:t>
            </a:r>
          </a:p>
        </p:txBody>
      </p:sp>
      <p:sp>
        <p:nvSpPr>
          <p:cNvPr id="1438725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6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8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0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2" name="Rectangle 12"/>
          <p:cNvSpPr>
            <a:spLocks noChangeArrowheads="1"/>
          </p:cNvSpPr>
          <p:nvPr/>
        </p:nvSpPr>
        <p:spPr bwMode="auto">
          <a:xfrm>
            <a:off x="2041525" y="2392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38733" name="Rectangle 13"/>
          <p:cNvSpPr>
            <a:spLocks noChangeArrowheads="1"/>
          </p:cNvSpPr>
          <p:nvPr/>
        </p:nvSpPr>
        <p:spPr bwMode="auto">
          <a:xfrm>
            <a:off x="4098925" y="23923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38734" name="Rectangle 14"/>
          <p:cNvSpPr>
            <a:spLocks noChangeArrowheads="1"/>
          </p:cNvSpPr>
          <p:nvPr/>
        </p:nvSpPr>
        <p:spPr bwMode="auto">
          <a:xfrm>
            <a:off x="1584325" y="2392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6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37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438739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0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1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2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43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8744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5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6" name="Rectangle 26"/>
          <p:cNvSpPr>
            <a:spLocks noChangeArrowheads="1"/>
          </p:cNvSpPr>
          <p:nvPr/>
        </p:nvSpPr>
        <p:spPr bwMode="auto">
          <a:xfrm>
            <a:off x="2206625" y="4716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38747" name="Rectangle 27"/>
          <p:cNvSpPr>
            <a:spLocks noChangeArrowheads="1"/>
          </p:cNvSpPr>
          <p:nvPr/>
        </p:nvSpPr>
        <p:spPr bwMode="auto">
          <a:xfrm>
            <a:off x="46323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2819400" y="13081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0" name="Rectangle 30"/>
          <p:cNvSpPr>
            <a:spLocks noChangeArrowheads="1"/>
          </p:cNvSpPr>
          <p:nvPr/>
        </p:nvSpPr>
        <p:spPr bwMode="auto">
          <a:xfrm>
            <a:off x="1393825" y="1338263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Index</a:t>
            </a:r>
            <a:endParaRPr lang="en-US" sz="20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38751" name="Line 31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3" name="Line 33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5" name="Line 35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6" name="Line 36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59" name="Line 39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0" name="Line 40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1" name="Line 41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2" name="Line 42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3" name="Line 43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4" name="Line 44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5" name="Line 45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6" name="Line 46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7" name="Line 47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8" name="Line 48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69" name="Line 49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0" name="Line 50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1" name="Line 51"/>
          <p:cNvSpPr>
            <a:spLocks noChangeShapeType="1"/>
          </p:cNvSpPr>
          <p:nvPr/>
        </p:nvSpPr>
        <p:spPr bwMode="auto">
          <a:xfrm>
            <a:off x="1968500" y="18034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2" name="Line 52"/>
          <p:cNvSpPr>
            <a:spLocks noChangeShapeType="1"/>
          </p:cNvSpPr>
          <p:nvPr/>
        </p:nvSpPr>
        <p:spPr bwMode="auto">
          <a:xfrm flipH="1" flipV="1">
            <a:off x="1511300" y="1968500"/>
            <a:ext cx="4445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3" name="Line 53"/>
          <p:cNvSpPr>
            <a:spLocks noChangeShapeType="1"/>
          </p:cNvSpPr>
          <p:nvPr/>
        </p:nvSpPr>
        <p:spPr bwMode="auto">
          <a:xfrm>
            <a:off x="3657600" y="1816100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4" name="Line 54"/>
          <p:cNvSpPr>
            <a:spLocks noChangeShapeType="1"/>
          </p:cNvSpPr>
          <p:nvPr/>
        </p:nvSpPr>
        <p:spPr bwMode="auto">
          <a:xfrm>
            <a:off x="1524000" y="19812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5" name="Line 55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6" name="Line 56"/>
          <p:cNvSpPr>
            <a:spLocks noChangeShapeType="1"/>
          </p:cNvSpPr>
          <p:nvPr/>
        </p:nvSpPr>
        <p:spPr bwMode="auto">
          <a:xfrm flipH="1">
            <a:off x="1054100" y="2298700"/>
            <a:ext cx="26162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7" name="Line 57"/>
          <p:cNvSpPr>
            <a:spLocks noChangeShapeType="1"/>
          </p:cNvSpPr>
          <p:nvPr/>
        </p:nvSpPr>
        <p:spPr bwMode="auto">
          <a:xfrm>
            <a:off x="1066800" y="2298700"/>
            <a:ext cx="0" cy="257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8" name="Line 58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79" name="Line 59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0" name="Oval 60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1" name="Oval 61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2" name="Oval 62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3" name="Oval 63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4" name="Oval 64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5" name="Oval 65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6" name="Line 66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7" name="Line 67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8" name="Line 68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89" name="Line 69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0" name="Line 70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1" name="Line 71"/>
          <p:cNvSpPr>
            <a:spLocks noChangeShapeType="1"/>
          </p:cNvSpPr>
          <p:nvPr/>
        </p:nvSpPr>
        <p:spPr bwMode="auto">
          <a:xfrm flipH="1">
            <a:off x="3022600" y="22352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2" name="Line 72"/>
          <p:cNvSpPr>
            <a:spLocks noChangeShapeType="1"/>
          </p:cNvSpPr>
          <p:nvPr/>
        </p:nvSpPr>
        <p:spPr bwMode="auto">
          <a:xfrm flipH="1">
            <a:off x="1676400" y="19177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3" name="Line 73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4" name="Line 74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95" name="Rectangle 75"/>
          <p:cNvSpPr>
            <a:spLocks noChangeArrowheads="1"/>
          </p:cNvSpPr>
          <p:nvPr/>
        </p:nvSpPr>
        <p:spPr bwMode="auto">
          <a:xfrm>
            <a:off x="2917825" y="18970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8796" name="Rectangle 76"/>
          <p:cNvSpPr>
            <a:spLocks noChangeArrowheads="1"/>
          </p:cNvSpPr>
          <p:nvPr/>
        </p:nvSpPr>
        <p:spPr bwMode="auto">
          <a:xfrm>
            <a:off x="1558925" y="19859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438797" name="Rectangle 77"/>
          <p:cNvSpPr>
            <a:spLocks noChangeArrowheads="1"/>
          </p:cNvSpPr>
          <p:nvPr/>
        </p:nvSpPr>
        <p:spPr bwMode="auto">
          <a:xfrm>
            <a:off x="5622925" y="2163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438798" name="Rectangle 78"/>
          <p:cNvSpPr>
            <a:spLocks noChangeArrowheads="1"/>
          </p:cNvSpPr>
          <p:nvPr/>
        </p:nvSpPr>
        <p:spPr bwMode="auto">
          <a:xfrm>
            <a:off x="2498725" y="429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38799" name="Rectangle 79"/>
          <p:cNvSpPr>
            <a:spLocks noChangeArrowheads="1"/>
          </p:cNvSpPr>
          <p:nvPr/>
        </p:nvSpPr>
        <p:spPr bwMode="auto">
          <a:xfrm>
            <a:off x="898525" y="5821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438800" name="Rectangle 80"/>
          <p:cNvSpPr>
            <a:spLocks noChangeArrowheads="1"/>
          </p:cNvSpPr>
          <p:nvPr/>
        </p:nvSpPr>
        <p:spPr bwMode="auto">
          <a:xfrm>
            <a:off x="5851525" y="5897563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38801" name="Line 81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802" name="Rectangle 82"/>
          <p:cNvSpPr>
            <a:spLocks noChangeArrowheads="1"/>
          </p:cNvSpPr>
          <p:nvPr/>
        </p:nvSpPr>
        <p:spPr bwMode="auto">
          <a:xfrm>
            <a:off x="6765925" y="3306763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Verdana" charset="0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lines</a:t>
            </a:r>
          </a:p>
        </p:txBody>
      </p:sp>
      <p:sp>
        <p:nvSpPr>
          <p:cNvPr id="1438803" name="Rectangle 83"/>
          <p:cNvSpPr>
            <a:spLocks noChangeArrowheads="1"/>
          </p:cNvSpPr>
          <p:nvPr/>
        </p:nvSpPr>
        <p:spPr bwMode="auto">
          <a:xfrm>
            <a:off x="3394075" y="1362075"/>
            <a:ext cx="60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342900"/>
            <a:ext cx="8624887" cy="862013"/>
          </a:xfrm>
          <a:noFill/>
          <a:ln/>
        </p:spPr>
        <p:txBody>
          <a:bodyPr/>
          <a:lstStyle/>
          <a:p>
            <a:r>
              <a:rPr lang="en-US"/>
              <a:t>2-Way Set-Associative Cache</a:t>
            </a:r>
          </a:p>
        </p:txBody>
      </p:sp>
      <p:sp>
        <p:nvSpPr>
          <p:cNvPr id="1440771" name="Line 3"/>
          <p:cNvSpPr>
            <a:spLocks noChangeShapeType="1"/>
          </p:cNvSpPr>
          <p:nvPr/>
        </p:nvSpPr>
        <p:spPr bwMode="auto">
          <a:xfrm>
            <a:off x="6324600" y="4800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2" name="Line 4"/>
          <p:cNvSpPr>
            <a:spLocks noChangeShapeType="1"/>
          </p:cNvSpPr>
          <p:nvPr/>
        </p:nvSpPr>
        <p:spPr bwMode="auto">
          <a:xfrm>
            <a:off x="6324600" y="5029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3" name="Line 5"/>
          <p:cNvSpPr>
            <a:spLocks noChangeShapeType="1"/>
          </p:cNvSpPr>
          <p:nvPr/>
        </p:nvSpPr>
        <p:spPr bwMode="auto">
          <a:xfrm>
            <a:off x="63246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4" name="Line 6"/>
          <p:cNvSpPr>
            <a:spLocks noChangeShapeType="1"/>
          </p:cNvSpPr>
          <p:nvPr/>
        </p:nvSpPr>
        <p:spPr bwMode="auto">
          <a:xfrm>
            <a:off x="6324600" y="5486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5" name="Line 7"/>
          <p:cNvSpPr>
            <a:spLocks noChangeShapeType="1"/>
          </p:cNvSpPr>
          <p:nvPr/>
        </p:nvSpPr>
        <p:spPr bwMode="auto">
          <a:xfrm>
            <a:off x="2286000" y="5181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6" name="Line 8"/>
          <p:cNvSpPr>
            <a:spLocks noChangeShapeType="1"/>
          </p:cNvSpPr>
          <p:nvPr/>
        </p:nvSpPr>
        <p:spPr bwMode="auto">
          <a:xfrm flipH="1">
            <a:off x="6934200" y="5105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7" name="Rectangle 9" descr="Large confetti"/>
          <p:cNvSpPr>
            <a:spLocks noChangeArrowheads="1"/>
          </p:cNvSpPr>
          <p:nvPr/>
        </p:nvSpPr>
        <p:spPr bwMode="auto">
          <a:xfrm>
            <a:off x="1606550" y="3435350"/>
            <a:ext cx="2349500" cy="2921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8" name="Rectangle 10"/>
          <p:cNvSpPr>
            <a:spLocks noChangeArrowheads="1"/>
          </p:cNvSpPr>
          <p:nvPr/>
        </p:nvSpPr>
        <p:spPr bwMode="auto">
          <a:xfrm>
            <a:off x="1612900" y="2832100"/>
            <a:ext cx="2336800" cy="1193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79" name="Line 11"/>
          <p:cNvSpPr>
            <a:spLocks noChangeShapeType="1"/>
          </p:cNvSpPr>
          <p:nvPr/>
        </p:nvSpPr>
        <p:spPr bwMode="auto">
          <a:xfrm>
            <a:off x="1600200" y="31242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0" name="Line 12"/>
          <p:cNvSpPr>
            <a:spLocks noChangeShapeType="1"/>
          </p:cNvSpPr>
          <p:nvPr/>
        </p:nvSpPr>
        <p:spPr bwMode="auto">
          <a:xfrm>
            <a:off x="1600200" y="3429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1" name="Line 13"/>
          <p:cNvSpPr>
            <a:spLocks noChangeShapeType="1"/>
          </p:cNvSpPr>
          <p:nvPr/>
        </p:nvSpPr>
        <p:spPr bwMode="auto">
          <a:xfrm>
            <a:off x="1600200" y="37338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2" name="Line 14"/>
          <p:cNvSpPr>
            <a:spLocks noChangeShapeType="1"/>
          </p:cNvSpPr>
          <p:nvPr/>
        </p:nvSpPr>
        <p:spPr bwMode="auto">
          <a:xfrm>
            <a:off x="2590800" y="26670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3" name="Line 15"/>
          <p:cNvSpPr>
            <a:spLocks noChangeShapeType="1"/>
          </p:cNvSpPr>
          <p:nvPr/>
        </p:nvSpPr>
        <p:spPr bwMode="auto">
          <a:xfrm>
            <a:off x="1905000" y="26670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84" name="Rectangle 16"/>
          <p:cNvSpPr>
            <a:spLocks noChangeArrowheads="1"/>
          </p:cNvSpPr>
          <p:nvPr/>
        </p:nvSpPr>
        <p:spPr bwMode="auto">
          <a:xfrm>
            <a:off x="1736725" y="24685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40785" name="Rectangle 17"/>
          <p:cNvSpPr>
            <a:spLocks noChangeArrowheads="1"/>
          </p:cNvSpPr>
          <p:nvPr/>
        </p:nvSpPr>
        <p:spPr bwMode="auto">
          <a:xfrm>
            <a:off x="2574925" y="24685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40786" name="Rectangle 18"/>
          <p:cNvSpPr>
            <a:spLocks noChangeArrowheads="1"/>
          </p:cNvSpPr>
          <p:nvPr/>
        </p:nvSpPr>
        <p:spPr bwMode="auto">
          <a:xfrm>
            <a:off x="1431925" y="24685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40787" name="Rectangle 19"/>
          <p:cNvSpPr>
            <a:spLocks noChangeArrowheads="1"/>
          </p:cNvSpPr>
          <p:nvPr/>
        </p:nvSpPr>
        <p:spPr bwMode="auto">
          <a:xfrm>
            <a:off x="1003300" y="1308100"/>
            <a:ext cx="42418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36813" y="5416550"/>
            <a:ext cx="473075" cy="327025"/>
            <a:chOff x="1535" y="3412"/>
            <a:chExt cx="298" cy="206"/>
          </a:xfrm>
        </p:grpSpPr>
        <p:sp>
          <p:nvSpPr>
            <p:cNvPr id="1440789" name="Line 21"/>
            <p:cNvSpPr>
              <a:spLocks noChangeShapeType="1"/>
            </p:cNvSpPr>
            <p:nvPr/>
          </p:nvSpPr>
          <p:spPr bwMode="auto">
            <a:xfrm>
              <a:off x="1535" y="3413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0" name="Line 22"/>
            <p:cNvSpPr>
              <a:spLocks noChangeShapeType="1"/>
            </p:cNvSpPr>
            <p:nvPr/>
          </p:nvSpPr>
          <p:spPr bwMode="auto">
            <a:xfrm>
              <a:off x="1535" y="3615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1" name="Line 23"/>
            <p:cNvSpPr>
              <a:spLocks noChangeShapeType="1"/>
            </p:cNvSpPr>
            <p:nvPr/>
          </p:nvSpPr>
          <p:spPr bwMode="auto">
            <a:xfrm>
              <a:off x="1537" y="3412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2" name="Arc 24"/>
            <p:cNvSpPr>
              <a:spLocks/>
            </p:cNvSpPr>
            <p:nvPr/>
          </p:nvSpPr>
          <p:spPr bwMode="auto">
            <a:xfrm>
              <a:off x="1738" y="3413"/>
              <a:ext cx="94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5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</a:path>
                <a:path w="21599" h="21600" stroke="0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93" name="Arc 25"/>
            <p:cNvSpPr>
              <a:spLocks/>
            </p:cNvSpPr>
            <p:nvPr/>
          </p:nvSpPr>
          <p:spPr bwMode="auto">
            <a:xfrm>
              <a:off x="1739" y="3511"/>
              <a:ext cx="94" cy="107"/>
            </a:xfrm>
            <a:custGeom>
              <a:avLst/>
              <a:gdLst>
                <a:gd name="G0" fmla="+- 0 0 0"/>
                <a:gd name="G1" fmla="+- 205 0 0"/>
                <a:gd name="G2" fmla="+- 21600 0 0"/>
                <a:gd name="T0" fmla="*/ 21599 w 21600"/>
                <a:gd name="T1" fmla="*/ 0 h 21805"/>
                <a:gd name="T2" fmla="*/ 0 w 21600"/>
                <a:gd name="T3" fmla="*/ 21805 h 21805"/>
                <a:gd name="T4" fmla="*/ 0 w 21600"/>
                <a:gd name="T5" fmla="*/ 205 h 2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0794" name="Oval 26"/>
          <p:cNvSpPr>
            <a:spLocks noChangeArrowheads="1"/>
          </p:cNvSpPr>
          <p:nvPr/>
        </p:nvSpPr>
        <p:spPr bwMode="auto">
          <a:xfrm>
            <a:off x="2020888" y="47371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5" name="Rectangle 27"/>
          <p:cNvSpPr>
            <a:spLocks noChangeArrowheads="1"/>
          </p:cNvSpPr>
          <p:nvPr/>
        </p:nvSpPr>
        <p:spPr bwMode="auto">
          <a:xfrm>
            <a:off x="2054225" y="47926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40796" name="Rectangle 28"/>
          <p:cNvSpPr>
            <a:spLocks noChangeArrowheads="1"/>
          </p:cNvSpPr>
          <p:nvPr/>
        </p:nvSpPr>
        <p:spPr bwMode="auto">
          <a:xfrm>
            <a:off x="44799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>
            <a:off x="44958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8" name="Line 30"/>
          <p:cNvSpPr>
            <a:spLocks noChangeShapeType="1"/>
          </p:cNvSpPr>
          <p:nvPr/>
        </p:nvSpPr>
        <p:spPr bwMode="auto">
          <a:xfrm>
            <a:off x="2362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99" name="Rectangle 31"/>
          <p:cNvSpPr>
            <a:spLocks noChangeArrowheads="1"/>
          </p:cNvSpPr>
          <p:nvPr/>
        </p:nvSpPr>
        <p:spPr bwMode="auto">
          <a:xfrm>
            <a:off x="1127125" y="13255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40800" name="Rectangle 32"/>
          <p:cNvSpPr>
            <a:spLocks noChangeArrowheads="1"/>
          </p:cNvSpPr>
          <p:nvPr/>
        </p:nvSpPr>
        <p:spPr bwMode="auto">
          <a:xfrm>
            <a:off x="2955925" y="13255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Index</a:t>
            </a:r>
          </a:p>
        </p:txBody>
      </p:sp>
      <p:sp>
        <p:nvSpPr>
          <p:cNvPr id="1440801" name="Line 33"/>
          <p:cNvSpPr>
            <a:spLocks noChangeShapeType="1"/>
          </p:cNvSpPr>
          <p:nvPr/>
        </p:nvSpPr>
        <p:spPr bwMode="auto">
          <a:xfrm>
            <a:off x="1752600" y="35814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>
            <a:off x="2286000" y="35814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3" name="Line 35"/>
          <p:cNvSpPr>
            <a:spLocks noChangeShapeType="1"/>
          </p:cNvSpPr>
          <p:nvPr/>
        </p:nvSpPr>
        <p:spPr bwMode="auto">
          <a:xfrm>
            <a:off x="3252788" y="5627688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4" name="Line 36"/>
          <p:cNvSpPr>
            <a:spLocks noChangeShapeType="1"/>
          </p:cNvSpPr>
          <p:nvPr/>
        </p:nvSpPr>
        <p:spPr bwMode="auto">
          <a:xfrm flipH="1">
            <a:off x="1752600" y="5638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>
            <a:off x="34290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H="1">
            <a:off x="1371600" y="2133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7" name="Line 39"/>
          <p:cNvSpPr>
            <a:spLocks noChangeShapeType="1"/>
          </p:cNvSpPr>
          <p:nvPr/>
        </p:nvSpPr>
        <p:spPr bwMode="auto">
          <a:xfrm>
            <a:off x="1600200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8" name="Line 40"/>
          <p:cNvSpPr>
            <a:spLocks noChangeShapeType="1"/>
          </p:cNvSpPr>
          <p:nvPr/>
        </p:nvSpPr>
        <p:spPr bwMode="auto">
          <a:xfrm>
            <a:off x="1371600" y="2133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09" name="Line 41"/>
          <p:cNvSpPr>
            <a:spLocks noChangeShapeType="1"/>
          </p:cNvSpPr>
          <p:nvPr/>
        </p:nvSpPr>
        <p:spPr bwMode="auto">
          <a:xfrm flipH="1">
            <a:off x="1371600" y="3581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0" name="Line 42"/>
          <p:cNvSpPr>
            <a:spLocks noChangeShapeType="1"/>
          </p:cNvSpPr>
          <p:nvPr/>
        </p:nvSpPr>
        <p:spPr bwMode="auto">
          <a:xfrm flipH="1">
            <a:off x="990600" y="1981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1" name="Line 43"/>
          <p:cNvSpPr>
            <a:spLocks noChangeShapeType="1"/>
          </p:cNvSpPr>
          <p:nvPr/>
        </p:nvSpPr>
        <p:spPr bwMode="auto">
          <a:xfrm>
            <a:off x="990600" y="19812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2" name="Line 44"/>
          <p:cNvSpPr>
            <a:spLocks noChangeShapeType="1"/>
          </p:cNvSpPr>
          <p:nvPr/>
        </p:nvSpPr>
        <p:spPr bwMode="auto">
          <a:xfrm flipH="1">
            <a:off x="990600" y="495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3" name="Line 45"/>
          <p:cNvSpPr>
            <a:spLocks noChangeShapeType="1"/>
          </p:cNvSpPr>
          <p:nvPr/>
        </p:nvSpPr>
        <p:spPr bwMode="auto">
          <a:xfrm flipH="1">
            <a:off x="1600200" y="4953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4" name="Oval 46"/>
          <p:cNvSpPr>
            <a:spLocks noChangeArrowheads="1"/>
          </p:cNvSpPr>
          <p:nvPr/>
        </p:nvSpPr>
        <p:spPr bwMode="auto">
          <a:xfrm>
            <a:off x="1722438" y="35480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5" name="Oval 47"/>
          <p:cNvSpPr>
            <a:spLocks noChangeArrowheads="1"/>
          </p:cNvSpPr>
          <p:nvPr/>
        </p:nvSpPr>
        <p:spPr bwMode="auto">
          <a:xfrm>
            <a:off x="2257425" y="35480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6" name="Oval 48"/>
          <p:cNvSpPr>
            <a:spLocks noChangeArrowheads="1"/>
          </p:cNvSpPr>
          <p:nvPr/>
        </p:nvSpPr>
        <p:spPr bwMode="auto">
          <a:xfrm>
            <a:off x="3241675" y="35480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7" name="Line 49"/>
          <p:cNvSpPr>
            <a:spLocks noChangeShapeType="1"/>
          </p:cNvSpPr>
          <p:nvPr/>
        </p:nvSpPr>
        <p:spPr bwMode="auto">
          <a:xfrm>
            <a:off x="1752600" y="50292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8" name="Line 50"/>
          <p:cNvSpPr>
            <a:spLocks noChangeShapeType="1"/>
          </p:cNvSpPr>
          <p:nvPr/>
        </p:nvSpPr>
        <p:spPr bwMode="auto">
          <a:xfrm flipH="1">
            <a:off x="5257800" y="15240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19" name="Line 51"/>
          <p:cNvSpPr>
            <a:spLocks noChangeShapeType="1"/>
          </p:cNvSpPr>
          <p:nvPr/>
        </p:nvSpPr>
        <p:spPr bwMode="auto">
          <a:xfrm flipH="1">
            <a:off x="1066800" y="1905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20" name="Line 52"/>
          <p:cNvSpPr>
            <a:spLocks noChangeShapeType="1"/>
          </p:cNvSpPr>
          <p:nvPr/>
        </p:nvSpPr>
        <p:spPr bwMode="auto">
          <a:xfrm flipH="1">
            <a:off x="25908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21" name="Line 53"/>
          <p:cNvSpPr>
            <a:spLocks noChangeShapeType="1"/>
          </p:cNvSpPr>
          <p:nvPr/>
        </p:nvSpPr>
        <p:spPr bwMode="auto">
          <a:xfrm flipH="1">
            <a:off x="5562600" y="14478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22" name="Rectangle 54"/>
          <p:cNvSpPr>
            <a:spLocks noChangeArrowheads="1"/>
          </p:cNvSpPr>
          <p:nvPr/>
        </p:nvSpPr>
        <p:spPr bwMode="auto">
          <a:xfrm>
            <a:off x="974725" y="2011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40823" name="Rectangle 55"/>
          <p:cNvSpPr>
            <a:spLocks noChangeArrowheads="1"/>
          </p:cNvSpPr>
          <p:nvPr/>
        </p:nvSpPr>
        <p:spPr bwMode="auto">
          <a:xfrm>
            <a:off x="2574925" y="2163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440824" name="Rectangle 56"/>
          <p:cNvSpPr>
            <a:spLocks noChangeArrowheads="1"/>
          </p:cNvSpPr>
          <p:nvPr/>
        </p:nvSpPr>
        <p:spPr bwMode="auto">
          <a:xfrm>
            <a:off x="5470525" y="15541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440825" name="Rectangle 57"/>
          <p:cNvSpPr>
            <a:spLocks noChangeArrowheads="1"/>
          </p:cNvSpPr>
          <p:nvPr/>
        </p:nvSpPr>
        <p:spPr bwMode="auto">
          <a:xfrm>
            <a:off x="7615238" y="60499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440826" name="Line 58"/>
          <p:cNvSpPr>
            <a:spLocks noChangeShapeType="1"/>
          </p:cNvSpPr>
          <p:nvPr/>
        </p:nvSpPr>
        <p:spPr bwMode="auto">
          <a:xfrm flipH="1">
            <a:off x="990600" y="4495800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27" name="Line 59"/>
          <p:cNvSpPr>
            <a:spLocks noChangeShapeType="1"/>
          </p:cNvSpPr>
          <p:nvPr/>
        </p:nvSpPr>
        <p:spPr bwMode="auto">
          <a:xfrm>
            <a:off x="4114800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28" name="Rectangle 60" descr="Large confetti"/>
          <p:cNvSpPr>
            <a:spLocks noChangeArrowheads="1"/>
          </p:cNvSpPr>
          <p:nvPr/>
        </p:nvSpPr>
        <p:spPr bwMode="auto">
          <a:xfrm>
            <a:off x="4273550" y="3435350"/>
            <a:ext cx="2349500" cy="2921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29" name="Rectangle 61"/>
          <p:cNvSpPr>
            <a:spLocks noChangeArrowheads="1"/>
          </p:cNvSpPr>
          <p:nvPr/>
        </p:nvSpPr>
        <p:spPr bwMode="auto">
          <a:xfrm>
            <a:off x="4279900" y="2832100"/>
            <a:ext cx="2336800" cy="1193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0" name="Line 62"/>
          <p:cNvSpPr>
            <a:spLocks noChangeShapeType="1"/>
          </p:cNvSpPr>
          <p:nvPr/>
        </p:nvSpPr>
        <p:spPr bwMode="auto">
          <a:xfrm>
            <a:off x="4267200" y="31242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1" name="Line 63"/>
          <p:cNvSpPr>
            <a:spLocks noChangeShapeType="1"/>
          </p:cNvSpPr>
          <p:nvPr/>
        </p:nvSpPr>
        <p:spPr bwMode="auto">
          <a:xfrm>
            <a:off x="4267200" y="3429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2" name="Line 64"/>
          <p:cNvSpPr>
            <a:spLocks noChangeShapeType="1"/>
          </p:cNvSpPr>
          <p:nvPr/>
        </p:nvSpPr>
        <p:spPr bwMode="auto">
          <a:xfrm>
            <a:off x="4267200" y="37338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3" name="Line 65"/>
          <p:cNvSpPr>
            <a:spLocks noChangeShapeType="1"/>
          </p:cNvSpPr>
          <p:nvPr/>
        </p:nvSpPr>
        <p:spPr bwMode="auto">
          <a:xfrm>
            <a:off x="5257800" y="26670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4" name="Rectangle 66"/>
          <p:cNvSpPr>
            <a:spLocks noChangeArrowheads="1"/>
          </p:cNvSpPr>
          <p:nvPr/>
        </p:nvSpPr>
        <p:spPr bwMode="auto">
          <a:xfrm>
            <a:off x="4708525" y="3351213"/>
            <a:ext cx="25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</a:t>
            </a:r>
          </a:p>
        </p:txBody>
      </p:sp>
      <p:sp>
        <p:nvSpPr>
          <p:cNvPr id="1440835" name="Line 67"/>
          <p:cNvSpPr>
            <a:spLocks noChangeShapeType="1"/>
          </p:cNvSpPr>
          <p:nvPr/>
        </p:nvSpPr>
        <p:spPr bwMode="auto">
          <a:xfrm>
            <a:off x="4572000" y="26670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6" name="Rectangle 68"/>
          <p:cNvSpPr>
            <a:spLocks noChangeArrowheads="1"/>
          </p:cNvSpPr>
          <p:nvPr/>
        </p:nvSpPr>
        <p:spPr bwMode="auto">
          <a:xfrm>
            <a:off x="4403725" y="24685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40837" name="Rectangle 69"/>
          <p:cNvSpPr>
            <a:spLocks noChangeArrowheads="1"/>
          </p:cNvSpPr>
          <p:nvPr/>
        </p:nvSpPr>
        <p:spPr bwMode="auto">
          <a:xfrm>
            <a:off x="5241925" y="24685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40838" name="Oval 70"/>
          <p:cNvSpPr>
            <a:spLocks noChangeArrowheads="1"/>
          </p:cNvSpPr>
          <p:nvPr/>
        </p:nvSpPr>
        <p:spPr bwMode="auto">
          <a:xfrm>
            <a:off x="4389438" y="35480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39" name="Oval 71"/>
          <p:cNvSpPr>
            <a:spLocks noChangeArrowheads="1"/>
          </p:cNvSpPr>
          <p:nvPr/>
        </p:nvSpPr>
        <p:spPr bwMode="auto">
          <a:xfrm>
            <a:off x="4911725" y="35480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0" name="Oval 72"/>
          <p:cNvSpPr>
            <a:spLocks noChangeArrowheads="1"/>
          </p:cNvSpPr>
          <p:nvPr/>
        </p:nvSpPr>
        <p:spPr bwMode="auto">
          <a:xfrm>
            <a:off x="5905500" y="35480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1" name="Rectangle 73"/>
          <p:cNvSpPr>
            <a:spLocks noChangeArrowheads="1"/>
          </p:cNvSpPr>
          <p:nvPr/>
        </p:nvSpPr>
        <p:spPr bwMode="auto">
          <a:xfrm>
            <a:off x="4098925" y="24685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40842" name="Line 74"/>
          <p:cNvSpPr>
            <a:spLocks noChangeShapeType="1"/>
          </p:cNvSpPr>
          <p:nvPr/>
        </p:nvSpPr>
        <p:spPr bwMode="auto">
          <a:xfrm>
            <a:off x="4419600" y="3581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3" name="Line 75"/>
          <p:cNvSpPr>
            <a:spLocks noChangeShapeType="1"/>
          </p:cNvSpPr>
          <p:nvPr/>
        </p:nvSpPr>
        <p:spPr bwMode="auto">
          <a:xfrm>
            <a:off x="4953000" y="3581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4" name="Line 76"/>
          <p:cNvSpPr>
            <a:spLocks noChangeShapeType="1"/>
          </p:cNvSpPr>
          <p:nvPr/>
        </p:nvSpPr>
        <p:spPr bwMode="auto">
          <a:xfrm>
            <a:off x="3276600" y="3581400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5" name="Line 77"/>
          <p:cNvSpPr>
            <a:spLocks noChangeShapeType="1"/>
          </p:cNvSpPr>
          <p:nvPr/>
        </p:nvSpPr>
        <p:spPr bwMode="auto">
          <a:xfrm>
            <a:off x="5943600" y="3581400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6" name="Line 78"/>
          <p:cNvSpPr>
            <a:spLocks noChangeShapeType="1"/>
          </p:cNvSpPr>
          <p:nvPr/>
        </p:nvSpPr>
        <p:spPr bwMode="auto">
          <a:xfrm flipH="1">
            <a:off x="3124200" y="5943600"/>
            <a:ext cx="3200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7" name="AutoShape 79"/>
          <p:cNvSpPr>
            <a:spLocks noChangeArrowheads="1"/>
          </p:cNvSpPr>
          <p:nvPr/>
        </p:nvSpPr>
        <p:spPr bwMode="auto">
          <a:xfrm rot="5400000" flipV="1">
            <a:off x="6261101" y="4967287"/>
            <a:ext cx="1117600" cy="276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8" name="Line 80"/>
          <p:cNvSpPr>
            <a:spLocks noChangeShapeType="1"/>
          </p:cNvSpPr>
          <p:nvPr/>
        </p:nvSpPr>
        <p:spPr bwMode="auto">
          <a:xfrm>
            <a:off x="6858000" y="1524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49" name="Rectangle 81"/>
          <p:cNvSpPr>
            <a:spLocks noChangeArrowheads="1"/>
          </p:cNvSpPr>
          <p:nvPr/>
        </p:nvSpPr>
        <p:spPr bwMode="auto">
          <a:xfrm>
            <a:off x="7299325" y="4678363"/>
            <a:ext cx="111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Word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or Byte</a:t>
            </a:r>
          </a:p>
        </p:txBody>
      </p:sp>
      <p:sp>
        <p:nvSpPr>
          <p:cNvPr id="1440850" name="Line 82"/>
          <p:cNvSpPr>
            <a:spLocks noChangeShapeType="1"/>
          </p:cNvSpPr>
          <p:nvPr/>
        </p:nvSpPr>
        <p:spPr bwMode="auto">
          <a:xfrm>
            <a:off x="1752600" y="4572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51" name="Line 83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52" name="Line 84"/>
          <p:cNvSpPr>
            <a:spLocks noChangeShapeType="1"/>
          </p:cNvSpPr>
          <p:nvPr/>
        </p:nvSpPr>
        <p:spPr bwMode="auto">
          <a:xfrm>
            <a:off x="4419600" y="4191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53" name="Line 85"/>
          <p:cNvSpPr>
            <a:spLocks noChangeShapeType="1"/>
          </p:cNvSpPr>
          <p:nvPr/>
        </p:nvSpPr>
        <p:spPr bwMode="auto">
          <a:xfrm>
            <a:off x="4953000" y="4267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3100388" y="5434013"/>
            <a:ext cx="279400" cy="215900"/>
            <a:chOff x="1953" y="3423"/>
            <a:chExt cx="176" cy="136"/>
          </a:xfrm>
        </p:grpSpPr>
        <p:sp>
          <p:nvSpPr>
            <p:cNvPr id="1440855" name="Line 87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56" name="Line 88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57" name="Line 89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0858" name="Line 90"/>
          <p:cNvSpPr>
            <a:spLocks noChangeShapeType="1"/>
          </p:cNvSpPr>
          <p:nvPr/>
        </p:nvSpPr>
        <p:spPr bwMode="auto">
          <a:xfrm flipH="1">
            <a:off x="2286000" y="5486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59" name="Line 91"/>
          <p:cNvSpPr>
            <a:spLocks noChangeShapeType="1"/>
          </p:cNvSpPr>
          <p:nvPr/>
        </p:nvSpPr>
        <p:spPr bwMode="auto">
          <a:xfrm flipH="1">
            <a:off x="2895600" y="5562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60" name="Line 92"/>
          <p:cNvSpPr>
            <a:spLocks noChangeShapeType="1"/>
          </p:cNvSpPr>
          <p:nvPr/>
        </p:nvSpPr>
        <p:spPr bwMode="auto">
          <a:xfrm>
            <a:off x="4953000" y="5181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103813" y="5416550"/>
            <a:ext cx="473075" cy="327025"/>
            <a:chOff x="3215" y="3412"/>
            <a:chExt cx="298" cy="206"/>
          </a:xfrm>
        </p:grpSpPr>
        <p:sp>
          <p:nvSpPr>
            <p:cNvPr id="1440862" name="Line 94"/>
            <p:cNvSpPr>
              <a:spLocks noChangeShapeType="1"/>
            </p:cNvSpPr>
            <p:nvPr/>
          </p:nvSpPr>
          <p:spPr bwMode="auto">
            <a:xfrm>
              <a:off x="3215" y="3413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63" name="Line 95"/>
            <p:cNvSpPr>
              <a:spLocks noChangeShapeType="1"/>
            </p:cNvSpPr>
            <p:nvPr/>
          </p:nvSpPr>
          <p:spPr bwMode="auto">
            <a:xfrm>
              <a:off x="3215" y="3615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64" name="Line 96"/>
            <p:cNvSpPr>
              <a:spLocks noChangeShapeType="1"/>
            </p:cNvSpPr>
            <p:nvPr/>
          </p:nvSpPr>
          <p:spPr bwMode="auto">
            <a:xfrm>
              <a:off x="3217" y="3412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65" name="Arc 97"/>
            <p:cNvSpPr>
              <a:spLocks/>
            </p:cNvSpPr>
            <p:nvPr/>
          </p:nvSpPr>
          <p:spPr bwMode="auto">
            <a:xfrm>
              <a:off x="3418" y="3413"/>
              <a:ext cx="94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5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</a:path>
                <a:path w="21599" h="21600" stroke="0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66" name="Arc 98"/>
            <p:cNvSpPr>
              <a:spLocks/>
            </p:cNvSpPr>
            <p:nvPr/>
          </p:nvSpPr>
          <p:spPr bwMode="auto">
            <a:xfrm>
              <a:off x="3419" y="3511"/>
              <a:ext cx="94" cy="107"/>
            </a:xfrm>
            <a:custGeom>
              <a:avLst/>
              <a:gdLst>
                <a:gd name="G0" fmla="+- 0 0 0"/>
                <a:gd name="G1" fmla="+- 205 0 0"/>
                <a:gd name="G2" fmla="+- 21600 0 0"/>
                <a:gd name="T0" fmla="*/ 21599 w 21600"/>
                <a:gd name="T1" fmla="*/ 0 h 21805"/>
                <a:gd name="T2" fmla="*/ 0 w 21600"/>
                <a:gd name="T3" fmla="*/ 21805 h 21805"/>
                <a:gd name="T4" fmla="*/ 0 w 21600"/>
                <a:gd name="T5" fmla="*/ 205 h 2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0867" name="Oval 99"/>
          <p:cNvSpPr>
            <a:spLocks noChangeArrowheads="1"/>
          </p:cNvSpPr>
          <p:nvPr/>
        </p:nvSpPr>
        <p:spPr bwMode="auto">
          <a:xfrm>
            <a:off x="4687888" y="47371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68" name="Rectangle 100"/>
          <p:cNvSpPr>
            <a:spLocks noChangeArrowheads="1"/>
          </p:cNvSpPr>
          <p:nvPr/>
        </p:nvSpPr>
        <p:spPr bwMode="auto">
          <a:xfrm>
            <a:off x="4721225" y="47926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40869" name="Line 101"/>
          <p:cNvSpPr>
            <a:spLocks noChangeShapeType="1"/>
          </p:cNvSpPr>
          <p:nvPr/>
        </p:nvSpPr>
        <p:spPr bwMode="auto">
          <a:xfrm>
            <a:off x="5919788" y="563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70" name="Line 102"/>
          <p:cNvSpPr>
            <a:spLocks noChangeShapeType="1"/>
          </p:cNvSpPr>
          <p:nvPr/>
        </p:nvSpPr>
        <p:spPr bwMode="auto">
          <a:xfrm flipH="1">
            <a:off x="4419600" y="5638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71" name="Line 103"/>
          <p:cNvSpPr>
            <a:spLocks noChangeShapeType="1"/>
          </p:cNvSpPr>
          <p:nvPr/>
        </p:nvSpPr>
        <p:spPr bwMode="auto">
          <a:xfrm flipH="1">
            <a:off x="4114800" y="4953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72" name="Line 104"/>
          <p:cNvSpPr>
            <a:spLocks noChangeShapeType="1"/>
          </p:cNvSpPr>
          <p:nvPr/>
        </p:nvSpPr>
        <p:spPr bwMode="auto">
          <a:xfrm>
            <a:off x="4419600" y="50292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5767388" y="5434013"/>
            <a:ext cx="279400" cy="215900"/>
            <a:chOff x="3633" y="3423"/>
            <a:chExt cx="176" cy="136"/>
          </a:xfrm>
        </p:grpSpPr>
        <p:sp>
          <p:nvSpPr>
            <p:cNvPr id="1440874" name="Line 106"/>
            <p:cNvSpPr>
              <a:spLocks noChangeShapeType="1"/>
            </p:cNvSpPr>
            <p:nvPr/>
          </p:nvSpPr>
          <p:spPr bwMode="auto">
            <a:xfrm flipH="1">
              <a:off x="371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5" name="Line 107"/>
            <p:cNvSpPr>
              <a:spLocks noChangeShapeType="1"/>
            </p:cNvSpPr>
            <p:nvPr/>
          </p:nvSpPr>
          <p:spPr bwMode="auto">
            <a:xfrm>
              <a:off x="363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76" name="Line 108"/>
            <p:cNvSpPr>
              <a:spLocks noChangeShapeType="1"/>
            </p:cNvSpPr>
            <p:nvPr/>
          </p:nvSpPr>
          <p:spPr bwMode="auto">
            <a:xfrm flipH="1">
              <a:off x="363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0877" name="Line 109"/>
          <p:cNvSpPr>
            <a:spLocks noChangeShapeType="1"/>
          </p:cNvSpPr>
          <p:nvPr/>
        </p:nvSpPr>
        <p:spPr bwMode="auto">
          <a:xfrm flipH="1">
            <a:off x="4953000" y="5486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78" name="Line 110"/>
          <p:cNvSpPr>
            <a:spLocks noChangeShapeType="1"/>
          </p:cNvSpPr>
          <p:nvPr/>
        </p:nvSpPr>
        <p:spPr bwMode="auto">
          <a:xfrm flipH="1">
            <a:off x="5562600" y="5562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79" name="Line 111"/>
          <p:cNvSpPr>
            <a:spLocks noChangeShapeType="1"/>
          </p:cNvSpPr>
          <p:nvPr/>
        </p:nvSpPr>
        <p:spPr bwMode="auto">
          <a:xfrm flipV="1">
            <a:off x="6324600" y="4724400"/>
            <a:ext cx="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80" name="Line 112"/>
          <p:cNvSpPr>
            <a:spLocks noChangeShapeType="1"/>
          </p:cNvSpPr>
          <p:nvPr/>
        </p:nvSpPr>
        <p:spPr bwMode="auto">
          <a:xfrm>
            <a:off x="2971800" y="5562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6535738" y="6027738"/>
            <a:ext cx="758825" cy="476250"/>
            <a:chOff x="4117" y="3797"/>
            <a:chExt cx="478" cy="300"/>
          </a:xfrm>
        </p:grpSpPr>
        <p:sp>
          <p:nvSpPr>
            <p:cNvPr id="1440882" name="Arc 114"/>
            <p:cNvSpPr>
              <a:spLocks/>
            </p:cNvSpPr>
            <p:nvPr/>
          </p:nvSpPr>
          <p:spPr bwMode="auto">
            <a:xfrm>
              <a:off x="4117" y="3797"/>
              <a:ext cx="70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3" name="Arc 115"/>
            <p:cNvSpPr>
              <a:spLocks/>
            </p:cNvSpPr>
            <p:nvPr/>
          </p:nvSpPr>
          <p:spPr bwMode="auto">
            <a:xfrm>
              <a:off x="4117" y="3797"/>
              <a:ext cx="478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4" name="Arc 116"/>
            <p:cNvSpPr>
              <a:spLocks/>
            </p:cNvSpPr>
            <p:nvPr/>
          </p:nvSpPr>
          <p:spPr bwMode="auto">
            <a:xfrm>
              <a:off x="4141" y="3940"/>
              <a:ext cx="453" cy="1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85" name="Arc 117"/>
            <p:cNvSpPr>
              <a:spLocks/>
            </p:cNvSpPr>
            <p:nvPr/>
          </p:nvSpPr>
          <p:spPr bwMode="auto">
            <a:xfrm>
              <a:off x="4117" y="3940"/>
              <a:ext cx="70" cy="1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0886" name="Line 118"/>
          <p:cNvSpPr>
            <a:spLocks noChangeShapeType="1"/>
          </p:cNvSpPr>
          <p:nvPr/>
        </p:nvSpPr>
        <p:spPr bwMode="auto">
          <a:xfrm flipH="1">
            <a:off x="7273925" y="624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87" name="Line 119"/>
          <p:cNvSpPr>
            <a:spLocks noChangeShapeType="1"/>
          </p:cNvSpPr>
          <p:nvPr/>
        </p:nvSpPr>
        <p:spPr bwMode="auto">
          <a:xfrm>
            <a:off x="56388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88" name="Line 120"/>
          <p:cNvSpPr>
            <a:spLocks noChangeShapeType="1"/>
          </p:cNvSpPr>
          <p:nvPr/>
        </p:nvSpPr>
        <p:spPr bwMode="auto">
          <a:xfrm>
            <a:off x="5638800" y="6019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89" name="Line 121"/>
          <p:cNvSpPr>
            <a:spLocks noChangeShapeType="1"/>
          </p:cNvSpPr>
          <p:nvPr/>
        </p:nvSpPr>
        <p:spPr bwMode="auto">
          <a:xfrm flipH="1">
            <a:off x="5638800" y="6172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90" name="Line 122"/>
          <p:cNvSpPr>
            <a:spLocks noChangeShapeType="1"/>
          </p:cNvSpPr>
          <p:nvPr/>
        </p:nvSpPr>
        <p:spPr bwMode="auto">
          <a:xfrm flipH="1">
            <a:off x="2971800" y="63246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91" name="Line 123"/>
          <p:cNvSpPr>
            <a:spLocks noChangeShapeType="1"/>
          </p:cNvSpPr>
          <p:nvPr/>
        </p:nvSpPr>
        <p:spPr bwMode="auto">
          <a:xfrm flipH="1">
            <a:off x="2197100" y="4154488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92" name="Rectangle 124"/>
          <p:cNvSpPr>
            <a:spLocks noChangeArrowheads="1"/>
          </p:cNvSpPr>
          <p:nvPr/>
        </p:nvSpPr>
        <p:spPr bwMode="auto">
          <a:xfrm>
            <a:off x="2309813" y="4060825"/>
            <a:ext cx="37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40893" name="Line 125"/>
          <p:cNvSpPr>
            <a:spLocks noChangeShapeType="1"/>
          </p:cNvSpPr>
          <p:nvPr/>
        </p:nvSpPr>
        <p:spPr bwMode="auto">
          <a:xfrm>
            <a:off x="3962400" y="3429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894" name="Line 126"/>
          <p:cNvSpPr>
            <a:spLocks noChangeShapeType="1"/>
          </p:cNvSpPr>
          <p:nvPr/>
        </p:nvSpPr>
        <p:spPr bwMode="auto">
          <a:xfrm>
            <a:off x="3962400" y="3733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Line 2"/>
          <p:cNvSpPr>
            <a:spLocks noChangeShapeType="1"/>
          </p:cNvSpPr>
          <p:nvPr/>
        </p:nvSpPr>
        <p:spPr bwMode="auto">
          <a:xfrm flipH="1">
            <a:off x="5410200" y="5486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19" name="Line 3"/>
          <p:cNvSpPr>
            <a:spLocks noChangeShapeType="1"/>
          </p:cNvSpPr>
          <p:nvPr/>
        </p:nvSpPr>
        <p:spPr bwMode="auto">
          <a:xfrm flipH="1">
            <a:off x="5410200" y="4800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0" name="Line 4"/>
          <p:cNvSpPr>
            <a:spLocks noChangeShapeType="1"/>
          </p:cNvSpPr>
          <p:nvPr/>
        </p:nvSpPr>
        <p:spPr bwMode="auto">
          <a:xfrm flipH="1">
            <a:off x="5410200" y="5029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1" name="Line 5"/>
          <p:cNvSpPr>
            <a:spLocks noChangeShapeType="1"/>
          </p:cNvSpPr>
          <p:nvPr/>
        </p:nvSpPr>
        <p:spPr bwMode="auto">
          <a:xfrm flipH="1">
            <a:off x="5410200" y="5257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2" name="Line 6"/>
          <p:cNvSpPr>
            <a:spLocks noChangeShapeType="1"/>
          </p:cNvSpPr>
          <p:nvPr/>
        </p:nvSpPr>
        <p:spPr bwMode="auto">
          <a:xfrm flipH="1">
            <a:off x="6096000" y="5181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3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</p:spPr>
        <p:txBody>
          <a:bodyPr/>
          <a:lstStyle/>
          <a:p>
            <a:r>
              <a:rPr lang="en-US"/>
              <a:t>Fully Associative Cache</a:t>
            </a:r>
          </a:p>
        </p:txBody>
      </p:sp>
      <p:sp>
        <p:nvSpPr>
          <p:cNvPr id="1442824" name="Rectangle 8" descr="Large confetti"/>
          <p:cNvSpPr>
            <a:spLocks noChangeArrowheads="1"/>
          </p:cNvSpPr>
          <p:nvPr/>
        </p:nvSpPr>
        <p:spPr bwMode="auto">
          <a:xfrm>
            <a:off x="2298700" y="1612900"/>
            <a:ext cx="2413000" cy="3556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5" name="Line 9"/>
          <p:cNvSpPr>
            <a:spLocks noChangeShapeType="1"/>
          </p:cNvSpPr>
          <p:nvPr/>
        </p:nvSpPr>
        <p:spPr bwMode="auto">
          <a:xfrm>
            <a:off x="3276600" y="1447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6" name="Rectangle 10"/>
          <p:cNvSpPr>
            <a:spLocks noChangeArrowheads="1"/>
          </p:cNvSpPr>
          <p:nvPr/>
        </p:nvSpPr>
        <p:spPr bwMode="auto">
          <a:xfrm>
            <a:off x="2803525" y="2284413"/>
            <a:ext cx="2651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</a:t>
            </a:r>
          </a:p>
        </p:txBody>
      </p:sp>
      <p:sp>
        <p:nvSpPr>
          <p:cNvPr id="1442827" name="Line 11"/>
          <p:cNvSpPr>
            <a:spLocks noChangeShapeType="1"/>
          </p:cNvSpPr>
          <p:nvPr/>
        </p:nvSpPr>
        <p:spPr bwMode="auto">
          <a:xfrm>
            <a:off x="2590800" y="1447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28" name="Rectangle 12"/>
          <p:cNvSpPr>
            <a:spLocks noChangeArrowheads="1"/>
          </p:cNvSpPr>
          <p:nvPr/>
        </p:nvSpPr>
        <p:spPr bwMode="auto">
          <a:xfrm>
            <a:off x="2422525" y="1249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42829" name="Rectangle 13"/>
          <p:cNvSpPr>
            <a:spLocks noChangeArrowheads="1"/>
          </p:cNvSpPr>
          <p:nvPr/>
        </p:nvSpPr>
        <p:spPr bwMode="auto">
          <a:xfrm>
            <a:off x="3336925" y="12493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1442830" name="Rectangle 14"/>
          <p:cNvSpPr>
            <a:spLocks noChangeArrowheads="1"/>
          </p:cNvSpPr>
          <p:nvPr/>
        </p:nvSpPr>
        <p:spPr bwMode="auto">
          <a:xfrm>
            <a:off x="2117725" y="1249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1442831" name="Rectangle 15"/>
          <p:cNvSpPr>
            <a:spLocks noChangeArrowheads="1"/>
          </p:cNvSpPr>
          <p:nvPr/>
        </p:nvSpPr>
        <p:spPr bwMode="auto">
          <a:xfrm>
            <a:off x="1079500" y="1460500"/>
            <a:ext cx="508000" cy="431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44913" y="2493963"/>
            <a:ext cx="473075" cy="327025"/>
            <a:chOff x="2359" y="1571"/>
            <a:chExt cx="298" cy="206"/>
          </a:xfrm>
        </p:grpSpPr>
        <p:sp>
          <p:nvSpPr>
            <p:cNvPr id="1442833" name="Line 17"/>
            <p:cNvSpPr>
              <a:spLocks noChangeShapeType="1"/>
            </p:cNvSpPr>
            <p:nvPr/>
          </p:nvSpPr>
          <p:spPr bwMode="auto">
            <a:xfrm>
              <a:off x="2359" y="1572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34" name="Line 18"/>
            <p:cNvSpPr>
              <a:spLocks noChangeShapeType="1"/>
            </p:cNvSpPr>
            <p:nvPr/>
          </p:nvSpPr>
          <p:spPr bwMode="auto">
            <a:xfrm>
              <a:off x="2359" y="1774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35" name="Line 19"/>
            <p:cNvSpPr>
              <a:spLocks noChangeShapeType="1"/>
            </p:cNvSpPr>
            <p:nvPr/>
          </p:nvSpPr>
          <p:spPr bwMode="auto">
            <a:xfrm>
              <a:off x="2361" y="1571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36" name="Arc 20"/>
            <p:cNvSpPr>
              <a:spLocks/>
            </p:cNvSpPr>
            <p:nvPr/>
          </p:nvSpPr>
          <p:spPr bwMode="auto">
            <a:xfrm>
              <a:off x="2562" y="1572"/>
              <a:ext cx="94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5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</a:path>
                <a:path w="21599" h="21600" stroke="0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37" name="Arc 21"/>
            <p:cNvSpPr>
              <a:spLocks/>
            </p:cNvSpPr>
            <p:nvPr/>
          </p:nvSpPr>
          <p:spPr bwMode="auto">
            <a:xfrm>
              <a:off x="2563" y="1670"/>
              <a:ext cx="94" cy="107"/>
            </a:xfrm>
            <a:custGeom>
              <a:avLst/>
              <a:gdLst>
                <a:gd name="G0" fmla="+- 0 0 0"/>
                <a:gd name="G1" fmla="+- 205 0 0"/>
                <a:gd name="G2" fmla="+- 21600 0 0"/>
                <a:gd name="T0" fmla="*/ 21599 w 21600"/>
                <a:gd name="T1" fmla="*/ 0 h 21805"/>
                <a:gd name="T2" fmla="*/ 0 w 21600"/>
                <a:gd name="T3" fmla="*/ 21805 h 21805"/>
                <a:gd name="T4" fmla="*/ 0 w 21600"/>
                <a:gd name="T5" fmla="*/ 205 h 2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2838" name="Oval 22"/>
          <p:cNvSpPr>
            <a:spLocks noChangeArrowheads="1"/>
          </p:cNvSpPr>
          <p:nvPr/>
        </p:nvSpPr>
        <p:spPr bwMode="auto">
          <a:xfrm>
            <a:off x="2706688" y="22987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39" name="Rectangle 23"/>
          <p:cNvSpPr>
            <a:spLocks noChangeArrowheads="1"/>
          </p:cNvSpPr>
          <p:nvPr/>
        </p:nvSpPr>
        <p:spPr bwMode="auto">
          <a:xfrm>
            <a:off x="2740025" y="23542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42840" name="Rectangle 24"/>
          <p:cNvSpPr>
            <a:spLocks noChangeArrowheads="1"/>
          </p:cNvSpPr>
          <p:nvPr/>
        </p:nvSpPr>
        <p:spPr bwMode="auto">
          <a:xfrm rot="16200000">
            <a:off x="950913" y="5081587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Block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442841" name="Rectangle 25"/>
          <p:cNvSpPr>
            <a:spLocks noChangeArrowheads="1"/>
          </p:cNvSpPr>
          <p:nvPr/>
        </p:nvSpPr>
        <p:spPr bwMode="auto">
          <a:xfrm rot="16200000">
            <a:off x="940594" y="3423444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2438400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3" name="Line 27"/>
          <p:cNvSpPr>
            <a:spLocks noChangeShapeType="1"/>
          </p:cNvSpPr>
          <p:nvPr/>
        </p:nvSpPr>
        <p:spPr bwMode="auto">
          <a:xfrm>
            <a:off x="2971800" y="1828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2057400" y="25146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 flipH="1">
            <a:off x="2057400" y="2514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6" name="Oval 30"/>
          <p:cNvSpPr>
            <a:spLocks noChangeArrowheads="1"/>
          </p:cNvSpPr>
          <p:nvPr/>
        </p:nvSpPr>
        <p:spPr bwMode="auto">
          <a:xfrm>
            <a:off x="2408238" y="17954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7" name="Oval 31"/>
          <p:cNvSpPr>
            <a:spLocks noChangeArrowheads="1"/>
          </p:cNvSpPr>
          <p:nvPr/>
        </p:nvSpPr>
        <p:spPr bwMode="auto">
          <a:xfrm>
            <a:off x="2943225" y="17954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8" name="Oval 32"/>
          <p:cNvSpPr>
            <a:spLocks noChangeArrowheads="1"/>
          </p:cNvSpPr>
          <p:nvPr/>
        </p:nvSpPr>
        <p:spPr bwMode="auto">
          <a:xfrm>
            <a:off x="3775075" y="17954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49" name="Line 33"/>
          <p:cNvSpPr>
            <a:spLocks noChangeShapeType="1"/>
          </p:cNvSpPr>
          <p:nvPr/>
        </p:nvSpPr>
        <p:spPr bwMode="auto">
          <a:xfrm flipH="1">
            <a:off x="1752600" y="4038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 flipH="1">
            <a:off x="1219200" y="5943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1" name="Rectangle 35"/>
          <p:cNvSpPr>
            <a:spLocks noChangeArrowheads="1"/>
          </p:cNvSpPr>
          <p:nvPr/>
        </p:nvSpPr>
        <p:spPr bwMode="auto">
          <a:xfrm>
            <a:off x="1660525" y="36877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442852" name="Rectangle 36"/>
          <p:cNvSpPr>
            <a:spLocks noChangeArrowheads="1"/>
          </p:cNvSpPr>
          <p:nvPr/>
        </p:nvSpPr>
        <p:spPr bwMode="auto">
          <a:xfrm>
            <a:off x="1279525" y="58213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442853" name="Rectangle 37"/>
          <p:cNvSpPr>
            <a:spLocks noChangeArrowheads="1"/>
          </p:cNvSpPr>
          <p:nvPr/>
        </p:nvSpPr>
        <p:spPr bwMode="auto">
          <a:xfrm>
            <a:off x="7756525" y="44497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H="1">
            <a:off x="5486400" y="26670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5" name="Rectangle 39"/>
          <p:cNvSpPr>
            <a:spLocks noChangeArrowheads="1"/>
          </p:cNvSpPr>
          <p:nvPr/>
        </p:nvSpPr>
        <p:spPr bwMode="auto">
          <a:xfrm>
            <a:off x="6240463" y="5211763"/>
            <a:ext cx="111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Word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or Byte</a:t>
            </a:r>
          </a:p>
        </p:txBody>
      </p:sp>
      <p:sp>
        <p:nvSpPr>
          <p:cNvPr id="1442856" name="Line 40"/>
          <p:cNvSpPr>
            <a:spLocks noChangeShapeType="1"/>
          </p:cNvSpPr>
          <p:nvPr/>
        </p:nvSpPr>
        <p:spPr bwMode="auto">
          <a:xfrm flipH="1">
            <a:off x="3200400" y="2514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7" name="Line 41"/>
          <p:cNvSpPr>
            <a:spLocks noChangeShapeType="1"/>
          </p:cNvSpPr>
          <p:nvPr/>
        </p:nvSpPr>
        <p:spPr bwMode="auto">
          <a:xfrm flipH="1">
            <a:off x="2438400" y="2895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8" name="Line 42"/>
          <p:cNvSpPr>
            <a:spLocks noChangeShapeType="1"/>
          </p:cNvSpPr>
          <p:nvPr/>
        </p:nvSpPr>
        <p:spPr bwMode="auto">
          <a:xfrm>
            <a:off x="2438400" y="2590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59" name="Line 43"/>
          <p:cNvSpPr>
            <a:spLocks noChangeShapeType="1"/>
          </p:cNvSpPr>
          <p:nvPr/>
        </p:nvSpPr>
        <p:spPr bwMode="auto">
          <a:xfrm>
            <a:off x="3505200" y="25146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0" name="Line 44"/>
          <p:cNvSpPr>
            <a:spLocks noChangeShapeType="1"/>
          </p:cNvSpPr>
          <p:nvPr/>
        </p:nvSpPr>
        <p:spPr bwMode="auto">
          <a:xfrm flipH="1">
            <a:off x="3505200" y="2590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1" name="Line 45"/>
          <p:cNvSpPr>
            <a:spLocks noChangeShapeType="1"/>
          </p:cNvSpPr>
          <p:nvPr/>
        </p:nvSpPr>
        <p:spPr bwMode="auto">
          <a:xfrm flipH="1">
            <a:off x="3505200" y="2743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2" name="Line 46"/>
          <p:cNvSpPr>
            <a:spLocks noChangeShapeType="1"/>
          </p:cNvSpPr>
          <p:nvPr/>
        </p:nvSpPr>
        <p:spPr bwMode="auto">
          <a:xfrm>
            <a:off x="3505200" y="27432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3" name="Rectangle 47" descr="Large confetti"/>
          <p:cNvSpPr>
            <a:spLocks noChangeArrowheads="1"/>
          </p:cNvSpPr>
          <p:nvPr/>
        </p:nvSpPr>
        <p:spPr bwMode="auto">
          <a:xfrm>
            <a:off x="2298700" y="3213100"/>
            <a:ext cx="2413000" cy="3556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64" name="Rectangle 48"/>
          <p:cNvSpPr>
            <a:spLocks noChangeArrowheads="1"/>
          </p:cNvSpPr>
          <p:nvPr/>
        </p:nvSpPr>
        <p:spPr bwMode="auto">
          <a:xfrm>
            <a:off x="2803525" y="3884613"/>
            <a:ext cx="2651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744913" y="4094163"/>
            <a:ext cx="473075" cy="327025"/>
            <a:chOff x="2359" y="2579"/>
            <a:chExt cx="298" cy="206"/>
          </a:xfrm>
        </p:grpSpPr>
        <p:sp>
          <p:nvSpPr>
            <p:cNvPr id="1442866" name="Line 50"/>
            <p:cNvSpPr>
              <a:spLocks noChangeShapeType="1"/>
            </p:cNvSpPr>
            <p:nvPr/>
          </p:nvSpPr>
          <p:spPr bwMode="auto">
            <a:xfrm>
              <a:off x="2359" y="2580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7" name="Line 51"/>
            <p:cNvSpPr>
              <a:spLocks noChangeShapeType="1"/>
            </p:cNvSpPr>
            <p:nvPr/>
          </p:nvSpPr>
          <p:spPr bwMode="auto">
            <a:xfrm>
              <a:off x="2359" y="2782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8" name="Line 52"/>
            <p:cNvSpPr>
              <a:spLocks noChangeShapeType="1"/>
            </p:cNvSpPr>
            <p:nvPr/>
          </p:nvSpPr>
          <p:spPr bwMode="auto">
            <a:xfrm>
              <a:off x="2361" y="2579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69" name="Arc 53"/>
            <p:cNvSpPr>
              <a:spLocks/>
            </p:cNvSpPr>
            <p:nvPr/>
          </p:nvSpPr>
          <p:spPr bwMode="auto">
            <a:xfrm>
              <a:off x="2562" y="2580"/>
              <a:ext cx="94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5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</a:path>
                <a:path w="21599" h="21600" stroke="0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70" name="Arc 54"/>
            <p:cNvSpPr>
              <a:spLocks/>
            </p:cNvSpPr>
            <p:nvPr/>
          </p:nvSpPr>
          <p:spPr bwMode="auto">
            <a:xfrm>
              <a:off x="2563" y="2678"/>
              <a:ext cx="94" cy="107"/>
            </a:xfrm>
            <a:custGeom>
              <a:avLst/>
              <a:gdLst>
                <a:gd name="G0" fmla="+- 0 0 0"/>
                <a:gd name="G1" fmla="+- 205 0 0"/>
                <a:gd name="G2" fmla="+- 21600 0 0"/>
                <a:gd name="T0" fmla="*/ 21599 w 21600"/>
                <a:gd name="T1" fmla="*/ 0 h 21805"/>
                <a:gd name="T2" fmla="*/ 0 w 21600"/>
                <a:gd name="T3" fmla="*/ 21805 h 21805"/>
                <a:gd name="T4" fmla="*/ 0 w 21600"/>
                <a:gd name="T5" fmla="*/ 205 h 2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2871" name="Oval 55"/>
          <p:cNvSpPr>
            <a:spLocks noChangeArrowheads="1"/>
          </p:cNvSpPr>
          <p:nvPr/>
        </p:nvSpPr>
        <p:spPr bwMode="auto">
          <a:xfrm>
            <a:off x="2706688" y="3898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2" name="Rectangle 56"/>
          <p:cNvSpPr>
            <a:spLocks noChangeArrowheads="1"/>
          </p:cNvSpPr>
          <p:nvPr/>
        </p:nvSpPr>
        <p:spPr bwMode="auto">
          <a:xfrm>
            <a:off x="2740025" y="3954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42873" name="Line 57"/>
          <p:cNvSpPr>
            <a:spLocks noChangeShapeType="1"/>
          </p:cNvSpPr>
          <p:nvPr/>
        </p:nvSpPr>
        <p:spPr bwMode="auto">
          <a:xfrm>
            <a:off x="2438400" y="3429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4" name="Line 58"/>
          <p:cNvSpPr>
            <a:spLocks noChangeShapeType="1"/>
          </p:cNvSpPr>
          <p:nvPr/>
        </p:nvSpPr>
        <p:spPr bwMode="auto">
          <a:xfrm>
            <a:off x="2971800" y="342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5" name="Line 59"/>
          <p:cNvSpPr>
            <a:spLocks noChangeShapeType="1"/>
          </p:cNvSpPr>
          <p:nvPr/>
        </p:nvSpPr>
        <p:spPr bwMode="auto">
          <a:xfrm flipH="1">
            <a:off x="1600200" y="41148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6" name="Oval 60"/>
          <p:cNvSpPr>
            <a:spLocks noChangeArrowheads="1"/>
          </p:cNvSpPr>
          <p:nvPr/>
        </p:nvSpPr>
        <p:spPr bwMode="auto">
          <a:xfrm>
            <a:off x="2408238" y="33956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7" name="Oval 61"/>
          <p:cNvSpPr>
            <a:spLocks noChangeArrowheads="1"/>
          </p:cNvSpPr>
          <p:nvPr/>
        </p:nvSpPr>
        <p:spPr bwMode="auto">
          <a:xfrm>
            <a:off x="2943225" y="33956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8" name="Oval 62"/>
          <p:cNvSpPr>
            <a:spLocks noChangeArrowheads="1"/>
          </p:cNvSpPr>
          <p:nvPr/>
        </p:nvSpPr>
        <p:spPr bwMode="auto">
          <a:xfrm>
            <a:off x="3775075" y="33956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79" name="Line 63"/>
          <p:cNvSpPr>
            <a:spLocks noChangeShapeType="1"/>
          </p:cNvSpPr>
          <p:nvPr/>
        </p:nvSpPr>
        <p:spPr bwMode="auto">
          <a:xfrm flipH="1">
            <a:off x="5486400" y="4267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0" name="Line 64"/>
          <p:cNvSpPr>
            <a:spLocks noChangeShapeType="1"/>
          </p:cNvSpPr>
          <p:nvPr/>
        </p:nvSpPr>
        <p:spPr bwMode="auto">
          <a:xfrm flipH="1">
            <a:off x="3200400" y="4114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1" name="Line 65"/>
          <p:cNvSpPr>
            <a:spLocks noChangeShapeType="1"/>
          </p:cNvSpPr>
          <p:nvPr/>
        </p:nvSpPr>
        <p:spPr bwMode="auto">
          <a:xfrm flipH="1">
            <a:off x="2438400" y="44958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2" name="Line 66"/>
          <p:cNvSpPr>
            <a:spLocks noChangeShapeType="1"/>
          </p:cNvSpPr>
          <p:nvPr/>
        </p:nvSpPr>
        <p:spPr bwMode="auto">
          <a:xfrm>
            <a:off x="24384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3" name="Line 67"/>
          <p:cNvSpPr>
            <a:spLocks noChangeShapeType="1"/>
          </p:cNvSpPr>
          <p:nvPr/>
        </p:nvSpPr>
        <p:spPr bwMode="auto">
          <a:xfrm>
            <a:off x="3505200" y="41148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4" name="Line 68"/>
          <p:cNvSpPr>
            <a:spLocks noChangeShapeType="1"/>
          </p:cNvSpPr>
          <p:nvPr/>
        </p:nvSpPr>
        <p:spPr bwMode="auto">
          <a:xfrm flipH="1">
            <a:off x="3505200" y="41910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5" name="Line 69"/>
          <p:cNvSpPr>
            <a:spLocks noChangeShapeType="1"/>
          </p:cNvSpPr>
          <p:nvPr/>
        </p:nvSpPr>
        <p:spPr bwMode="auto">
          <a:xfrm flipH="1">
            <a:off x="3505200" y="4343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6" name="Line 70"/>
          <p:cNvSpPr>
            <a:spLocks noChangeShapeType="1"/>
          </p:cNvSpPr>
          <p:nvPr/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7" name="Line 71"/>
          <p:cNvSpPr>
            <a:spLocks noChangeShapeType="1"/>
          </p:cNvSpPr>
          <p:nvPr/>
        </p:nvSpPr>
        <p:spPr bwMode="auto">
          <a:xfrm>
            <a:off x="3276600" y="3200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8" name="Line 72"/>
          <p:cNvSpPr>
            <a:spLocks noChangeShapeType="1"/>
          </p:cNvSpPr>
          <p:nvPr/>
        </p:nvSpPr>
        <p:spPr bwMode="auto">
          <a:xfrm>
            <a:off x="2590800" y="3200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89" name="Rectangle 73" descr="Large confetti"/>
          <p:cNvSpPr>
            <a:spLocks noChangeArrowheads="1"/>
          </p:cNvSpPr>
          <p:nvPr/>
        </p:nvSpPr>
        <p:spPr bwMode="auto">
          <a:xfrm>
            <a:off x="2298700" y="4813300"/>
            <a:ext cx="2413000" cy="3556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90" name="Rectangle 74"/>
          <p:cNvSpPr>
            <a:spLocks noChangeArrowheads="1"/>
          </p:cNvSpPr>
          <p:nvPr/>
        </p:nvSpPr>
        <p:spPr bwMode="auto">
          <a:xfrm>
            <a:off x="2803525" y="5484813"/>
            <a:ext cx="2651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</a:t>
            </a: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744913" y="5694363"/>
            <a:ext cx="473075" cy="327025"/>
            <a:chOff x="2359" y="3587"/>
            <a:chExt cx="298" cy="206"/>
          </a:xfrm>
        </p:grpSpPr>
        <p:sp>
          <p:nvSpPr>
            <p:cNvPr id="1442892" name="Line 76"/>
            <p:cNvSpPr>
              <a:spLocks noChangeShapeType="1"/>
            </p:cNvSpPr>
            <p:nvPr/>
          </p:nvSpPr>
          <p:spPr bwMode="auto">
            <a:xfrm>
              <a:off x="2359" y="3588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93" name="Line 77"/>
            <p:cNvSpPr>
              <a:spLocks noChangeShapeType="1"/>
            </p:cNvSpPr>
            <p:nvPr/>
          </p:nvSpPr>
          <p:spPr bwMode="auto">
            <a:xfrm>
              <a:off x="2359" y="3790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94" name="Line 78"/>
            <p:cNvSpPr>
              <a:spLocks noChangeShapeType="1"/>
            </p:cNvSpPr>
            <p:nvPr/>
          </p:nvSpPr>
          <p:spPr bwMode="auto">
            <a:xfrm>
              <a:off x="2361" y="3587"/>
              <a:ext cx="0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95" name="Arc 79"/>
            <p:cNvSpPr>
              <a:spLocks/>
            </p:cNvSpPr>
            <p:nvPr/>
          </p:nvSpPr>
          <p:spPr bwMode="auto">
            <a:xfrm>
              <a:off x="2562" y="3588"/>
              <a:ext cx="94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395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</a:path>
                <a:path w="21599" h="21600" stroke="0" extrusionOk="0">
                  <a:moveTo>
                    <a:pt x="0" y="-1"/>
                  </a:moveTo>
                  <a:cubicBezTo>
                    <a:pt x="11849" y="-1"/>
                    <a:pt x="21486" y="9546"/>
                    <a:pt x="21599" y="213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96" name="Arc 80"/>
            <p:cNvSpPr>
              <a:spLocks/>
            </p:cNvSpPr>
            <p:nvPr/>
          </p:nvSpPr>
          <p:spPr bwMode="auto">
            <a:xfrm>
              <a:off x="2563" y="3686"/>
              <a:ext cx="94" cy="107"/>
            </a:xfrm>
            <a:custGeom>
              <a:avLst/>
              <a:gdLst>
                <a:gd name="G0" fmla="+- 0 0 0"/>
                <a:gd name="G1" fmla="+- 205 0 0"/>
                <a:gd name="G2" fmla="+- 21600 0 0"/>
                <a:gd name="T0" fmla="*/ 21599 w 21600"/>
                <a:gd name="T1" fmla="*/ 0 h 21805"/>
                <a:gd name="T2" fmla="*/ 0 w 21600"/>
                <a:gd name="T3" fmla="*/ 21805 h 21805"/>
                <a:gd name="T4" fmla="*/ 0 w 21600"/>
                <a:gd name="T5" fmla="*/ 205 h 2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05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</a:path>
                <a:path w="21600" h="21805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12134"/>
                    <a:pt x="11929" y="21805"/>
                    <a:pt x="-1" y="21805"/>
                  </a:cubicBezTo>
                  <a:lnTo>
                    <a:pt x="0" y="205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2897" name="Oval 81"/>
          <p:cNvSpPr>
            <a:spLocks noChangeArrowheads="1"/>
          </p:cNvSpPr>
          <p:nvPr/>
        </p:nvSpPr>
        <p:spPr bwMode="auto">
          <a:xfrm>
            <a:off x="2706688" y="54991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898" name="Rectangle 82"/>
          <p:cNvSpPr>
            <a:spLocks noChangeArrowheads="1"/>
          </p:cNvSpPr>
          <p:nvPr/>
        </p:nvSpPr>
        <p:spPr bwMode="auto">
          <a:xfrm>
            <a:off x="2740025" y="55546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442899" name="Line 83"/>
          <p:cNvSpPr>
            <a:spLocks noChangeShapeType="1"/>
          </p:cNvSpPr>
          <p:nvPr/>
        </p:nvSpPr>
        <p:spPr bwMode="auto">
          <a:xfrm>
            <a:off x="2438400" y="50292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0" name="Line 84"/>
          <p:cNvSpPr>
            <a:spLocks noChangeShapeType="1"/>
          </p:cNvSpPr>
          <p:nvPr/>
        </p:nvSpPr>
        <p:spPr bwMode="auto">
          <a:xfrm>
            <a:off x="2971800" y="5029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1" name="Line 85"/>
          <p:cNvSpPr>
            <a:spLocks noChangeShapeType="1"/>
          </p:cNvSpPr>
          <p:nvPr/>
        </p:nvSpPr>
        <p:spPr bwMode="auto">
          <a:xfrm flipH="1">
            <a:off x="2057400" y="5715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2" name="Oval 86"/>
          <p:cNvSpPr>
            <a:spLocks noChangeArrowheads="1"/>
          </p:cNvSpPr>
          <p:nvPr/>
        </p:nvSpPr>
        <p:spPr bwMode="auto">
          <a:xfrm>
            <a:off x="2408238" y="49958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3" name="Oval 87"/>
          <p:cNvSpPr>
            <a:spLocks noChangeArrowheads="1"/>
          </p:cNvSpPr>
          <p:nvPr/>
        </p:nvSpPr>
        <p:spPr bwMode="auto">
          <a:xfrm>
            <a:off x="2943225" y="49958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4" name="Oval 88"/>
          <p:cNvSpPr>
            <a:spLocks noChangeArrowheads="1"/>
          </p:cNvSpPr>
          <p:nvPr/>
        </p:nvSpPr>
        <p:spPr bwMode="auto">
          <a:xfrm>
            <a:off x="3775075" y="4995863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5" name="Line 89"/>
          <p:cNvSpPr>
            <a:spLocks noChangeShapeType="1"/>
          </p:cNvSpPr>
          <p:nvPr/>
        </p:nvSpPr>
        <p:spPr bwMode="auto">
          <a:xfrm flipH="1">
            <a:off x="6096000" y="5867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6" name="Line 90"/>
          <p:cNvSpPr>
            <a:spLocks noChangeShapeType="1"/>
          </p:cNvSpPr>
          <p:nvPr/>
        </p:nvSpPr>
        <p:spPr bwMode="auto">
          <a:xfrm flipH="1">
            <a:off x="3200400" y="5715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7" name="Line 91"/>
          <p:cNvSpPr>
            <a:spLocks noChangeShapeType="1"/>
          </p:cNvSpPr>
          <p:nvPr/>
        </p:nvSpPr>
        <p:spPr bwMode="auto">
          <a:xfrm flipH="1">
            <a:off x="2438400" y="609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8" name="Line 92"/>
          <p:cNvSpPr>
            <a:spLocks noChangeShapeType="1"/>
          </p:cNvSpPr>
          <p:nvPr/>
        </p:nvSpPr>
        <p:spPr bwMode="auto">
          <a:xfrm>
            <a:off x="2438400" y="5791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09" name="Line 93"/>
          <p:cNvSpPr>
            <a:spLocks noChangeShapeType="1"/>
          </p:cNvSpPr>
          <p:nvPr/>
        </p:nvSpPr>
        <p:spPr bwMode="auto">
          <a:xfrm>
            <a:off x="3505200" y="5715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0" name="Line 94"/>
          <p:cNvSpPr>
            <a:spLocks noChangeShapeType="1"/>
          </p:cNvSpPr>
          <p:nvPr/>
        </p:nvSpPr>
        <p:spPr bwMode="auto">
          <a:xfrm flipH="1">
            <a:off x="3505200" y="5791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1" name="Line 95"/>
          <p:cNvSpPr>
            <a:spLocks noChangeShapeType="1"/>
          </p:cNvSpPr>
          <p:nvPr/>
        </p:nvSpPr>
        <p:spPr bwMode="auto">
          <a:xfrm flipH="1">
            <a:off x="3505200" y="594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2" name="Line 96"/>
          <p:cNvSpPr>
            <a:spLocks noChangeShapeType="1"/>
          </p:cNvSpPr>
          <p:nvPr/>
        </p:nvSpPr>
        <p:spPr bwMode="auto">
          <a:xfrm>
            <a:off x="3505200" y="59436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3" name="Line 97"/>
          <p:cNvSpPr>
            <a:spLocks noChangeShapeType="1"/>
          </p:cNvSpPr>
          <p:nvPr/>
        </p:nvSpPr>
        <p:spPr bwMode="auto">
          <a:xfrm>
            <a:off x="3276600" y="4800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4" name="Line 98"/>
          <p:cNvSpPr>
            <a:spLocks noChangeShapeType="1"/>
          </p:cNvSpPr>
          <p:nvPr/>
        </p:nvSpPr>
        <p:spPr bwMode="auto">
          <a:xfrm>
            <a:off x="2590800" y="4800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5" name="Line 99"/>
          <p:cNvSpPr>
            <a:spLocks noChangeShapeType="1"/>
          </p:cNvSpPr>
          <p:nvPr/>
        </p:nvSpPr>
        <p:spPr bwMode="auto">
          <a:xfrm>
            <a:off x="1066800" y="4953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6" name="Line 100"/>
          <p:cNvSpPr>
            <a:spLocks noChangeShapeType="1"/>
          </p:cNvSpPr>
          <p:nvPr/>
        </p:nvSpPr>
        <p:spPr bwMode="auto">
          <a:xfrm flipH="1">
            <a:off x="3810000" y="3429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7" name="Line 101"/>
          <p:cNvSpPr>
            <a:spLocks noChangeShapeType="1"/>
          </p:cNvSpPr>
          <p:nvPr/>
        </p:nvSpPr>
        <p:spPr bwMode="auto">
          <a:xfrm flipH="1">
            <a:off x="3810000" y="5029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8" name="Line 102"/>
          <p:cNvSpPr>
            <a:spLocks noChangeShapeType="1"/>
          </p:cNvSpPr>
          <p:nvPr/>
        </p:nvSpPr>
        <p:spPr bwMode="auto">
          <a:xfrm>
            <a:off x="5410200" y="1676400"/>
            <a:ext cx="0" cy="388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19" name="AutoShape 103"/>
          <p:cNvSpPr>
            <a:spLocks noChangeArrowheads="1"/>
          </p:cNvSpPr>
          <p:nvPr/>
        </p:nvSpPr>
        <p:spPr bwMode="auto">
          <a:xfrm rot="5400000" flipV="1">
            <a:off x="5422901" y="5043487"/>
            <a:ext cx="1117600" cy="276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20" name="Line 104"/>
          <p:cNvSpPr>
            <a:spLocks noChangeShapeType="1"/>
          </p:cNvSpPr>
          <p:nvPr/>
        </p:nvSpPr>
        <p:spPr bwMode="auto">
          <a:xfrm>
            <a:off x="1295400" y="579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21" name="Line 105"/>
          <p:cNvSpPr>
            <a:spLocks noChangeShapeType="1"/>
          </p:cNvSpPr>
          <p:nvPr/>
        </p:nvSpPr>
        <p:spPr bwMode="auto">
          <a:xfrm>
            <a:off x="1295400" y="63246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22" name="Line 106"/>
          <p:cNvSpPr>
            <a:spLocks noChangeShapeType="1"/>
          </p:cNvSpPr>
          <p:nvPr/>
        </p:nvSpPr>
        <p:spPr bwMode="auto">
          <a:xfrm flipV="1">
            <a:off x="6019800" y="5562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23" name="Line 107"/>
          <p:cNvSpPr>
            <a:spLocks noChangeShapeType="1"/>
          </p:cNvSpPr>
          <p:nvPr/>
        </p:nvSpPr>
        <p:spPr bwMode="auto">
          <a:xfrm flipH="1">
            <a:off x="3810000" y="1828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4960938" y="3268663"/>
            <a:ext cx="215900" cy="279400"/>
            <a:chOff x="3125" y="2059"/>
            <a:chExt cx="136" cy="176"/>
          </a:xfrm>
        </p:grpSpPr>
        <p:sp>
          <p:nvSpPr>
            <p:cNvPr id="1442925" name="Line 109"/>
            <p:cNvSpPr>
              <a:spLocks noChangeShapeType="1"/>
            </p:cNvSpPr>
            <p:nvPr/>
          </p:nvSpPr>
          <p:spPr bwMode="auto">
            <a:xfrm>
              <a:off x="3128" y="2059"/>
              <a:ext cx="133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26" name="Line 110"/>
            <p:cNvSpPr>
              <a:spLocks noChangeShapeType="1"/>
            </p:cNvSpPr>
            <p:nvPr/>
          </p:nvSpPr>
          <p:spPr bwMode="auto">
            <a:xfrm flipV="1">
              <a:off x="3128" y="2143"/>
              <a:ext cx="133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27" name="Line 111"/>
            <p:cNvSpPr>
              <a:spLocks noChangeShapeType="1"/>
            </p:cNvSpPr>
            <p:nvPr/>
          </p:nvSpPr>
          <p:spPr bwMode="auto">
            <a:xfrm>
              <a:off x="3125" y="206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4960938" y="1668463"/>
            <a:ext cx="215900" cy="279400"/>
            <a:chOff x="3125" y="1051"/>
            <a:chExt cx="136" cy="176"/>
          </a:xfrm>
        </p:grpSpPr>
        <p:sp>
          <p:nvSpPr>
            <p:cNvPr id="1442929" name="Line 113"/>
            <p:cNvSpPr>
              <a:spLocks noChangeShapeType="1"/>
            </p:cNvSpPr>
            <p:nvPr/>
          </p:nvSpPr>
          <p:spPr bwMode="auto">
            <a:xfrm>
              <a:off x="3128" y="1051"/>
              <a:ext cx="133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0" name="Line 114"/>
            <p:cNvSpPr>
              <a:spLocks noChangeShapeType="1"/>
            </p:cNvSpPr>
            <p:nvPr/>
          </p:nvSpPr>
          <p:spPr bwMode="auto">
            <a:xfrm flipV="1">
              <a:off x="3128" y="1135"/>
              <a:ext cx="133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1" name="Line 115"/>
            <p:cNvSpPr>
              <a:spLocks noChangeShapeType="1"/>
            </p:cNvSpPr>
            <p:nvPr/>
          </p:nvSpPr>
          <p:spPr bwMode="auto">
            <a:xfrm>
              <a:off x="3125" y="1054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4960938" y="4868863"/>
            <a:ext cx="215900" cy="279400"/>
            <a:chOff x="3125" y="3067"/>
            <a:chExt cx="136" cy="176"/>
          </a:xfrm>
        </p:grpSpPr>
        <p:sp>
          <p:nvSpPr>
            <p:cNvPr id="1442933" name="Line 117"/>
            <p:cNvSpPr>
              <a:spLocks noChangeShapeType="1"/>
            </p:cNvSpPr>
            <p:nvPr/>
          </p:nvSpPr>
          <p:spPr bwMode="auto">
            <a:xfrm>
              <a:off x="3128" y="3067"/>
              <a:ext cx="133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4" name="Line 118"/>
            <p:cNvSpPr>
              <a:spLocks noChangeShapeType="1"/>
            </p:cNvSpPr>
            <p:nvPr/>
          </p:nvSpPr>
          <p:spPr bwMode="auto">
            <a:xfrm flipV="1">
              <a:off x="3128" y="3151"/>
              <a:ext cx="133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35" name="Line 119"/>
            <p:cNvSpPr>
              <a:spLocks noChangeShapeType="1"/>
            </p:cNvSpPr>
            <p:nvPr/>
          </p:nvSpPr>
          <p:spPr bwMode="auto">
            <a:xfrm>
              <a:off x="3125" y="3070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2936" name="Line 120"/>
          <p:cNvSpPr>
            <a:spLocks noChangeShapeType="1"/>
          </p:cNvSpPr>
          <p:nvPr/>
        </p:nvSpPr>
        <p:spPr bwMode="auto">
          <a:xfrm flipH="1">
            <a:off x="5181600" y="18049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37" name="Line 121"/>
          <p:cNvSpPr>
            <a:spLocks noChangeShapeType="1"/>
          </p:cNvSpPr>
          <p:nvPr/>
        </p:nvSpPr>
        <p:spPr bwMode="auto">
          <a:xfrm flipH="1">
            <a:off x="5168900" y="34051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38" name="Line 122"/>
          <p:cNvSpPr>
            <a:spLocks noChangeShapeType="1"/>
          </p:cNvSpPr>
          <p:nvPr/>
        </p:nvSpPr>
        <p:spPr bwMode="auto">
          <a:xfrm flipH="1">
            <a:off x="5181600" y="50053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39" name="Line 123"/>
          <p:cNvSpPr>
            <a:spLocks noChangeShapeType="1"/>
          </p:cNvSpPr>
          <p:nvPr/>
        </p:nvSpPr>
        <p:spPr bwMode="auto">
          <a:xfrm>
            <a:off x="5029200" y="1905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40" name="Line 124"/>
          <p:cNvSpPr>
            <a:spLocks noChangeShapeType="1"/>
          </p:cNvSpPr>
          <p:nvPr/>
        </p:nvSpPr>
        <p:spPr bwMode="auto">
          <a:xfrm>
            <a:off x="5029200" y="3505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41" name="Line 125"/>
          <p:cNvSpPr>
            <a:spLocks noChangeShapeType="1"/>
          </p:cNvSpPr>
          <p:nvPr/>
        </p:nvSpPr>
        <p:spPr bwMode="auto">
          <a:xfrm>
            <a:off x="5029200" y="5105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42" name="Line 126"/>
          <p:cNvSpPr>
            <a:spLocks noChangeShapeType="1"/>
          </p:cNvSpPr>
          <p:nvPr/>
        </p:nvSpPr>
        <p:spPr bwMode="auto">
          <a:xfrm flipH="1">
            <a:off x="4191000" y="4267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43" name="Line 127"/>
          <p:cNvSpPr>
            <a:spLocks noChangeShapeType="1"/>
          </p:cNvSpPr>
          <p:nvPr/>
        </p:nvSpPr>
        <p:spPr bwMode="auto">
          <a:xfrm flipH="1">
            <a:off x="4191000" y="2667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44" name="Line 128"/>
          <p:cNvSpPr>
            <a:spLocks noChangeShapeType="1"/>
          </p:cNvSpPr>
          <p:nvPr/>
        </p:nvSpPr>
        <p:spPr bwMode="auto">
          <a:xfrm flipH="1">
            <a:off x="4191000" y="5867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7221538" y="4046538"/>
            <a:ext cx="758825" cy="476250"/>
            <a:chOff x="4549" y="2549"/>
            <a:chExt cx="478" cy="300"/>
          </a:xfrm>
        </p:grpSpPr>
        <p:sp>
          <p:nvSpPr>
            <p:cNvPr id="1442946" name="Arc 130"/>
            <p:cNvSpPr>
              <a:spLocks/>
            </p:cNvSpPr>
            <p:nvPr/>
          </p:nvSpPr>
          <p:spPr bwMode="auto">
            <a:xfrm>
              <a:off x="4549" y="2549"/>
              <a:ext cx="70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7" name="Arc 131"/>
            <p:cNvSpPr>
              <a:spLocks/>
            </p:cNvSpPr>
            <p:nvPr/>
          </p:nvSpPr>
          <p:spPr bwMode="auto">
            <a:xfrm>
              <a:off x="4549" y="2549"/>
              <a:ext cx="478" cy="1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8" name="Arc 132"/>
            <p:cNvSpPr>
              <a:spLocks/>
            </p:cNvSpPr>
            <p:nvPr/>
          </p:nvSpPr>
          <p:spPr bwMode="auto">
            <a:xfrm>
              <a:off x="4573" y="2692"/>
              <a:ext cx="453" cy="1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49" name="Arc 133"/>
            <p:cNvSpPr>
              <a:spLocks/>
            </p:cNvSpPr>
            <p:nvPr/>
          </p:nvSpPr>
          <p:spPr bwMode="auto">
            <a:xfrm>
              <a:off x="4549" y="2692"/>
              <a:ext cx="70" cy="1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2950" name="Line 134"/>
          <p:cNvSpPr>
            <a:spLocks noChangeShapeType="1"/>
          </p:cNvSpPr>
          <p:nvPr/>
        </p:nvSpPr>
        <p:spPr bwMode="auto">
          <a:xfrm>
            <a:off x="7086600" y="4419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1" name="Line 135"/>
          <p:cNvSpPr>
            <a:spLocks noChangeShapeType="1"/>
          </p:cNvSpPr>
          <p:nvPr/>
        </p:nvSpPr>
        <p:spPr bwMode="auto">
          <a:xfrm flipH="1">
            <a:off x="7086600" y="4418013"/>
            <a:ext cx="2127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2" name="Line 136"/>
          <p:cNvSpPr>
            <a:spLocks noChangeShapeType="1"/>
          </p:cNvSpPr>
          <p:nvPr/>
        </p:nvSpPr>
        <p:spPr bwMode="auto">
          <a:xfrm flipH="1" flipV="1">
            <a:off x="7086600" y="4114800"/>
            <a:ext cx="18891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3" name="Line 137"/>
          <p:cNvSpPr>
            <a:spLocks noChangeShapeType="1"/>
          </p:cNvSpPr>
          <p:nvPr/>
        </p:nvSpPr>
        <p:spPr bwMode="auto">
          <a:xfrm>
            <a:off x="7086600" y="2667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4" name="Line 138"/>
          <p:cNvSpPr>
            <a:spLocks noChangeShapeType="1"/>
          </p:cNvSpPr>
          <p:nvPr/>
        </p:nvSpPr>
        <p:spPr bwMode="auto">
          <a:xfrm flipH="1">
            <a:off x="7935913" y="429101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5" name="Oval 139"/>
          <p:cNvSpPr>
            <a:spLocks noChangeArrowheads="1"/>
          </p:cNvSpPr>
          <p:nvPr/>
        </p:nvSpPr>
        <p:spPr bwMode="auto">
          <a:xfrm>
            <a:off x="2024063" y="40830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6" name="Line 140"/>
          <p:cNvSpPr>
            <a:spLocks noChangeShapeType="1"/>
          </p:cNvSpPr>
          <p:nvPr/>
        </p:nvSpPr>
        <p:spPr bwMode="auto">
          <a:xfrm flipH="1">
            <a:off x="2895600" y="2009775"/>
            <a:ext cx="15240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957" name="Rectangle 141"/>
          <p:cNvSpPr>
            <a:spLocks noChangeArrowheads="1"/>
          </p:cNvSpPr>
          <p:nvPr/>
        </p:nvSpPr>
        <p:spPr bwMode="auto">
          <a:xfrm>
            <a:off x="2955925" y="19351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BDFC-F26D-E646-9275-5FD5A32FBFC6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Replacement Policy</a:t>
            </a:r>
          </a:p>
        </p:txBody>
      </p:sp>
      <p:sp>
        <p:nvSpPr>
          <p:cNvPr id="1443843" name="Rectangle 3"/>
          <p:cNvSpPr>
            <a:spLocks noChangeArrowheads="1"/>
          </p:cNvSpPr>
          <p:nvPr/>
        </p:nvSpPr>
        <p:spPr bwMode="auto">
          <a:xfrm>
            <a:off x="381000" y="1066800"/>
            <a:ext cx="8370888" cy="5300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In an associative cache, which block from a set should be evicted when the set becomes full?</a:t>
            </a:r>
          </a:p>
          <a:p>
            <a:pPr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Random</a:t>
            </a:r>
          </a:p>
          <a:p>
            <a:pPr lvl="1">
              <a:spcBef>
                <a:spcPct val="0"/>
              </a:spcBef>
            </a:pPr>
            <a:endParaRPr lang="en-US" sz="14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Least Recently Used (LRU)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 LRU cache state must be updated on every access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 true implementation only feasible for small sets (2-way)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 pseudo-LRU binary tree often used for 4-8 way</a:t>
            </a:r>
          </a:p>
          <a:p>
            <a:pPr lvl="1">
              <a:spcBef>
                <a:spcPct val="0"/>
              </a:spcBef>
            </a:pPr>
            <a:endParaRPr lang="en-US" sz="14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First In, First Out (FIFO) a.k.a. Round-Robin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 used in highly associative caches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18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 Not Least Recently Used (NLRU)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 FIFO with exception for most recently used block or blocks</a:t>
            </a:r>
          </a:p>
          <a:p>
            <a:pPr lvl="1">
              <a:spcBef>
                <a:spcPct val="0"/>
              </a:spcBef>
            </a:pPr>
            <a:endParaRPr lang="en-US" sz="18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2"/>
                </a:solidFill>
                <a:latin typeface="Verdana" charset="0"/>
              </a:rPr>
              <a:t>This is a second-order effect.  Why?</a:t>
            </a:r>
          </a:p>
          <a:p>
            <a:pPr>
              <a:spcBef>
                <a:spcPct val="0"/>
              </a:spcBef>
            </a:pPr>
            <a:endParaRPr lang="en-US" sz="2000" i="1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3295650" y="6096000"/>
            <a:ext cx="533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/>
              <a:t>Replacement only happens on misses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4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 by</a:t>
            </a:r>
          </a:p>
          <a:p>
            <a:pPr lvl="1"/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 (MIT/UCB)</a:t>
            </a:r>
          </a:p>
          <a:p>
            <a:pPr lvl="1"/>
            <a:r>
              <a:rPr lang="en-US" dirty="0" smtClean="0"/>
              <a:t>David Patterson (UCB)</a:t>
            </a:r>
          </a:p>
          <a:p>
            <a:r>
              <a:rPr lang="en-US" dirty="0" smtClean="0"/>
              <a:t>And also by:</a:t>
            </a:r>
            <a:endParaRPr lang="en-US" dirty="0"/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  <a:endParaRPr lang="en-US" dirty="0" smtClean="0"/>
          </a:p>
          <a:p>
            <a:pPr lvl="1"/>
            <a:r>
              <a:rPr lang="en-US" dirty="0" smtClean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MIT material derived from course 6.823</a:t>
            </a:r>
          </a:p>
          <a:p>
            <a:r>
              <a:rPr lang="en-US" dirty="0"/>
              <a:t>UCB material derived from course </a:t>
            </a:r>
            <a:r>
              <a:rPr lang="en-US" dirty="0" smtClean="0"/>
              <a:t>CS252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D0E9-F829-904B-B7AC-91801C44E20E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8546" name="Rectangle 2"/>
          <p:cNvSpPr>
            <a:spLocks noChangeArrowheads="1"/>
          </p:cNvSpPr>
          <p:nvPr/>
        </p:nvSpPr>
        <p:spPr bwMode="auto">
          <a:xfrm>
            <a:off x="1941513" y="3998913"/>
            <a:ext cx="5899150" cy="228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571500" lvl="1" defTabSz="571500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Verdana" charset="0"/>
              </a:rPr>
              <a:t>time</a:t>
            </a:r>
          </a:p>
          <a:p>
            <a:pPr marL="571500" lvl="1"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IF	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	</a:t>
            </a: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ID		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I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 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endParaRPr lang="en-US" sz="1800">
              <a:solidFill>
                <a:schemeClr val="folHlink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EX		       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I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 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endParaRPr lang="en-US" sz="1800" baseline="-25000">
              <a:solidFill>
                <a:schemeClr val="folHlink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MA      			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    	I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    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endParaRPr lang="en-US" sz="1800" baseline="-25000">
              <a:solidFill>
                <a:schemeClr val="folHlink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WB     				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I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     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I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endParaRPr lang="en-US" sz="1800" baseline="-25000">
              <a:solidFill>
                <a:schemeClr val="folHlink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279400" y="431800"/>
            <a:ext cx="8521700" cy="787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Branch Pipeline Diagrams</a:t>
            </a:r>
            <a:br>
              <a:rPr lang="en-US"/>
            </a:br>
            <a:r>
              <a:rPr lang="en-US" sz="2400"/>
              <a:t>(branch delay slot)</a:t>
            </a:r>
            <a:endParaRPr lang="en-US"/>
          </a:p>
        </p:txBody>
      </p:sp>
      <p:sp>
        <p:nvSpPr>
          <p:cNvPr id="1388548" name="Rectangle 4"/>
          <p:cNvSpPr>
            <a:spLocks noChangeArrowheads="1"/>
          </p:cNvSpPr>
          <p:nvPr/>
        </p:nvSpPr>
        <p:spPr bwMode="auto">
          <a:xfrm>
            <a:off x="228600" y="1219200"/>
            <a:ext cx="7613650" cy="2193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1714500" lvl="3" defTabSz="571500">
              <a:spcBef>
                <a:spcPct val="0"/>
              </a:spcBef>
            </a:pPr>
            <a:endParaRPr lang="en-US" sz="1800" i="1">
              <a:solidFill>
                <a:schemeClr val="tx1"/>
              </a:solidFill>
              <a:latin typeface="Verdana" charset="0"/>
            </a:endParaRPr>
          </a:p>
          <a:p>
            <a:pPr marL="1714500" lvl="3" defTabSz="571500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Verdana" charset="0"/>
              </a:rPr>
              <a:t>	time</a:t>
            </a:r>
          </a:p>
          <a:p>
            <a:pPr marL="1714500" lvl="3"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accent1"/>
                </a:solidFill>
                <a:latin typeface="Verdana" charset="0"/>
              </a:rPr>
              <a:t>(I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) 096: ADD		IF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	ID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	EX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	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MA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	</a:t>
            </a:r>
            <a:r>
              <a:rPr lang="en-US" sz="1800">
                <a:solidFill>
                  <a:schemeClr val="accent1"/>
                </a:solidFill>
                <a:latin typeface="Verdana" charset="0"/>
              </a:rPr>
              <a:t>WB</a:t>
            </a:r>
            <a:r>
              <a:rPr lang="en-US" sz="1800" baseline="-25000">
                <a:solidFill>
                  <a:schemeClr val="accent1"/>
                </a:solidFill>
                <a:latin typeface="Verdana" charset="0"/>
              </a:rPr>
              <a:t>1</a:t>
            </a: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(I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) 100: BEQZ +200	IF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	ID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	EX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MA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	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WB</a:t>
            </a:r>
            <a:r>
              <a:rPr lang="en-US" sz="18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(I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) 104: ADD				IF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ID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EX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	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MA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	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WB</a:t>
            </a:r>
            <a:r>
              <a:rPr lang="en-US" sz="1800" baseline="-25000">
                <a:solidFill>
                  <a:schemeClr val="tx1"/>
                </a:solidFill>
                <a:latin typeface="Verdana" charset="0"/>
              </a:rPr>
              <a:t>3</a:t>
            </a:r>
          </a:p>
          <a:p>
            <a:pPr defTabSz="571500">
              <a:spcBef>
                <a:spcPct val="0"/>
              </a:spcBef>
            </a:pPr>
            <a:r>
              <a:rPr lang="en-US" sz="1800">
                <a:solidFill>
                  <a:srgbClr val="B69CAC"/>
                </a:solidFill>
                <a:latin typeface="Verdana" charset="0"/>
              </a:rPr>
              <a:t>(I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)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 304: ADD</a:t>
            </a:r>
            <a:r>
              <a:rPr lang="en-US" sz="1800">
                <a:solidFill>
                  <a:schemeClr val="tx1"/>
                </a:solidFill>
                <a:latin typeface="Verdana" charset="0"/>
              </a:rPr>
              <a:t>	          	      	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IF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	ID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	EX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MA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	</a:t>
            </a:r>
            <a:r>
              <a:rPr lang="en-US" sz="1800">
                <a:solidFill>
                  <a:srgbClr val="B69CAC"/>
                </a:solidFill>
                <a:latin typeface="Verdana" charset="0"/>
              </a:rPr>
              <a:t>WB</a:t>
            </a:r>
            <a:r>
              <a:rPr lang="en-US" sz="1800" baseline="-25000">
                <a:solidFill>
                  <a:srgbClr val="B69CAC"/>
                </a:solidFill>
                <a:latin typeface="Verdana" charset="0"/>
              </a:rPr>
              <a:t>4</a:t>
            </a:r>
          </a:p>
          <a:p>
            <a:pPr defTabSz="571500">
              <a:spcBef>
                <a:spcPct val="0"/>
              </a:spcBef>
            </a:pPr>
            <a:endParaRPr lang="en-US" sz="1800" baseline="-25000">
              <a:solidFill>
                <a:srgbClr val="B69CAC"/>
              </a:solidFill>
              <a:latin typeface="Verdana" charset="0"/>
            </a:endParaRPr>
          </a:p>
        </p:txBody>
      </p:sp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315913" y="4981575"/>
            <a:ext cx="1311275" cy="63817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Verdana" charset="0"/>
              </a:rPr>
              <a:t>Resource </a:t>
            </a:r>
          </a:p>
          <a:p>
            <a:pPr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latin typeface="Verdana" charset="0"/>
              </a:rPr>
              <a:t>Usage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6" grpId="0" autoUpdateAnimBg="0"/>
      <p:bldP spid="1388548" grpId="0" build="p" autoUpdateAnimBg="0"/>
      <p:bldP spid="138854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9ABC-AA2A-4349-8A31-237E0D66C753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292975" cy="736600"/>
          </a:xfrm>
        </p:spPr>
        <p:txBody>
          <a:bodyPr/>
          <a:lstStyle/>
          <a:p>
            <a:r>
              <a:rPr lang="en-US"/>
              <a:t>Why an Instruction may not be dispatched every cycle </a:t>
            </a:r>
            <a:r>
              <a:rPr lang="en-US" sz="2400"/>
              <a:t>(CPI&gt;1)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3650"/>
            <a:ext cx="8077200" cy="4197350"/>
          </a:xfrm>
        </p:spPr>
        <p:txBody>
          <a:bodyPr/>
          <a:lstStyle/>
          <a:p>
            <a:pPr marL="342900" indent="-342900"/>
            <a:r>
              <a:rPr lang="en-US"/>
              <a:t>Full bypassing may be too expensive to implement</a:t>
            </a:r>
          </a:p>
          <a:p>
            <a:pPr marL="742950" lvl="1" indent="-285750"/>
            <a:r>
              <a:rPr lang="en-US"/>
              <a:t>typically all frequently used paths are provided</a:t>
            </a:r>
          </a:p>
          <a:p>
            <a:pPr marL="742950" lvl="1" indent="-285750"/>
            <a:r>
              <a:rPr lang="en-US"/>
              <a:t>some infrequently used bypass paths may increase cycle time and counteract the benefit of reducing CPI</a:t>
            </a:r>
            <a:endParaRPr lang="en-US" sz="2000"/>
          </a:p>
          <a:p>
            <a:pPr marL="342900" indent="-342900"/>
            <a:r>
              <a:rPr lang="en-US" sz="2000"/>
              <a:t> </a:t>
            </a:r>
            <a:r>
              <a:rPr lang="en-US"/>
              <a:t>Loads have two-cycle latency</a:t>
            </a:r>
          </a:p>
          <a:p>
            <a:pPr marL="742950" lvl="1" indent="-285750"/>
            <a:r>
              <a:rPr lang="en-US"/>
              <a:t>Instruction after load cannot use load result</a:t>
            </a:r>
          </a:p>
          <a:p>
            <a:pPr marL="742950" lvl="1" indent="-285750"/>
            <a:r>
              <a:rPr lang="en-US"/>
              <a:t>MIPS-I ISA defined </a:t>
            </a:r>
            <a:r>
              <a:rPr lang="en-US" i="1"/>
              <a:t>load delay slots</a:t>
            </a:r>
            <a:r>
              <a:rPr lang="en-US"/>
              <a:t>, a software-visible pipeline hazard (compiler schedules independent instruction or inserts NOP to avoid hazard). Removed in MIPS-II (pipeline interlocks added in hardware)</a:t>
            </a:r>
          </a:p>
          <a:p>
            <a:pPr lvl="2"/>
            <a:r>
              <a:rPr lang="en-US"/>
              <a:t>MIPS:“</a:t>
            </a:r>
            <a:r>
              <a:rPr lang="en-US" b="1"/>
              <a:t>M</a:t>
            </a:r>
            <a:r>
              <a:rPr lang="en-US"/>
              <a:t>icroprocessor without </a:t>
            </a:r>
            <a:r>
              <a:rPr lang="en-US" b="1"/>
              <a:t>I</a:t>
            </a:r>
            <a:r>
              <a:rPr lang="en-US"/>
              <a:t>nterlocked </a:t>
            </a:r>
            <a:r>
              <a:rPr lang="en-US" b="1"/>
              <a:t>P</a:t>
            </a:r>
            <a:r>
              <a:rPr lang="en-US"/>
              <a:t>ipeline </a:t>
            </a:r>
            <a:r>
              <a:rPr lang="en-US" b="1"/>
              <a:t>S</a:t>
            </a:r>
            <a:r>
              <a:rPr lang="en-US"/>
              <a:t>tages</a:t>
            </a:r>
            <a:r>
              <a:rPr lang="en-US">
                <a:latin typeface="ヒラギノ角ゴ Pro W3" charset="-128"/>
              </a:rPr>
              <a:t>”</a:t>
            </a:r>
            <a:endParaRPr lang="en-US"/>
          </a:p>
          <a:p>
            <a:pPr marL="342900" indent="-342900"/>
            <a:r>
              <a:rPr lang="en-US" sz="2000"/>
              <a:t> </a:t>
            </a:r>
            <a:r>
              <a:rPr lang="en-US"/>
              <a:t>Conditional branches may cause bubbles</a:t>
            </a:r>
          </a:p>
          <a:p>
            <a:pPr marL="742950" lvl="1" indent="-285750"/>
            <a:r>
              <a:rPr lang="en-US"/>
              <a:t>kill following instruction(s) if no delay slots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736600"/>
          </a:xfrm>
        </p:spPr>
        <p:txBody>
          <a:bodyPr/>
          <a:lstStyle/>
          <a:p>
            <a:r>
              <a:rPr lang="en-US" dirty="0" smtClean="0"/>
              <a:t>Early Read-Only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228600" y="1066800"/>
            <a:ext cx="2895600" cy="1821597"/>
            <a:chOff x="228600" y="1066800"/>
            <a:chExt cx="2895600" cy="1821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066800"/>
              <a:ext cx="20447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205740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Punched cards, From early 1700s through </a:t>
              </a:r>
              <a:r>
                <a:rPr lang="en-US" dirty="0" err="1" smtClean="0">
                  <a:solidFill>
                    <a:schemeClr val="tx1"/>
                  </a:solidFill>
                </a:rPr>
                <a:t>Jaquard</a:t>
              </a:r>
              <a:r>
                <a:rPr lang="en-US" dirty="0" smtClean="0">
                  <a:solidFill>
                    <a:schemeClr val="tx1"/>
                  </a:solidFill>
                </a:rPr>
                <a:t> Loom, Babbage, and then IBM</a:t>
              </a:r>
              <a:endParaRPr lang="en-US" dirty="0"/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3352800" y="990600"/>
            <a:ext cx="2624138" cy="2507397"/>
            <a:chOff x="3352800" y="990600"/>
            <a:chExt cx="2624138" cy="25073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990600"/>
              <a:ext cx="2209800" cy="16647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2800" y="2667000"/>
              <a:ext cx="2624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Punched paper tape, instruction stream in Harvard Mk 1</a:t>
              </a:r>
              <a:endParaRPr lang="en-US" dirty="0"/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3200400" y="3810000"/>
            <a:ext cx="3048138" cy="2700754"/>
            <a:chOff x="3200400" y="3810000"/>
            <a:chExt cx="3048138" cy="27007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3810000"/>
              <a:ext cx="3048138" cy="236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00400" y="6172200"/>
              <a:ext cx="2624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IBM Card Capacitor ROS</a:t>
              </a:r>
              <a:endParaRPr lang="en-US" dirty="0"/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5943600" y="3352800"/>
            <a:ext cx="3200400" cy="3023176"/>
            <a:chOff x="5943600" y="3352800"/>
            <a:chExt cx="3200400" cy="30231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352800"/>
              <a:ext cx="3200400" cy="2400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00800" y="5791200"/>
              <a:ext cx="26241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IBM Balanced Capacitor ROS</a:t>
              </a:r>
              <a:endParaRPr lang="en-US" dirty="0"/>
            </a:p>
          </p:txBody>
        </p:sp>
      </p:grpSp>
      <p:grpSp>
        <p:nvGrpSpPr>
          <p:cNvPr id="19" name="Group 52"/>
          <p:cNvGrpSpPr/>
          <p:nvPr/>
        </p:nvGrpSpPr>
        <p:grpSpPr>
          <a:xfrm>
            <a:off x="228600" y="3200400"/>
            <a:ext cx="2624138" cy="2286794"/>
            <a:chOff x="228600" y="3200400"/>
            <a:chExt cx="2624138" cy="2286794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81000" y="4114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81000" y="4495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Group 22"/>
            <p:cNvGrpSpPr/>
            <p:nvPr/>
          </p:nvGrpSpPr>
          <p:grpSpPr>
            <a:xfrm flipV="1">
              <a:off x="838200" y="4191000"/>
              <a:ext cx="152400" cy="152400"/>
              <a:chOff x="1752600" y="4648200"/>
              <a:chExt cx="152400" cy="152400"/>
            </a:xfrm>
          </p:grpSpPr>
          <p:sp>
            <p:nvSpPr>
              <p:cNvPr id="18" name="Isosceles Triangle 17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" name="Straight Connector 23"/>
            <p:cNvCxnSpPr/>
            <p:nvPr/>
          </p:nvCxnSpPr>
          <p:spPr bwMode="auto">
            <a:xfrm>
              <a:off x="381000" y="4876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28600" y="4572000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686594" y="4571206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1144588" y="4570412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endCxn id="18" idx="3"/>
            </p:cNvCxnSpPr>
            <p:nvPr/>
          </p:nvCxnSpPr>
          <p:spPr bwMode="auto">
            <a:xfrm rot="5400000">
              <a:off x="876300" y="4152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876697" y="4381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914400" y="4419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36"/>
            <p:cNvGrpSpPr/>
            <p:nvPr/>
          </p:nvGrpSpPr>
          <p:grpSpPr>
            <a:xfrm flipV="1">
              <a:off x="1295400" y="4572000"/>
              <a:ext cx="152400" cy="152400"/>
              <a:chOff x="1752600" y="4648200"/>
              <a:chExt cx="152400" cy="152400"/>
            </a:xfrm>
          </p:grpSpPr>
          <p:sp>
            <p:nvSpPr>
              <p:cNvPr id="38" name="Isosceles Triangle 37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0" name="Straight Connector 39"/>
            <p:cNvCxnSpPr/>
            <p:nvPr/>
          </p:nvCxnSpPr>
          <p:spPr bwMode="auto">
            <a:xfrm rot="5400000">
              <a:off x="13335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13338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3716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Group 42"/>
            <p:cNvGrpSpPr/>
            <p:nvPr/>
          </p:nvGrpSpPr>
          <p:grpSpPr>
            <a:xfrm flipV="1">
              <a:off x="1752600" y="4572000"/>
              <a:ext cx="152400" cy="152400"/>
              <a:chOff x="1752600" y="4648200"/>
              <a:chExt cx="152400" cy="152400"/>
            </a:xfrm>
          </p:grpSpPr>
          <p:sp>
            <p:nvSpPr>
              <p:cNvPr id="44" name="Isosceles Triangle 43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6" name="Straight Connector 45"/>
            <p:cNvCxnSpPr/>
            <p:nvPr/>
          </p:nvCxnSpPr>
          <p:spPr bwMode="auto">
            <a:xfrm rot="5400000">
              <a:off x="17907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17910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8288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28600" y="3200400"/>
              <a:ext cx="26241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Diode Matrix, EDSAC-2 µcode store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78775" cy="736600"/>
          </a:xfrm>
        </p:spPr>
        <p:txBody>
          <a:bodyPr/>
          <a:lstStyle/>
          <a:p>
            <a:r>
              <a:rPr lang="en-US" dirty="0" smtClean="0"/>
              <a:t>Early Read/Write Main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7</a:t>
            </a:fld>
            <a:endParaRPr lang="en-US" b="0" dirty="0">
              <a:solidFill>
                <a:srgbClr val="FBBA03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810000" y="914399"/>
            <a:ext cx="4495800" cy="2703271"/>
            <a:chOff x="3810000" y="914399"/>
            <a:chExt cx="4495800" cy="270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14399"/>
              <a:ext cx="3733800" cy="27032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10000" y="2743200"/>
              <a:ext cx="259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Williams Tube, Manchester Mark 1, 1947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228600" y="1143001"/>
            <a:ext cx="3130522" cy="4267199"/>
            <a:chOff x="228600" y="1143001"/>
            <a:chExt cx="3130522" cy="4267199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143001"/>
              <a:ext cx="2895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Babbage, 1800s: Digits stored on mechanical wheels</a:t>
              </a:r>
              <a:endParaRPr lang="en-US" dirty="0"/>
            </a:p>
          </p:txBody>
        </p:sp>
        <p:pic>
          <p:nvPicPr>
            <p:cNvPr id="11" name="Picture 10" descr="BabbageDifferenceEngin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76400"/>
              <a:ext cx="3130522" cy="3733800"/>
            </a:xfrm>
            <a:prstGeom prst="rect">
              <a:avLst/>
            </a:prstGeom>
          </p:spPr>
        </p:pic>
      </p:grpSp>
      <p:grpSp>
        <p:nvGrpSpPr>
          <p:cNvPr id="9" name="Group 16"/>
          <p:cNvGrpSpPr/>
          <p:nvPr/>
        </p:nvGrpSpPr>
        <p:grpSpPr>
          <a:xfrm>
            <a:off x="4248376" y="3733800"/>
            <a:ext cx="4641624" cy="2590800"/>
            <a:chOff x="4248376" y="3733800"/>
            <a:chExt cx="4641624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376" y="4038600"/>
              <a:ext cx="4641624" cy="228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5800" y="3733800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Mercury Delay Line, Univac 1, 1951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5486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Also, regenerative capacitor memory on </a:t>
            </a:r>
            <a:r>
              <a:rPr lang="en-US" dirty="0" err="1" smtClean="0">
                <a:solidFill>
                  <a:srgbClr val="000000"/>
                </a:solidFill>
              </a:rPr>
              <a:t>Atanasoff</a:t>
            </a:r>
            <a:r>
              <a:rPr lang="en-US" dirty="0" smtClean="0">
                <a:solidFill>
                  <a:srgbClr val="000000"/>
                </a:solidFill>
              </a:rPr>
              <a:t>-Berry computer, and rotating magnetic drum memory on IBM 650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CA21-302C-9A4E-9ED6-2ED8F60F379B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250"/>
            <a:ext cx="8229600" cy="4806950"/>
          </a:xfrm>
          <a:noFill/>
          <a:ln/>
        </p:spPr>
        <p:txBody>
          <a:bodyPr/>
          <a:lstStyle/>
          <a:p>
            <a:r>
              <a:rPr lang="en-US" dirty="0"/>
              <a:t>Semiconductor memory began to be competitive in early 1970s</a:t>
            </a:r>
          </a:p>
          <a:p>
            <a:pPr lvl="1"/>
            <a:r>
              <a:rPr lang="en-US" sz="2000" dirty="0"/>
              <a:t>Intel formed to exploit market for semiconductor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Early semiconductor memory was Static RAM  (SRAM).  SRAM cell internals similar to a latch (cross-coupled inverters).</a:t>
            </a:r>
          </a:p>
          <a:p>
            <a:pPr lvl="1"/>
            <a:endParaRPr lang="en-US" dirty="0"/>
          </a:p>
          <a:p>
            <a:r>
              <a:rPr lang="en-US" dirty="0"/>
              <a:t>First commercial</a:t>
            </a:r>
            <a:r>
              <a:rPr lang="en-US" dirty="0" smtClean="0"/>
              <a:t> Dynamic RAM (DRAM) was </a:t>
            </a:r>
            <a:r>
              <a:rPr lang="en-US" dirty="0"/>
              <a:t>Intel 1103</a:t>
            </a:r>
          </a:p>
          <a:p>
            <a:pPr lvl="1"/>
            <a:r>
              <a:rPr lang="en-US" sz="2000" dirty="0"/>
              <a:t>1Kbit of storage on single chip</a:t>
            </a:r>
          </a:p>
          <a:p>
            <a:pPr lvl="1"/>
            <a:r>
              <a:rPr lang="en-US" sz="2000" dirty="0"/>
              <a:t>charge on a capacitor used to hold value</a:t>
            </a:r>
          </a:p>
          <a:p>
            <a:pPr lvl="1"/>
            <a:endParaRPr lang="en-US" dirty="0"/>
          </a:p>
          <a:p>
            <a:r>
              <a:rPr lang="en-US" dirty="0"/>
              <a:t>Semiconductor memory quickly replaced core in ‘70s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22118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DRAM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[Samsung, sub-70nm DRAM, 2004]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4783</TotalTime>
  <Pages>12</Pages>
  <Words>2629</Words>
  <Application>Microsoft Macintosh PowerPoint</Application>
  <PresentationFormat>Letter Paper (8.5x11 in)</PresentationFormat>
  <Paragraphs>607</Paragraphs>
  <Slides>35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CS252-template</vt:lpstr>
      <vt:lpstr>Office Theme</vt:lpstr>
      <vt:lpstr>CSE 490/590 Computer Architecture  Cache I </vt:lpstr>
      <vt:lpstr>Last Time…</vt:lpstr>
      <vt:lpstr>Branch Delay Slots (expose control hazard to software)</vt:lpstr>
      <vt:lpstr>Branch Pipeline Diagrams (branch delay slot)</vt:lpstr>
      <vt:lpstr>Why an Instruction may not be dispatched every cycle (CPI&gt;1)</vt:lpstr>
      <vt:lpstr>Early Read-Only Memory Technologies</vt:lpstr>
      <vt:lpstr>Early Read/Write Main Memory Technologies</vt:lpstr>
      <vt:lpstr>Semiconductor Memory</vt:lpstr>
      <vt:lpstr>Modern DRAM Structure</vt:lpstr>
      <vt:lpstr>DRAM Architecture</vt:lpstr>
      <vt:lpstr>DRAM Operation</vt:lpstr>
      <vt:lpstr>DRAM Packaging</vt:lpstr>
      <vt:lpstr>CPU-Memory Bottleneck</vt:lpstr>
      <vt:lpstr>Slide 14</vt:lpstr>
      <vt:lpstr>Physical Size Affects Latency</vt:lpstr>
      <vt:lpstr>CSE 490/590 Administrivia</vt:lpstr>
      <vt:lpstr>Memory Hierarchy</vt:lpstr>
      <vt:lpstr>Relative Memory Cell Sizes</vt:lpstr>
      <vt:lpstr>Levels of the Memory Hierarchy</vt:lpstr>
      <vt:lpstr>Memory Hierarchy: Apple iMac G5</vt:lpstr>
      <vt:lpstr>Management of Memory Hierarchy</vt:lpstr>
      <vt:lpstr>Real Memory Reference Patterns</vt:lpstr>
      <vt:lpstr>Typical Memory Reference Patterns</vt:lpstr>
      <vt:lpstr>Common Predictable Patterns</vt:lpstr>
      <vt:lpstr>Memory Reference Patterns</vt:lpstr>
      <vt:lpstr>Caches</vt:lpstr>
      <vt:lpstr>Inside a Cache</vt:lpstr>
      <vt:lpstr>Cache Algorithm (Read)</vt:lpstr>
      <vt:lpstr>Placement Policy</vt:lpstr>
      <vt:lpstr>Direct-Mapped Cache</vt:lpstr>
      <vt:lpstr>Direct Map Address Selection higher-order vs. lower-order address bits</vt:lpstr>
      <vt:lpstr>2-Way Set-Associative Cache</vt:lpstr>
      <vt:lpstr>Fully Associative Cache</vt:lpstr>
      <vt:lpstr>Replacement Policy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333</cp:revision>
  <cp:lastPrinted>2011-02-04T15:17:01Z</cp:lastPrinted>
  <dcterms:created xsi:type="dcterms:W3CDTF">2011-02-18T20:03:12Z</dcterms:created>
  <dcterms:modified xsi:type="dcterms:W3CDTF">2011-02-18T20:04:38Z</dcterms:modified>
  <cp:category/>
</cp:coreProperties>
</file>