
<file path=[Content_Types].xml><?xml version="1.0" encoding="utf-8"?>
<Types xmlns="http://schemas.openxmlformats.org/package/2006/content-types">
  <Override PartName="/ppt/slideLayouts/slideLayout15.xml" ContentType="application/vnd.openxmlformats-officedocument.presentationml.slideLayout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Override PartName="/ppt/notesSlides/notesSlide9.xml" ContentType="application/vnd.openxmlformats-officedocument.presentationml.notes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Masters/slideMaster2.xml" ContentType="application/vnd.openxmlformats-officedocument.presentationml.slideMaster+xml"/>
  <Override PartName="/ppt/notesSlides/notesSlide12.xml" ContentType="application/vnd.openxmlformats-officedocument.presentationml.notesSlide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jpeg" ContentType="image/jpeg"/>
  <Override PartName="/docProps/app.xml" ContentType="application/vnd.openxmlformats-officedocument.extended-properties+xml"/>
  <Default Extension="xml" ContentType="application/xml"/>
  <Override PartName="/ppt/slideLayouts/slideLayout16.xml" ContentType="application/vnd.openxmlformats-officedocument.presentationml.slideLayout+xml"/>
  <Override PartName="/ppt/tableStyles.xml" ContentType="application/vnd.openxmlformats-officedocument.presentationml.tableStyles+xml"/>
  <Override PartName="/ppt/notesSlides/notesSlide5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Override PartName="/ppt/theme/theme3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7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1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1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theme/theme4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18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s/slide8.xml" ContentType="application/vnd.openxmlformats-officedocument.presentationml.slide+xml"/>
  <Override PartName="/ppt/notesSlides/notesSlide3.xml" ContentType="application/vnd.openxmlformats-officedocument.presentationml.notes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9.xml" ContentType="application/vnd.openxmlformats-officedocument.presentationml.slideLayout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trictFirstAndLastChars="0" saveSubsetFonts="1" autoCompressPictures="0">
  <p:sldMasterIdLst>
    <p:sldMasterId id="2147483648" r:id="rId1"/>
    <p:sldMasterId id="2147483682" r:id="rId2"/>
  </p:sldMasterIdLst>
  <p:notesMasterIdLst>
    <p:notesMasterId r:id="rId17"/>
  </p:notesMasterIdLst>
  <p:handoutMasterIdLst>
    <p:handoutMasterId r:id="rId18"/>
  </p:handoutMasterIdLst>
  <p:sldIdLst>
    <p:sldId id="322" r:id="rId3"/>
    <p:sldId id="731" r:id="rId4"/>
    <p:sldId id="767" r:id="rId5"/>
    <p:sldId id="758" r:id="rId6"/>
    <p:sldId id="759" r:id="rId7"/>
    <p:sldId id="760" r:id="rId8"/>
    <p:sldId id="761" r:id="rId9"/>
    <p:sldId id="762" r:id="rId10"/>
    <p:sldId id="763" r:id="rId11"/>
    <p:sldId id="764" r:id="rId12"/>
    <p:sldId id="765" r:id="rId13"/>
    <p:sldId id="766" r:id="rId14"/>
    <p:sldId id="768" r:id="rId15"/>
    <p:sldId id="543" r:id="rId16"/>
  </p:sldIdLst>
  <p:sldSz cx="9144000" cy="6858000" type="letter"/>
  <p:notesSz cx="7315200" cy="96012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600" kern="1200">
        <a:solidFill>
          <a:schemeClr val="hlink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sz="1600" kern="1200">
        <a:solidFill>
          <a:schemeClr val="hlink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/>
  <p:showPr showNarration="1" useTimings="0">
    <p:present/>
    <p:sldAll/>
    <p:penClr>
      <a:schemeClr val="tx1"/>
    </p:penClr>
  </p:showPr>
  <p:clrMru>
    <a:srgbClr val="55FC02"/>
    <a:srgbClr val="FBBA03"/>
    <a:srgbClr val="0332B7"/>
    <a:srgbClr val="000000"/>
    <a:srgbClr val="114FFB"/>
    <a:srgbClr val="7B00E4"/>
    <a:srgbClr val="EFFB03"/>
    <a:srgbClr val="F905F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9" autoAdjust="0"/>
    <p:restoredTop sz="80102" autoAdjust="0"/>
  </p:normalViewPr>
  <p:slideViewPr>
    <p:cSldViewPr>
      <p:cViewPr varScale="1">
        <p:scale>
          <a:sx n="101" d="100"/>
          <a:sy n="101" d="100"/>
        </p:scale>
        <p:origin x="-920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84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112" d="100"/>
          <a:sy n="112" d="100"/>
        </p:scale>
        <p:origin x="-3904" y="-104"/>
      </p:cViewPr>
      <p:guideLst>
        <p:guide orient="horz" pos="3024"/>
        <p:guide pos="2304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slide" Target="slides/slide12.xml"/><Relationship Id="rId15" Type="http://schemas.openxmlformats.org/officeDocument/2006/relationships/slide" Target="slides/slide13.xml"/><Relationship Id="rId16" Type="http://schemas.openxmlformats.org/officeDocument/2006/relationships/slide" Target="slides/slide14.xml"/><Relationship Id="rId17" Type="http://schemas.openxmlformats.org/officeDocument/2006/relationships/notesMaster" Target="notesMasters/notesMaster1.xml"/><Relationship Id="rId18" Type="http://schemas.openxmlformats.org/officeDocument/2006/relationships/handoutMaster" Target="handoutMasters/handoutMaster1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FF668F6-92AF-F14F-959F-F8E6BDC559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23813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62425" y="23813"/>
            <a:ext cx="3176588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t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23813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defTabSz="863600">
              <a:spcBef>
                <a:spcPct val="0"/>
              </a:spcBef>
              <a:defRPr sz="1000" i="1" smtClean="0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r>
              <a:rPr lang="en-US" smtClean="0"/>
              <a:t>C</a:t>
            </a: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62425" y="9150350"/>
            <a:ext cx="3176588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003" tIns="0" rIns="18003" bIns="0" numCol="1" anchor="b" anchorCtr="0" compatLnSpc="1">
            <a:prstTxWarp prst="textNoShape">
              <a:avLst/>
            </a:prstTxWarp>
          </a:bodyPr>
          <a:lstStyle>
            <a:lvl1pPr algn="r" defTabSz="863600">
              <a:spcBef>
                <a:spcPct val="0"/>
              </a:spcBef>
              <a:defRPr sz="1000" i="1">
                <a:solidFill>
                  <a:schemeClr val="tx1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903442F8-CACF-AA42-83D4-E0A09A06F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ChangeArrowheads="1"/>
          </p:cNvSpPr>
          <p:nvPr/>
        </p:nvSpPr>
        <p:spPr bwMode="auto">
          <a:xfrm>
            <a:off x="3254375" y="9148763"/>
            <a:ext cx="808038" cy="265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93016" tIns="46508" rIns="93016" bIns="46508">
            <a:prstTxWarp prst="textNoShape">
              <a:avLst/>
            </a:prstTxWarp>
            <a:spAutoFit/>
          </a:bodyPr>
          <a:lstStyle/>
          <a:p>
            <a:pPr algn="ctr" defTabSz="919163">
              <a:lnSpc>
                <a:spcPct val="90000"/>
              </a:lnSpc>
              <a:spcBef>
                <a:spcPct val="0"/>
              </a:spcBef>
              <a:defRPr/>
            </a:pPr>
            <a:r>
              <a:rPr lang="en-US" sz="1300">
                <a:solidFill>
                  <a:schemeClr val="tx1"/>
                </a:solidFill>
              </a:rPr>
              <a:t>Page </a:t>
            </a:r>
            <a:fld id="{ACFFB53C-1439-6C41-A2C3-1FF6E096BBD2}" type="slidenum">
              <a:rPr lang="en-US" sz="1300">
                <a:solidFill>
                  <a:schemeClr val="tx1"/>
                </a:solidFill>
              </a:rPr>
              <a:pPr algn="ctr" defTabSz="919163">
                <a:lnSpc>
                  <a:spcPct val="90000"/>
                </a:lnSpc>
                <a:spcBef>
                  <a:spcPct val="0"/>
                </a:spcBef>
                <a:defRPr/>
              </a:pPr>
              <a:t>‹#›</a:t>
            </a:fld>
            <a:endParaRPr lang="en-US" sz="1300">
              <a:solidFill>
                <a:schemeClr val="tx1"/>
              </a:solidFill>
            </a:endParaRPr>
          </a:p>
        </p:txBody>
      </p:sp>
      <p:sp>
        <p:nvSpPr>
          <p:cNvPr id="14343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527175" y="923925"/>
            <a:ext cx="4260850" cy="319563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6" name="Rectangle 8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9300"/>
            <a:ext cx="5365750" cy="432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517" tIns="48008" rIns="97517" bIns="480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Body Text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lnSpc>
        <a:spcPct val="90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BC6FD0A-2F38-C54C-A905-D77A35936010}" type="slidenum">
              <a:rPr lang="en-US"/>
              <a:pPr/>
              <a:t>11</a:t>
            </a:fld>
            <a:endParaRPr lang="en-US"/>
          </a:p>
        </p:txBody>
      </p:sp>
      <p:sp>
        <p:nvSpPr>
          <p:cNvPr id="15646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46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7110DA2-2D25-914C-8D11-1C51EE19C7D8}" type="slidenum">
              <a:rPr lang="en-US"/>
              <a:pPr/>
              <a:t>12</a:t>
            </a:fld>
            <a:endParaRPr lang="en-US"/>
          </a:p>
        </p:txBody>
      </p:sp>
      <p:sp>
        <p:nvSpPr>
          <p:cNvPr id="15667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67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r>
              <a:rPr lang="en-US"/>
              <a:t>Y benefits from spatial locality</a:t>
            </a:r>
          </a:p>
          <a:p>
            <a:r>
              <a:rPr lang="en-US"/>
              <a:t>z benefits from temporal locality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517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14873-704D-D944-B4D4-AB2358E8E32D}" type="slidenum">
              <a:rPr lang="en-US"/>
              <a:pPr/>
              <a:t>2</a:t>
            </a:fld>
            <a:endParaRPr lang="en-US"/>
          </a:p>
        </p:txBody>
      </p:sp>
      <p:sp>
        <p:nvSpPr>
          <p:cNvPr id="12789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78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380B60-8C41-7945-9844-26C9603729E8}" type="slidenum">
              <a:rPr lang="en-US"/>
              <a:pPr/>
              <a:t>4</a:t>
            </a:fld>
            <a:endParaRPr lang="en-US"/>
          </a:p>
        </p:txBody>
      </p:sp>
      <p:sp>
        <p:nvSpPr>
          <p:cNvPr id="1550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0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r>
              <a:rPr lang="en-US"/>
              <a:t>Need to check the stream buffer if the requested block is in there.</a:t>
            </a:r>
          </a:p>
          <a:p>
            <a:r>
              <a:rPr lang="en-US"/>
              <a:t>Never more than one 32-byte block in the stream buffer.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177C9-52D0-7544-B3BE-3DA420E92DDB}" type="slidenum">
              <a:rPr lang="en-US"/>
              <a:pPr/>
              <a:t>5</a:t>
            </a:fld>
            <a:endParaRPr lang="en-US"/>
          </a:p>
        </p:txBody>
      </p:sp>
      <p:sp>
        <p:nvSpPr>
          <p:cNvPr id="1552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2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r>
              <a:rPr lang="en-US"/>
              <a:t>HP PA 7200 uses OBL prefetching</a:t>
            </a:r>
          </a:p>
          <a:p>
            <a:endParaRPr lang="en-US"/>
          </a:p>
          <a:p>
            <a:r>
              <a:rPr lang="en-US"/>
              <a:t>Tag prefetching is twice as effective as prefetch-on-miss in</a:t>
            </a:r>
          </a:p>
          <a:p>
            <a:r>
              <a:rPr lang="en-US"/>
              <a:t>reducing miss rates.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D7C2E8-3C3D-B445-93ED-6C06A76D60FA}" type="slidenum">
              <a:rPr lang="en-US"/>
              <a:pPr/>
              <a:t>6</a:t>
            </a:fld>
            <a:endParaRPr lang="en-US"/>
          </a:p>
        </p:txBody>
      </p:sp>
      <p:sp>
        <p:nvSpPr>
          <p:cNvPr id="1554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4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r>
              <a:rPr lang="en-US" dirty="0" smtClean="0"/>
              <a:t>The </a:t>
            </a:r>
            <a:r>
              <a:rPr lang="en-US" dirty="0"/>
              <a:t>processor</a:t>
            </a:r>
            <a:r>
              <a:rPr lang="en-US" dirty="0" smtClean="0"/>
              <a:t> should</a:t>
            </a:r>
            <a:r>
              <a:rPr lang="en-US" baseline="0" dirty="0" smtClean="0"/>
              <a:t> be able to</a:t>
            </a:r>
            <a:r>
              <a:rPr lang="en-US" dirty="0" smtClean="0"/>
              <a:t> </a:t>
            </a:r>
            <a:r>
              <a:rPr lang="en-US" dirty="0"/>
              <a:t>proceed while the </a:t>
            </a:r>
            <a:r>
              <a:rPr lang="en-US" dirty="0" err="1"/>
              <a:t>prefetched</a:t>
            </a:r>
            <a:endParaRPr lang="en-US" dirty="0"/>
          </a:p>
          <a:p>
            <a:r>
              <a:rPr lang="en-US" dirty="0"/>
              <a:t>Data is being fetched; and the caches continue to supply instructions</a:t>
            </a:r>
          </a:p>
          <a:p>
            <a:r>
              <a:rPr lang="en-US" dirty="0"/>
              <a:t>And data while waiting for the </a:t>
            </a:r>
            <a:r>
              <a:rPr lang="en-US" dirty="0" err="1"/>
              <a:t>prefetched</a:t>
            </a:r>
            <a:r>
              <a:rPr lang="en-US" dirty="0"/>
              <a:t> data to return.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FA6A9FB-EEF0-1A46-AB74-244BAB2E5907}" type="slidenum">
              <a:rPr lang="en-US"/>
              <a:pPr/>
              <a:t>7</a:t>
            </a:fld>
            <a:endParaRPr lang="en-US"/>
          </a:p>
        </p:txBody>
      </p:sp>
      <p:sp>
        <p:nvSpPr>
          <p:cNvPr id="1556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6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DCFF9-D55B-9546-A59A-DC6DD1455BC0}" type="slidenum">
              <a:rPr lang="en-US"/>
              <a:pPr/>
              <a:t>8</a:t>
            </a:fld>
            <a:endParaRPr lang="en-US"/>
          </a:p>
        </p:txBody>
      </p:sp>
      <p:sp>
        <p:nvSpPr>
          <p:cNvPr id="1558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66825" y="727075"/>
            <a:ext cx="4779963" cy="35845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585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4725" y="4557713"/>
            <a:ext cx="5364163" cy="4322762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118" tIns="47558" rIns="95118" bIns="47558">
            <a:prstTxWarp prst="textNoShape">
              <a:avLst/>
            </a:prstTxWarp>
          </a:bodyPr>
          <a:lstStyle/>
          <a:p>
            <a:r>
              <a:rPr lang="en-US"/>
              <a:t>Miss-rate reduction without any hardware changes.</a:t>
            </a:r>
          </a:p>
          <a:p>
            <a:r>
              <a:rPr lang="en-US"/>
              <a:t>Hardware designer’s favorite solution.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EAD192-8E38-AC45-9755-8A4748E4C7D9}" type="slidenum">
              <a:rPr lang="en-US"/>
              <a:pPr/>
              <a:t>9</a:t>
            </a:fld>
            <a:endParaRPr lang="en-US"/>
          </a:p>
        </p:txBody>
      </p:sp>
      <p:sp>
        <p:nvSpPr>
          <p:cNvPr id="1560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0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4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CS252 S05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5FE20E-B34E-4C4A-878B-CB575592351B}" type="slidenum">
              <a:rPr lang="en-US"/>
              <a:pPr/>
              <a:t>10</a:t>
            </a:fld>
            <a:endParaRPr lang="en-US"/>
          </a:p>
        </p:txBody>
      </p:sp>
      <p:sp>
        <p:nvSpPr>
          <p:cNvPr id="1562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257300" y="719138"/>
            <a:ext cx="4800600" cy="360045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62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7900" y="4560888"/>
            <a:ext cx="5359400" cy="432117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5079" tIns="47540" rIns="95079" bIns="47540">
            <a:prstTxWarp prst="textNoShape">
              <a:avLst/>
            </a:prstTxWarp>
          </a:bodyPr>
          <a:lstStyle/>
          <a:p>
            <a:endParaRPr lang="ko-KR" altLang="en-US">
              <a:ea typeface="AppleMyungjo" charset="-127"/>
              <a:cs typeface="AppleMyungjo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6249C3F-1F0D-0245-BD8E-6D134CBB21A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A5CA2DB-8A6E-354A-84FE-C390361DC98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330200"/>
            <a:ext cx="19240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30200"/>
            <a:ext cx="56197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750E79-2683-6848-A4D7-CDA40719EAAA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8C89C21-81C6-1849-AF7F-456E69B3BB35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3DFB28-5B5B-074C-B4E8-618C4BF2D1F1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850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6450" y="1193800"/>
            <a:ext cx="3765550" cy="492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7607546-6874-DF43-9D9F-828C20612237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E0868A1-DE77-A845-97F5-165FD4D75CF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DC2A54D-D38A-6449-A27D-1BD4A1440DD2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4E79977-8762-624D-9D2F-4FE156E28C2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C4F458F-5213-914F-94F8-6B10C77F9790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85800" y="6553200"/>
            <a:ext cx="19050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578600"/>
            <a:ext cx="2895600" cy="2794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4C4F620-2FEB-0043-9943-F8C545420FE9}" type="slidenum">
              <a:rPr lang="en-US"/>
              <a:pPr>
                <a:defRPr/>
              </a:pPr>
              <a:t>‹#›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565900"/>
            <a:ext cx="190500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b="1">
                <a:solidFill>
                  <a:schemeClr val="accent2"/>
                </a:solidFill>
                <a:latin typeface="Times New Roman" charset="0"/>
              </a:defRPr>
            </a:lvl1pPr>
          </a:lstStyle>
          <a:p>
            <a:pPr>
              <a:defRPr/>
            </a:pPr>
            <a:fld id="{F543C2CE-5AF7-8143-8A0A-0153F98C0316}" type="slidenum">
              <a:rPr lang="en-US"/>
              <a:pPr>
                <a:defRPr/>
              </a:pPr>
              <a:t>‹#›</a:t>
            </a:fld>
            <a:endParaRPr lang="en-US">
              <a:solidFill>
                <a:srgbClr val="FBBA03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30200"/>
            <a:ext cx="7292975" cy="73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98500" y="1193800"/>
            <a:ext cx="7683500" cy="492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67000" y="6519446"/>
            <a:ext cx="3048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CSE 490/590, Spring</a:t>
            </a:r>
            <a:r>
              <a:rPr lang="en-US" baseline="0" dirty="0" smtClean="0"/>
              <a:t> 2011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200" b="1">
          <a:solidFill>
            <a:srgbClr val="0332B7"/>
          </a:solidFill>
          <a:latin typeface="Arial" charset="0"/>
        </a:defRPr>
      </a:lvl9pPr>
    </p:titleStyle>
    <p:bodyStyle>
      <a:lvl1pPr marL="285750" indent="-2857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24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858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»"/>
        <a:defRPr>
          <a:solidFill>
            <a:schemeClr val="tx1"/>
          </a:solidFill>
          <a:latin typeface="+mn-lt"/>
          <a:ea typeface="ＭＳ Ｐゴシック" charset="-128"/>
        </a:defRPr>
      </a:lvl3pPr>
      <a:lvl4pPr marL="1543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•"/>
        <a:defRPr sz="1400">
          <a:solidFill>
            <a:schemeClr val="tx1"/>
          </a:solidFill>
          <a:latin typeface="+mn-lt"/>
          <a:ea typeface="ＭＳ Ｐゴシック" charset="-128"/>
        </a:defRPr>
      </a:lvl4pPr>
      <a:lvl5pPr marL="20002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5pPr>
      <a:lvl6pPr marL="24574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6pPr>
      <a:lvl7pPr marL="29146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7pPr>
      <a:lvl8pPr marL="33718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8pPr>
      <a:lvl9pPr marL="3829050" indent="-171450" algn="l" rtl="0" eaLnBrk="0" fontAlgn="base" hangingPunct="0">
        <a:lnSpc>
          <a:spcPct val="90000"/>
        </a:lnSpc>
        <a:spcBef>
          <a:spcPct val="30000"/>
        </a:spcBef>
        <a:spcAft>
          <a:spcPct val="0"/>
        </a:spcAft>
        <a:buSzPct val="100000"/>
        <a:buChar char="–"/>
        <a:defRPr sz="14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7F3828-6825-D14F-A1E4-6AC47EF8F40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46050" y="1898650"/>
            <a:ext cx="8834438" cy="1666875"/>
          </a:xfrm>
        </p:spPr>
        <p:txBody>
          <a:bodyPr/>
          <a:lstStyle/>
          <a:p>
            <a:pPr algn="ctr">
              <a:lnSpc>
                <a:spcPct val="120000"/>
              </a:lnSpc>
            </a:pPr>
            <a:r>
              <a:rPr lang="en-US" dirty="0" smtClean="0"/>
              <a:t>CSE 490/590 Computer Architecture</a:t>
            </a:r>
            <a:br>
              <a:rPr lang="en-US" dirty="0" smtClean="0"/>
            </a:b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Cache </a:t>
            </a:r>
            <a:r>
              <a:rPr lang="en-US" dirty="0" smtClean="0"/>
              <a:t>IV</a:t>
            </a:r>
            <a:endParaRPr lang="en-US" dirty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71575" y="4289425"/>
            <a:ext cx="6900863" cy="1295400"/>
          </a:xfrm>
        </p:spPr>
        <p:txBody>
          <a:bodyPr/>
          <a:lstStyle/>
          <a:p>
            <a:pPr>
              <a:lnSpc>
                <a:spcPct val="70000"/>
              </a:lnSpc>
            </a:pPr>
            <a:r>
              <a:rPr lang="en-US" dirty="0" smtClean="0"/>
              <a:t>Steve Ko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Computer Sciences and Engineering</a:t>
            </a:r>
          </a:p>
          <a:p>
            <a:pPr>
              <a:lnSpc>
                <a:spcPct val="70000"/>
              </a:lnSpc>
            </a:pPr>
            <a:r>
              <a:rPr lang="en-US" sz="2000" dirty="0" smtClean="0"/>
              <a:t>University at Buffalo</a:t>
            </a:r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dirty="0" smtClean="0"/>
          </a:p>
          <a:p>
            <a:pPr>
              <a:lnSpc>
                <a:spcPct val="70000"/>
              </a:lnSpc>
            </a:pPr>
            <a:endParaRPr lang="en-US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8F2AAA-6BC1-9844-8435-F36EB3841011}" type="slidenum">
              <a:rPr lang="en-US"/>
              <a:pPr/>
              <a:t>10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1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Fusion</a:t>
            </a:r>
          </a:p>
        </p:txBody>
      </p:sp>
      <p:sp>
        <p:nvSpPr>
          <p:cNvPr id="1561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0" y="1219200"/>
            <a:ext cx="5257800" cy="1752600"/>
          </a:xfrm>
          <a:ln/>
        </p:spPr>
        <p:txBody>
          <a:bodyPr/>
          <a:lstStyle/>
          <a:p>
            <a:pPr lvl="1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for(i=0; i &lt; N; i++)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a[i] = b[i] * c[i];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endParaRPr lang="en-US" altLang="ko-KR" sz="2000" b="1">
              <a:latin typeface="Courier New" charset="0"/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for(i=0; i &lt; N; i++)</a:t>
            </a:r>
          </a:p>
          <a:p>
            <a:pPr lvl="1">
              <a:buFontTx/>
              <a:buNone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 d[i] = a[i] * c[i];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1561604" name="AutoShape 4"/>
          <p:cNvSpPr>
            <a:spLocks noChangeArrowheads="1"/>
          </p:cNvSpPr>
          <p:nvPr/>
        </p:nvSpPr>
        <p:spPr bwMode="auto">
          <a:xfrm>
            <a:off x="3657600" y="3048000"/>
            <a:ext cx="485775" cy="442913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1605" name="Rectangle 5"/>
          <p:cNvSpPr>
            <a:spLocks noChangeArrowheads="1"/>
          </p:cNvSpPr>
          <p:nvPr/>
        </p:nvSpPr>
        <p:spPr bwMode="auto">
          <a:xfrm>
            <a:off x="1219200" y="3733800"/>
            <a:ext cx="5257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for(i=0; i &lt; N; i++)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{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   a[i] = b[i] * c[i]; </a:t>
            </a:r>
            <a:b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     d[i] = a[i] * c[i];</a:t>
            </a:r>
            <a:endParaRPr lang="en-US" altLang="ko-KR" sz="2000" b="1">
              <a:ea typeface="굴림" charset="-127"/>
              <a:cs typeface="굴림" charset="-127"/>
            </a:endParaRPr>
          </a:p>
          <a:p>
            <a:pPr marL="685800" lvl="1" indent="-228600" algn="l">
              <a:lnSpc>
                <a:spcPct val="90000"/>
              </a:lnSpc>
              <a:spcBef>
                <a:spcPct val="30000"/>
              </a:spcBef>
              <a:buSzPct val="100000"/>
            </a:pPr>
            <a:r>
              <a:rPr lang="en-US" altLang="ko-KR" sz="2000" b="1">
                <a:latin typeface="Courier New" charset="0"/>
                <a:ea typeface="굴림" charset="-127"/>
                <a:cs typeface="굴림" charset="-127"/>
              </a:rPr>
              <a:t>  }</a:t>
            </a:r>
            <a:endParaRPr lang="en-US" altLang="ko-KR" sz="2000" i="1">
              <a:ea typeface="굴림" charset="-127"/>
              <a:cs typeface="굴림" charset="-127"/>
            </a:endParaRPr>
          </a:p>
        </p:txBody>
      </p:sp>
      <p:sp>
        <p:nvSpPr>
          <p:cNvPr id="1561606" name="Text Box 6"/>
          <p:cNvSpPr txBox="1">
            <a:spLocks noChangeArrowheads="1"/>
          </p:cNvSpPr>
          <p:nvPr/>
        </p:nvSpPr>
        <p:spPr bwMode="auto">
          <a:xfrm>
            <a:off x="990600" y="5562600"/>
            <a:ext cx="6450013" cy="519113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  <a:spAutoFit/>
          </a:bodyPr>
          <a:lstStyle/>
          <a:p>
            <a:r>
              <a:rPr lang="en-US" sz="2800" i="1"/>
              <a:t>What type of locality does this improve?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0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6160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61604" grpId="0" animBg="1"/>
      <p:bldP spid="1561605" grpId="0" build="p" autoUpdateAnimBg="0"/>
      <p:bldP spid="1561606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03214D-E6DF-A74D-B298-FEEFFDA8B584}" type="slidenum">
              <a:rPr lang="en-US"/>
              <a:pPr/>
              <a:t>11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04800" y="1295400"/>
            <a:ext cx="6400800" cy="1893888"/>
          </a:xfrm>
          <a:ln/>
        </p:spPr>
        <p:txBody>
          <a:bodyPr/>
          <a:lstStyle/>
          <a:p>
            <a:pPr marL="742950" lvl="1" indent="-285750">
              <a:lnSpc>
                <a:spcPct val="80000"/>
              </a:lnSpc>
              <a:buFontTx/>
              <a:buNone/>
            </a:pPr>
            <a:r>
              <a:rPr lang="ko-KR" altLang="en-US" sz="2000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for(i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for(j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 {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= 0;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for(k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k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k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  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=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+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y[i][k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*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z[k][j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];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x[i][j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=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;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000" b="1" dirty="0" smtClean="0">
                <a:latin typeface="Courier New" charset="0"/>
                <a:ea typeface="굴림" charset="-127"/>
                <a:cs typeface="굴림" charset="-127"/>
              </a:rPr>
              <a:t>}</a:t>
            </a:r>
            <a:endParaRPr lang="en-US" altLang="ko-KR" sz="2000" b="1" dirty="0">
              <a:ea typeface="굴림" charset="-127"/>
              <a:cs typeface="굴림" charset="-127"/>
            </a:endParaRPr>
          </a:p>
        </p:txBody>
      </p:sp>
      <p:sp>
        <p:nvSpPr>
          <p:cNvPr id="15636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Matrix Multiply, Naïve Code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63709" name="Rectangle 61"/>
          <p:cNvSpPr>
            <a:spLocks noChangeAspect="1" noChangeArrowheads="1"/>
          </p:cNvSpPr>
          <p:nvPr/>
        </p:nvSpPr>
        <p:spPr bwMode="auto">
          <a:xfrm>
            <a:off x="974725" y="6200775"/>
            <a:ext cx="228600" cy="220663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3710" name="Text Box 62"/>
          <p:cNvSpPr txBox="1">
            <a:spLocks noChangeArrowheads="1"/>
          </p:cNvSpPr>
          <p:nvPr/>
        </p:nvSpPr>
        <p:spPr bwMode="auto">
          <a:xfrm>
            <a:off x="1339850" y="6096000"/>
            <a:ext cx="16652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i="1">
                <a:ea typeface="굴림" charset="-127"/>
                <a:cs typeface="굴림" charset="-127"/>
              </a:rPr>
              <a:t>Not touched</a:t>
            </a:r>
          </a:p>
        </p:txBody>
      </p:sp>
      <p:sp>
        <p:nvSpPr>
          <p:cNvPr id="1563711" name="Rectangle 63"/>
          <p:cNvSpPr>
            <a:spLocks noChangeAspect="1" noChangeArrowheads="1"/>
          </p:cNvSpPr>
          <p:nvPr/>
        </p:nvSpPr>
        <p:spPr bwMode="auto">
          <a:xfrm>
            <a:off x="3352800" y="6200775"/>
            <a:ext cx="228600" cy="220663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3712" name="Text Box 64"/>
          <p:cNvSpPr txBox="1">
            <a:spLocks noChangeArrowheads="1"/>
          </p:cNvSpPr>
          <p:nvPr/>
        </p:nvSpPr>
        <p:spPr bwMode="auto">
          <a:xfrm>
            <a:off x="3717925" y="6096000"/>
            <a:ext cx="1525588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i="1">
                <a:ea typeface="굴림" charset="-127"/>
                <a:cs typeface="굴림" charset="-127"/>
              </a:rPr>
              <a:t>Old access</a:t>
            </a:r>
          </a:p>
        </p:txBody>
      </p:sp>
      <p:sp>
        <p:nvSpPr>
          <p:cNvPr id="1563713" name="Rectangle 65"/>
          <p:cNvSpPr>
            <a:spLocks noChangeAspect="1" noChangeArrowheads="1"/>
          </p:cNvSpPr>
          <p:nvPr/>
        </p:nvSpPr>
        <p:spPr bwMode="auto">
          <a:xfrm>
            <a:off x="5730875" y="6200775"/>
            <a:ext cx="228600" cy="220663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63714" name="Text Box 66"/>
          <p:cNvSpPr txBox="1">
            <a:spLocks noChangeArrowheads="1"/>
          </p:cNvSpPr>
          <p:nvPr/>
        </p:nvSpPr>
        <p:spPr bwMode="auto">
          <a:xfrm>
            <a:off x="6096000" y="6096000"/>
            <a:ext cx="1624013" cy="3968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spcBef>
                <a:spcPct val="0"/>
              </a:spcBef>
            </a:pPr>
            <a:r>
              <a:rPr lang="en-US" altLang="ko-KR" sz="2000" b="1" i="1">
                <a:ea typeface="굴림" charset="-127"/>
                <a:cs typeface="굴림" charset="-127"/>
              </a:rPr>
              <a:t>New access</a:t>
            </a:r>
          </a:p>
        </p:txBody>
      </p:sp>
      <p:grpSp>
        <p:nvGrpSpPr>
          <p:cNvPr id="2" name="Group 130"/>
          <p:cNvGrpSpPr/>
          <p:nvPr/>
        </p:nvGrpSpPr>
        <p:grpSpPr>
          <a:xfrm>
            <a:off x="6261100" y="3505200"/>
            <a:ext cx="2425700" cy="2349500"/>
            <a:chOff x="457200" y="3581400"/>
            <a:chExt cx="2425700" cy="2349500"/>
          </a:xfrm>
        </p:grpSpPr>
        <p:sp>
          <p:nvSpPr>
            <p:cNvPr id="1563652" name="Rectangle 4"/>
            <p:cNvSpPr>
              <a:spLocks noChangeAspect="1" noChangeArrowheads="1"/>
            </p:cNvSpPr>
            <p:nvPr/>
          </p:nvSpPr>
          <p:spPr bwMode="auto">
            <a:xfrm>
              <a:off x="10668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3" name="Rectangle 5"/>
            <p:cNvSpPr>
              <a:spLocks noChangeAspect="1" noChangeArrowheads="1"/>
            </p:cNvSpPr>
            <p:nvPr/>
          </p:nvSpPr>
          <p:spPr bwMode="auto">
            <a:xfrm>
              <a:off x="13716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4" name="Rectangle 6"/>
            <p:cNvSpPr>
              <a:spLocks noChangeAspect="1" noChangeArrowheads="1"/>
            </p:cNvSpPr>
            <p:nvPr/>
          </p:nvSpPr>
          <p:spPr bwMode="auto">
            <a:xfrm>
              <a:off x="16764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5" name="Rectangle 7"/>
            <p:cNvSpPr>
              <a:spLocks noChangeAspect="1" noChangeArrowheads="1"/>
            </p:cNvSpPr>
            <p:nvPr/>
          </p:nvSpPr>
          <p:spPr bwMode="auto">
            <a:xfrm>
              <a:off x="19812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6" name="Rectangle 8"/>
            <p:cNvSpPr>
              <a:spLocks noChangeAspect="1" noChangeArrowheads="1"/>
            </p:cNvSpPr>
            <p:nvPr/>
          </p:nvSpPr>
          <p:spPr bwMode="auto">
            <a:xfrm>
              <a:off x="1066800" y="44196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7" name="Rectangle 9"/>
            <p:cNvSpPr>
              <a:spLocks noChangeAspect="1" noChangeArrowheads="1"/>
            </p:cNvSpPr>
            <p:nvPr/>
          </p:nvSpPr>
          <p:spPr bwMode="auto">
            <a:xfrm>
              <a:off x="1371600" y="44196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8" name="Rectangle 10"/>
            <p:cNvSpPr>
              <a:spLocks noChangeAspect="1" noChangeArrowheads="1"/>
            </p:cNvSpPr>
            <p:nvPr/>
          </p:nvSpPr>
          <p:spPr bwMode="auto">
            <a:xfrm>
              <a:off x="1676400" y="44196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59" name="Rectangle 11"/>
            <p:cNvSpPr>
              <a:spLocks noChangeAspect="1" noChangeArrowheads="1"/>
            </p:cNvSpPr>
            <p:nvPr/>
          </p:nvSpPr>
          <p:spPr bwMode="auto">
            <a:xfrm>
              <a:off x="19812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0" name="Rectangle 12"/>
            <p:cNvSpPr>
              <a:spLocks noChangeAspect="1" noChangeArrowheads="1"/>
            </p:cNvSpPr>
            <p:nvPr/>
          </p:nvSpPr>
          <p:spPr bwMode="auto">
            <a:xfrm>
              <a:off x="10668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1" name="Rectangle 13"/>
            <p:cNvSpPr>
              <a:spLocks noChangeAspect="1" noChangeArrowheads="1"/>
            </p:cNvSpPr>
            <p:nvPr/>
          </p:nvSpPr>
          <p:spPr bwMode="auto">
            <a:xfrm>
              <a:off x="13716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2" name="Rectangle 14"/>
            <p:cNvSpPr>
              <a:spLocks noChangeAspect="1" noChangeArrowheads="1"/>
            </p:cNvSpPr>
            <p:nvPr/>
          </p:nvSpPr>
          <p:spPr bwMode="auto">
            <a:xfrm>
              <a:off x="16764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3" name="Rectangle 15"/>
            <p:cNvSpPr>
              <a:spLocks noChangeAspect="1" noChangeArrowheads="1"/>
            </p:cNvSpPr>
            <p:nvPr/>
          </p:nvSpPr>
          <p:spPr bwMode="auto">
            <a:xfrm>
              <a:off x="19812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4" name="Rectangle 16"/>
            <p:cNvSpPr>
              <a:spLocks noChangeAspect="1" noChangeArrowheads="1"/>
            </p:cNvSpPr>
            <p:nvPr/>
          </p:nvSpPr>
          <p:spPr bwMode="auto">
            <a:xfrm>
              <a:off x="10668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5" name="Rectangle 17"/>
            <p:cNvSpPr>
              <a:spLocks noChangeAspect="1" noChangeArrowheads="1"/>
            </p:cNvSpPr>
            <p:nvPr/>
          </p:nvSpPr>
          <p:spPr bwMode="auto">
            <a:xfrm>
              <a:off x="13716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6" name="Rectangle 18"/>
            <p:cNvSpPr>
              <a:spLocks noChangeAspect="1" noChangeArrowheads="1"/>
            </p:cNvSpPr>
            <p:nvPr/>
          </p:nvSpPr>
          <p:spPr bwMode="auto">
            <a:xfrm>
              <a:off x="16764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7" name="Rectangle 19"/>
            <p:cNvSpPr>
              <a:spLocks noChangeAspect="1" noChangeArrowheads="1"/>
            </p:cNvSpPr>
            <p:nvPr/>
          </p:nvSpPr>
          <p:spPr bwMode="auto">
            <a:xfrm>
              <a:off x="19812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68" name="Text Box 20"/>
            <p:cNvSpPr txBox="1">
              <a:spLocks noChangeArrowheads="1"/>
            </p:cNvSpPr>
            <p:nvPr/>
          </p:nvSpPr>
          <p:spPr bwMode="auto">
            <a:xfrm>
              <a:off x="609600" y="35814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x</a:t>
              </a:r>
            </a:p>
          </p:txBody>
        </p:sp>
        <p:sp>
          <p:nvSpPr>
            <p:cNvPr id="1563671" name="Text Box 23"/>
            <p:cNvSpPr txBox="1">
              <a:spLocks noChangeArrowheads="1"/>
            </p:cNvSpPr>
            <p:nvPr/>
          </p:nvSpPr>
          <p:spPr bwMode="auto">
            <a:xfrm>
              <a:off x="1752600" y="35814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j</a:t>
              </a:r>
            </a:p>
          </p:txBody>
        </p:sp>
        <p:sp>
          <p:nvSpPr>
            <p:cNvPr id="1563674" name="Text Box 26"/>
            <p:cNvSpPr txBox="1">
              <a:spLocks noChangeArrowheads="1"/>
            </p:cNvSpPr>
            <p:nvPr/>
          </p:nvSpPr>
          <p:spPr bwMode="auto">
            <a:xfrm>
              <a:off x="457200" y="45720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</a:p>
          </p:txBody>
        </p:sp>
        <p:sp>
          <p:nvSpPr>
            <p:cNvPr id="1563715" name="Rectangle 67"/>
            <p:cNvSpPr>
              <a:spLocks noChangeAspect="1" noChangeArrowheads="1"/>
            </p:cNvSpPr>
            <p:nvPr/>
          </p:nvSpPr>
          <p:spPr bwMode="auto">
            <a:xfrm>
              <a:off x="10668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16" name="Rectangle 68"/>
            <p:cNvSpPr>
              <a:spLocks noChangeAspect="1" noChangeArrowheads="1"/>
            </p:cNvSpPr>
            <p:nvPr/>
          </p:nvSpPr>
          <p:spPr bwMode="auto">
            <a:xfrm>
              <a:off x="13716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17" name="Rectangle 69"/>
            <p:cNvSpPr>
              <a:spLocks noChangeAspect="1" noChangeArrowheads="1"/>
            </p:cNvSpPr>
            <p:nvPr/>
          </p:nvSpPr>
          <p:spPr bwMode="auto">
            <a:xfrm>
              <a:off x="16764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18" name="Rectangle 70"/>
            <p:cNvSpPr>
              <a:spLocks noChangeAspect="1" noChangeArrowheads="1"/>
            </p:cNvSpPr>
            <p:nvPr/>
          </p:nvSpPr>
          <p:spPr bwMode="auto">
            <a:xfrm>
              <a:off x="19812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19" name="Rectangle 71"/>
            <p:cNvSpPr>
              <a:spLocks noChangeAspect="1" noChangeArrowheads="1"/>
            </p:cNvSpPr>
            <p:nvPr/>
          </p:nvSpPr>
          <p:spPr bwMode="auto">
            <a:xfrm>
              <a:off x="10668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0" name="Rectangle 72"/>
            <p:cNvSpPr>
              <a:spLocks noChangeAspect="1" noChangeArrowheads="1"/>
            </p:cNvSpPr>
            <p:nvPr/>
          </p:nvSpPr>
          <p:spPr bwMode="auto">
            <a:xfrm>
              <a:off x="13716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1" name="Rectangle 73"/>
            <p:cNvSpPr>
              <a:spLocks noChangeAspect="1" noChangeArrowheads="1"/>
            </p:cNvSpPr>
            <p:nvPr/>
          </p:nvSpPr>
          <p:spPr bwMode="auto">
            <a:xfrm>
              <a:off x="16764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2" name="Rectangle 74"/>
            <p:cNvSpPr>
              <a:spLocks noChangeAspect="1" noChangeArrowheads="1"/>
            </p:cNvSpPr>
            <p:nvPr/>
          </p:nvSpPr>
          <p:spPr bwMode="auto">
            <a:xfrm>
              <a:off x="19812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3" name="Rectangle 75"/>
            <p:cNvSpPr>
              <a:spLocks noChangeAspect="1" noChangeArrowheads="1"/>
            </p:cNvSpPr>
            <p:nvPr/>
          </p:nvSpPr>
          <p:spPr bwMode="auto">
            <a:xfrm>
              <a:off x="22860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4" name="Rectangle 76"/>
            <p:cNvSpPr>
              <a:spLocks noChangeAspect="1" noChangeArrowheads="1"/>
            </p:cNvSpPr>
            <p:nvPr/>
          </p:nvSpPr>
          <p:spPr bwMode="auto">
            <a:xfrm>
              <a:off x="25908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5" name="Rectangle 77"/>
            <p:cNvSpPr>
              <a:spLocks noChangeAspect="1" noChangeArrowheads="1"/>
            </p:cNvSpPr>
            <p:nvPr/>
          </p:nvSpPr>
          <p:spPr bwMode="auto">
            <a:xfrm>
              <a:off x="22860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6" name="Rectangle 78"/>
            <p:cNvSpPr>
              <a:spLocks noChangeAspect="1" noChangeArrowheads="1"/>
            </p:cNvSpPr>
            <p:nvPr/>
          </p:nvSpPr>
          <p:spPr bwMode="auto">
            <a:xfrm>
              <a:off x="25908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7" name="Rectangle 79"/>
            <p:cNvSpPr>
              <a:spLocks noChangeAspect="1" noChangeArrowheads="1"/>
            </p:cNvSpPr>
            <p:nvPr/>
          </p:nvSpPr>
          <p:spPr bwMode="auto">
            <a:xfrm>
              <a:off x="22860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8" name="Rectangle 80"/>
            <p:cNvSpPr>
              <a:spLocks noChangeAspect="1" noChangeArrowheads="1"/>
            </p:cNvSpPr>
            <p:nvPr/>
          </p:nvSpPr>
          <p:spPr bwMode="auto">
            <a:xfrm>
              <a:off x="25908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29" name="Rectangle 81"/>
            <p:cNvSpPr>
              <a:spLocks noChangeAspect="1" noChangeArrowheads="1"/>
            </p:cNvSpPr>
            <p:nvPr/>
          </p:nvSpPr>
          <p:spPr bwMode="auto">
            <a:xfrm>
              <a:off x="22860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0" name="Rectangle 82"/>
            <p:cNvSpPr>
              <a:spLocks noChangeAspect="1" noChangeArrowheads="1"/>
            </p:cNvSpPr>
            <p:nvPr/>
          </p:nvSpPr>
          <p:spPr bwMode="auto">
            <a:xfrm>
              <a:off x="25908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1" name="Rectangle 83"/>
            <p:cNvSpPr>
              <a:spLocks noChangeAspect="1" noChangeArrowheads="1"/>
            </p:cNvSpPr>
            <p:nvPr/>
          </p:nvSpPr>
          <p:spPr bwMode="auto">
            <a:xfrm>
              <a:off x="22860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2" name="Rectangle 84"/>
            <p:cNvSpPr>
              <a:spLocks noChangeAspect="1" noChangeArrowheads="1"/>
            </p:cNvSpPr>
            <p:nvPr/>
          </p:nvSpPr>
          <p:spPr bwMode="auto">
            <a:xfrm>
              <a:off x="25908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3" name="Rectangle 85"/>
            <p:cNvSpPr>
              <a:spLocks noChangeAspect="1" noChangeArrowheads="1"/>
            </p:cNvSpPr>
            <p:nvPr/>
          </p:nvSpPr>
          <p:spPr bwMode="auto">
            <a:xfrm>
              <a:off x="22860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4" name="Rectangle 86"/>
            <p:cNvSpPr>
              <a:spLocks noChangeAspect="1" noChangeArrowheads="1"/>
            </p:cNvSpPr>
            <p:nvPr/>
          </p:nvSpPr>
          <p:spPr bwMode="auto">
            <a:xfrm>
              <a:off x="25908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9"/>
          <p:cNvGrpSpPr/>
          <p:nvPr/>
        </p:nvGrpSpPr>
        <p:grpSpPr>
          <a:xfrm>
            <a:off x="3746500" y="3505200"/>
            <a:ext cx="2273300" cy="2349500"/>
            <a:chOff x="3200400" y="3581400"/>
            <a:chExt cx="2273300" cy="2349500"/>
          </a:xfrm>
        </p:grpSpPr>
        <p:sp>
          <p:nvSpPr>
            <p:cNvPr id="1563669" name="Text Box 21"/>
            <p:cNvSpPr txBox="1">
              <a:spLocks noChangeArrowheads="1"/>
            </p:cNvSpPr>
            <p:nvPr/>
          </p:nvSpPr>
          <p:spPr bwMode="auto">
            <a:xfrm>
              <a:off x="3200400" y="35814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y</a:t>
              </a:r>
            </a:p>
          </p:txBody>
        </p:sp>
        <p:sp>
          <p:nvSpPr>
            <p:cNvPr id="1563672" name="Text Box 24"/>
            <p:cNvSpPr txBox="1">
              <a:spLocks noChangeArrowheads="1"/>
            </p:cNvSpPr>
            <p:nvPr/>
          </p:nvSpPr>
          <p:spPr bwMode="auto">
            <a:xfrm>
              <a:off x="4419600" y="35814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k</a:t>
              </a:r>
            </a:p>
          </p:txBody>
        </p:sp>
        <p:sp>
          <p:nvSpPr>
            <p:cNvPr id="1563675" name="Text Box 27"/>
            <p:cNvSpPr txBox="1">
              <a:spLocks noChangeArrowheads="1"/>
            </p:cNvSpPr>
            <p:nvPr/>
          </p:nvSpPr>
          <p:spPr bwMode="auto">
            <a:xfrm>
              <a:off x="3200400" y="45720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i</a:t>
              </a:r>
            </a:p>
          </p:txBody>
        </p:sp>
        <p:sp>
          <p:nvSpPr>
            <p:cNvPr id="1563677" name="Rectangle 29"/>
            <p:cNvSpPr>
              <a:spLocks noChangeAspect="1" noChangeArrowheads="1"/>
            </p:cNvSpPr>
            <p:nvPr/>
          </p:nvSpPr>
          <p:spPr bwMode="auto">
            <a:xfrm>
              <a:off x="36576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8" name="Rectangle 30"/>
            <p:cNvSpPr>
              <a:spLocks noChangeAspect="1" noChangeArrowheads="1"/>
            </p:cNvSpPr>
            <p:nvPr/>
          </p:nvSpPr>
          <p:spPr bwMode="auto">
            <a:xfrm>
              <a:off x="39624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79" name="Rectangle 31"/>
            <p:cNvSpPr>
              <a:spLocks noChangeAspect="1" noChangeArrowheads="1"/>
            </p:cNvSpPr>
            <p:nvPr/>
          </p:nvSpPr>
          <p:spPr bwMode="auto">
            <a:xfrm>
              <a:off x="42672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0" name="Rectangle 32"/>
            <p:cNvSpPr>
              <a:spLocks noChangeAspect="1" noChangeArrowheads="1"/>
            </p:cNvSpPr>
            <p:nvPr/>
          </p:nvSpPr>
          <p:spPr bwMode="auto">
            <a:xfrm>
              <a:off x="45720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1" name="Rectangle 33"/>
            <p:cNvSpPr>
              <a:spLocks noChangeAspect="1" noChangeArrowheads="1"/>
            </p:cNvSpPr>
            <p:nvPr/>
          </p:nvSpPr>
          <p:spPr bwMode="auto">
            <a:xfrm>
              <a:off x="36576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2" name="Rectangle 34"/>
            <p:cNvSpPr>
              <a:spLocks noChangeAspect="1" noChangeArrowheads="1"/>
            </p:cNvSpPr>
            <p:nvPr/>
          </p:nvSpPr>
          <p:spPr bwMode="auto">
            <a:xfrm>
              <a:off x="39624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3" name="Rectangle 35"/>
            <p:cNvSpPr>
              <a:spLocks noChangeAspect="1" noChangeArrowheads="1"/>
            </p:cNvSpPr>
            <p:nvPr/>
          </p:nvSpPr>
          <p:spPr bwMode="auto">
            <a:xfrm>
              <a:off x="42672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4" name="Rectangle 36"/>
            <p:cNvSpPr>
              <a:spLocks noChangeAspect="1" noChangeArrowheads="1"/>
            </p:cNvSpPr>
            <p:nvPr/>
          </p:nvSpPr>
          <p:spPr bwMode="auto">
            <a:xfrm>
              <a:off x="45720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5" name="Rectangle 37"/>
            <p:cNvSpPr>
              <a:spLocks noChangeAspect="1" noChangeArrowheads="1"/>
            </p:cNvSpPr>
            <p:nvPr/>
          </p:nvSpPr>
          <p:spPr bwMode="auto">
            <a:xfrm>
              <a:off x="36576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6" name="Rectangle 38"/>
            <p:cNvSpPr>
              <a:spLocks noChangeAspect="1" noChangeArrowheads="1"/>
            </p:cNvSpPr>
            <p:nvPr/>
          </p:nvSpPr>
          <p:spPr bwMode="auto">
            <a:xfrm>
              <a:off x="39624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7" name="Rectangle 39"/>
            <p:cNvSpPr>
              <a:spLocks noChangeAspect="1" noChangeArrowheads="1"/>
            </p:cNvSpPr>
            <p:nvPr/>
          </p:nvSpPr>
          <p:spPr bwMode="auto">
            <a:xfrm>
              <a:off x="42672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8" name="Rectangle 40"/>
            <p:cNvSpPr>
              <a:spLocks noChangeAspect="1" noChangeArrowheads="1"/>
            </p:cNvSpPr>
            <p:nvPr/>
          </p:nvSpPr>
          <p:spPr bwMode="auto">
            <a:xfrm>
              <a:off x="45720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89" name="Rectangle 41"/>
            <p:cNvSpPr>
              <a:spLocks noChangeAspect="1" noChangeArrowheads="1"/>
            </p:cNvSpPr>
            <p:nvPr/>
          </p:nvSpPr>
          <p:spPr bwMode="auto">
            <a:xfrm>
              <a:off x="36576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0" name="Rectangle 42"/>
            <p:cNvSpPr>
              <a:spLocks noChangeAspect="1" noChangeArrowheads="1"/>
            </p:cNvSpPr>
            <p:nvPr/>
          </p:nvSpPr>
          <p:spPr bwMode="auto">
            <a:xfrm>
              <a:off x="39624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1" name="Rectangle 43"/>
            <p:cNvSpPr>
              <a:spLocks noChangeAspect="1" noChangeArrowheads="1"/>
            </p:cNvSpPr>
            <p:nvPr/>
          </p:nvSpPr>
          <p:spPr bwMode="auto">
            <a:xfrm>
              <a:off x="42672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2" name="Rectangle 44"/>
            <p:cNvSpPr>
              <a:spLocks noChangeAspect="1" noChangeArrowheads="1"/>
            </p:cNvSpPr>
            <p:nvPr/>
          </p:nvSpPr>
          <p:spPr bwMode="auto">
            <a:xfrm>
              <a:off x="45720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5" name="Rectangle 87"/>
            <p:cNvSpPr>
              <a:spLocks noChangeAspect="1" noChangeArrowheads="1"/>
            </p:cNvSpPr>
            <p:nvPr/>
          </p:nvSpPr>
          <p:spPr bwMode="auto">
            <a:xfrm>
              <a:off x="36576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6" name="Rectangle 88"/>
            <p:cNvSpPr>
              <a:spLocks noChangeAspect="1" noChangeArrowheads="1"/>
            </p:cNvSpPr>
            <p:nvPr/>
          </p:nvSpPr>
          <p:spPr bwMode="auto">
            <a:xfrm>
              <a:off x="39624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7" name="Rectangle 89"/>
            <p:cNvSpPr>
              <a:spLocks noChangeAspect="1" noChangeArrowheads="1"/>
            </p:cNvSpPr>
            <p:nvPr/>
          </p:nvSpPr>
          <p:spPr bwMode="auto">
            <a:xfrm>
              <a:off x="42672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8" name="Rectangle 90"/>
            <p:cNvSpPr>
              <a:spLocks noChangeAspect="1" noChangeArrowheads="1"/>
            </p:cNvSpPr>
            <p:nvPr/>
          </p:nvSpPr>
          <p:spPr bwMode="auto">
            <a:xfrm>
              <a:off x="45720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39" name="Rectangle 91"/>
            <p:cNvSpPr>
              <a:spLocks noChangeAspect="1" noChangeArrowheads="1"/>
            </p:cNvSpPr>
            <p:nvPr/>
          </p:nvSpPr>
          <p:spPr bwMode="auto">
            <a:xfrm>
              <a:off x="36576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0" name="Rectangle 92"/>
            <p:cNvSpPr>
              <a:spLocks noChangeAspect="1" noChangeArrowheads="1"/>
            </p:cNvSpPr>
            <p:nvPr/>
          </p:nvSpPr>
          <p:spPr bwMode="auto">
            <a:xfrm>
              <a:off x="39624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1" name="Rectangle 93"/>
            <p:cNvSpPr>
              <a:spLocks noChangeAspect="1" noChangeArrowheads="1"/>
            </p:cNvSpPr>
            <p:nvPr/>
          </p:nvSpPr>
          <p:spPr bwMode="auto">
            <a:xfrm>
              <a:off x="42672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2" name="Rectangle 94"/>
            <p:cNvSpPr>
              <a:spLocks noChangeAspect="1" noChangeArrowheads="1"/>
            </p:cNvSpPr>
            <p:nvPr/>
          </p:nvSpPr>
          <p:spPr bwMode="auto">
            <a:xfrm>
              <a:off x="45720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3" name="Rectangle 95"/>
            <p:cNvSpPr>
              <a:spLocks noChangeAspect="1" noChangeArrowheads="1"/>
            </p:cNvSpPr>
            <p:nvPr/>
          </p:nvSpPr>
          <p:spPr bwMode="auto">
            <a:xfrm>
              <a:off x="48768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4" name="Rectangle 96"/>
            <p:cNvSpPr>
              <a:spLocks noChangeAspect="1" noChangeArrowheads="1"/>
            </p:cNvSpPr>
            <p:nvPr/>
          </p:nvSpPr>
          <p:spPr bwMode="auto">
            <a:xfrm>
              <a:off x="51816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5" name="Rectangle 97"/>
            <p:cNvSpPr>
              <a:spLocks noChangeAspect="1" noChangeArrowheads="1"/>
            </p:cNvSpPr>
            <p:nvPr/>
          </p:nvSpPr>
          <p:spPr bwMode="auto">
            <a:xfrm>
              <a:off x="48768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6" name="Rectangle 98"/>
            <p:cNvSpPr>
              <a:spLocks noChangeAspect="1" noChangeArrowheads="1"/>
            </p:cNvSpPr>
            <p:nvPr/>
          </p:nvSpPr>
          <p:spPr bwMode="auto">
            <a:xfrm>
              <a:off x="51816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7" name="Rectangle 99"/>
            <p:cNvSpPr>
              <a:spLocks noChangeAspect="1" noChangeArrowheads="1"/>
            </p:cNvSpPr>
            <p:nvPr/>
          </p:nvSpPr>
          <p:spPr bwMode="auto">
            <a:xfrm>
              <a:off x="48768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8" name="Rectangle 100"/>
            <p:cNvSpPr>
              <a:spLocks noChangeAspect="1" noChangeArrowheads="1"/>
            </p:cNvSpPr>
            <p:nvPr/>
          </p:nvSpPr>
          <p:spPr bwMode="auto">
            <a:xfrm>
              <a:off x="5181600" y="4724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49" name="Rectangle 101"/>
            <p:cNvSpPr>
              <a:spLocks noChangeAspect="1" noChangeArrowheads="1"/>
            </p:cNvSpPr>
            <p:nvPr/>
          </p:nvSpPr>
          <p:spPr bwMode="auto">
            <a:xfrm>
              <a:off x="48768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0" name="Rectangle 102"/>
            <p:cNvSpPr>
              <a:spLocks noChangeAspect="1" noChangeArrowheads="1"/>
            </p:cNvSpPr>
            <p:nvPr/>
          </p:nvSpPr>
          <p:spPr bwMode="auto">
            <a:xfrm>
              <a:off x="5181600" y="5029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1" name="Rectangle 103"/>
            <p:cNvSpPr>
              <a:spLocks noChangeAspect="1" noChangeArrowheads="1"/>
            </p:cNvSpPr>
            <p:nvPr/>
          </p:nvSpPr>
          <p:spPr bwMode="auto">
            <a:xfrm>
              <a:off x="48768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2" name="Rectangle 104"/>
            <p:cNvSpPr>
              <a:spLocks noChangeAspect="1" noChangeArrowheads="1"/>
            </p:cNvSpPr>
            <p:nvPr/>
          </p:nvSpPr>
          <p:spPr bwMode="auto">
            <a:xfrm>
              <a:off x="5181600" y="5334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3" name="Rectangle 105"/>
            <p:cNvSpPr>
              <a:spLocks noChangeAspect="1" noChangeArrowheads="1"/>
            </p:cNvSpPr>
            <p:nvPr/>
          </p:nvSpPr>
          <p:spPr bwMode="auto">
            <a:xfrm>
              <a:off x="48768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4" name="Rectangle 106"/>
            <p:cNvSpPr>
              <a:spLocks noChangeAspect="1" noChangeArrowheads="1"/>
            </p:cNvSpPr>
            <p:nvPr/>
          </p:nvSpPr>
          <p:spPr bwMode="auto">
            <a:xfrm>
              <a:off x="5181600" y="56388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27"/>
          <p:cNvGrpSpPr/>
          <p:nvPr/>
        </p:nvGrpSpPr>
        <p:grpSpPr>
          <a:xfrm>
            <a:off x="6413500" y="1066800"/>
            <a:ext cx="2273300" cy="2349500"/>
            <a:chOff x="5791200" y="3581400"/>
            <a:chExt cx="2273300" cy="2349500"/>
          </a:xfrm>
        </p:grpSpPr>
        <p:sp>
          <p:nvSpPr>
            <p:cNvPr id="1563670" name="Text Box 22"/>
            <p:cNvSpPr txBox="1">
              <a:spLocks noChangeArrowheads="1"/>
            </p:cNvSpPr>
            <p:nvPr/>
          </p:nvSpPr>
          <p:spPr bwMode="auto">
            <a:xfrm>
              <a:off x="5791200" y="35814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z</a:t>
              </a:r>
            </a:p>
          </p:txBody>
        </p:sp>
        <p:sp>
          <p:nvSpPr>
            <p:cNvPr id="1563673" name="Text Box 25"/>
            <p:cNvSpPr txBox="1">
              <a:spLocks noChangeArrowheads="1"/>
            </p:cNvSpPr>
            <p:nvPr/>
          </p:nvSpPr>
          <p:spPr bwMode="auto">
            <a:xfrm>
              <a:off x="6934200" y="35814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j</a:t>
              </a:r>
            </a:p>
          </p:txBody>
        </p:sp>
        <p:sp>
          <p:nvSpPr>
            <p:cNvPr id="1563676" name="Text Box 28"/>
            <p:cNvSpPr txBox="1">
              <a:spLocks noChangeArrowheads="1"/>
            </p:cNvSpPr>
            <p:nvPr/>
          </p:nvSpPr>
          <p:spPr bwMode="auto">
            <a:xfrm>
              <a:off x="5791200" y="45720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altLang="ko-KR" sz="2400" b="1">
                  <a:solidFill>
                    <a:schemeClr val="accent2"/>
                  </a:solidFill>
                  <a:latin typeface="Courier New" charset="0"/>
                  <a:ea typeface="굴림" charset="-127"/>
                  <a:cs typeface="굴림" charset="-127"/>
                </a:rPr>
                <a:t>k</a:t>
              </a:r>
            </a:p>
          </p:txBody>
        </p:sp>
        <p:sp>
          <p:nvSpPr>
            <p:cNvPr id="1563693" name="Rectangle 45"/>
            <p:cNvSpPr>
              <a:spLocks noChangeAspect="1" noChangeArrowheads="1"/>
            </p:cNvSpPr>
            <p:nvPr/>
          </p:nvSpPr>
          <p:spPr bwMode="auto">
            <a:xfrm>
              <a:off x="62484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4" name="Rectangle 46"/>
            <p:cNvSpPr>
              <a:spLocks noChangeAspect="1" noChangeArrowheads="1"/>
            </p:cNvSpPr>
            <p:nvPr/>
          </p:nvSpPr>
          <p:spPr bwMode="auto">
            <a:xfrm>
              <a:off x="65532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5" name="Rectangle 47"/>
            <p:cNvSpPr>
              <a:spLocks noChangeAspect="1" noChangeArrowheads="1"/>
            </p:cNvSpPr>
            <p:nvPr/>
          </p:nvSpPr>
          <p:spPr bwMode="auto">
            <a:xfrm>
              <a:off x="6858000" y="4114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6" name="Rectangle 48"/>
            <p:cNvSpPr>
              <a:spLocks noChangeAspect="1" noChangeArrowheads="1"/>
            </p:cNvSpPr>
            <p:nvPr/>
          </p:nvSpPr>
          <p:spPr bwMode="auto">
            <a:xfrm>
              <a:off x="7162800" y="4114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7" name="Rectangle 49"/>
            <p:cNvSpPr>
              <a:spLocks noChangeAspect="1" noChangeArrowheads="1"/>
            </p:cNvSpPr>
            <p:nvPr/>
          </p:nvSpPr>
          <p:spPr bwMode="auto">
            <a:xfrm>
              <a:off x="6248400" y="44196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8" name="Rectangle 50"/>
            <p:cNvSpPr>
              <a:spLocks noChangeAspect="1" noChangeArrowheads="1"/>
            </p:cNvSpPr>
            <p:nvPr/>
          </p:nvSpPr>
          <p:spPr bwMode="auto">
            <a:xfrm>
              <a:off x="6553200" y="44196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699" name="Rectangle 51"/>
            <p:cNvSpPr>
              <a:spLocks noChangeAspect="1" noChangeArrowheads="1"/>
            </p:cNvSpPr>
            <p:nvPr/>
          </p:nvSpPr>
          <p:spPr bwMode="auto">
            <a:xfrm>
              <a:off x="6858000" y="44196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0" name="Rectangle 52"/>
            <p:cNvSpPr>
              <a:spLocks noChangeAspect="1" noChangeArrowheads="1"/>
            </p:cNvSpPr>
            <p:nvPr/>
          </p:nvSpPr>
          <p:spPr bwMode="auto">
            <a:xfrm>
              <a:off x="71628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1" name="Rectangle 53"/>
            <p:cNvSpPr>
              <a:spLocks noChangeAspect="1" noChangeArrowheads="1"/>
            </p:cNvSpPr>
            <p:nvPr/>
          </p:nvSpPr>
          <p:spPr bwMode="auto">
            <a:xfrm>
              <a:off x="6248400" y="47244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2" name="Rectangle 54"/>
            <p:cNvSpPr>
              <a:spLocks noChangeAspect="1" noChangeArrowheads="1"/>
            </p:cNvSpPr>
            <p:nvPr/>
          </p:nvSpPr>
          <p:spPr bwMode="auto">
            <a:xfrm>
              <a:off x="6553200" y="47244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3" name="Rectangle 55"/>
            <p:cNvSpPr>
              <a:spLocks noChangeAspect="1" noChangeArrowheads="1"/>
            </p:cNvSpPr>
            <p:nvPr/>
          </p:nvSpPr>
          <p:spPr bwMode="auto">
            <a:xfrm>
              <a:off x="6858000" y="47244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4" name="Rectangle 56"/>
            <p:cNvSpPr>
              <a:spLocks noChangeAspect="1" noChangeArrowheads="1"/>
            </p:cNvSpPr>
            <p:nvPr/>
          </p:nvSpPr>
          <p:spPr bwMode="auto">
            <a:xfrm>
              <a:off x="7162800" y="47244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5" name="Rectangle 57"/>
            <p:cNvSpPr>
              <a:spLocks noChangeAspect="1" noChangeArrowheads="1"/>
            </p:cNvSpPr>
            <p:nvPr/>
          </p:nvSpPr>
          <p:spPr bwMode="auto">
            <a:xfrm>
              <a:off x="6248400" y="50292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6" name="Rectangle 58"/>
            <p:cNvSpPr>
              <a:spLocks noChangeAspect="1" noChangeArrowheads="1"/>
            </p:cNvSpPr>
            <p:nvPr/>
          </p:nvSpPr>
          <p:spPr bwMode="auto">
            <a:xfrm>
              <a:off x="6553200" y="50292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7" name="Rectangle 59"/>
            <p:cNvSpPr>
              <a:spLocks noChangeAspect="1" noChangeArrowheads="1"/>
            </p:cNvSpPr>
            <p:nvPr/>
          </p:nvSpPr>
          <p:spPr bwMode="auto">
            <a:xfrm>
              <a:off x="6858000" y="50292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08" name="Rectangle 60"/>
            <p:cNvSpPr>
              <a:spLocks noChangeAspect="1" noChangeArrowheads="1"/>
            </p:cNvSpPr>
            <p:nvPr/>
          </p:nvSpPr>
          <p:spPr bwMode="auto">
            <a:xfrm>
              <a:off x="7162800" y="50292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5" name="Rectangle 107"/>
            <p:cNvSpPr>
              <a:spLocks noChangeAspect="1" noChangeArrowheads="1"/>
            </p:cNvSpPr>
            <p:nvPr/>
          </p:nvSpPr>
          <p:spPr bwMode="auto">
            <a:xfrm>
              <a:off x="6248400" y="5334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6" name="Rectangle 108"/>
            <p:cNvSpPr>
              <a:spLocks noChangeAspect="1" noChangeArrowheads="1"/>
            </p:cNvSpPr>
            <p:nvPr/>
          </p:nvSpPr>
          <p:spPr bwMode="auto">
            <a:xfrm>
              <a:off x="6553200" y="5334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7" name="Rectangle 109"/>
            <p:cNvSpPr>
              <a:spLocks noChangeAspect="1" noChangeArrowheads="1"/>
            </p:cNvSpPr>
            <p:nvPr/>
          </p:nvSpPr>
          <p:spPr bwMode="auto">
            <a:xfrm>
              <a:off x="6858000" y="5334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8" name="Rectangle 110"/>
            <p:cNvSpPr>
              <a:spLocks noChangeAspect="1" noChangeArrowheads="1"/>
            </p:cNvSpPr>
            <p:nvPr/>
          </p:nvSpPr>
          <p:spPr bwMode="auto">
            <a:xfrm>
              <a:off x="7162800" y="53340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59" name="Rectangle 111"/>
            <p:cNvSpPr>
              <a:spLocks noChangeAspect="1" noChangeArrowheads="1"/>
            </p:cNvSpPr>
            <p:nvPr/>
          </p:nvSpPr>
          <p:spPr bwMode="auto">
            <a:xfrm>
              <a:off x="6248400" y="5638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0" name="Rectangle 112"/>
            <p:cNvSpPr>
              <a:spLocks noChangeAspect="1" noChangeArrowheads="1"/>
            </p:cNvSpPr>
            <p:nvPr/>
          </p:nvSpPr>
          <p:spPr bwMode="auto">
            <a:xfrm>
              <a:off x="6553200" y="5638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1" name="Rectangle 113"/>
            <p:cNvSpPr>
              <a:spLocks noChangeAspect="1" noChangeArrowheads="1"/>
            </p:cNvSpPr>
            <p:nvPr/>
          </p:nvSpPr>
          <p:spPr bwMode="auto">
            <a:xfrm>
              <a:off x="6858000" y="5638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2" name="Rectangle 114"/>
            <p:cNvSpPr>
              <a:spLocks noChangeAspect="1" noChangeArrowheads="1"/>
            </p:cNvSpPr>
            <p:nvPr/>
          </p:nvSpPr>
          <p:spPr bwMode="auto">
            <a:xfrm>
              <a:off x="7162800" y="5638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3" name="Rectangle 115"/>
            <p:cNvSpPr>
              <a:spLocks noChangeAspect="1" noChangeArrowheads="1"/>
            </p:cNvSpPr>
            <p:nvPr/>
          </p:nvSpPr>
          <p:spPr bwMode="auto">
            <a:xfrm>
              <a:off x="7467600" y="4114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4" name="Rectangle 116"/>
            <p:cNvSpPr>
              <a:spLocks noChangeAspect="1" noChangeArrowheads="1"/>
            </p:cNvSpPr>
            <p:nvPr/>
          </p:nvSpPr>
          <p:spPr bwMode="auto">
            <a:xfrm>
              <a:off x="7772400" y="4114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5" name="Rectangle 117"/>
            <p:cNvSpPr>
              <a:spLocks noChangeAspect="1" noChangeArrowheads="1"/>
            </p:cNvSpPr>
            <p:nvPr/>
          </p:nvSpPr>
          <p:spPr bwMode="auto">
            <a:xfrm>
              <a:off x="74676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6" name="Rectangle 118"/>
            <p:cNvSpPr>
              <a:spLocks noChangeAspect="1" noChangeArrowheads="1"/>
            </p:cNvSpPr>
            <p:nvPr/>
          </p:nvSpPr>
          <p:spPr bwMode="auto">
            <a:xfrm>
              <a:off x="7772400" y="4419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7" name="Rectangle 119"/>
            <p:cNvSpPr>
              <a:spLocks noChangeAspect="1" noChangeArrowheads="1"/>
            </p:cNvSpPr>
            <p:nvPr/>
          </p:nvSpPr>
          <p:spPr bwMode="auto">
            <a:xfrm>
              <a:off x="7467600" y="47244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8" name="Rectangle 120"/>
            <p:cNvSpPr>
              <a:spLocks noChangeAspect="1" noChangeArrowheads="1"/>
            </p:cNvSpPr>
            <p:nvPr/>
          </p:nvSpPr>
          <p:spPr bwMode="auto">
            <a:xfrm>
              <a:off x="7772400" y="47244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69" name="Rectangle 121"/>
            <p:cNvSpPr>
              <a:spLocks noChangeAspect="1" noChangeArrowheads="1"/>
            </p:cNvSpPr>
            <p:nvPr/>
          </p:nvSpPr>
          <p:spPr bwMode="auto">
            <a:xfrm>
              <a:off x="7467600" y="50292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70" name="Rectangle 122"/>
            <p:cNvSpPr>
              <a:spLocks noChangeAspect="1" noChangeArrowheads="1"/>
            </p:cNvSpPr>
            <p:nvPr/>
          </p:nvSpPr>
          <p:spPr bwMode="auto">
            <a:xfrm>
              <a:off x="7772400" y="50292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71" name="Rectangle 123"/>
            <p:cNvSpPr>
              <a:spLocks noChangeAspect="1" noChangeArrowheads="1"/>
            </p:cNvSpPr>
            <p:nvPr/>
          </p:nvSpPr>
          <p:spPr bwMode="auto">
            <a:xfrm>
              <a:off x="7467600" y="53340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72" name="Rectangle 124"/>
            <p:cNvSpPr>
              <a:spLocks noChangeAspect="1" noChangeArrowheads="1"/>
            </p:cNvSpPr>
            <p:nvPr/>
          </p:nvSpPr>
          <p:spPr bwMode="auto">
            <a:xfrm>
              <a:off x="7772400" y="53340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73" name="Rectangle 125"/>
            <p:cNvSpPr>
              <a:spLocks noChangeAspect="1" noChangeArrowheads="1"/>
            </p:cNvSpPr>
            <p:nvPr/>
          </p:nvSpPr>
          <p:spPr bwMode="auto">
            <a:xfrm>
              <a:off x="7467600" y="5638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3774" name="Rectangle 126"/>
            <p:cNvSpPr>
              <a:spLocks noChangeAspect="1" noChangeArrowheads="1"/>
            </p:cNvSpPr>
            <p:nvPr/>
          </p:nvSpPr>
          <p:spPr bwMode="auto">
            <a:xfrm>
              <a:off x="7772400" y="5638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133" name="Straight Arrow Connector 132"/>
          <p:cNvCxnSpPr>
            <a:stCxn id="1563774" idx="2"/>
            <a:endCxn id="1563724" idx="2"/>
          </p:cNvCxnSpPr>
          <p:nvPr/>
        </p:nvCxnSpPr>
        <p:spPr bwMode="auto">
          <a:xfrm rot="5400000">
            <a:off x="8083550" y="3873500"/>
            <a:ext cx="9144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7" name="Straight Arrow Connector 136"/>
          <p:cNvCxnSpPr>
            <a:stCxn id="1563746" idx="3"/>
            <a:endCxn id="1563725" idx="3"/>
          </p:cNvCxnSpPr>
          <p:nvPr/>
        </p:nvCxnSpPr>
        <p:spPr bwMode="auto">
          <a:xfrm>
            <a:off x="6019800" y="4489450"/>
            <a:ext cx="2362200" cy="1588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35" name="Shape 134"/>
          <p:cNvCxnSpPr>
            <a:stCxn id="1563677" idx="0"/>
            <a:endCxn id="1563693" idx="1"/>
          </p:cNvCxnSpPr>
          <p:nvPr/>
        </p:nvCxnSpPr>
        <p:spPr bwMode="auto">
          <a:xfrm rot="5400000" flipH="1" flipV="1">
            <a:off x="4464050" y="1631950"/>
            <a:ext cx="2292350" cy="252095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38" name="Shape 137"/>
          <p:cNvCxnSpPr>
            <a:stCxn id="1563678" idx="0"/>
            <a:endCxn id="1563697" idx="1"/>
          </p:cNvCxnSpPr>
          <p:nvPr/>
        </p:nvCxnSpPr>
        <p:spPr bwMode="auto">
          <a:xfrm rot="5400000" flipH="1" flipV="1">
            <a:off x="4768850" y="1936750"/>
            <a:ext cx="1987550" cy="221615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0" name="Shape 139"/>
          <p:cNvCxnSpPr>
            <a:stCxn id="1563679" idx="0"/>
            <a:endCxn id="1563701" idx="1"/>
          </p:cNvCxnSpPr>
          <p:nvPr/>
        </p:nvCxnSpPr>
        <p:spPr bwMode="auto">
          <a:xfrm rot="5400000" flipH="1" flipV="1">
            <a:off x="5073650" y="2241550"/>
            <a:ext cx="1682750" cy="191135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4" name="Shape 143"/>
          <p:cNvCxnSpPr>
            <a:stCxn id="1563680" idx="0"/>
            <a:endCxn id="1563705" idx="1"/>
          </p:cNvCxnSpPr>
          <p:nvPr/>
        </p:nvCxnSpPr>
        <p:spPr bwMode="auto">
          <a:xfrm rot="5400000" flipH="1" flipV="1">
            <a:off x="5378450" y="2546350"/>
            <a:ext cx="1377950" cy="160655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6" name="Shape 145"/>
          <p:cNvCxnSpPr>
            <a:stCxn id="1563743" idx="0"/>
            <a:endCxn id="1563755" idx="1"/>
          </p:cNvCxnSpPr>
          <p:nvPr/>
        </p:nvCxnSpPr>
        <p:spPr bwMode="auto">
          <a:xfrm rot="5400000" flipH="1" flipV="1">
            <a:off x="5683250" y="2851150"/>
            <a:ext cx="1073150" cy="130175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cxnSp>
        <p:nvCxnSpPr>
          <p:cNvPr id="148" name="Shape 147"/>
          <p:cNvCxnSpPr>
            <a:stCxn id="1563744" idx="0"/>
            <a:endCxn id="1563759" idx="1"/>
          </p:cNvCxnSpPr>
          <p:nvPr/>
        </p:nvCxnSpPr>
        <p:spPr bwMode="auto">
          <a:xfrm rot="5400000" flipH="1" flipV="1">
            <a:off x="5988050" y="3155950"/>
            <a:ext cx="768350" cy="996950"/>
          </a:xfrm>
          <a:prstGeom prst="curvedConnector2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67BFB9-2091-BB44-A4AD-860776076243}" type="slidenum">
              <a:rPr lang="en-US"/>
              <a:pPr/>
              <a:t>12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6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-304800" y="914400"/>
            <a:ext cx="7162800" cy="3124200"/>
          </a:xfrm>
          <a:ln/>
        </p:spPr>
        <p:txBody>
          <a:bodyPr/>
          <a:lstStyle/>
          <a:p>
            <a:pPr marL="742950" lvl="1" indent="-285750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ko-KR" altLang="en-US" b="1" dirty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for(jj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jj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jj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=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jj+B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)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for(kk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kk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kk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=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kk+B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)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  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for(i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++)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      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for(j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=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jj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&lt;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min(jj+B,N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);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++) {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         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= 0;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         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for(k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=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kk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&lt;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min(kk+B,N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);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++) 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            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=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+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y[i][k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] *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z[k][j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];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         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x[i][j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] =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x[i][j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] + </a:t>
            </a:r>
            <a:r>
              <a:rPr lang="en-US" altLang="ko-KR" b="1" dirty="0" err="1">
                <a:latin typeface="Courier New" charset="0"/>
                <a:ea typeface="굴림" charset="-127"/>
                <a:cs typeface="굴림" charset="-127"/>
              </a:rPr>
              <a:t>r</a:t>
            </a: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;</a:t>
            </a:r>
            <a:b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b="1" dirty="0">
                <a:latin typeface="Courier New" charset="0"/>
                <a:ea typeface="굴림" charset="-127"/>
                <a:cs typeface="굴림" charset="-127"/>
              </a:rPr>
              <a:t>          }</a:t>
            </a:r>
            <a:endParaRPr lang="en-US" altLang="ko-KR" b="1" dirty="0">
              <a:ea typeface="굴림" charset="-127"/>
              <a:cs typeface="굴림" charset="-127"/>
            </a:endParaRPr>
          </a:p>
          <a:p>
            <a:pPr marL="342900" indent="-342900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65699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292975" cy="736600"/>
          </a:xfrm>
        </p:spPr>
        <p:txBody>
          <a:bodyPr/>
          <a:lstStyle/>
          <a:p>
            <a:r>
              <a:rPr lang="en-US" altLang="ko-KR" dirty="0" smtClean="0">
                <a:ea typeface="굴림" charset="-127"/>
                <a:cs typeface="굴림" charset="-127"/>
              </a:rPr>
              <a:t>Matrix Multiply with Cache Tiling</a:t>
            </a:r>
            <a:endParaRPr lang="en-US" altLang="ko-KR" dirty="0">
              <a:ea typeface="굴림" charset="-127"/>
              <a:cs typeface="굴림" charset="-127"/>
            </a:endParaRPr>
          </a:p>
        </p:txBody>
      </p:sp>
      <p:sp>
        <p:nvSpPr>
          <p:cNvPr id="1565757" name="Text Box 61"/>
          <p:cNvSpPr txBox="1">
            <a:spLocks noChangeArrowheads="1"/>
          </p:cNvSpPr>
          <p:nvPr/>
        </p:nvSpPr>
        <p:spPr bwMode="auto">
          <a:xfrm>
            <a:off x="1676400" y="5943600"/>
            <a:ext cx="6027738" cy="3841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 algn="l">
              <a:lnSpc>
                <a:spcPct val="80000"/>
              </a:lnSpc>
              <a:spcBef>
                <a:spcPct val="30000"/>
              </a:spcBef>
              <a:buClr>
                <a:schemeClr val="hlink"/>
              </a:buClr>
              <a:buSzPct val="100000"/>
            </a:pPr>
            <a:r>
              <a:rPr lang="en-US" sz="2400" b="1" i="1" dirty="0">
                <a:solidFill>
                  <a:schemeClr val="tx2"/>
                </a:solidFill>
              </a:rPr>
              <a:t>What type of locality does this improve?</a:t>
            </a:r>
            <a:endParaRPr lang="en-US" sz="2000" b="1" i="1" dirty="0"/>
          </a:p>
        </p:txBody>
      </p:sp>
      <p:grpSp>
        <p:nvGrpSpPr>
          <p:cNvPr id="2" name="Group 124"/>
          <p:cNvGrpSpPr/>
          <p:nvPr/>
        </p:nvGrpSpPr>
        <p:grpSpPr>
          <a:xfrm>
            <a:off x="4051300" y="3517900"/>
            <a:ext cx="2273300" cy="2349500"/>
            <a:chOff x="3505200" y="3657600"/>
            <a:chExt cx="2273300" cy="2349500"/>
          </a:xfrm>
        </p:grpSpPr>
        <p:sp>
          <p:nvSpPr>
            <p:cNvPr id="1565717" name="Text Box 21"/>
            <p:cNvSpPr txBox="1">
              <a:spLocks noChangeArrowheads="1"/>
            </p:cNvSpPr>
            <p:nvPr/>
          </p:nvSpPr>
          <p:spPr bwMode="auto">
            <a:xfrm>
              <a:off x="3505200" y="36576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y</a:t>
              </a:r>
            </a:p>
          </p:txBody>
        </p:sp>
        <p:sp>
          <p:nvSpPr>
            <p:cNvPr id="1565720" name="Text Box 24"/>
            <p:cNvSpPr txBox="1">
              <a:spLocks noChangeArrowheads="1"/>
            </p:cNvSpPr>
            <p:nvPr/>
          </p:nvSpPr>
          <p:spPr bwMode="auto">
            <a:xfrm>
              <a:off x="4724400" y="36576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k</a:t>
              </a:r>
            </a:p>
          </p:txBody>
        </p:sp>
        <p:sp>
          <p:nvSpPr>
            <p:cNvPr id="1565723" name="Text Box 27"/>
            <p:cNvSpPr txBox="1">
              <a:spLocks noChangeArrowheads="1"/>
            </p:cNvSpPr>
            <p:nvPr/>
          </p:nvSpPr>
          <p:spPr bwMode="auto">
            <a:xfrm>
              <a:off x="3505200" y="46482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i</a:t>
              </a:r>
            </a:p>
          </p:txBody>
        </p:sp>
        <p:sp>
          <p:nvSpPr>
            <p:cNvPr id="1565725" name="Rectangle 29"/>
            <p:cNvSpPr>
              <a:spLocks noChangeAspect="1" noChangeArrowheads="1"/>
            </p:cNvSpPr>
            <p:nvPr/>
          </p:nvSpPr>
          <p:spPr bwMode="auto">
            <a:xfrm>
              <a:off x="3962400" y="4191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26" name="Rectangle 30"/>
            <p:cNvSpPr>
              <a:spLocks noChangeAspect="1" noChangeArrowheads="1"/>
            </p:cNvSpPr>
            <p:nvPr/>
          </p:nvSpPr>
          <p:spPr bwMode="auto">
            <a:xfrm>
              <a:off x="4267200" y="4191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27" name="Rectangle 31"/>
            <p:cNvSpPr>
              <a:spLocks noChangeAspect="1" noChangeArrowheads="1"/>
            </p:cNvSpPr>
            <p:nvPr/>
          </p:nvSpPr>
          <p:spPr bwMode="auto">
            <a:xfrm>
              <a:off x="4572000" y="4191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28" name="Rectangle 32"/>
            <p:cNvSpPr>
              <a:spLocks noChangeAspect="1" noChangeArrowheads="1"/>
            </p:cNvSpPr>
            <p:nvPr/>
          </p:nvSpPr>
          <p:spPr bwMode="auto">
            <a:xfrm>
              <a:off x="48768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29" name="Rectangle 33"/>
            <p:cNvSpPr>
              <a:spLocks noChangeAspect="1" noChangeArrowheads="1"/>
            </p:cNvSpPr>
            <p:nvPr/>
          </p:nvSpPr>
          <p:spPr bwMode="auto">
            <a:xfrm>
              <a:off x="39624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0" name="Rectangle 34"/>
            <p:cNvSpPr>
              <a:spLocks noChangeAspect="1" noChangeArrowheads="1"/>
            </p:cNvSpPr>
            <p:nvPr/>
          </p:nvSpPr>
          <p:spPr bwMode="auto">
            <a:xfrm>
              <a:off x="42672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1" name="Rectangle 35"/>
            <p:cNvSpPr>
              <a:spLocks noChangeAspect="1" noChangeArrowheads="1"/>
            </p:cNvSpPr>
            <p:nvPr/>
          </p:nvSpPr>
          <p:spPr bwMode="auto">
            <a:xfrm>
              <a:off x="45720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2" name="Rectangle 36"/>
            <p:cNvSpPr>
              <a:spLocks noChangeAspect="1" noChangeArrowheads="1"/>
            </p:cNvSpPr>
            <p:nvPr/>
          </p:nvSpPr>
          <p:spPr bwMode="auto">
            <a:xfrm>
              <a:off x="48768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3" name="Rectangle 37"/>
            <p:cNvSpPr>
              <a:spLocks noChangeAspect="1" noChangeArrowheads="1"/>
            </p:cNvSpPr>
            <p:nvPr/>
          </p:nvSpPr>
          <p:spPr bwMode="auto">
            <a:xfrm>
              <a:off x="39624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4" name="Rectangle 38"/>
            <p:cNvSpPr>
              <a:spLocks noChangeAspect="1" noChangeArrowheads="1"/>
            </p:cNvSpPr>
            <p:nvPr/>
          </p:nvSpPr>
          <p:spPr bwMode="auto">
            <a:xfrm>
              <a:off x="42672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5" name="Rectangle 39"/>
            <p:cNvSpPr>
              <a:spLocks noChangeAspect="1" noChangeArrowheads="1"/>
            </p:cNvSpPr>
            <p:nvPr/>
          </p:nvSpPr>
          <p:spPr bwMode="auto">
            <a:xfrm>
              <a:off x="45720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6" name="Rectangle 40"/>
            <p:cNvSpPr>
              <a:spLocks noChangeAspect="1" noChangeArrowheads="1"/>
            </p:cNvSpPr>
            <p:nvPr/>
          </p:nvSpPr>
          <p:spPr bwMode="auto">
            <a:xfrm>
              <a:off x="48768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7" name="Rectangle 41"/>
            <p:cNvSpPr>
              <a:spLocks noChangeAspect="1" noChangeArrowheads="1"/>
            </p:cNvSpPr>
            <p:nvPr/>
          </p:nvSpPr>
          <p:spPr bwMode="auto">
            <a:xfrm>
              <a:off x="39624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8" name="Rectangle 42"/>
            <p:cNvSpPr>
              <a:spLocks noChangeAspect="1" noChangeArrowheads="1"/>
            </p:cNvSpPr>
            <p:nvPr/>
          </p:nvSpPr>
          <p:spPr bwMode="auto">
            <a:xfrm>
              <a:off x="42672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39" name="Rectangle 43"/>
            <p:cNvSpPr>
              <a:spLocks noChangeAspect="1" noChangeArrowheads="1"/>
            </p:cNvSpPr>
            <p:nvPr/>
          </p:nvSpPr>
          <p:spPr bwMode="auto">
            <a:xfrm>
              <a:off x="45720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0" name="Rectangle 44"/>
            <p:cNvSpPr>
              <a:spLocks noChangeAspect="1" noChangeArrowheads="1"/>
            </p:cNvSpPr>
            <p:nvPr/>
          </p:nvSpPr>
          <p:spPr bwMode="auto">
            <a:xfrm>
              <a:off x="48768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6" name="Rectangle 70"/>
            <p:cNvSpPr>
              <a:spLocks noChangeAspect="1" noChangeArrowheads="1"/>
            </p:cNvSpPr>
            <p:nvPr/>
          </p:nvSpPr>
          <p:spPr bwMode="auto">
            <a:xfrm>
              <a:off x="39624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7" name="Rectangle 71"/>
            <p:cNvSpPr>
              <a:spLocks noChangeAspect="1" noChangeArrowheads="1"/>
            </p:cNvSpPr>
            <p:nvPr/>
          </p:nvSpPr>
          <p:spPr bwMode="auto">
            <a:xfrm>
              <a:off x="42672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8" name="Rectangle 72"/>
            <p:cNvSpPr>
              <a:spLocks noChangeAspect="1" noChangeArrowheads="1"/>
            </p:cNvSpPr>
            <p:nvPr/>
          </p:nvSpPr>
          <p:spPr bwMode="auto">
            <a:xfrm>
              <a:off x="45720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9" name="Rectangle 73"/>
            <p:cNvSpPr>
              <a:spLocks noChangeAspect="1" noChangeArrowheads="1"/>
            </p:cNvSpPr>
            <p:nvPr/>
          </p:nvSpPr>
          <p:spPr bwMode="auto">
            <a:xfrm>
              <a:off x="48768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0" name="Rectangle 74"/>
            <p:cNvSpPr>
              <a:spLocks noChangeAspect="1" noChangeArrowheads="1"/>
            </p:cNvSpPr>
            <p:nvPr/>
          </p:nvSpPr>
          <p:spPr bwMode="auto">
            <a:xfrm>
              <a:off x="39624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1" name="Rectangle 75"/>
            <p:cNvSpPr>
              <a:spLocks noChangeAspect="1" noChangeArrowheads="1"/>
            </p:cNvSpPr>
            <p:nvPr/>
          </p:nvSpPr>
          <p:spPr bwMode="auto">
            <a:xfrm>
              <a:off x="42672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2" name="Rectangle 76"/>
            <p:cNvSpPr>
              <a:spLocks noChangeAspect="1" noChangeArrowheads="1"/>
            </p:cNvSpPr>
            <p:nvPr/>
          </p:nvSpPr>
          <p:spPr bwMode="auto">
            <a:xfrm>
              <a:off x="45720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3" name="Rectangle 77"/>
            <p:cNvSpPr>
              <a:spLocks noChangeAspect="1" noChangeArrowheads="1"/>
            </p:cNvSpPr>
            <p:nvPr/>
          </p:nvSpPr>
          <p:spPr bwMode="auto">
            <a:xfrm>
              <a:off x="48768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2" name="Rectangle 86"/>
            <p:cNvSpPr>
              <a:spLocks noChangeAspect="1" noChangeArrowheads="1"/>
            </p:cNvSpPr>
            <p:nvPr/>
          </p:nvSpPr>
          <p:spPr bwMode="auto">
            <a:xfrm>
              <a:off x="51816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3" name="Rectangle 87"/>
            <p:cNvSpPr>
              <a:spLocks noChangeAspect="1" noChangeArrowheads="1"/>
            </p:cNvSpPr>
            <p:nvPr/>
          </p:nvSpPr>
          <p:spPr bwMode="auto">
            <a:xfrm>
              <a:off x="54864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4" name="Rectangle 88"/>
            <p:cNvSpPr>
              <a:spLocks noChangeAspect="1" noChangeArrowheads="1"/>
            </p:cNvSpPr>
            <p:nvPr/>
          </p:nvSpPr>
          <p:spPr bwMode="auto">
            <a:xfrm>
              <a:off x="51816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5" name="Rectangle 89"/>
            <p:cNvSpPr>
              <a:spLocks noChangeAspect="1" noChangeArrowheads="1"/>
            </p:cNvSpPr>
            <p:nvPr/>
          </p:nvSpPr>
          <p:spPr bwMode="auto">
            <a:xfrm>
              <a:off x="54864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6" name="Rectangle 90"/>
            <p:cNvSpPr>
              <a:spLocks noChangeAspect="1" noChangeArrowheads="1"/>
            </p:cNvSpPr>
            <p:nvPr/>
          </p:nvSpPr>
          <p:spPr bwMode="auto">
            <a:xfrm>
              <a:off x="51816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7" name="Rectangle 91"/>
            <p:cNvSpPr>
              <a:spLocks noChangeAspect="1" noChangeArrowheads="1"/>
            </p:cNvSpPr>
            <p:nvPr/>
          </p:nvSpPr>
          <p:spPr bwMode="auto">
            <a:xfrm>
              <a:off x="54864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8" name="Rectangle 92"/>
            <p:cNvSpPr>
              <a:spLocks noChangeAspect="1" noChangeArrowheads="1"/>
            </p:cNvSpPr>
            <p:nvPr/>
          </p:nvSpPr>
          <p:spPr bwMode="auto">
            <a:xfrm>
              <a:off x="51816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9" name="Rectangle 93"/>
            <p:cNvSpPr>
              <a:spLocks noChangeAspect="1" noChangeArrowheads="1"/>
            </p:cNvSpPr>
            <p:nvPr/>
          </p:nvSpPr>
          <p:spPr bwMode="auto">
            <a:xfrm>
              <a:off x="54864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0" name="Rectangle 94"/>
            <p:cNvSpPr>
              <a:spLocks noChangeAspect="1" noChangeArrowheads="1"/>
            </p:cNvSpPr>
            <p:nvPr/>
          </p:nvSpPr>
          <p:spPr bwMode="auto">
            <a:xfrm>
              <a:off x="51816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1" name="Rectangle 95"/>
            <p:cNvSpPr>
              <a:spLocks noChangeAspect="1" noChangeArrowheads="1"/>
            </p:cNvSpPr>
            <p:nvPr/>
          </p:nvSpPr>
          <p:spPr bwMode="auto">
            <a:xfrm>
              <a:off x="54864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2" name="Rectangle 96"/>
            <p:cNvSpPr>
              <a:spLocks noChangeAspect="1" noChangeArrowheads="1"/>
            </p:cNvSpPr>
            <p:nvPr/>
          </p:nvSpPr>
          <p:spPr bwMode="auto">
            <a:xfrm>
              <a:off x="51816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3" name="Rectangle 97"/>
            <p:cNvSpPr>
              <a:spLocks noChangeAspect="1" noChangeArrowheads="1"/>
            </p:cNvSpPr>
            <p:nvPr/>
          </p:nvSpPr>
          <p:spPr bwMode="auto">
            <a:xfrm>
              <a:off x="54864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3" name="Group 122"/>
          <p:cNvGrpSpPr/>
          <p:nvPr/>
        </p:nvGrpSpPr>
        <p:grpSpPr>
          <a:xfrm>
            <a:off x="6642100" y="1155700"/>
            <a:ext cx="2273300" cy="2349500"/>
            <a:chOff x="6096000" y="3657600"/>
            <a:chExt cx="2273300" cy="2349500"/>
          </a:xfrm>
        </p:grpSpPr>
        <p:sp>
          <p:nvSpPr>
            <p:cNvPr id="1565718" name="Text Box 22"/>
            <p:cNvSpPr txBox="1">
              <a:spLocks noChangeArrowheads="1"/>
            </p:cNvSpPr>
            <p:nvPr/>
          </p:nvSpPr>
          <p:spPr bwMode="auto">
            <a:xfrm>
              <a:off x="6096000" y="36576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z</a:t>
              </a:r>
            </a:p>
          </p:txBody>
        </p:sp>
        <p:sp>
          <p:nvSpPr>
            <p:cNvPr id="1565721" name="Text Box 25"/>
            <p:cNvSpPr txBox="1">
              <a:spLocks noChangeArrowheads="1"/>
            </p:cNvSpPr>
            <p:nvPr/>
          </p:nvSpPr>
          <p:spPr bwMode="auto">
            <a:xfrm>
              <a:off x="7239000" y="36576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j</a:t>
              </a:r>
            </a:p>
          </p:txBody>
        </p:sp>
        <p:sp>
          <p:nvSpPr>
            <p:cNvPr id="1565724" name="Text Box 28"/>
            <p:cNvSpPr txBox="1">
              <a:spLocks noChangeArrowheads="1"/>
            </p:cNvSpPr>
            <p:nvPr/>
          </p:nvSpPr>
          <p:spPr bwMode="auto">
            <a:xfrm>
              <a:off x="6096000" y="46482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k</a:t>
              </a:r>
            </a:p>
          </p:txBody>
        </p:sp>
        <p:sp>
          <p:nvSpPr>
            <p:cNvPr id="1565741" name="Rectangle 45"/>
            <p:cNvSpPr>
              <a:spLocks noChangeAspect="1" noChangeArrowheads="1"/>
            </p:cNvSpPr>
            <p:nvPr/>
          </p:nvSpPr>
          <p:spPr bwMode="auto">
            <a:xfrm>
              <a:off x="6553200" y="4191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2" name="Rectangle 46"/>
            <p:cNvSpPr>
              <a:spLocks noChangeAspect="1" noChangeArrowheads="1"/>
            </p:cNvSpPr>
            <p:nvPr/>
          </p:nvSpPr>
          <p:spPr bwMode="auto">
            <a:xfrm>
              <a:off x="6858000" y="41910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3" name="Rectangle 47"/>
            <p:cNvSpPr>
              <a:spLocks noChangeAspect="1" noChangeArrowheads="1"/>
            </p:cNvSpPr>
            <p:nvPr/>
          </p:nvSpPr>
          <p:spPr bwMode="auto">
            <a:xfrm>
              <a:off x="7162800" y="41910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4" name="Rectangle 48"/>
            <p:cNvSpPr>
              <a:spLocks noChangeAspect="1" noChangeArrowheads="1"/>
            </p:cNvSpPr>
            <p:nvPr/>
          </p:nvSpPr>
          <p:spPr bwMode="auto">
            <a:xfrm>
              <a:off x="74676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5" name="Rectangle 49"/>
            <p:cNvSpPr>
              <a:spLocks noChangeAspect="1" noChangeArrowheads="1"/>
            </p:cNvSpPr>
            <p:nvPr/>
          </p:nvSpPr>
          <p:spPr bwMode="auto">
            <a:xfrm>
              <a:off x="6553200" y="44958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6" name="Rectangle 50"/>
            <p:cNvSpPr>
              <a:spLocks noChangeAspect="1" noChangeArrowheads="1"/>
            </p:cNvSpPr>
            <p:nvPr/>
          </p:nvSpPr>
          <p:spPr bwMode="auto">
            <a:xfrm>
              <a:off x="68580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7" name="Rectangle 51"/>
            <p:cNvSpPr>
              <a:spLocks noChangeAspect="1" noChangeArrowheads="1"/>
            </p:cNvSpPr>
            <p:nvPr/>
          </p:nvSpPr>
          <p:spPr bwMode="auto">
            <a:xfrm>
              <a:off x="71628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8" name="Rectangle 52"/>
            <p:cNvSpPr>
              <a:spLocks noChangeAspect="1" noChangeArrowheads="1"/>
            </p:cNvSpPr>
            <p:nvPr/>
          </p:nvSpPr>
          <p:spPr bwMode="auto">
            <a:xfrm>
              <a:off x="74676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49" name="Rectangle 53"/>
            <p:cNvSpPr>
              <a:spLocks noChangeAspect="1" noChangeArrowheads="1"/>
            </p:cNvSpPr>
            <p:nvPr/>
          </p:nvSpPr>
          <p:spPr bwMode="auto">
            <a:xfrm>
              <a:off x="6553200" y="48006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0" name="Rectangle 54"/>
            <p:cNvSpPr>
              <a:spLocks noChangeAspect="1" noChangeArrowheads="1"/>
            </p:cNvSpPr>
            <p:nvPr/>
          </p:nvSpPr>
          <p:spPr bwMode="auto">
            <a:xfrm>
              <a:off x="6858000" y="4800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1" name="Rectangle 55"/>
            <p:cNvSpPr>
              <a:spLocks noChangeAspect="1" noChangeArrowheads="1"/>
            </p:cNvSpPr>
            <p:nvPr/>
          </p:nvSpPr>
          <p:spPr bwMode="auto">
            <a:xfrm>
              <a:off x="7162800" y="48006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2" name="Rectangle 56"/>
            <p:cNvSpPr>
              <a:spLocks noChangeAspect="1" noChangeArrowheads="1"/>
            </p:cNvSpPr>
            <p:nvPr/>
          </p:nvSpPr>
          <p:spPr bwMode="auto">
            <a:xfrm>
              <a:off x="7467600" y="48006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3" name="Rectangle 57"/>
            <p:cNvSpPr>
              <a:spLocks noChangeAspect="1" noChangeArrowheads="1"/>
            </p:cNvSpPr>
            <p:nvPr/>
          </p:nvSpPr>
          <p:spPr bwMode="auto">
            <a:xfrm>
              <a:off x="6553200" y="51054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4" name="Rectangle 58"/>
            <p:cNvSpPr>
              <a:spLocks noChangeAspect="1" noChangeArrowheads="1"/>
            </p:cNvSpPr>
            <p:nvPr/>
          </p:nvSpPr>
          <p:spPr bwMode="auto">
            <a:xfrm>
              <a:off x="6858000" y="51054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5" name="Rectangle 59"/>
            <p:cNvSpPr>
              <a:spLocks noChangeAspect="1" noChangeArrowheads="1"/>
            </p:cNvSpPr>
            <p:nvPr/>
          </p:nvSpPr>
          <p:spPr bwMode="auto">
            <a:xfrm>
              <a:off x="7162800" y="51054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6" name="Rectangle 60"/>
            <p:cNvSpPr>
              <a:spLocks noChangeAspect="1" noChangeArrowheads="1"/>
            </p:cNvSpPr>
            <p:nvPr/>
          </p:nvSpPr>
          <p:spPr bwMode="auto">
            <a:xfrm>
              <a:off x="7467600" y="51054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4" name="Rectangle 78"/>
            <p:cNvSpPr>
              <a:spLocks noChangeAspect="1" noChangeArrowheads="1"/>
            </p:cNvSpPr>
            <p:nvPr/>
          </p:nvSpPr>
          <p:spPr bwMode="auto">
            <a:xfrm>
              <a:off x="65532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5" name="Rectangle 79"/>
            <p:cNvSpPr>
              <a:spLocks noChangeAspect="1" noChangeArrowheads="1"/>
            </p:cNvSpPr>
            <p:nvPr/>
          </p:nvSpPr>
          <p:spPr bwMode="auto">
            <a:xfrm>
              <a:off x="68580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6" name="Rectangle 80"/>
            <p:cNvSpPr>
              <a:spLocks noChangeAspect="1" noChangeArrowheads="1"/>
            </p:cNvSpPr>
            <p:nvPr/>
          </p:nvSpPr>
          <p:spPr bwMode="auto">
            <a:xfrm>
              <a:off x="71628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7" name="Rectangle 81"/>
            <p:cNvSpPr>
              <a:spLocks noChangeAspect="1" noChangeArrowheads="1"/>
            </p:cNvSpPr>
            <p:nvPr/>
          </p:nvSpPr>
          <p:spPr bwMode="auto">
            <a:xfrm>
              <a:off x="74676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8" name="Rectangle 82"/>
            <p:cNvSpPr>
              <a:spLocks noChangeAspect="1" noChangeArrowheads="1"/>
            </p:cNvSpPr>
            <p:nvPr/>
          </p:nvSpPr>
          <p:spPr bwMode="auto">
            <a:xfrm>
              <a:off x="65532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79" name="Rectangle 83"/>
            <p:cNvSpPr>
              <a:spLocks noChangeAspect="1" noChangeArrowheads="1"/>
            </p:cNvSpPr>
            <p:nvPr/>
          </p:nvSpPr>
          <p:spPr bwMode="auto">
            <a:xfrm>
              <a:off x="68580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0" name="Rectangle 84"/>
            <p:cNvSpPr>
              <a:spLocks noChangeAspect="1" noChangeArrowheads="1"/>
            </p:cNvSpPr>
            <p:nvPr/>
          </p:nvSpPr>
          <p:spPr bwMode="auto">
            <a:xfrm>
              <a:off x="71628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81" name="Rectangle 85"/>
            <p:cNvSpPr>
              <a:spLocks noChangeAspect="1" noChangeArrowheads="1"/>
            </p:cNvSpPr>
            <p:nvPr/>
          </p:nvSpPr>
          <p:spPr bwMode="auto">
            <a:xfrm>
              <a:off x="74676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4" name="Rectangle 98"/>
            <p:cNvSpPr>
              <a:spLocks noChangeAspect="1" noChangeArrowheads="1"/>
            </p:cNvSpPr>
            <p:nvPr/>
          </p:nvSpPr>
          <p:spPr bwMode="auto">
            <a:xfrm>
              <a:off x="77724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5" name="Rectangle 99"/>
            <p:cNvSpPr>
              <a:spLocks noChangeAspect="1" noChangeArrowheads="1"/>
            </p:cNvSpPr>
            <p:nvPr/>
          </p:nvSpPr>
          <p:spPr bwMode="auto">
            <a:xfrm>
              <a:off x="80772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6" name="Rectangle 100"/>
            <p:cNvSpPr>
              <a:spLocks noChangeAspect="1" noChangeArrowheads="1"/>
            </p:cNvSpPr>
            <p:nvPr/>
          </p:nvSpPr>
          <p:spPr bwMode="auto">
            <a:xfrm>
              <a:off x="77724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7" name="Rectangle 101"/>
            <p:cNvSpPr>
              <a:spLocks noChangeAspect="1" noChangeArrowheads="1"/>
            </p:cNvSpPr>
            <p:nvPr/>
          </p:nvSpPr>
          <p:spPr bwMode="auto">
            <a:xfrm>
              <a:off x="80772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8" name="Rectangle 102"/>
            <p:cNvSpPr>
              <a:spLocks noChangeAspect="1" noChangeArrowheads="1"/>
            </p:cNvSpPr>
            <p:nvPr/>
          </p:nvSpPr>
          <p:spPr bwMode="auto">
            <a:xfrm>
              <a:off x="77724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99" name="Rectangle 103"/>
            <p:cNvSpPr>
              <a:spLocks noChangeAspect="1" noChangeArrowheads="1"/>
            </p:cNvSpPr>
            <p:nvPr/>
          </p:nvSpPr>
          <p:spPr bwMode="auto">
            <a:xfrm>
              <a:off x="80772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0" name="Rectangle 104"/>
            <p:cNvSpPr>
              <a:spLocks noChangeAspect="1" noChangeArrowheads="1"/>
            </p:cNvSpPr>
            <p:nvPr/>
          </p:nvSpPr>
          <p:spPr bwMode="auto">
            <a:xfrm>
              <a:off x="77724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1" name="Rectangle 105"/>
            <p:cNvSpPr>
              <a:spLocks noChangeAspect="1" noChangeArrowheads="1"/>
            </p:cNvSpPr>
            <p:nvPr/>
          </p:nvSpPr>
          <p:spPr bwMode="auto">
            <a:xfrm>
              <a:off x="80772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2" name="Rectangle 106"/>
            <p:cNvSpPr>
              <a:spLocks noChangeAspect="1" noChangeArrowheads="1"/>
            </p:cNvSpPr>
            <p:nvPr/>
          </p:nvSpPr>
          <p:spPr bwMode="auto">
            <a:xfrm>
              <a:off x="77724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3" name="Rectangle 107"/>
            <p:cNvSpPr>
              <a:spLocks noChangeAspect="1" noChangeArrowheads="1"/>
            </p:cNvSpPr>
            <p:nvPr/>
          </p:nvSpPr>
          <p:spPr bwMode="auto">
            <a:xfrm>
              <a:off x="80772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4" name="Rectangle 108"/>
            <p:cNvSpPr>
              <a:spLocks noChangeAspect="1" noChangeArrowheads="1"/>
            </p:cNvSpPr>
            <p:nvPr/>
          </p:nvSpPr>
          <p:spPr bwMode="auto">
            <a:xfrm>
              <a:off x="77724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5" name="Rectangle 109"/>
            <p:cNvSpPr>
              <a:spLocks noChangeAspect="1" noChangeArrowheads="1"/>
            </p:cNvSpPr>
            <p:nvPr/>
          </p:nvSpPr>
          <p:spPr bwMode="auto">
            <a:xfrm>
              <a:off x="80772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4" name="Group 125"/>
          <p:cNvGrpSpPr/>
          <p:nvPr/>
        </p:nvGrpSpPr>
        <p:grpSpPr>
          <a:xfrm>
            <a:off x="6489700" y="3517900"/>
            <a:ext cx="2425700" cy="2349500"/>
            <a:chOff x="762000" y="3657600"/>
            <a:chExt cx="2425700" cy="2349500"/>
          </a:xfrm>
        </p:grpSpPr>
        <p:sp>
          <p:nvSpPr>
            <p:cNvPr id="1565700" name="Rectangle 4"/>
            <p:cNvSpPr>
              <a:spLocks noChangeAspect="1" noChangeArrowheads="1"/>
            </p:cNvSpPr>
            <p:nvPr/>
          </p:nvSpPr>
          <p:spPr bwMode="auto">
            <a:xfrm>
              <a:off x="1371600" y="4191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1" name="Rectangle 5"/>
            <p:cNvSpPr>
              <a:spLocks noChangeAspect="1" noChangeArrowheads="1"/>
            </p:cNvSpPr>
            <p:nvPr/>
          </p:nvSpPr>
          <p:spPr bwMode="auto">
            <a:xfrm>
              <a:off x="1676400" y="4191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2" name="Rectangle 6"/>
            <p:cNvSpPr>
              <a:spLocks noChangeAspect="1" noChangeArrowheads="1"/>
            </p:cNvSpPr>
            <p:nvPr/>
          </p:nvSpPr>
          <p:spPr bwMode="auto">
            <a:xfrm>
              <a:off x="1981200" y="4191000"/>
              <a:ext cx="292100" cy="292100"/>
            </a:xfrm>
            <a:prstGeom prst="rect">
              <a:avLst/>
            </a:prstGeom>
            <a:solidFill>
              <a:schemeClr val="folHlink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3" name="Rectangle 7"/>
            <p:cNvSpPr>
              <a:spLocks noChangeAspect="1" noChangeArrowheads="1"/>
            </p:cNvSpPr>
            <p:nvPr/>
          </p:nvSpPr>
          <p:spPr bwMode="auto">
            <a:xfrm>
              <a:off x="22860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4" name="Rectangle 8"/>
            <p:cNvSpPr>
              <a:spLocks noChangeAspect="1" noChangeArrowheads="1"/>
            </p:cNvSpPr>
            <p:nvPr/>
          </p:nvSpPr>
          <p:spPr bwMode="auto">
            <a:xfrm>
              <a:off x="13716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5" name="Rectangle 9"/>
            <p:cNvSpPr>
              <a:spLocks noChangeAspect="1" noChangeArrowheads="1"/>
            </p:cNvSpPr>
            <p:nvPr/>
          </p:nvSpPr>
          <p:spPr bwMode="auto">
            <a:xfrm>
              <a:off x="16764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6" name="Rectangle 10"/>
            <p:cNvSpPr>
              <a:spLocks noChangeAspect="1" noChangeArrowheads="1"/>
            </p:cNvSpPr>
            <p:nvPr/>
          </p:nvSpPr>
          <p:spPr bwMode="auto">
            <a:xfrm>
              <a:off x="1981200" y="4495800"/>
              <a:ext cx="292100" cy="292100"/>
            </a:xfrm>
            <a:prstGeom prst="rect">
              <a:avLst/>
            </a:prstGeom>
            <a:solidFill>
              <a:schemeClr val="accent2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7" name="Rectangle 11"/>
            <p:cNvSpPr>
              <a:spLocks noChangeAspect="1" noChangeArrowheads="1"/>
            </p:cNvSpPr>
            <p:nvPr/>
          </p:nvSpPr>
          <p:spPr bwMode="auto">
            <a:xfrm>
              <a:off x="22860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8" name="Rectangle 12"/>
            <p:cNvSpPr>
              <a:spLocks noChangeAspect="1" noChangeArrowheads="1"/>
            </p:cNvSpPr>
            <p:nvPr/>
          </p:nvSpPr>
          <p:spPr bwMode="auto">
            <a:xfrm>
              <a:off x="13716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09" name="Rectangle 13"/>
            <p:cNvSpPr>
              <a:spLocks noChangeAspect="1" noChangeArrowheads="1"/>
            </p:cNvSpPr>
            <p:nvPr/>
          </p:nvSpPr>
          <p:spPr bwMode="auto">
            <a:xfrm>
              <a:off x="16764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10" name="Rectangle 14"/>
            <p:cNvSpPr>
              <a:spLocks noChangeAspect="1" noChangeArrowheads="1"/>
            </p:cNvSpPr>
            <p:nvPr/>
          </p:nvSpPr>
          <p:spPr bwMode="auto">
            <a:xfrm>
              <a:off x="19812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11" name="Rectangle 15"/>
            <p:cNvSpPr>
              <a:spLocks noChangeAspect="1" noChangeArrowheads="1"/>
            </p:cNvSpPr>
            <p:nvPr/>
          </p:nvSpPr>
          <p:spPr bwMode="auto">
            <a:xfrm>
              <a:off x="22860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12" name="Rectangle 16"/>
            <p:cNvSpPr>
              <a:spLocks noChangeAspect="1" noChangeArrowheads="1"/>
            </p:cNvSpPr>
            <p:nvPr/>
          </p:nvSpPr>
          <p:spPr bwMode="auto">
            <a:xfrm>
              <a:off x="13716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13" name="Rectangle 17"/>
            <p:cNvSpPr>
              <a:spLocks noChangeAspect="1" noChangeArrowheads="1"/>
            </p:cNvSpPr>
            <p:nvPr/>
          </p:nvSpPr>
          <p:spPr bwMode="auto">
            <a:xfrm>
              <a:off x="16764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14" name="Rectangle 18"/>
            <p:cNvSpPr>
              <a:spLocks noChangeAspect="1" noChangeArrowheads="1"/>
            </p:cNvSpPr>
            <p:nvPr/>
          </p:nvSpPr>
          <p:spPr bwMode="auto">
            <a:xfrm>
              <a:off x="19812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15" name="Rectangle 19"/>
            <p:cNvSpPr>
              <a:spLocks noChangeAspect="1" noChangeArrowheads="1"/>
            </p:cNvSpPr>
            <p:nvPr/>
          </p:nvSpPr>
          <p:spPr bwMode="auto">
            <a:xfrm>
              <a:off x="22860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16" name="Text Box 20"/>
            <p:cNvSpPr txBox="1">
              <a:spLocks noChangeArrowheads="1"/>
            </p:cNvSpPr>
            <p:nvPr/>
          </p:nvSpPr>
          <p:spPr bwMode="auto">
            <a:xfrm>
              <a:off x="914400" y="36576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x</a:t>
              </a:r>
            </a:p>
          </p:txBody>
        </p:sp>
        <p:sp>
          <p:nvSpPr>
            <p:cNvPr id="1565719" name="Text Box 23"/>
            <p:cNvSpPr txBox="1">
              <a:spLocks noChangeArrowheads="1"/>
            </p:cNvSpPr>
            <p:nvPr/>
          </p:nvSpPr>
          <p:spPr bwMode="auto">
            <a:xfrm>
              <a:off x="2057400" y="36576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j</a:t>
              </a:r>
            </a:p>
          </p:txBody>
        </p:sp>
        <p:sp>
          <p:nvSpPr>
            <p:cNvPr id="1565722" name="Text Box 26"/>
            <p:cNvSpPr txBox="1">
              <a:spLocks noChangeArrowheads="1"/>
            </p:cNvSpPr>
            <p:nvPr/>
          </p:nvSpPr>
          <p:spPr bwMode="auto">
            <a:xfrm>
              <a:off x="762000" y="4648200"/>
              <a:ext cx="366713" cy="45720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  <a:effectLst/>
          </p:spPr>
          <p:txBody>
            <a:bodyPr wrap="none">
              <a:prstTxWarp prst="textNoShape">
                <a:avLst/>
              </a:prstTxWarp>
              <a:spAutoFit/>
            </a:bodyPr>
            <a:lstStyle/>
            <a:p>
              <a:pPr algn="l">
                <a:spcBef>
                  <a:spcPct val="0"/>
                </a:spcBef>
              </a:pPr>
              <a:r>
                <a:rPr lang="en-US" sz="2400" b="1">
                  <a:solidFill>
                    <a:schemeClr val="accent2"/>
                  </a:solidFill>
                  <a:latin typeface="Courier New" charset="0"/>
                </a:rPr>
                <a:t>i</a:t>
              </a:r>
            </a:p>
          </p:txBody>
        </p:sp>
        <p:sp>
          <p:nvSpPr>
            <p:cNvPr id="1565758" name="Rectangle 62"/>
            <p:cNvSpPr>
              <a:spLocks noChangeAspect="1" noChangeArrowheads="1"/>
            </p:cNvSpPr>
            <p:nvPr/>
          </p:nvSpPr>
          <p:spPr bwMode="auto">
            <a:xfrm>
              <a:off x="13716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59" name="Rectangle 63"/>
            <p:cNvSpPr>
              <a:spLocks noChangeAspect="1" noChangeArrowheads="1"/>
            </p:cNvSpPr>
            <p:nvPr/>
          </p:nvSpPr>
          <p:spPr bwMode="auto">
            <a:xfrm>
              <a:off x="16764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0" name="Rectangle 64"/>
            <p:cNvSpPr>
              <a:spLocks noChangeAspect="1" noChangeArrowheads="1"/>
            </p:cNvSpPr>
            <p:nvPr/>
          </p:nvSpPr>
          <p:spPr bwMode="auto">
            <a:xfrm>
              <a:off x="19812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1" name="Rectangle 65"/>
            <p:cNvSpPr>
              <a:spLocks noChangeAspect="1" noChangeArrowheads="1"/>
            </p:cNvSpPr>
            <p:nvPr/>
          </p:nvSpPr>
          <p:spPr bwMode="auto">
            <a:xfrm>
              <a:off x="22860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2" name="Rectangle 66"/>
            <p:cNvSpPr>
              <a:spLocks noChangeAspect="1" noChangeArrowheads="1"/>
            </p:cNvSpPr>
            <p:nvPr/>
          </p:nvSpPr>
          <p:spPr bwMode="auto">
            <a:xfrm>
              <a:off x="13716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3" name="Rectangle 67"/>
            <p:cNvSpPr>
              <a:spLocks noChangeAspect="1" noChangeArrowheads="1"/>
            </p:cNvSpPr>
            <p:nvPr/>
          </p:nvSpPr>
          <p:spPr bwMode="auto">
            <a:xfrm>
              <a:off x="16764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4" name="Rectangle 68"/>
            <p:cNvSpPr>
              <a:spLocks noChangeAspect="1" noChangeArrowheads="1"/>
            </p:cNvSpPr>
            <p:nvPr/>
          </p:nvSpPr>
          <p:spPr bwMode="auto">
            <a:xfrm>
              <a:off x="19812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765" name="Rectangle 69"/>
            <p:cNvSpPr>
              <a:spLocks noChangeAspect="1" noChangeArrowheads="1"/>
            </p:cNvSpPr>
            <p:nvPr/>
          </p:nvSpPr>
          <p:spPr bwMode="auto">
            <a:xfrm>
              <a:off x="22860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6" name="Rectangle 110"/>
            <p:cNvSpPr>
              <a:spLocks noChangeAspect="1" noChangeArrowheads="1"/>
            </p:cNvSpPr>
            <p:nvPr/>
          </p:nvSpPr>
          <p:spPr bwMode="auto">
            <a:xfrm>
              <a:off x="25908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7" name="Rectangle 111"/>
            <p:cNvSpPr>
              <a:spLocks noChangeAspect="1" noChangeArrowheads="1"/>
            </p:cNvSpPr>
            <p:nvPr/>
          </p:nvSpPr>
          <p:spPr bwMode="auto">
            <a:xfrm>
              <a:off x="2895600" y="41910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8" name="Rectangle 112"/>
            <p:cNvSpPr>
              <a:spLocks noChangeAspect="1" noChangeArrowheads="1"/>
            </p:cNvSpPr>
            <p:nvPr/>
          </p:nvSpPr>
          <p:spPr bwMode="auto">
            <a:xfrm>
              <a:off x="25908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09" name="Rectangle 113"/>
            <p:cNvSpPr>
              <a:spLocks noChangeAspect="1" noChangeArrowheads="1"/>
            </p:cNvSpPr>
            <p:nvPr/>
          </p:nvSpPr>
          <p:spPr bwMode="auto">
            <a:xfrm>
              <a:off x="2895600" y="4495800"/>
              <a:ext cx="292100" cy="292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0" name="Rectangle 114"/>
            <p:cNvSpPr>
              <a:spLocks noChangeAspect="1" noChangeArrowheads="1"/>
            </p:cNvSpPr>
            <p:nvPr/>
          </p:nvSpPr>
          <p:spPr bwMode="auto">
            <a:xfrm>
              <a:off x="25908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1" name="Rectangle 115"/>
            <p:cNvSpPr>
              <a:spLocks noChangeAspect="1" noChangeArrowheads="1"/>
            </p:cNvSpPr>
            <p:nvPr/>
          </p:nvSpPr>
          <p:spPr bwMode="auto">
            <a:xfrm>
              <a:off x="2895600" y="48006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2" name="Rectangle 116"/>
            <p:cNvSpPr>
              <a:spLocks noChangeAspect="1" noChangeArrowheads="1"/>
            </p:cNvSpPr>
            <p:nvPr/>
          </p:nvSpPr>
          <p:spPr bwMode="auto">
            <a:xfrm>
              <a:off x="25908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3" name="Rectangle 117"/>
            <p:cNvSpPr>
              <a:spLocks noChangeAspect="1" noChangeArrowheads="1"/>
            </p:cNvSpPr>
            <p:nvPr/>
          </p:nvSpPr>
          <p:spPr bwMode="auto">
            <a:xfrm>
              <a:off x="2895600" y="51054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4" name="Rectangle 118"/>
            <p:cNvSpPr>
              <a:spLocks noChangeAspect="1" noChangeArrowheads="1"/>
            </p:cNvSpPr>
            <p:nvPr/>
          </p:nvSpPr>
          <p:spPr bwMode="auto">
            <a:xfrm>
              <a:off x="25908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5" name="Rectangle 119"/>
            <p:cNvSpPr>
              <a:spLocks noChangeAspect="1" noChangeArrowheads="1"/>
            </p:cNvSpPr>
            <p:nvPr/>
          </p:nvSpPr>
          <p:spPr bwMode="auto">
            <a:xfrm>
              <a:off x="2895600" y="54102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6" name="Rectangle 120"/>
            <p:cNvSpPr>
              <a:spLocks noChangeAspect="1" noChangeArrowheads="1"/>
            </p:cNvSpPr>
            <p:nvPr/>
          </p:nvSpPr>
          <p:spPr bwMode="auto">
            <a:xfrm>
              <a:off x="25908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65817" name="Rectangle 121"/>
            <p:cNvSpPr>
              <a:spLocks noChangeAspect="1" noChangeArrowheads="1"/>
            </p:cNvSpPr>
            <p:nvPr/>
          </p:nvSpPr>
          <p:spPr bwMode="auto">
            <a:xfrm>
              <a:off x="2895600" y="5715000"/>
              <a:ext cx="292100" cy="292100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 type="none" w="sm" len="sm"/>
              <a:tailEnd type="none" w="sm" len="sm"/>
            </a:ln>
            <a:effectLst/>
          </p:spPr>
          <p:txBody>
            <a:bodyPr wrap="none" anchor="ctr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8887ACA-11F3-6644-86B8-A84C0268C2BD}" type="slidenum">
              <a:rPr lang="en-US"/>
              <a:pPr/>
              <a:t>13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50181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490/590 </a:t>
            </a:r>
            <a:r>
              <a:rPr lang="en-US" dirty="0" err="1" smtClean="0"/>
              <a:t>Administrivia</a:t>
            </a:r>
            <a:endParaRPr lang="en-US" dirty="0"/>
          </a:p>
        </p:txBody>
      </p:sp>
      <p:sp>
        <p:nvSpPr>
          <p:cNvPr id="50182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Midterm on Friday, 3/4</a:t>
            </a:r>
          </a:p>
          <a:p>
            <a:r>
              <a:rPr lang="en-US" dirty="0" smtClean="0"/>
              <a:t>Project 1 deadline: Friday, 3/11</a:t>
            </a:r>
          </a:p>
          <a:p>
            <a:r>
              <a:rPr lang="en-US" dirty="0" smtClean="0"/>
              <a:t>Guest lectures possibly this month</a:t>
            </a:r>
          </a:p>
          <a:p>
            <a:r>
              <a:rPr lang="en-US" dirty="0" smtClean="0"/>
              <a:t>Course early-evaluation today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888A9B7-E954-E041-8E9D-C26F0D6CC7B8}" type="slidenum">
              <a:rPr lang="en-US"/>
              <a:pPr/>
              <a:t>14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34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Acknowledgements</a:t>
            </a:r>
          </a:p>
        </p:txBody>
      </p:sp>
      <p:sp>
        <p:nvSpPr>
          <p:cNvPr id="13415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These slides heavily contain material developed and copyright by</a:t>
            </a:r>
          </a:p>
          <a:p>
            <a:pPr lvl="1"/>
            <a:r>
              <a:rPr lang="en-US" dirty="0" err="1" smtClean="0"/>
              <a:t>Krste</a:t>
            </a:r>
            <a:r>
              <a:rPr lang="en-US" dirty="0" smtClean="0"/>
              <a:t> </a:t>
            </a:r>
            <a:r>
              <a:rPr lang="en-US" dirty="0" err="1" smtClean="0"/>
              <a:t>Asanovic</a:t>
            </a:r>
            <a:r>
              <a:rPr lang="en-US" dirty="0" smtClean="0"/>
              <a:t> (MIT/UCB)</a:t>
            </a:r>
          </a:p>
          <a:p>
            <a:pPr lvl="1"/>
            <a:r>
              <a:rPr lang="en-US" dirty="0" smtClean="0"/>
              <a:t>David Patterson (UCB)</a:t>
            </a:r>
          </a:p>
          <a:p>
            <a:r>
              <a:rPr lang="en-US" dirty="0" smtClean="0"/>
              <a:t>And also by:</a:t>
            </a:r>
            <a:endParaRPr lang="en-US" dirty="0"/>
          </a:p>
          <a:p>
            <a:pPr lvl="1"/>
            <a:r>
              <a:rPr lang="en-US" dirty="0" err="1"/>
              <a:t>Arvind</a:t>
            </a:r>
            <a:r>
              <a:rPr lang="en-US" dirty="0"/>
              <a:t> (MIT)</a:t>
            </a:r>
            <a:endParaRPr lang="en-US" dirty="0" smtClean="0"/>
          </a:p>
          <a:p>
            <a:pPr lvl="1"/>
            <a:r>
              <a:rPr lang="en-US" dirty="0" smtClean="0"/>
              <a:t>Joel </a:t>
            </a:r>
            <a:r>
              <a:rPr lang="en-US" dirty="0" err="1"/>
              <a:t>Emer</a:t>
            </a:r>
            <a:r>
              <a:rPr lang="en-US" dirty="0"/>
              <a:t> (Intel/MIT)</a:t>
            </a:r>
          </a:p>
          <a:p>
            <a:pPr lvl="1"/>
            <a:r>
              <a:rPr lang="en-US" dirty="0"/>
              <a:t>James Hoe (CMU)</a:t>
            </a:r>
          </a:p>
          <a:p>
            <a:pPr lvl="1"/>
            <a:r>
              <a:rPr lang="en-US" dirty="0"/>
              <a:t>John </a:t>
            </a:r>
            <a:r>
              <a:rPr lang="en-US" dirty="0" err="1"/>
              <a:t>Kubiatowicz</a:t>
            </a:r>
            <a:r>
              <a:rPr lang="en-US" dirty="0"/>
              <a:t> (UCB)</a:t>
            </a:r>
            <a:endParaRPr lang="en-US" dirty="0" smtClean="0"/>
          </a:p>
          <a:p>
            <a:pPr lvl="1"/>
            <a:endParaRPr lang="en-US" dirty="0" smtClean="0"/>
          </a:p>
          <a:p>
            <a:r>
              <a:rPr lang="en-US" dirty="0"/>
              <a:t>MIT material derived from course 6.823</a:t>
            </a:r>
          </a:p>
          <a:p>
            <a:r>
              <a:rPr lang="en-US" dirty="0"/>
              <a:t>UCB material derived from course </a:t>
            </a:r>
            <a:r>
              <a:rPr lang="en-US" dirty="0" smtClean="0"/>
              <a:t>CS252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13E2E1-F3E4-A14C-AA4F-55A5FB46BF03}" type="slidenum">
              <a:rPr lang="en-US"/>
              <a:pPr/>
              <a:t>2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2779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292975" cy="736600"/>
          </a:xfrm>
        </p:spPr>
        <p:txBody>
          <a:bodyPr/>
          <a:lstStyle/>
          <a:p>
            <a:r>
              <a:rPr lang="en-US"/>
              <a:t>Last </a:t>
            </a:r>
            <a:r>
              <a:rPr lang="en-US" smtClean="0"/>
              <a:t>time…</a:t>
            </a:r>
            <a:endParaRPr lang="en-US" dirty="0"/>
          </a:p>
        </p:txBody>
      </p:sp>
      <p:sp>
        <p:nvSpPr>
          <p:cNvPr id="1277965" name="Rectangle 1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229600" cy="5207000"/>
          </a:xfrm>
        </p:spPr>
        <p:txBody>
          <a:bodyPr/>
          <a:lstStyle/>
          <a:p>
            <a:r>
              <a:rPr lang="en-US" sz="2800" dirty="0" smtClean="0"/>
              <a:t>Types of cache misses: 3 C’s</a:t>
            </a:r>
          </a:p>
          <a:p>
            <a:pPr lvl="1"/>
            <a:r>
              <a:rPr lang="en-US" sz="2000" dirty="0" smtClean="0"/>
              <a:t>Compulsory, Capacity, and Conflict</a:t>
            </a:r>
          </a:p>
          <a:p>
            <a:r>
              <a:rPr lang="en-US" sz="2800" dirty="0" smtClean="0"/>
              <a:t>Write policies</a:t>
            </a:r>
          </a:p>
          <a:p>
            <a:pPr lvl="1"/>
            <a:r>
              <a:rPr lang="en-US" sz="2000" dirty="0" smtClean="0"/>
              <a:t>Write through vs. write back</a:t>
            </a:r>
          </a:p>
          <a:p>
            <a:pPr lvl="1"/>
            <a:r>
              <a:rPr lang="en-US" sz="2000" dirty="0" smtClean="0"/>
              <a:t>No write allocate vs. write allocate</a:t>
            </a:r>
          </a:p>
          <a:p>
            <a:r>
              <a:rPr lang="en-US" sz="2800" dirty="0" smtClean="0"/>
              <a:t>Multi</a:t>
            </a:r>
            <a:r>
              <a:rPr lang="en-US" sz="2800" dirty="0"/>
              <a:t>-level cache hierarchies</a:t>
            </a:r>
            <a:r>
              <a:rPr lang="en-US" sz="2800" dirty="0" smtClean="0"/>
              <a:t> reduce </a:t>
            </a:r>
            <a:r>
              <a:rPr lang="en-US" sz="2800" dirty="0"/>
              <a:t>miss penalty</a:t>
            </a:r>
            <a:endParaRPr lang="en-US" sz="2800" dirty="0" smtClean="0"/>
          </a:p>
          <a:p>
            <a:pPr lvl="1"/>
            <a:r>
              <a:rPr lang="en-US" sz="2000" dirty="0" smtClean="0"/>
              <a:t>Inclusive </a:t>
            </a:r>
            <a:r>
              <a:rPr lang="en-US" sz="2000" dirty="0"/>
              <a:t>versus exclusive caching policy</a:t>
            </a:r>
          </a:p>
          <a:p>
            <a:pPr lvl="1"/>
            <a:r>
              <a:rPr lang="en-US" sz="2000" dirty="0"/>
              <a:t>Can change design tradeoffs of L1 cache if known to have </a:t>
            </a:r>
            <a:r>
              <a:rPr lang="en-US" sz="2000" dirty="0" smtClean="0"/>
              <a:t>L2</a:t>
            </a:r>
          </a:p>
          <a:p>
            <a:r>
              <a:rPr lang="en-US" sz="2600" dirty="0" err="1" smtClean="0"/>
              <a:t>Prefetching</a:t>
            </a:r>
            <a:endParaRPr lang="en-US" sz="2600" dirty="0" smtClean="0"/>
          </a:p>
          <a:p>
            <a:pPr lvl="1"/>
            <a:r>
              <a:rPr lang="en-US" sz="2000" dirty="0" smtClean="0"/>
              <a:t>Speculate future I &amp; D accesses and fetch them into caches</a:t>
            </a:r>
          </a:p>
          <a:p>
            <a:pPr lvl="1"/>
            <a:r>
              <a:rPr lang="en-US" sz="2000" dirty="0" smtClean="0"/>
              <a:t>Usefulness </a:t>
            </a:r>
            <a:r>
              <a:rPr lang="en-US" sz="2000" smtClean="0"/>
              <a:t>&amp; timeliness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Write-Back Cache Accesses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Write-back cache</a:t>
            </a:r>
          </a:p>
          <a:p>
            <a:pPr lvl="1"/>
            <a:r>
              <a:rPr lang="en-US" dirty="0" smtClean="0"/>
              <a:t>Writes only go to cache (make </a:t>
            </a:r>
            <a:r>
              <a:rPr lang="en-US" i="1" dirty="0" smtClean="0"/>
              <a:t>dirty</a:t>
            </a:r>
            <a:r>
              <a:rPr lang="en-US" dirty="0" smtClean="0"/>
              <a:t> lines)</a:t>
            </a:r>
          </a:p>
          <a:p>
            <a:pPr lvl="1"/>
            <a:r>
              <a:rPr lang="en-US" dirty="0" smtClean="0"/>
              <a:t>Upon evict, update memory</a:t>
            </a:r>
          </a:p>
          <a:p>
            <a:r>
              <a:rPr lang="en-US" dirty="0" smtClean="0"/>
              <a:t>0 </a:t>
            </a:r>
            <a:r>
              <a:rPr lang="en-US" dirty="0" err="1" smtClean="0"/>
              <a:t>mem</a:t>
            </a:r>
            <a:r>
              <a:rPr lang="en-US" dirty="0" smtClean="0"/>
              <a:t> access</a:t>
            </a:r>
          </a:p>
          <a:p>
            <a:pPr lvl="1"/>
            <a:r>
              <a:rPr lang="en-US" dirty="0" smtClean="0"/>
              <a:t>Write hit</a:t>
            </a:r>
          </a:p>
          <a:p>
            <a:r>
              <a:rPr lang="en-US" dirty="0" smtClean="0"/>
              <a:t>1 </a:t>
            </a:r>
            <a:r>
              <a:rPr lang="en-US" dirty="0" err="1" smtClean="0"/>
              <a:t>mem</a:t>
            </a:r>
            <a:r>
              <a:rPr lang="en-US" dirty="0" smtClean="0"/>
              <a:t> access</a:t>
            </a:r>
          </a:p>
          <a:p>
            <a:pPr lvl="1"/>
            <a:r>
              <a:rPr lang="en-US" dirty="0" smtClean="0"/>
              <a:t>Read miss on a clean line</a:t>
            </a:r>
          </a:p>
          <a:p>
            <a:r>
              <a:rPr lang="en-US" dirty="0" smtClean="0"/>
              <a:t>2 </a:t>
            </a:r>
            <a:r>
              <a:rPr lang="en-US" dirty="0" err="1" smtClean="0"/>
              <a:t>mem</a:t>
            </a:r>
            <a:r>
              <a:rPr lang="en-US" dirty="0" smtClean="0"/>
              <a:t> accesses</a:t>
            </a:r>
          </a:p>
          <a:p>
            <a:pPr lvl="1"/>
            <a:r>
              <a:rPr lang="en-US" dirty="0" smtClean="0"/>
              <a:t>Read miss on a dirty line</a:t>
            </a:r>
          </a:p>
          <a:p>
            <a:r>
              <a:rPr lang="en-US" dirty="0" smtClean="0"/>
              <a:t>Variable cycles per read/write, might complicate the pipeline control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C89C21-81C6-1849-AF7F-456E69B3BB35}" type="slidenum">
              <a:rPr lang="en-US" smtClean="0"/>
              <a:pPr>
                <a:defRPr/>
              </a:pPr>
              <a:t>3</a:t>
            </a:fld>
            <a:endParaRPr lang="en-US" b="0">
              <a:solidFill>
                <a:srgbClr val="FBBA0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6B344-989E-C448-8D36-814DE2CE6F54}" type="slidenum">
              <a:rPr lang="en-US"/>
              <a:pPr/>
              <a:t>4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49314" name="Rectangle 2"/>
          <p:cNvSpPr>
            <a:spLocks noGrp="1" noChangeArrowheads="1"/>
          </p:cNvSpPr>
          <p:nvPr>
            <p:ph type="title"/>
          </p:nvPr>
        </p:nvSpPr>
        <p:spPr>
          <a:xfrm>
            <a:off x="330200" y="342900"/>
            <a:ext cx="7835900" cy="850900"/>
          </a:xfrm>
        </p:spPr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Hardware Instruction Prefetching</a:t>
            </a:r>
          </a:p>
        </p:txBody>
      </p:sp>
      <p:sp>
        <p:nvSpPr>
          <p:cNvPr id="1549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219200"/>
            <a:ext cx="7848600" cy="2209800"/>
          </a:xfrm>
          <a:ln/>
        </p:spPr>
        <p:txBody>
          <a:bodyPr/>
          <a:lstStyle/>
          <a:p>
            <a:pPr marL="231775" indent="-231775">
              <a:buFontTx/>
              <a:buNone/>
            </a:pPr>
            <a:r>
              <a:rPr lang="en-US" altLang="ko-KR" sz="2000">
                <a:ea typeface="굴림" charset="-127"/>
                <a:cs typeface="굴림" charset="-127"/>
              </a:rPr>
              <a:t>Instruction prefetch in Alpha AXP 21064</a:t>
            </a:r>
          </a:p>
          <a:p>
            <a:pPr marL="574675" lvl="1"/>
            <a:r>
              <a:rPr lang="en-US" altLang="ko-KR">
                <a:ea typeface="굴림" charset="-127"/>
                <a:cs typeface="굴림" charset="-127"/>
              </a:rPr>
              <a:t>Fetch two blocks on a miss; the requested block (i) and the next consecutive block (i+1)</a:t>
            </a:r>
          </a:p>
          <a:p>
            <a:pPr marL="574675" lvl="1"/>
            <a:r>
              <a:rPr lang="en-US" altLang="ko-KR">
                <a:ea typeface="굴림" charset="-127"/>
                <a:cs typeface="굴림" charset="-127"/>
              </a:rPr>
              <a:t>Requested block placed in cache, and next block in instruction stream buffer</a:t>
            </a:r>
          </a:p>
          <a:p>
            <a:pPr marL="574675" lvl="1"/>
            <a:r>
              <a:rPr lang="en-US" altLang="ko-KR">
                <a:ea typeface="굴림" charset="-127"/>
                <a:cs typeface="굴림" charset="-127"/>
              </a:rPr>
              <a:t>If miss in cache but hit in stream buffer, move stream buffer block into cache and prefetch next block (i+2)</a:t>
            </a:r>
          </a:p>
        </p:txBody>
      </p:sp>
      <p:sp>
        <p:nvSpPr>
          <p:cNvPr id="1549316" name="Rectangle 4"/>
          <p:cNvSpPr>
            <a:spLocks noChangeArrowheads="1"/>
          </p:cNvSpPr>
          <p:nvPr/>
        </p:nvSpPr>
        <p:spPr bwMode="auto">
          <a:xfrm>
            <a:off x="1524000" y="4419600"/>
            <a:ext cx="1016000" cy="1600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z="2000" b="1"/>
          </a:p>
        </p:txBody>
      </p:sp>
      <p:sp>
        <p:nvSpPr>
          <p:cNvPr id="1549317" name="Line 5"/>
          <p:cNvSpPr>
            <a:spLocks noChangeShapeType="1"/>
          </p:cNvSpPr>
          <p:nvPr/>
        </p:nvSpPr>
        <p:spPr bwMode="auto">
          <a:xfrm flipH="1" flipV="1">
            <a:off x="2514600" y="5257800"/>
            <a:ext cx="6858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9318" name="Rectangle 6"/>
          <p:cNvSpPr>
            <a:spLocks noChangeArrowheads="1"/>
          </p:cNvSpPr>
          <p:nvPr/>
        </p:nvSpPr>
        <p:spPr bwMode="auto">
          <a:xfrm>
            <a:off x="3200400" y="4800600"/>
            <a:ext cx="16002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L1 Instruction</a:t>
            </a:r>
          </a:p>
        </p:txBody>
      </p:sp>
      <p:sp>
        <p:nvSpPr>
          <p:cNvPr id="1549319" name="Rectangle 7"/>
          <p:cNvSpPr>
            <a:spLocks noChangeArrowheads="1"/>
          </p:cNvSpPr>
          <p:nvPr/>
        </p:nvSpPr>
        <p:spPr bwMode="auto">
          <a:xfrm>
            <a:off x="6172200" y="4419600"/>
            <a:ext cx="1524000" cy="16002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Unified L2 Cache</a:t>
            </a:r>
          </a:p>
        </p:txBody>
      </p:sp>
      <p:sp>
        <p:nvSpPr>
          <p:cNvPr id="1549320" name="Freeform 8"/>
          <p:cNvSpPr>
            <a:spLocks/>
          </p:cNvSpPr>
          <p:nvPr/>
        </p:nvSpPr>
        <p:spPr bwMode="auto">
          <a:xfrm>
            <a:off x="4800600" y="5029200"/>
            <a:ext cx="1371600" cy="3048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288" y="0"/>
              </a:cxn>
              <a:cxn ang="0">
                <a:pos x="288" y="384"/>
              </a:cxn>
              <a:cxn ang="0">
                <a:pos x="576" y="384"/>
              </a:cxn>
            </a:cxnLst>
            <a:rect l="0" t="0" r="r" b="b"/>
            <a:pathLst>
              <a:path w="576" h="384">
                <a:moveTo>
                  <a:pt x="0" y="0"/>
                </a:moveTo>
                <a:lnTo>
                  <a:pt x="288" y="0"/>
                </a:lnTo>
                <a:lnTo>
                  <a:pt x="288" y="384"/>
                </a:lnTo>
                <a:lnTo>
                  <a:pt x="576" y="384"/>
                </a:lnTo>
              </a:path>
            </a:pathLst>
          </a:custGeom>
          <a:noFill/>
          <a:ln w="50800" cap="flat" cmpd="sng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9321" name="Rectangle 9"/>
          <p:cNvSpPr>
            <a:spLocks noChangeArrowheads="1"/>
          </p:cNvSpPr>
          <p:nvPr/>
        </p:nvSpPr>
        <p:spPr bwMode="auto">
          <a:xfrm>
            <a:off x="1676400" y="5334000"/>
            <a:ext cx="685800" cy="6096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z="2000" b="1"/>
              <a:t>RF</a:t>
            </a:r>
          </a:p>
        </p:txBody>
      </p:sp>
      <p:sp>
        <p:nvSpPr>
          <p:cNvPr id="1549322" name="Line 10"/>
          <p:cNvSpPr>
            <a:spLocks noChangeShapeType="1"/>
          </p:cNvSpPr>
          <p:nvPr/>
        </p:nvSpPr>
        <p:spPr bwMode="auto">
          <a:xfrm flipV="1">
            <a:off x="1828800" y="5105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9323" name="Line 11"/>
          <p:cNvSpPr>
            <a:spLocks noChangeShapeType="1"/>
          </p:cNvSpPr>
          <p:nvPr/>
        </p:nvSpPr>
        <p:spPr bwMode="auto">
          <a:xfrm flipV="1">
            <a:off x="1981200" y="5105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9324" name="Line 12"/>
          <p:cNvSpPr>
            <a:spLocks noChangeShapeType="1"/>
          </p:cNvSpPr>
          <p:nvPr/>
        </p:nvSpPr>
        <p:spPr bwMode="auto">
          <a:xfrm>
            <a:off x="2133600" y="5105400"/>
            <a:ext cx="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9325" name="Text Box 13"/>
          <p:cNvSpPr txBox="1">
            <a:spLocks noChangeArrowheads="1"/>
          </p:cNvSpPr>
          <p:nvPr/>
        </p:nvSpPr>
        <p:spPr bwMode="auto">
          <a:xfrm>
            <a:off x="1524000" y="4495800"/>
            <a:ext cx="990600" cy="457200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/>
              <a:t>CPU</a:t>
            </a:r>
          </a:p>
        </p:txBody>
      </p:sp>
      <p:sp>
        <p:nvSpPr>
          <p:cNvPr id="1549326" name="AutoShape 14"/>
          <p:cNvSpPr>
            <a:spLocks noChangeArrowheads="1"/>
          </p:cNvSpPr>
          <p:nvPr/>
        </p:nvSpPr>
        <p:spPr bwMode="auto">
          <a:xfrm rot="-27000000">
            <a:off x="4457700" y="4229100"/>
            <a:ext cx="990600" cy="609600"/>
          </a:xfrm>
          <a:custGeom>
            <a:avLst/>
            <a:gdLst>
              <a:gd name="G0" fmla="+- 9257 0 0"/>
              <a:gd name="G1" fmla="+- 16874 0 0"/>
              <a:gd name="G2" fmla="+- 7143 0 0"/>
              <a:gd name="G3" fmla="*/ 9257 1 2"/>
              <a:gd name="G4" fmla="+- G3 10800 0"/>
              <a:gd name="G5" fmla="+- 21600 9257 16874"/>
              <a:gd name="G6" fmla="+- 16874 7143 0"/>
              <a:gd name="G7" fmla="*/ G6 1 2"/>
              <a:gd name="G8" fmla="*/ 1687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687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143 h 21600"/>
              <a:gd name="T4" fmla="*/ 0 w 21600"/>
              <a:gd name="T5" fmla="*/ 19750 h 21600"/>
              <a:gd name="T6" fmla="*/ 8437 w 21600"/>
              <a:gd name="T7" fmla="*/ 21600 h 21600"/>
              <a:gd name="T8" fmla="*/ 16874 w 21600"/>
              <a:gd name="T9" fmla="*/ 15372 h 21600"/>
              <a:gd name="T10" fmla="*/ 21600 w 21600"/>
              <a:gd name="T11" fmla="*/ 714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143"/>
                </a:lnTo>
                <a:lnTo>
                  <a:pt x="13983" y="7143"/>
                </a:lnTo>
                <a:lnTo>
                  <a:pt x="13983" y="17899"/>
                </a:lnTo>
                <a:lnTo>
                  <a:pt x="0" y="17899"/>
                </a:lnTo>
                <a:lnTo>
                  <a:pt x="0" y="21600"/>
                </a:lnTo>
                <a:lnTo>
                  <a:pt x="16874" y="21600"/>
                </a:lnTo>
                <a:lnTo>
                  <a:pt x="16874" y="7143"/>
                </a:lnTo>
                <a:lnTo>
                  <a:pt x="21600" y="7143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9327" name="Rectangle 15"/>
          <p:cNvSpPr>
            <a:spLocks noChangeArrowheads="1"/>
          </p:cNvSpPr>
          <p:nvPr/>
        </p:nvSpPr>
        <p:spPr bwMode="auto">
          <a:xfrm>
            <a:off x="3733800" y="3810000"/>
            <a:ext cx="914400" cy="914400"/>
          </a:xfrm>
          <a:prstGeom prst="rect">
            <a:avLst/>
          </a:prstGeom>
          <a:solidFill>
            <a:schemeClr val="bg1"/>
          </a:solidFill>
          <a:ln w="25400">
            <a:solidFill>
              <a:schemeClr val="tx2"/>
            </a:solidFill>
            <a:miter lim="800000"/>
            <a:headEnd/>
            <a:tailEnd/>
          </a:ln>
          <a:effectLst/>
        </p:spPr>
        <p:txBody>
          <a:bodyPr anchor="ctr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b="1"/>
              <a:t>Stream</a:t>
            </a:r>
          </a:p>
          <a:p>
            <a:pPr>
              <a:spcBef>
                <a:spcPct val="0"/>
              </a:spcBef>
            </a:pPr>
            <a:r>
              <a:rPr lang="en-US" b="1"/>
              <a:t>Buffer</a:t>
            </a:r>
          </a:p>
        </p:txBody>
      </p:sp>
      <p:sp>
        <p:nvSpPr>
          <p:cNvPr id="1549328" name="Text Box 16"/>
          <p:cNvSpPr txBox="1">
            <a:spLocks noChangeArrowheads="1"/>
          </p:cNvSpPr>
          <p:nvPr/>
        </p:nvSpPr>
        <p:spPr bwMode="auto">
          <a:xfrm>
            <a:off x="5029200" y="3581400"/>
            <a:ext cx="1820863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Prefetched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instruction block</a:t>
            </a:r>
          </a:p>
        </p:txBody>
      </p:sp>
      <p:sp>
        <p:nvSpPr>
          <p:cNvPr id="1549329" name="AutoShape 17"/>
          <p:cNvSpPr>
            <a:spLocks noChangeArrowheads="1"/>
          </p:cNvSpPr>
          <p:nvPr/>
        </p:nvSpPr>
        <p:spPr bwMode="auto">
          <a:xfrm rot="-10800000">
            <a:off x="3200400" y="4191000"/>
            <a:ext cx="533400" cy="609600"/>
          </a:xfrm>
          <a:custGeom>
            <a:avLst/>
            <a:gdLst>
              <a:gd name="G0" fmla="+- 9257 0 0"/>
              <a:gd name="G1" fmla="+- 16874 0 0"/>
              <a:gd name="G2" fmla="+- 7143 0 0"/>
              <a:gd name="G3" fmla="*/ 9257 1 2"/>
              <a:gd name="G4" fmla="+- G3 10800 0"/>
              <a:gd name="G5" fmla="+- 21600 9257 16874"/>
              <a:gd name="G6" fmla="+- 16874 7143 0"/>
              <a:gd name="G7" fmla="*/ G6 1 2"/>
              <a:gd name="G8" fmla="*/ 1687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687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143 h 21600"/>
              <a:gd name="T4" fmla="*/ 0 w 21600"/>
              <a:gd name="T5" fmla="*/ 19750 h 21600"/>
              <a:gd name="T6" fmla="*/ 8437 w 21600"/>
              <a:gd name="T7" fmla="*/ 21600 h 21600"/>
              <a:gd name="T8" fmla="*/ 16874 w 21600"/>
              <a:gd name="T9" fmla="*/ 15372 h 21600"/>
              <a:gd name="T10" fmla="*/ 21600 w 21600"/>
              <a:gd name="T11" fmla="*/ 7143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143"/>
                </a:lnTo>
                <a:lnTo>
                  <a:pt x="13983" y="7143"/>
                </a:lnTo>
                <a:lnTo>
                  <a:pt x="13983" y="17899"/>
                </a:lnTo>
                <a:lnTo>
                  <a:pt x="0" y="17899"/>
                </a:lnTo>
                <a:lnTo>
                  <a:pt x="0" y="21600"/>
                </a:lnTo>
                <a:lnTo>
                  <a:pt x="16874" y="21600"/>
                </a:lnTo>
                <a:lnTo>
                  <a:pt x="16874" y="7143"/>
                </a:lnTo>
                <a:lnTo>
                  <a:pt x="21600" y="7143"/>
                </a:lnTo>
                <a:close/>
              </a:path>
            </a:pathLst>
          </a:custGeom>
          <a:solidFill>
            <a:schemeClr val="accent1"/>
          </a:solidFill>
          <a:ln w="12700">
            <a:solidFill>
              <a:schemeClr val="accent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49330" name="Text Box 18"/>
          <p:cNvSpPr txBox="1">
            <a:spLocks noChangeArrowheads="1"/>
          </p:cNvSpPr>
          <p:nvPr/>
        </p:nvSpPr>
        <p:spPr bwMode="auto">
          <a:xfrm>
            <a:off x="2552700" y="3810000"/>
            <a:ext cx="7715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Req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 block</a:t>
            </a:r>
          </a:p>
        </p:txBody>
      </p:sp>
      <p:sp>
        <p:nvSpPr>
          <p:cNvPr id="1549331" name="Text Box 19"/>
          <p:cNvSpPr txBox="1">
            <a:spLocks noChangeArrowheads="1"/>
          </p:cNvSpPr>
          <p:nvPr/>
        </p:nvSpPr>
        <p:spPr bwMode="auto">
          <a:xfrm>
            <a:off x="4800600" y="5257800"/>
            <a:ext cx="771525" cy="58102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Req</a:t>
            </a:r>
          </a:p>
          <a:p>
            <a:pPr>
              <a:spcBef>
                <a:spcPct val="0"/>
              </a:spcBef>
            </a:pPr>
            <a:r>
              <a:rPr lang="en-US" b="1">
                <a:solidFill>
                  <a:schemeClr val="accent2"/>
                </a:solidFill>
              </a:rPr>
              <a:t> block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B60C46-7C1D-C240-8D89-8439AF478820}" type="slidenum">
              <a:rPr lang="en-US"/>
              <a:pPr/>
              <a:t>5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1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Hardware Data Prefetching</a:t>
            </a:r>
          </a:p>
        </p:txBody>
      </p:sp>
      <p:sp>
        <p:nvSpPr>
          <p:cNvPr id="1551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00100" y="1143000"/>
            <a:ext cx="7543800" cy="5181600"/>
          </a:xfrm>
          <a:ln/>
        </p:spPr>
        <p:txBody>
          <a:bodyPr/>
          <a:lstStyle/>
          <a:p>
            <a:pPr marL="231775" indent="-231775">
              <a:lnSpc>
                <a:spcPct val="80000"/>
              </a:lnSpc>
            </a:pPr>
            <a:r>
              <a:rPr lang="en-US" altLang="ko-KR" dirty="0" err="1">
                <a:ea typeface="굴림" charset="-127"/>
                <a:cs typeface="굴림" charset="-127"/>
              </a:rPr>
              <a:t>Prefetch</a:t>
            </a:r>
            <a:r>
              <a:rPr lang="en-US" altLang="ko-KR" dirty="0">
                <a:ea typeface="굴림" charset="-127"/>
                <a:cs typeface="굴림" charset="-127"/>
              </a:rPr>
              <a:t>-on-miss:</a:t>
            </a:r>
          </a:p>
          <a:p>
            <a:pPr marL="574675" lvl="1" indent="-171450">
              <a:lnSpc>
                <a:spcPct val="80000"/>
              </a:lnSpc>
            </a:pPr>
            <a:r>
              <a:rPr lang="en-US" altLang="ko-KR" sz="2000" dirty="0" err="1">
                <a:ea typeface="굴림" charset="-127"/>
                <a:cs typeface="굴림" charset="-127"/>
              </a:rPr>
              <a:t>Prefetch</a:t>
            </a: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 err="1">
                <a:solidFill>
                  <a:schemeClr val="accent2"/>
                </a:solidFill>
                <a:ea typeface="굴림" charset="-127"/>
                <a:cs typeface="굴림" charset="-127"/>
              </a:rPr>
              <a:t>b</a:t>
            </a:r>
            <a:r>
              <a:rPr lang="en-US" altLang="ko-KR" sz="20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+ 1</a:t>
            </a:r>
            <a:r>
              <a:rPr lang="en-US" altLang="ko-KR" sz="2000" dirty="0">
                <a:ea typeface="굴림" charset="-127"/>
                <a:cs typeface="굴림" charset="-127"/>
              </a:rPr>
              <a:t> upon miss on </a:t>
            </a:r>
            <a:r>
              <a:rPr lang="en-US" altLang="ko-KR" sz="2000" dirty="0" err="1">
                <a:solidFill>
                  <a:schemeClr val="accent2"/>
                </a:solidFill>
                <a:ea typeface="굴림" charset="-127"/>
                <a:cs typeface="굴림" charset="-127"/>
              </a:rPr>
              <a:t>b</a:t>
            </a:r>
            <a:endParaRPr lang="en-US" altLang="ko-KR" sz="2000" dirty="0">
              <a:solidFill>
                <a:schemeClr val="accent2"/>
              </a:solidFill>
              <a:ea typeface="굴림" charset="-127"/>
              <a:cs typeface="굴림" charset="-127"/>
            </a:endParaRPr>
          </a:p>
          <a:p>
            <a:pPr marL="574675" lvl="1" indent="-171450">
              <a:lnSpc>
                <a:spcPct val="80000"/>
              </a:lnSpc>
            </a:pPr>
            <a:endParaRPr lang="en-US" altLang="ko-KR" dirty="0">
              <a:solidFill>
                <a:schemeClr val="accent2"/>
              </a:solidFill>
              <a:ea typeface="굴림" charset="-127"/>
              <a:cs typeface="굴림" charset="-127"/>
            </a:endParaRPr>
          </a:p>
          <a:p>
            <a:pPr marL="231775" indent="-231775">
              <a:lnSpc>
                <a:spcPct val="80000"/>
              </a:lnSpc>
            </a:pPr>
            <a:r>
              <a:rPr lang="en-US" altLang="ko-KR" dirty="0">
                <a:ea typeface="굴림" charset="-127"/>
                <a:cs typeface="굴림" charset="-127"/>
              </a:rPr>
              <a:t>One Block </a:t>
            </a:r>
            <a:r>
              <a:rPr lang="en-US" altLang="ko-KR" dirty="0" err="1">
                <a:ea typeface="굴림" charset="-127"/>
                <a:cs typeface="굴림" charset="-127"/>
              </a:rPr>
              <a:t>Lookahead</a:t>
            </a:r>
            <a:r>
              <a:rPr lang="en-US" altLang="ko-KR" dirty="0">
                <a:ea typeface="굴림" charset="-127"/>
                <a:cs typeface="굴림" charset="-127"/>
              </a:rPr>
              <a:t> (OBL) scheme </a:t>
            </a:r>
          </a:p>
          <a:p>
            <a:pPr marL="574675" lvl="1" indent="-171450">
              <a:lnSpc>
                <a:spcPct val="80000"/>
              </a:lnSpc>
            </a:pPr>
            <a:r>
              <a:rPr lang="en-US" altLang="ko-KR" sz="2000" dirty="0">
                <a:ea typeface="굴림" charset="-127"/>
                <a:cs typeface="굴림" charset="-127"/>
              </a:rPr>
              <a:t>Initiate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prefetch</a:t>
            </a:r>
            <a:r>
              <a:rPr lang="en-US" altLang="ko-KR" sz="2000" dirty="0">
                <a:ea typeface="굴림" charset="-127"/>
                <a:cs typeface="굴림" charset="-127"/>
              </a:rPr>
              <a:t> for block </a:t>
            </a:r>
            <a:r>
              <a:rPr lang="en-US" altLang="ko-KR" sz="2000" dirty="0" err="1">
                <a:solidFill>
                  <a:schemeClr val="accent2"/>
                </a:solidFill>
                <a:ea typeface="굴림" charset="-127"/>
                <a:cs typeface="굴림" charset="-127"/>
              </a:rPr>
              <a:t>b</a:t>
            </a:r>
            <a:r>
              <a:rPr lang="en-US" altLang="ko-KR" sz="2000" dirty="0">
                <a:solidFill>
                  <a:schemeClr val="accent2"/>
                </a:solidFill>
                <a:ea typeface="굴림" charset="-127"/>
                <a:cs typeface="굴림" charset="-127"/>
              </a:rPr>
              <a:t> + 1</a:t>
            </a:r>
            <a:r>
              <a:rPr lang="en-US" altLang="ko-KR" sz="2000" dirty="0">
                <a:ea typeface="굴림" charset="-127"/>
                <a:cs typeface="굴림" charset="-127"/>
              </a:rPr>
              <a:t> when block </a:t>
            </a:r>
            <a:r>
              <a:rPr lang="en-US" altLang="ko-KR" sz="2000" dirty="0" err="1">
                <a:solidFill>
                  <a:schemeClr val="accent2"/>
                </a:solidFill>
                <a:ea typeface="굴림" charset="-127"/>
                <a:cs typeface="굴림" charset="-127"/>
              </a:rPr>
              <a:t>b</a:t>
            </a:r>
            <a:r>
              <a:rPr lang="en-US" altLang="ko-KR" sz="2000" dirty="0">
                <a:ea typeface="굴림" charset="-127"/>
                <a:cs typeface="굴림" charset="-127"/>
              </a:rPr>
              <a:t> is accessed</a:t>
            </a:r>
          </a:p>
          <a:p>
            <a:pPr marL="574675" lvl="1" indent="-171450">
              <a:lnSpc>
                <a:spcPct val="80000"/>
              </a:lnSpc>
            </a:pPr>
            <a:r>
              <a:rPr lang="en-US" altLang="ko-KR" sz="20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Why is this different from doubling block size?</a:t>
            </a:r>
            <a:endParaRPr lang="en-US" altLang="ko-KR" sz="2000" dirty="0">
              <a:solidFill>
                <a:schemeClr val="tx2"/>
              </a:solidFill>
              <a:ea typeface="굴림" charset="-127"/>
              <a:cs typeface="굴림" charset="-127"/>
            </a:endParaRPr>
          </a:p>
          <a:p>
            <a:pPr marL="574675" lvl="1" indent="-171450">
              <a:lnSpc>
                <a:spcPct val="80000"/>
              </a:lnSpc>
            </a:pPr>
            <a:r>
              <a:rPr lang="en-US" altLang="ko-KR" sz="2000" dirty="0">
                <a:solidFill>
                  <a:schemeClr val="tx2"/>
                </a:solidFill>
                <a:ea typeface="굴림" charset="-127"/>
                <a:cs typeface="굴림" charset="-127"/>
              </a:rPr>
              <a:t>Can extend to N-block </a:t>
            </a:r>
            <a:r>
              <a:rPr lang="en-US" altLang="ko-KR" sz="2000" dirty="0" err="1">
                <a:solidFill>
                  <a:schemeClr val="tx2"/>
                </a:solidFill>
                <a:ea typeface="굴림" charset="-127"/>
                <a:cs typeface="굴림" charset="-127"/>
              </a:rPr>
              <a:t>lookahead</a:t>
            </a:r>
            <a:endParaRPr lang="en-US" altLang="ko-KR" sz="2000" dirty="0">
              <a:solidFill>
                <a:schemeClr val="tx2"/>
              </a:solidFill>
              <a:ea typeface="굴림" charset="-127"/>
              <a:cs typeface="굴림" charset="-127"/>
            </a:endParaRPr>
          </a:p>
          <a:p>
            <a:pPr marL="574675" lvl="1" indent="-171450">
              <a:lnSpc>
                <a:spcPct val="80000"/>
              </a:lnSpc>
            </a:pPr>
            <a:endParaRPr lang="en-US" altLang="ko-KR" dirty="0">
              <a:solidFill>
                <a:schemeClr val="tx2"/>
              </a:solidFill>
              <a:ea typeface="굴림" charset="-127"/>
              <a:cs typeface="굴림" charset="-127"/>
            </a:endParaRPr>
          </a:p>
          <a:p>
            <a:pPr marL="231775" indent="-231775">
              <a:lnSpc>
                <a:spcPct val="80000"/>
              </a:lnSpc>
            </a:pPr>
            <a:r>
              <a:rPr lang="en-US" altLang="ko-KR" dirty="0" err="1">
                <a:ea typeface="굴림" charset="-127"/>
                <a:cs typeface="굴림" charset="-127"/>
              </a:rPr>
              <a:t>Strided</a:t>
            </a:r>
            <a:r>
              <a:rPr lang="en-US" altLang="ko-KR" dirty="0">
                <a:ea typeface="굴림" charset="-127"/>
                <a:cs typeface="굴림" charset="-127"/>
              </a:rPr>
              <a:t> </a:t>
            </a:r>
            <a:r>
              <a:rPr lang="en-US" altLang="ko-KR" dirty="0" err="1">
                <a:ea typeface="굴림" charset="-127"/>
                <a:cs typeface="굴림" charset="-127"/>
              </a:rPr>
              <a:t>prefetch</a:t>
            </a:r>
            <a:endParaRPr lang="en-US" altLang="ko-KR" dirty="0">
              <a:ea typeface="굴림" charset="-127"/>
              <a:cs typeface="굴림" charset="-127"/>
            </a:endParaRPr>
          </a:p>
          <a:p>
            <a:pPr marL="574675" lvl="1" indent="-171450">
              <a:lnSpc>
                <a:spcPct val="80000"/>
              </a:lnSpc>
            </a:pPr>
            <a:r>
              <a:rPr lang="en-US" altLang="ko-KR" sz="2000" dirty="0">
                <a:ea typeface="굴림" charset="-127"/>
                <a:cs typeface="굴림" charset="-127"/>
              </a:rPr>
              <a:t>If observe sequence of accesses to block </a:t>
            </a:r>
            <a:r>
              <a:rPr lang="en-US" altLang="ko-KR" sz="2000" dirty="0" err="1">
                <a:solidFill>
                  <a:schemeClr val="accent2"/>
                </a:solidFill>
                <a:ea typeface="굴림" charset="-127"/>
                <a:cs typeface="굴림" charset="-127"/>
              </a:rPr>
              <a:t>b</a:t>
            </a:r>
            <a:r>
              <a:rPr lang="en-US" altLang="ko-KR" sz="2000" dirty="0">
                <a:ea typeface="굴림" charset="-127"/>
                <a:cs typeface="굴림" charset="-127"/>
              </a:rPr>
              <a:t>, </a:t>
            </a:r>
            <a:r>
              <a:rPr lang="en-US" altLang="ko-KR" sz="2000" dirty="0" err="1">
                <a:solidFill>
                  <a:schemeClr val="accent2"/>
                </a:solidFill>
                <a:ea typeface="굴림" charset="-127"/>
                <a:cs typeface="굴림" charset="-127"/>
              </a:rPr>
              <a:t>b+N</a:t>
            </a:r>
            <a:r>
              <a:rPr lang="en-US" altLang="ko-KR" sz="2000" dirty="0">
                <a:ea typeface="굴림" charset="-127"/>
                <a:cs typeface="굴림" charset="-127"/>
              </a:rPr>
              <a:t>, </a:t>
            </a:r>
            <a:r>
              <a:rPr lang="en-US" altLang="ko-KR" sz="2000" dirty="0">
                <a:solidFill>
                  <a:schemeClr val="accent2"/>
                </a:solidFill>
                <a:ea typeface="굴림" charset="-127"/>
                <a:cs typeface="굴림" charset="-127"/>
              </a:rPr>
              <a:t>b+2N</a:t>
            </a:r>
            <a:r>
              <a:rPr lang="en-US" altLang="ko-KR" sz="2000" dirty="0">
                <a:ea typeface="굴림" charset="-127"/>
                <a:cs typeface="굴림" charset="-127"/>
              </a:rPr>
              <a:t>, then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prefetch</a:t>
            </a: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>
                <a:solidFill>
                  <a:schemeClr val="accent2"/>
                </a:solidFill>
                <a:ea typeface="굴림" charset="-127"/>
                <a:cs typeface="굴림" charset="-127"/>
              </a:rPr>
              <a:t>b+3N</a:t>
            </a:r>
            <a:r>
              <a:rPr lang="en-US" altLang="ko-KR" sz="2000" dirty="0">
                <a:ea typeface="굴림" charset="-127"/>
                <a:cs typeface="굴림" charset="-127"/>
              </a:rPr>
              <a:t> etc.</a:t>
            </a:r>
          </a:p>
          <a:p>
            <a:pPr marL="231775" indent="-231775">
              <a:lnSpc>
                <a:spcPct val="80000"/>
              </a:lnSpc>
            </a:pPr>
            <a:endParaRPr lang="en-US" altLang="ko-KR" dirty="0">
              <a:ea typeface="굴림" charset="-127"/>
              <a:cs typeface="굴림" charset="-127"/>
            </a:endParaRPr>
          </a:p>
          <a:p>
            <a:pPr marL="231775" indent="-231775">
              <a:lnSpc>
                <a:spcPct val="80000"/>
              </a:lnSpc>
              <a:buFontTx/>
              <a:buNone/>
            </a:pPr>
            <a:r>
              <a:rPr lang="en-US" altLang="ko-KR" sz="2000" b="1" dirty="0">
                <a:ea typeface="굴림" charset="-127"/>
                <a:cs typeface="굴림" charset="-127"/>
              </a:rPr>
              <a:t>Example:</a:t>
            </a:r>
            <a:r>
              <a:rPr lang="en-US" altLang="ko-KR" sz="2000" dirty="0">
                <a:ea typeface="굴림" charset="-127"/>
                <a:cs typeface="굴림" charset="-127"/>
              </a:rPr>
              <a:t> IBM Power 5 [2003] supports eight independent streams of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strided</a:t>
            </a:r>
            <a:r>
              <a:rPr lang="en-US" altLang="ko-KR" sz="2000" dirty="0">
                <a:ea typeface="굴림" charset="-127"/>
                <a:cs typeface="굴림" charset="-127"/>
              </a:rPr>
              <a:t>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prefetch</a:t>
            </a:r>
            <a:r>
              <a:rPr lang="en-US" altLang="ko-KR" sz="2000" dirty="0">
                <a:ea typeface="굴림" charset="-127"/>
                <a:cs typeface="굴림" charset="-127"/>
              </a:rPr>
              <a:t> per processor,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prefetching</a:t>
            </a:r>
            <a:r>
              <a:rPr lang="en-US" altLang="ko-KR" sz="2000" dirty="0">
                <a:ea typeface="굴림" charset="-127"/>
                <a:cs typeface="굴림" charset="-127"/>
              </a:rPr>
              <a:t> 12 lines</a:t>
            </a:r>
            <a:r>
              <a:rPr lang="en-US" altLang="ko-KR" sz="2000" dirty="0" smtClean="0">
                <a:ea typeface="굴림" charset="-127"/>
                <a:cs typeface="굴림" charset="-127"/>
              </a:rPr>
              <a:t> ahead </a:t>
            </a:r>
            <a:r>
              <a:rPr lang="en-US" altLang="ko-KR" sz="2000" dirty="0">
                <a:ea typeface="굴림" charset="-127"/>
                <a:cs typeface="굴림" charset="-127"/>
              </a:rPr>
              <a:t>of current </a:t>
            </a:r>
            <a:r>
              <a:rPr lang="en-US" altLang="ko-KR" sz="2000" dirty="0" smtClean="0">
                <a:ea typeface="굴림" charset="-127"/>
                <a:cs typeface="굴림" charset="-127"/>
              </a:rPr>
              <a:t>access</a:t>
            </a:r>
            <a:endParaRPr lang="en-US" altLang="ko-KR" sz="2000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4A05-5350-604A-860D-2BECFAB5A584}" type="slidenum">
              <a:rPr lang="en-US"/>
              <a:pPr/>
              <a:t>6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Prefetching</a:t>
            </a:r>
          </a:p>
        </p:txBody>
      </p:sp>
      <p:sp>
        <p:nvSpPr>
          <p:cNvPr id="1553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65200" y="1708150"/>
            <a:ext cx="7399338" cy="4252913"/>
          </a:xfrm>
          <a:noFill/>
          <a:ln/>
        </p:spPr>
        <p:txBody>
          <a:bodyPr/>
          <a:lstStyle/>
          <a:p>
            <a:pPr lvl="1"/>
            <a:endParaRPr lang="ko-KR" altLang="en-US" dirty="0">
              <a:solidFill>
                <a:schemeClr val="tx2"/>
              </a:solidFill>
              <a:ea typeface="굴림" charset="-127"/>
              <a:cs typeface="굴림" charset="-127"/>
            </a:endParaRPr>
          </a:p>
          <a:p>
            <a:pPr lvl="1">
              <a:buFontTx/>
              <a:buNone/>
            </a:pPr>
            <a:r>
              <a:rPr lang="ko-KR" altLang="en-US" b="1" dirty="0">
                <a:solidFill>
                  <a:schemeClr val="tx2"/>
                </a:solidFill>
                <a:latin typeface="Courier New" charset="0"/>
                <a:ea typeface="굴림" charset="-127"/>
                <a:cs typeface="굴림" charset="-127"/>
              </a:rPr>
              <a:t>  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for(i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++) {</a:t>
            </a:r>
            <a:b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prefetch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( &amp;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a[i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 + 1] );</a:t>
            </a:r>
            <a:b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prefetch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( &amp;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b[i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 + 1] );</a:t>
            </a:r>
            <a:b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    SUM = SUM + 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a[i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] * </a:t>
            </a:r>
            <a:r>
              <a:rPr lang="en-US" altLang="ko-KR" sz="2800" b="1" dirty="0" err="1">
                <a:latin typeface="Courier New" charset="0"/>
                <a:ea typeface="굴림" charset="-127"/>
                <a:cs typeface="굴림" charset="-127"/>
              </a:rPr>
              <a:t>b[i</a:t>
            </a: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];</a:t>
            </a:r>
            <a:b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800" b="1" dirty="0">
                <a:latin typeface="Courier New" charset="0"/>
                <a:ea typeface="굴림" charset="-127"/>
                <a:cs typeface="굴림" charset="-127"/>
              </a:rPr>
              <a:t> }</a:t>
            </a:r>
          </a:p>
          <a:p>
            <a:endParaRPr lang="en-US" altLang="ko-KR" sz="3600" dirty="0">
              <a:ea typeface="굴림" charset="-127"/>
              <a:cs typeface="굴림" charset="-127"/>
            </a:endParaRPr>
          </a:p>
          <a:p>
            <a:pPr>
              <a:buFontTx/>
              <a:buNone/>
            </a:pPr>
            <a:r>
              <a:rPr lang="en-US" altLang="ko-KR" i="1" dirty="0">
                <a:solidFill>
                  <a:schemeClr val="tx2"/>
                </a:solidFill>
                <a:ea typeface="굴림" charset="-127"/>
                <a:cs typeface="굴림" charset="-127"/>
              </a:rPr>
              <a:t>What property do we require of the cache for </a:t>
            </a:r>
            <a:r>
              <a:rPr lang="en-US" altLang="ko-KR" i="1" dirty="0" err="1">
                <a:solidFill>
                  <a:schemeClr val="tx2"/>
                </a:solidFill>
                <a:ea typeface="굴림" charset="-127"/>
                <a:cs typeface="굴림" charset="-127"/>
              </a:rPr>
              <a:t>prefetching</a:t>
            </a:r>
            <a:r>
              <a:rPr lang="en-US" altLang="ko-KR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to work 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95F0A-2FFC-3144-BA6F-0144DB5F0F3C}" type="slidenum">
              <a:rPr lang="en-US"/>
              <a:pPr/>
              <a:t>7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5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Software Prefetching Issues</a:t>
            </a:r>
          </a:p>
        </p:txBody>
      </p:sp>
      <p:sp>
        <p:nvSpPr>
          <p:cNvPr id="1555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8001000" cy="4419600"/>
          </a:xfrm>
          <a:ln/>
        </p:spPr>
        <p:txBody>
          <a:bodyPr/>
          <a:lstStyle/>
          <a:p>
            <a:pPr marL="342900" indent="-342900"/>
            <a:r>
              <a:rPr lang="en-US" altLang="ko-KR" dirty="0">
                <a:ea typeface="굴림" charset="-127"/>
                <a:cs typeface="굴림" charset="-127"/>
              </a:rPr>
              <a:t>Timing is the biggest issue, not predictability</a:t>
            </a:r>
          </a:p>
          <a:p>
            <a:pPr marL="742950" lvl="1" indent="-285750"/>
            <a:r>
              <a:rPr lang="en-US" altLang="ko-KR" sz="2000" dirty="0">
                <a:ea typeface="굴림" charset="-127"/>
                <a:cs typeface="굴림" charset="-127"/>
              </a:rPr>
              <a:t>If you </a:t>
            </a:r>
            <a:r>
              <a:rPr lang="en-US" altLang="ko-KR" sz="2000" dirty="0" err="1">
                <a:ea typeface="굴림" charset="-127"/>
                <a:cs typeface="굴림" charset="-127"/>
              </a:rPr>
              <a:t>prefetch</a:t>
            </a:r>
            <a:r>
              <a:rPr lang="en-US" altLang="ko-KR" sz="2000" dirty="0">
                <a:ea typeface="굴림" charset="-127"/>
                <a:cs typeface="굴림" charset="-127"/>
              </a:rPr>
              <a:t> very close to when the data is required, you might be too late</a:t>
            </a:r>
          </a:p>
          <a:p>
            <a:pPr marL="742950" lvl="1" indent="-285750"/>
            <a:r>
              <a:rPr lang="en-US" altLang="ko-KR" sz="2000" dirty="0" err="1">
                <a:ea typeface="굴림" charset="-127"/>
                <a:cs typeface="굴림" charset="-127"/>
              </a:rPr>
              <a:t>Prefetch</a:t>
            </a:r>
            <a:r>
              <a:rPr lang="en-US" altLang="ko-KR" sz="2000" dirty="0">
                <a:ea typeface="굴림" charset="-127"/>
                <a:cs typeface="굴림" charset="-127"/>
              </a:rPr>
              <a:t> too early, cause pollution</a:t>
            </a:r>
          </a:p>
          <a:p>
            <a:pPr marL="742950" lvl="1" indent="-285750"/>
            <a:r>
              <a:rPr lang="en-US" altLang="ko-KR" sz="2000" dirty="0">
                <a:ea typeface="굴림" charset="-127"/>
                <a:cs typeface="굴림" charset="-127"/>
              </a:rPr>
              <a:t>Estimate how long it will take for the data to come into L1, so we can set P appropriately</a:t>
            </a:r>
          </a:p>
          <a:p>
            <a:pPr marL="742950" lvl="1" indent="-285750"/>
            <a:r>
              <a:rPr lang="en-US" altLang="ko-KR" sz="20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 Why is this hard to do?</a:t>
            </a:r>
            <a:r>
              <a:rPr lang="en-US" altLang="ko-KR" i="1" dirty="0">
                <a:solidFill>
                  <a:schemeClr val="tx2"/>
                </a:solidFill>
                <a:ea typeface="굴림" charset="-127"/>
                <a:cs typeface="굴림" charset="-127"/>
              </a:rPr>
              <a:t/>
            </a:r>
            <a:br>
              <a:rPr lang="en-US" altLang="ko-KR" i="1" dirty="0">
                <a:solidFill>
                  <a:schemeClr val="tx2"/>
                </a:solidFill>
                <a:ea typeface="굴림" charset="-127"/>
                <a:cs typeface="굴림" charset="-127"/>
              </a:rPr>
            </a:br>
            <a:endParaRPr lang="en-US" altLang="ko-KR" i="1" dirty="0">
              <a:solidFill>
                <a:schemeClr val="tx2"/>
              </a:solidFill>
              <a:ea typeface="굴림" charset="-127"/>
              <a:cs typeface="굴림" charset="-127"/>
            </a:endParaRPr>
          </a:p>
          <a:p>
            <a:pPr marL="742950" lvl="1" indent="-285750">
              <a:buFontTx/>
              <a:buNone/>
            </a:pPr>
            <a:r>
              <a:rPr lang="en-US" altLang="ko-KR" sz="1600" b="1" dirty="0">
                <a:latin typeface="Courier New" charset="0"/>
                <a:ea typeface="굴림" charset="-127"/>
                <a:cs typeface="굴림" charset="-127"/>
              </a:rPr>
              <a:t>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for(i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++) {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prefetch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( &amp;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a[i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+ </a:t>
            </a:r>
            <a:r>
              <a:rPr lang="en-US" altLang="ko-KR" sz="2000" b="1" dirty="0">
                <a:ea typeface="굴림" charset="-127"/>
                <a:cs typeface="굴림" charset="-127"/>
              </a:rPr>
              <a:t>P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);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prefetch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( &amp;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b[i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+ </a:t>
            </a:r>
            <a:r>
              <a:rPr lang="en-US" altLang="ko-KR" sz="2000" b="1" dirty="0">
                <a:ea typeface="굴림" charset="-127"/>
                <a:cs typeface="굴림" charset="-127"/>
              </a:rPr>
              <a:t>P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);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   SUM = SUM +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a[i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 * </a:t>
            </a:r>
            <a:r>
              <a:rPr lang="en-US" altLang="ko-KR" sz="2000" b="1" dirty="0" err="1">
                <a:latin typeface="Courier New" charset="0"/>
                <a:ea typeface="굴림" charset="-127"/>
                <a:cs typeface="굴림" charset="-127"/>
              </a:rPr>
              <a:t>b[i</a:t>
            </a: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];</a:t>
            </a:r>
            <a:b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000" b="1" dirty="0">
                <a:latin typeface="Courier New" charset="0"/>
                <a:ea typeface="굴림" charset="-127"/>
                <a:cs typeface="굴림" charset="-127"/>
              </a:rPr>
              <a:t> }</a:t>
            </a:r>
          </a:p>
        </p:txBody>
      </p:sp>
      <p:sp>
        <p:nvSpPr>
          <p:cNvPr id="1555460" name="Text Box 4"/>
          <p:cNvSpPr txBox="1">
            <a:spLocks noChangeArrowheads="1"/>
          </p:cNvSpPr>
          <p:nvPr/>
        </p:nvSpPr>
        <p:spPr bwMode="auto">
          <a:xfrm>
            <a:off x="1371600" y="5715000"/>
            <a:ext cx="6478587" cy="42068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l">
              <a:lnSpc>
                <a:spcPct val="90000"/>
              </a:lnSpc>
              <a:spcBef>
                <a:spcPct val="30000"/>
              </a:spcBef>
              <a:buClr>
                <a:schemeClr val="hlink"/>
              </a:buClr>
              <a:buSzPct val="100000"/>
            </a:pPr>
            <a:r>
              <a:rPr lang="en-US" altLang="ko-KR" sz="2400" b="1" dirty="0">
                <a:ea typeface="굴림" charset="-127"/>
                <a:cs typeface="굴림" charset="-127"/>
              </a:rPr>
              <a:t>Must consider cost of </a:t>
            </a:r>
            <a:r>
              <a:rPr lang="en-US" altLang="ko-KR" sz="2400" b="1" dirty="0" err="1">
                <a:ea typeface="굴림" charset="-127"/>
                <a:cs typeface="굴림" charset="-127"/>
              </a:rPr>
              <a:t>prefetch</a:t>
            </a:r>
            <a:r>
              <a:rPr lang="en-US" altLang="ko-KR" sz="2400" b="1" dirty="0">
                <a:ea typeface="굴림" charset="-127"/>
                <a:cs typeface="굴림" charset="-127"/>
              </a:rPr>
              <a:t> instructions</a:t>
            </a:r>
            <a:endParaRPr lang="en-US" altLang="ko-KR" sz="2000" b="1" i="1" dirty="0">
              <a:ea typeface="굴림" charset="-127"/>
              <a:cs typeface="굴림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C53208-9B71-644B-A4A2-6C5E3A8050AC}" type="slidenum">
              <a:rPr lang="en-US"/>
              <a:pPr/>
              <a:t>8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7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Compiler Optimizations</a:t>
            </a:r>
          </a:p>
        </p:txBody>
      </p:sp>
      <p:sp>
        <p:nvSpPr>
          <p:cNvPr id="1557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5300" y="1219200"/>
            <a:ext cx="8153400" cy="4953000"/>
          </a:xfrm>
          <a:ln/>
        </p:spPr>
        <p:txBody>
          <a:bodyPr/>
          <a:lstStyle/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Restructuring code affects the data block access sequence </a:t>
            </a:r>
          </a:p>
          <a:p>
            <a:pPr marL="742950" lvl="1" indent="-285750"/>
            <a:r>
              <a:rPr lang="en-US" altLang="ko-KR" sz="2000" dirty="0">
                <a:ea typeface="굴림" charset="-127"/>
                <a:cs typeface="굴림" charset="-127"/>
              </a:rPr>
              <a:t>Group data accesses together to improve spatial locality</a:t>
            </a:r>
          </a:p>
          <a:p>
            <a:pPr marL="742950" lvl="1" indent="-285750"/>
            <a:r>
              <a:rPr lang="en-US" altLang="ko-KR" sz="2000">
                <a:ea typeface="굴림" charset="-127"/>
                <a:cs typeface="굴림" charset="-127"/>
              </a:rPr>
              <a:t>Re-order data accesses to improve temporal locality</a:t>
            </a: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Prevent data from entering the cache</a:t>
            </a:r>
          </a:p>
          <a:p>
            <a:pPr marL="742950" lvl="1" indent="-285750"/>
            <a:r>
              <a:rPr lang="en-US" altLang="ko-KR" sz="2000" dirty="0">
                <a:ea typeface="굴림" charset="-127"/>
                <a:cs typeface="굴림" charset="-127"/>
              </a:rPr>
              <a:t>Useful for variables that will only be accessed once before being replaced</a:t>
            </a:r>
          </a:p>
          <a:p>
            <a:pPr marL="742950" lvl="1" indent="-285750"/>
            <a:r>
              <a:rPr lang="en-US" altLang="ko-KR" sz="2000" dirty="0">
                <a:ea typeface="굴림" charset="-127"/>
                <a:cs typeface="굴림" charset="-127"/>
              </a:rPr>
              <a:t>Needs mechanism for software to tell hardware not to cache data (“no-allocate” instruction hints or page table bits)</a:t>
            </a:r>
          </a:p>
          <a:p>
            <a:pPr marL="342900" indent="-342900"/>
            <a:r>
              <a:rPr lang="en-US" altLang="ko-KR" sz="2800" dirty="0">
                <a:ea typeface="굴림" charset="-127"/>
                <a:cs typeface="굴림" charset="-127"/>
              </a:rPr>
              <a:t>Kill data that will never be used again</a:t>
            </a:r>
          </a:p>
          <a:p>
            <a:pPr marL="742950" lvl="1" indent="-285750"/>
            <a:r>
              <a:rPr lang="en-US" altLang="ko-KR" sz="2000" dirty="0">
                <a:ea typeface="굴림" charset="-127"/>
                <a:cs typeface="굴림" charset="-127"/>
              </a:rPr>
              <a:t>Streaming data exploits spatial locality but not temporal locality</a:t>
            </a:r>
          </a:p>
          <a:p>
            <a:pPr marL="742950" lvl="1" indent="-285750"/>
            <a:r>
              <a:rPr lang="en-US" altLang="ko-KR" sz="2000" dirty="0">
                <a:ea typeface="굴림" charset="-127"/>
                <a:cs typeface="굴림" charset="-127"/>
              </a:rPr>
              <a:t>Replace into dead cache locations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A68053-CEA7-BF48-8C32-63618981A0AE}" type="slidenum">
              <a:rPr lang="en-US"/>
              <a:pPr/>
              <a:t>9</a:t>
            </a:fld>
            <a:endParaRPr lang="en-US" b="0">
              <a:solidFill>
                <a:srgbClr val="FBBA03"/>
              </a:solidFill>
            </a:endParaRPr>
          </a:p>
        </p:txBody>
      </p:sp>
      <p:sp>
        <p:nvSpPr>
          <p:cNvPr id="1559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>
                <a:ea typeface="굴림" charset="-127"/>
                <a:cs typeface="굴림" charset="-127"/>
              </a:rPr>
              <a:t>Loop Interchange</a:t>
            </a:r>
          </a:p>
        </p:txBody>
      </p:sp>
      <p:sp>
        <p:nvSpPr>
          <p:cNvPr id="1559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5600" y="3886200"/>
            <a:ext cx="8788400" cy="2362200"/>
          </a:xfrm>
          <a:ln/>
        </p:spPr>
        <p:txBody>
          <a:bodyPr/>
          <a:lstStyle/>
          <a:p>
            <a:pPr lvl="1">
              <a:lnSpc>
                <a:spcPct val="80000"/>
              </a:lnSpc>
              <a:buFontTx/>
              <a:buNone/>
            </a:pPr>
            <a:r>
              <a:rPr lang="ko-KR" altLang="en-US" sz="2400" b="1" dirty="0" smtClean="0">
                <a:solidFill>
                  <a:schemeClr val="tx2"/>
                </a:solidFill>
                <a:latin typeface="Courier New" charset="0"/>
                <a:ea typeface="굴림" charset="-127"/>
                <a:cs typeface="굴림" charset="-127"/>
              </a:rPr>
              <a:t>  </a:t>
            </a:r>
            <a:r>
              <a:rPr lang="en-US" altLang="ko-KR" sz="2400" dirty="0" smtClean="0">
                <a:ea typeface="굴림" charset="-127"/>
                <a:cs typeface="굴림" charset="-127"/>
              </a:rPr>
              <a:t> </a:t>
            </a:r>
            <a:r>
              <a:rPr lang="en-US" altLang="ko-KR" sz="2400" b="1" dirty="0" smtClean="0">
                <a:latin typeface="Courier New" charset="0"/>
                <a:ea typeface="굴림" charset="-127"/>
                <a:cs typeface="굴림" charset="-127"/>
              </a:rPr>
              <a:t> </a:t>
            </a:r>
            <a:r>
              <a:rPr lang="en-US" altLang="ko-KR" sz="2400" b="1" dirty="0" err="1" smtClean="0">
                <a:latin typeface="Courier New" charset="0"/>
                <a:ea typeface="굴림" charset="-127"/>
                <a:cs typeface="굴림" charset="-127"/>
              </a:rPr>
              <a:t>for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(i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&lt; M;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++) </a:t>
            </a:r>
            <a:r>
              <a:rPr lang="en-US" altLang="ko-KR" sz="2400" b="1" dirty="0" smtClean="0">
                <a:latin typeface="Courier New" charset="0"/>
                <a:ea typeface="굴림" charset="-127"/>
                <a:cs typeface="굴림" charset="-127"/>
              </a:rPr>
              <a:t>{</a:t>
            </a:r>
            <a:br>
              <a:rPr lang="en-US" altLang="ko-KR" sz="2400" b="1" dirty="0" smtClean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 smtClean="0">
                <a:latin typeface="Courier New" charset="0"/>
                <a:ea typeface="굴림" charset="-127"/>
                <a:cs typeface="굴림" charset="-127"/>
              </a:rPr>
              <a:t>    </a:t>
            </a:r>
            <a:r>
              <a:rPr lang="en-US" altLang="ko-KR" sz="2400" b="1" dirty="0" err="1" smtClean="0">
                <a:latin typeface="Courier New" charset="0"/>
                <a:ea typeface="굴림" charset="-127"/>
                <a:cs typeface="굴림" charset="-127"/>
              </a:rPr>
              <a:t>for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(j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++) {</a:t>
            </a:r>
            <a:b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     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x[i][j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] = 2 * </a:t>
            </a:r>
            <a:r>
              <a:rPr lang="en-US" altLang="ko-KR" sz="2400" b="1" dirty="0" err="1">
                <a:latin typeface="Courier New" charset="0"/>
                <a:ea typeface="굴림" charset="-127"/>
                <a:cs typeface="굴림" charset="-127"/>
              </a:rPr>
              <a:t>x[i][j</a:t>
            </a: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];</a:t>
            </a:r>
            <a:b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   }</a:t>
            </a:r>
            <a:b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>
                <a:latin typeface="Courier New" charset="0"/>
                <a:ea typeface="굴림" charset="-127"/>
                <a:cs typeface="굴림" charset="-127"/>
              </a:rPr>
              <a:t> }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n-US" altLang="ko-KR" sz="2400" dirty="0">
              <a:latin typeface="Courier New" charset="0"/>
              <a:ea typeface="굴림" charset="-127"/>
              <a:cs typeface="굴림" charset="-127"/>
            </a:endParaRP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ko-KR" sz="3200" i="1" dirty="0">
                <a:solidFill>
                  <a:schemeClr val="tx2"/>
                </a:solidFill>
                <a:ea typeface="굴림" charset="-127"/>
                <a:cs typeface="굴림" charset="-127"/>
              </a:rPr>
              <a:t>What type of locality does this improve?</a:t>
            </a:r>
          </a:p>
        </p:txBody>
      </p:sp>
      <p:sp>
        <p:nvSpPr>
          <p:cNvPr id="1559556" name="AutoShape 4"/>
          <p:cNvSpPr>
            <a:spLocks noChangeArrowheads="1"/>
          </p:cNvSpPr>
          <p:nvPr/>
        </p:nvSpPr>
        <p:spPr bwMode="auto">
          <a:xfrm>
            <a:off x="3810000" y="3276600"/>
            <a:ext cx="485775" cy="4572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915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	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for(j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&lt; N;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j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++) {</a:t>
            </a:r>
            <a:b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   	 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for(i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=0;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&lt; M;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i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++) {</a:t>
            </a:r>
            <a:b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         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x[i][j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] = 2 * </a:t>
            </a:r>
            <a:r>
              <a:rPr lang="en-US" altLang="ko-KR" sz="2400" b="1" dirty="0" err="1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x[i][j</a:t>
            </a: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];</a:t>
            </a:r>
            <a:b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   	   }</a:t>
            </a:r>
            <a:b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</a:br>
            <a:r>
              <a:rPr lang="en-US" altLang="ko-KR" sz="2400" b="1" dirty="0" smtClean="0">
                <a:solidFill>
                  <a:schemeClr val="tx1"/>
                </a:solidFill>
                <a:latin typeface="Courier New" charset="0"/>
                <a:ea typeface="굴림" charset="-127"/>
                <a:cs typeface="굴림" charset="-127"/>
              </a:rPr>
              <a:t> 	}</a:t>
            </a:r>
          </a:p>
          <a:p>
            <a:endParaRPr lang="en-US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9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59555" grpId="0" build="p"/>
      <p:bldP spid="1559556" grpId="0" animBg="1"/>
    </p:bldLst>
  </p:timing>
</p:sld>
</file>

<file path=ppt/theme/theme1.xml><?xml version="1.0" encoding="utf-8"?>
<a:theme xmlns:a="http://schemas.openxmlformats.org/drawingml/2006/main" name="CS252-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CS252-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3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  <a:no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sz="1600" b="0" i="0" u="none" strike="noStrike" cap="none" normalizeH="0" baseline="0" dirty="0" smtClean="0">
            <a:ln>
              <a:noFill/>
            </a:ln>
            <a:solidFill>
              <a:schemeClr val="tx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>
            <a:ln>
              <a:noFill/>
            </a:ln>
            <a:solidFill>
              <a:schemeClr val="hlink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>
          <a:defRPr dirty="0" smtClean="0">
            <a:solidFill>
              <a:srgbClr val="000000"/>
            </a:solidFill>
          </a:defRPr>
        </a:defPPr>
      </a:lstStyle>
    </a:txDef>
  </a:objectDefaults>
  <a:extraClrSchemeLst>
    <a:extraClrScheme>
      <a:clrScheme name="CS252-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S252-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S252-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CS252-template</Template>
  <TotalTime>5882</TotalTime>
  <Pages>12</Pages>
  <Words>1417</Words>
  <Application>Microsoft Macintosh PowerPoint</Application>
  <PresentationFormat>Letter Paper (8.5x11 in)</PresentationFormat>
  <Paragraphs>182</Paragraphs>
  <Slides>14</Slides>
  <Notes>13</Notes>
  <HiddenSlides>0</HiddenSlides>
  <MMClips>0</MMClips>
  <ScaleCrop>false</ScaleCrop>
  <HeadingPairs>
    <vt:vector size="4" baseType="variant">
      <vt:variant>
        <vt:lpstr>Design Template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CS252-template</vt:lpstr>
      <vt:lpstr>Office Theme</vt:lpstr>
      <vt:lpstr>CSE 490/590 Computer Architecture  Cache IV</vt:lpstr>
      <vt:lpstr>Last time…</vt:lpstr>
      <vt:lpstr>Write-Back Cache Accesses</vt:lpstr>
      <vt:lpstr>Hardware Instruction Prefetching</vt:lpstr>
      <vt:lpstr>Hardware Data Prefetching</vt:lpstr>
      <vt:lpstr>Software Prefetching</vt:lpstr>
      <vt:lpstr>Software Prefetching Issues</vt:lpstr>
      <vt:lpstr>Compiler Optimizations</vt:lpstr>
      <vt:lpstr>Loop Interchange</vt:lpstr>
      <vt:lpstr>Loop Fusion</vt:lpstr>
      <vt:lpstr>Matrix Multiply, Naïve Code</vt:lpstr>
      <vt:lpstr>Matrix Multiply with Cache Tiling</vt:lpstr>
      <vt:lpstr>CSE 490/590 Administrivia</vt:lpstr>
      <vt:lpstr>Acknowledgements</vt:lpstr>
    </vt:vector>
  </TitlesOfParts>
  <Manager/>
  <Company>UC Berkeley-EECS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EECS 152  Computer Architecture  and Engineering  Lec 01 - Introduction  </dc:title>
  <dc:subject/>
  <dc:creator> Krste Asanovic</dc:creator>
  <cp:keywords/>
  <dc:description/>
  <cp:lastModifiedBy>Steve Ko</cp:lastModifiedBy>
  <cp:revision>351</cp:revision>
  <cp:lastPrinted>2010-01-19T21:50:09Z</cp:lastPrinted>
  <dcterms:created xsi:type="dcterms:W3CDTF">2011-02-18T20:03:13Z</dcterms:created>
  <dcterms:modified xsi:type="dcterms:W3CDTF">2011-02-18T20:03:21Z</dcterms:modified>
  <cp:category/>
</cp:coreProperties>
</file>