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322" r:id="rId3"/>
    <p:sldId id="742" r:id="rId4"/>
    <p:sldId id="715" r:id="rId5"/>
    <p:sldId id="716" r:id="rId6"/>
    <p:sldId id="717" r:id="rId7"/>
    <p:sldId id="718" r:id="rId8"/>
    <p:sldId id="719" r:id="rId9"/>
    <p:sldId id="720" r:id="rId10"/>
    <p:sldId id="721" r:id="rId11"/>
    <p:sldId id="722" r:id="rId12"/>
    <p:sldId id="743" r:id="rId13"/>
    <p:sldId id="723" r:id="rId14"/>
    <p:sldId id="724" r:id="rId15"/>
    <p:sldId id="725" r:id="rId16"/>
    <p:sldId id="726" r:id="rId17"/>
    <p:sldId id="543" r:id="rId1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AE971-92C2-D04B-84A8-FE3C7300E5A1}" type="slidenum">
              <a:rPr lang="en-US"/>
              <a:pPr/>
              <a:t>10</a:t>
            </a:fld>
            <a:endParaRPr lang="en-US"/>
          </a:p>
        </p:txBody>
      </p:sp>
      <p:sp>
        <p:nvSpPr>
          <p:cNvPr id="183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F668A-0428-1F48-A995-0EDD6CE0DBEC}" type="slidenum">
              <a:rPr lang="en-US"/>
              <a:pPr/>
              <a:t>12</a:t>
            </a:fld>
            <a:endParaRPr lang="en-US"/>
          </a:p>
        </p:txBody>
      </p:sp>
      <p:sp>
        <p:nvSpPr>
          <p:cNvPr id="1836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6411-A0F8-9C4E-9025-0297A6BF579C}" type="slidenum">
              <a:rPr lang="en-US"/>
              <a:pPr/>
              <a:t>13</a:t>
            </a:fld>
            <a:endParaRPr lang="en-US"/>
          </a:p>
        </p:txBody>
      </p:sp>
      <p:sp>
        <p:nvSpPr>
          <p:cNvPr id="1838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B3090-1185-B04C-B483-87124E8D1F3E}" type="slidenum">
              <a:rPr lang="en-US"/>
              <a:pPr/>
              <a:t>14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/>
              <a:pPr/>
              <a:t>15</a:t>
            </a:fld>
            <a:endParaRPr lang="en-US"/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1ECB7-5CA7-A046-B564-C985388A46F5}" type="slidenum">
              <a:rPr lang="en-US"/>
              <a:pPr/>
              <a:t>3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/>
              <a:pPr/>
              <a:t>4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/>
              <a:pPr/>
              <a:t>5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3811-3E13-9549-A268-5F1581B3C37A}" type="slidenum">
              <a:rPr lang="en-US"/>
              <a:pPr/>
              <a:t>6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/>
              <a:pPr/>
              <a:t>7</a:t>
            </a:fld>
            <a:endParaRPr lang="en-US"/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6E1A5-6640-5F4A-99B3-B131346FF897}" type="slidenum">
              <a:rPr lang="en-US"/>
              <a:pPr/>
              <a:t>8</a:t>
            </a:fld>
            <a:endParaRPr lang="en-US"/>
          </a:p>
        </p:txBody>
      </p:sp>
      <p:sp>
        <p:nvSpPr>
          <p:cNvPr id="1827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/>
              <a:pPr/>
              <a:t>9</a:t>
            </a:fld>
            <a:endParaRPr lang="en-US"/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ILP 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84B9-F5E8-4141-99E5-E8C4C40DBD59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0480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Effectiveness?</a:t>
            </a:r>
          </a:p>
        </p:txBody>
      </p:sp>
      <p:sp>
        <p:nvSpPr>
          <p:cNvPr id="1830915" name="Rectangle 3"/>
          <p:cNvSpPr>
            <a:spLocks noChangeArrowheads="1"/>
          </p:cNvSpPr>
          <p:nvPr/>
        </p:nvSpPr>
        <p:spPr bwMode="auto">
          <a:xfrm>
            <a:off x="747713" y="1319213"/>
            <a:ext cx="8156575" cy="410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Renaming and Out-of-order execution was first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implemented in 1969 in IBM 360/91 but did not show up in the subsequent models until mid-Nineties.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	</a:t>
            </a:r>
            <a:r>
              <a:rPr lang="en-US" sz="2400" i="1">
                <a:latin typeface="Verdana" charset="0"/>
              </a:rPr>
              <a:t>Why ?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Reasons</a:t>
            </a: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1. Effective on a very small class of programs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2. Memory latency a much bigger problem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3. Exceptions not precise!</a:t>
            </a:r>
            <a:br>
              <a:rPr lang="en-US" sz="2400">
                <a:latin typeface="Verdana" charset="0"/>
              </a:rPr>
            </a:b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One more problem needed to be solved</a:t>
            </a:r>
          </a:p>
        </p:txBody>
      </p:sp>
      <p:sp>
        <p:nvSpPr>
          <p:cNvPr id="1830916" name="Line 4"/>
          <p:cNvSpPr>
            <a:spLocks noChangeShapeType="1"/>
          </p:cNvSpPr>
          <p:nvPr/>
        </p:nvSpPr>
        <p:spPr bwMode="auto">
          <a:xfrm>
            <a:off x="4446588" y="6135688"/>
            <a:ext cx="3670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0917" name="Text Box 5"/>
          <p:cNvSpPr txBox="1">
            <a:spLocks noChangeArrowheads="1"/>
          </p:cNvSpPr>
          <p:nvPr/>
        </p:nvSpPr>
        <p:spPr bwMode="auto">
          <a:xfrm>
            <a:off x="4775200" y="5640388"/>
            <a:ext cx="2763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9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No office hours this week</a:t>
            </a:r>
          </a:p>
          <a:p>
            <a:pPr lvl="1"/>
            <a:r>
              <a:rPr lang="en-US" sz="2400" dirty="0" smtClean="0"/>
              <a:t>Appointment via email if needed</a:t>
            </a:r>
          </a:p>
          <a:p>
            <a:pPr lvl="1"/>
            <a:r>
              <a:rPr lang="en-US" sz="2400" dirty="0" smtClean="0"/>
              <a:t>Project-related questions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fastest: </a:t>
            </a:r>
            <a:r>
              <a:rPr lang="en-US" sz="2400" dirty="0" err="1" smtClean="0">
                <a:sym typeface="Wingdings"/>
              </a:rPr>
              <a:t>Safwan</a:t>
            </a:r>
            <a:r>
              <a:rPr lang="en-US" sz="2400" dirty="0" smtClean="0">
                <a:sym typeface="Wingdings"/>
              </a:rPr>
              <a:t> or </a:t>
            </a:r>
            <a:r>
              <a:rPr lang="en-US" sz="2400" dirty="0" err="1" smtClean="0">
                <a:sym typeface="Wingdings"/>
              </a:rPr>
              <a:t>Jangyoung</a:t>
            </a:r>
            <a:endParaRPr lang="en-US" sz="2400" dirty="0" smtClean="0"/>
          </a:p>
          <a:p>
            <a:r>
              <a:rPr lang="en-US" sz="2800" dirty="0" smtClean="0"/>
              <a:t>Guest Lecture by Prof. Kris Schindler on Wed</a:t>
            </a:r>
          </a:p>
          <a:p>
            <a:r>
              <a:rPr lang="en-US" sz="2800" dirty="0" smtClean="0"/>
              <a:t>Guest </a:t>
            </a:r>
            <a:r>
              <a:rPr lang="en-US" sz="2800" dirty="0" smtClean="0"/>
              <a:t>lecture by Prof. </a:t>
            </a:r>
            <a:r>
              <a:rPr lang="en-US" sz="2800" dirty="0" err="1" smtClean="0"/>
              <a:t>Tevfik</a:t>
            </a:r>
            <a:r>
              <a:rPr lang="en-US" sz="2800" dirty="0" smtClean="0"/>
              <a:t> </a:t>
            </a:r>
            <a:r>
              <a:rPr lang="en-US" sz="2800" dirty="0" err="1" smtClean="0"/>
              <a:t>Kosar</a:t>
            </a:r>
            <a:r>
              <a:rPr lang="en-US" sz="2800" dirty="0" smtClean="0"/>
              <a:t> on </a:t>
            </a:r>
            <a:r>
              <a:rPr lang="en-US" sz="2800" dirty="0" smtClean="0"/>
              <a:t>Fri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B0-DAFC-9146-80B5-0C3C3DFE006A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342900"/>
            <a:ext cx="71628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Precise Interrupts</a:t>
            </a:r>
          </a:p>
        </p:txBody>
      </p:sp>
      <p:sp>
        <p:nvSpPr>
          <p:cNvPr id="1835011" name="Rectangle 3"/>
          <p:cNvSpPr>
            <a:spLocks noChangeArrowheads="1"/>
          </p:cNvSpPr>
          <p:nvPr/>
        </p:nvSpPr>
        <p:spPr bwMode="auto">
          <a:xfrm>
            <a:off x="869950" y="1725613"/>
            <a:ext cx="8007350" cy="3133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It must appear as if an interrupt is taken between two instructions</a:t>
            </a:r>
            <a:r>
              <a:rPr lang="en-US" sz="2400">
                <a:latin typeface="Verdana" charset="0"/>
              </a:rPr>
              <a:t>  (say I</a:t>
            </a:r>
            <a:r>
              <a:rPr lang="en-US" sz="2400" baseline="-25000">
                <a:latin typeface="Verdana" charset="0"/>
              </a:rPr>
              <a:t>i</a:t>
            </a:r>
            <a:r>
              <a:rPr lang="en-US" sz="2400">
                <a:latin typeface="Verdana" charset="0"/>
              </a:rPr>
              <a:t> and I</a:t>
            </a:r>
            <a:r>
              <a:rPr lang="en-US" sz="2400" baseline="-25000">
                <a:latin typeface="Verdana" charset="0"/>
              </a:rPr>
              <a:t>i+1</a:t>
            </a:r>
            <a:r>
              <a:rPr lang="en-US" sz="24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effect of all instructions up to and including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is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totally complete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 effect of any instruction after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has taken place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interrupt handler either aborts the program or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restarts it at I</a:t>
            </a:r>
            <a:r>
              <a:rPr lang="en-US" sz="2400" baseline="-25000">
                <a:latin typeface="Verdana" charset="0"/>
              </a:rPr>
              <a:t>i+1 </a:t>
            </a:r>
            <a:r>
              <a:rPr lang="en-US" sz="2400">
                <a:latin typeface="Verdana" charset="0"/>
              </a:rPr>
              <a:t>.</a:t>
            </a:r>
            <a:endParaRPr lang="en-US" sz="2400" i="1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0B76-A504-D144-92E7-0E14007C0FAE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6225"/>
            <a:ext cx="7435850" cy="9350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 on Interrupts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Out-of-order Completion</a:t>
            </a:r>
          </a:p>
        </p:txBody>
      </p:sp>
      <p:sp>
        <p:nvSpPr>
          <p:cNvPr id="1837059" name="Rectangle 3"/>
          <p:cNvSpPr>
            <a:spLocks noChangeArrowheads="1"/>
          </p:cNvSpPr>
          <p:nvPr/>
        </p:nvSpPr>
        <p:spPr bwMode="auto">
          <a:xfrm>
            <a:off x="2128838" y="1485900"/>
            <a:ext cx="50038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f6, 	f6,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LD		f2,	45(r3)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MULTD		f0,	f2,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f8,	f6,	f2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SUBD		f10,	f0,	f6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ADDD		f6,	f8,	f2</a:t>
            </a:r>
          </a:p>
        </p:txBody>
      </p:sp>
      <p:sp>
        <p:nvSpPr>
          <p:cNvPr id="1837060" name="Rectangle 4"/>
          <p:cNvSpPr>
            <a:spLocks noChangeArrowheads="1"/>
          </p:cNvSpPr>
          <p:nvPr/>
        </p:nvSpPr>
        <p:spPr bwMode="auto">
          <a:xfrm>
            <a:off x="385763" y="3760788"/>
            <a:ext cx="8256587" cy="2282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 comp	</a:t>
            </a:r>
            <a:r>
              <a:rPr lang="en-US" sz="2000">
                <a:latin typeface="Verdana" charset="0"/>
              </a:rPr>
              <a:t>1   2   </a:t>
            </a:r>
            <a:r>
              <a:rPr lang="en-US" sz="2000" u="sng"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   3   </a:t>
            </a:r>
            <a:r>
              <a:rPr lang="en-US" sz="2000" u="sng"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   4   </a:t>
            </a:r>
            <a:r>
              <a:rPr lang="en-US" sz="2000" u="sng">
                <a:latin typeface="Verdana" charset="0"/>
              </a:rPr>
              <a:t>3</a:t>
            </a:r>
            <a:r>
              <a:rPr lang="en-US" sz="2000">
                <a:latin typeface="Verdana" charset="0"/>
              </a:rPr>
              <a:t>   5   </a:t>
            </a:r>
            <a:r>
              <a:rPr lang="en-US" sz="2000" u="sng">
                <a:latin typeface="Verdana" charset="0"/>
              </a:rPr>
              <a:t>5</a:t>
            </a:r>
            <a:r>
              <a:rPr lang="en-US" sz="2000">
                <a:latin typeface="Verdana" charset="0"/>
              </a:rPr>
              <a:t>   </a:t>
            </a:r>
            <a:r>
              <a:rPr lang="en-US" sz="2000" u="sng"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  6   </a:t>
            </a:r>
            <a:r>
              <a:rPr lang="en-US" sz="20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				       </a:t>
            </a:r>
            <a:r>
              <a:rPr lang="en-US" sz="2000" i="1">
                <a:latin typeface="Verdana" charset="0"/>
              </a:rPr>
              <a:t>restore f2 	   restore f10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Consider interrupts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Precise interrupts are difficult to implement at high speed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- want to start execution of later instructions before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exception checks finished on earlier instructions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38525" y="4103688"/>
            <a:ext cx="3532188" cy="704850"/>
            <a:chOff x="2248" y="2596"/>
            <a:chExt cx="2225" cy="444"/>
          </a:xfrm>
        </p:grpSpPr>
        <p:sp>
          <p:nvSpPr>
            <p:cNvPr id="1837062" name="Freeform 6"/>
            <p:cNvSpPr>
              <a:spLocks/>
            </p:cNvSpPr>
            <p:nvPr/>
          </p:nvSpPr>
          <p:spPr bwMode="auto">
            <a:xfrm>
              <a:off x="2250" y="2596"/>
              <a:ext cx="854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853" y="391"/>
                </a:cxn>
                <a:cxn ang="0">
                  <a:pos x="853" y="0"/>
                </a:cxn>
              </a:cxnLst>
              <a:rect l="0" t="0" r="r" b="b"/>
              <a:pathLst>
                <a:path w="854" h="392">
                  <a:moveTo>
                    <a:pt x="0" y="391"/>
                  </a:moveTo>
                  <a:lnTo>
                    <a:pt x="853" y="391"/>
                  </a:lnTo>
                  <a:lnTo>
                    <a:pt x="853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063" name="Freeform 7"/>
            <p:cNvSpPr>
              <a:spLocks/>
            </p:cNvSpPr>
            <p:nvPr/>
          </p:nvSpPr>
          <p:spPr bwMode="auto">
            <a:xfrm>
              <a:off x="2248" y="2648"/>
              <a:ext cx="2225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2224" y="391"/>
                </a:cxn>
                <a:cxn ang="0">
                  <a:pos x="2224" y="0"/>
                </a:cxn>
              </a:cxnLst>
              <a:rect l="0" t="0" r="r" b="b"/>
              <a:pathLst>
                <a:path w="2225" h="392">
                  <a:moveTo>
                    <a:pt x="0" y="391"/>
                  </a:moveTo>
                  <a:lnTo>
                    <a:pt x="2224" y="391"/>
                  </a:lnTo>
                  <a:lnTo>
                    <a:pt x="222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E506-9B7D-304B-A6E8-DDCC6832E88E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016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Exception Handling</a:t>
            </a:r>
            <a:br>
              <a:rPr lang="en-US"/>
            </a:br>
            <a:r>
              <a:rPr lang="en-US" sz="2400" i="1"/>
              <a:t>(In-Order Five-Stage Pipeline)</a:t>
            </a:r>
          </a:p>
        </p:txBody>
      </p:sp>
      <p:sp>
        <p:nvSpPr>
          <p:cNvPr id="1839108" name="Text Box 4"/>
          <p:cNvSpPr txBox="1">
            <a:spLocks noChangeArrowheads="1"/>
          </p:cNvSpPr>
          <p:nvPr/>
        </p:nvSpPr>
        <p:spPr bwMode="auto">
          <a:xfrm>
            <a:off x="457200" y="4824413"/>
            <a:ext cx="83820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Hold exception flags in pipeline until commit point (M stage)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Exceptions in earlier pipe stages override later exceptions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Inject external interrupts at commit point (override others)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If exception at commit: update Cause and EPC registers, kill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all stages, inject handler PC into fetch stage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254000" y="330200"/>
            <a:ext cx="8991600" cy="4470400"/>
            <a:chOff x="160" y="352"/>
            <a:chExt cx="5664" cy="2816"/>
          </a:xfrm>
        </p:grpSpPr>
        <p:sp>
          <p:nvSpPr>
            <p:cNvPr id="1839110" name="Freeform 6"/>
            <p:cNvSpPr>
              <a:spLocks/>
            </p:cNvSpPr>
            <p:nvPr/>
          </p:nvSpPr>
          <p:spPr bwMode="auto">
            <a:xfrm>
              <a:off x="784" y="1216"/>
              <a:ext cx="912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04"/>
                </a:cxn>
                <a:cxn ang="0">
                  <a:pos x="1056" y="1104"/>
                </a:cxn>
              </a:cxnLst>
              <a:rect l="0" t="0" r="r" b="b"/>
              <a:pathLst>
                <a:path w="1056" h="1104">
                  <a:moveTo>
                    <a:pt x="0" y="0"/>
                  </a:moveTo>
                  <a:lnTo>
                    <a:pt x="0" y="1104"/>
                  </a:lnTo>
                  <a:lnTo>
                    <a:pt x="1056" y="110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1" name="Freeform 7"/>
            <p:cNvSpPr>
              <a:spLocks/>
            </p:cNvSpPr>
            <p:nvPr/>
          </p:nvSpPr>
          <p:spPr bwMode="auto">
            <a:xfrm>
              <a:off x="4096" y="1232"/>
              <a:ext cx="384" cy="8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192" y="624"/>
                </a:cxn>
              </a:cxnLst>
              <a:rect l="0" t="0" r="r" b="b"/>
              <a:pathLst>
                <a:path w="192" h="624">
                  <a:moveTo>
                    <a:pt x="0" y="0"/>
                  </a:moveTo>
                  <a:lnTo>
                    <a:pt x="0" y="432"/>
                  </a:lnTo>
                  <a:lnTo>
                    <a:pt x="192" y="62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2" name="Line 8"/>
            <p:cNvSpPr>
              <a:spLocks noChangeShapeType="1"/>
            </p:cNvSpPr>
            <p:nvPr/>
          </p:nvSpPr>
          <p:spPr bwMode="auto">
            <a:xfrm flipV="1">
              <a:off x="4432" y="2376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3" name="Text Box 9"/>
            <p:cNvSpPr txBox="1">
              <a:spLocks noChangeArrowheads="1"/>
            </p:cNvSpPr>
            <p:nvPr/>
          </p:nvSpPr>
          <p:spPr bwMode="auto">
            <a:xfrm>
              <a:off x="3904" y="2760"/>
              <a:ext cx="1056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Asynchronous Interrupts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696" y="1896"/>
              <a:ext cx="192" cy="528"/>
              <a:chOff x="336" y="1200"/>
              <a:chExt cx="144" cy="720"/>
            </a:xfrm>
          </p:grpSpPr>
          <p:sp>
            <p:nvSpPr>
              <p:cNvPr id="1839115" name="Rectangle 1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6" name="Freeform 1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696" y="2472"/>
              <a:ext cx="192" cy="528"/>
              <a:chOff x="336" y="1200"/>
              <a:chExt cx="144" cy="720"/>
            </a:xfrm>
          </p:grpSpPr>
          <p:sp>
            <p:nvSpPr>
              <p:cNvPr id="1839118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9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20" name="Freeform 16"/>
            <p:cNvSpPr>
              <a:spLocks/>
            </p:cNvSpPr>
            <p:nvPr/>
          </p:nvSpPr>
          <p:spPr bwMode="auto">
            <a:xfrm>
              <a:off x="544" y="1224"/>
              <a:ext cx="1152" cy="1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2"/>
                </a:cxn>
                <a:cxn ang="0">
                  <a:pos x="1200" y="1632"/>
                </a:cxn>
              </a:cxnLst>
              <a:rect l="0" t="0" r="r" b="b"/>
              <a:pathLst>
                <a:path w="1200" h="1632">
                  <a:moveTo>
                    <a:pt x="0" y="0"/>
                  </a:moveTo>
                  <a:lnTo>
                    <a:pt x="0" y="1632"/>
                  </a:lnTo>
                  <a:lnTo>
                    <a:pt x="1200" y="163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12" y="832"/>
              <a:ext cx="5232" cy="768"/>
              <a:chOff x="240" y="672"/>
              <a:chExt cx="5232" cy="768"/>
            </a:xfrm>
          </p:grpSpPr>
          <p:sp>
            <p:nvSpPr>
              <p:cNvPr id="1839122" name="Line 18"/>
              <p:cNvSpPr>
                <a:spLocks noChangeShapeType="1"/>
              </p:cNvSpPr>
              <p:nvPr/>
            </p:nvSpPr>
            <p:spPr bwMode="auto">
              <a:xfrm>
                <a:off x="3264" y="1056"/>
                <a:ext cx="22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23" name="Line 19"/>
              <p:cNvSpPr>
                <a:spLocks noChangeShapeType="1"/>
              </p:cNvSpPr>
              <p:nvPr/>
            </p:nvSpPr>
            <p:spPr bwMode="auto">
              <a:xfrm>
                <a:off x="336" y="105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240" y="672"/>
                <a:ext cx="192" cy="768"/>
                <a:chOff x="336" y="1200"/>
                <a:chExt cx="144" cy="720"/>
              </a:xfrm>
            </p:grpSpPr>
            <p:sp>
              <p:nvSpPr>
                <p:cNvPr id="1839125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839126" name="Freeform 22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27" name="Rectangle 23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Inst. Mem</a:t>
                </a:r>
              </a:p>
            </p:txBody>
          </p:sp>
          <p:grpSp>
            <p:nvGrpSpPr>
              <p:cNvPr id="7" name="Group 24"/>
              <p:cNvGrpSpPr>
                <a:grpSpLocks/>
              </p:cNvGrpSpPr>
              <p:nvPr/>
            </p:nvGrpSpPr>
            <p:grpSpPr bwMode="auto">
              <a:xfrm>
                <a:off x="1632" y="672"/>
                <a:ext cx="192" cy="768"/>
                <a:chOff x="336" y="1200"/>
                <a:chExt cx="144" cy="720"/>
              </a:xfrm>
            </p:grpSpPr>
            <p:sp>
              <p:nvSpPr>
                <p:cNvPr id="1839129" name="Rectangle 25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D</a:t>
                  </a:r>
                </a:p>
              </p:txBody>
            </p:sp>
            <p:sp>
              <p:nvSpPr>
                <p:cNvPr id="1839130" name="Freeform 26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1" name="Rectangle 27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672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Decode</a:t>
                </a:r>
              </a:p>
            </p:txBody>
          </p: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2736" y="672"/>
                <a:ext cx="192" cy="768"/>
                <a:chOff x="336" y="1200"/>
                <a:chExt cx="144" cy="720"/>
              </a:xfrm>
            </p:grpSpPr>
            <p:sp>
              <p:nvSpPr>
                <p:cNvPr id="1839133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E</a:t>
                  </a:r>
                </a:p>
              </p:txBody>
            </p:sp>
            <p:sp>
              <p:nvSpPr>
                <p:cNvPr id="1839134" name="Freeform 30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5" name="Freeform 31"/>
              <p:cNvSpPr>
                <a:spLocks/>
              </p:cNvSpPr>
              <p:nvPr/>
            </p:nvSpPr>
            <p:spPr bwMode="auto">
              <a:xfrm>
                <a:off x="3024" y="720"/>
                <a:ext cx="24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8"/>
                  </a:cxn>
                  <a:cxn ang="0">
                    <a:pos x="48" y="336"/>
                  </a:cxn>
                  <a:cxn ang="0">
                    <a:pos x="0" y="384"/>
                  </a:cxn>
                  <a:cxn ang="0">
                    <a:pos x="0" y="672"/>
                  </a:cxn>
                  <a:cxn ang="0">
                    <a:pos x="240" y="480"/>
                  </a:cxn>
                  <a:cxn ang="0">
                    <a:pos x="240" y="144"/>
                  </a:cxn>
                  <a:cxn ang="0">
                    <a:pos x="0" y="0"/>
                  </a:cxn>
                </a:cxnLst>
                <a:rect l="0" t="0" r="r" b="b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3600" y="672"/>
                <a:ext cx="192" cy="768"/>
                <a:chOff x="336" y="1200"/>
                <a:chExt cx="144" cy="720"/>
              </a:xfrm>
            </p:grpSpPr>
            <p:sp>
              <p:nvSpPr>
                <p:cNvPr id="1839137" name="Rectangle 33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M</a:t>
                  </a:r>
                </a:p>
              </p:txBody>
            </p:sp>
            <p:sp>
              <p:nvSpPr>
                <p:cNvPr id="1839138" name="Freeform 34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9" name="Rectangle 35"/>
              <p:cNvSpPr>
                <a:spLocks noChangeArrowheads="1"/>
              </p:cNvSpPr>
              <p:nvPr/>
            </p:nvSpPr>
            <p:spPr bwMode="auto">
              <a:xfrm>
                <a:off x="4464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Data Mem</a:t>
                </a:r>
              </a:p>
            </p:txBody>
          </p: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5136" y="672"/>
                <a:ext cx="192" cy="768"/>
                <a:chOff x="336" y="1200"/>
                <a:chExt cx="144" cy="720"/>
              </a:xfrm>
            </p:grpSpPr>
            <p:sp>
              <p:nvSpPr>
                <p:cNvPr id="1839141" name="Rectangle 37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W</a:t>
                  </a:r>
                </a:p>
              </p:txBody>
            </p:sp>
            <p:sp>
              <p:nvSpPr>
                <p:cNvPr id="1839142" name="Freeform 38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43" name="Line 39"/>
              <p:cNvSpPr>
                <a:spLocks noChangeShapeType="1"/>
              </p:cNvSpPr>
              <p:nvPr/>
            </p:nvSpPr>
            <p:spPr bwMode="auto">
              <a:xfrm>
                <a:off x="2928" y="86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4" name="Line 40"/>
              <p:cNvSpPr>
                <a:spLocks noChangeShapeType="1"/>
              </p:cNvSpPr>
              <p:nvPr/>
            </p:nvSpPr>
            <p:spPr bwMode="auto">
              <a:xfrm>
                <a:off x="2928" y="1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057" y="960"/>
                <a:ext cx="22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Verdana" charset="0"/>
                  </a:rPr>
                  <a:t>+</a:t>
                </a:r>
              </a:p>
            </p:txBody>
          </p:sp>
          <p:sp>
            <p:nvSpPr>
              <p:cNvPr id="1839146" name="Oval 4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7" name="Oval 43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2800" y="1896"/>
              <a:ext cx="192" cy="528"/>
              <a:chOff x="336" y="1200"/>
              <a:chExt cx="144" cy="720"/>
            </a:xfrm>
          </p:grpSpPr>
          <p:sp>
            <p:nvSpPr>
              <p:cNvPr id="1839149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0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47"/>
            <p:cNvGrpSpPr>
              <a:grpSpLocks/>
            </p:cNvGrpSpPr>
            <p:nvPr/>
          </p:nvGrpSpPr>
          <p:grpSpPr bwMode="auto">
            <a:xfrm>
              <a:off x="2800" y="2472"/>
              <a:ext cx="192" cy="528"/>
              <a:chOff x="336" y="1200"/>
              <a:chExt cx="144" cy="720"/>
            </a:xfrm>
          </p:grpSpPr>
          <p:sp>
            <p:nvSpPr>
              <p:cNvPr id="1839152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3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3664" y="1896"/>
              <a:ext cx="192" cy="528"/>
              <a:chOff x="336" y="1200"/>
              <a:chExt cx="144" cy="720"/>
            </a:xfrm>
          </p:grpSpPr>
          <p:sp>
            <p:nvSpPr>
              <p:cNvPr id="1839155" name="Rectangle 5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6" name="Freeform 5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3664" y="2472"/>
              <a:ext cx="192" cy="528"/>
              <a:chOff x="336" y="1200"/>
              <a:chExt cx="144" cy="720"/>
            </a:xfrm>
          </p:grpSpPr>
          <p:sp>
            <p:nvSpPr>
              <p:cNvPr id="183915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5152" y="1896"/>
              <a:ext cx="192" cy="528"/>
              <a:chOff x="336" y="1200"/>
              <a:chExt cx="144" cy="720"/>
            </a:xfrm>
          </p:grpSpPr>
          <p:sp>
            <p:nvSpPr>
              <p:cNvPr id="1839161" name="Rectangle 5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2" name="Freeform 5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59"/>
            <p:cNvGrpSpPr>
              <a:grpSpLocks/>
            </p:cNvGrpSpPr>
            <p:nvPr/>
          </p:nvGrpSpPr>
          <p:grpSpPr bwMode="auto">
            <a:xfrm>
              <a:off x="5152" y="2472"/>
              <a:ext cx="192" cy="528"/>
              <a:chOff x="336" y="1200"/>
              <a:chExt cx="144" cy="720"/>
            </a:xfrm>
          </p:grpSpPr>
          <p:sp>
            <p:nvSpPr>
              <p:cNvPr id="1839164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5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66" name="Line 62"/>
            <p:cNvSpPr>
              <a:spLocks noChangeShapeType="1"/>
            </p:cNvSpPr>
            <p:nvPr/>
          </p:nvSpPr>
          <p:spPr bwMode="auto">
            <a:xfrm>
              <a:off x="1888" y="271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7" name="Line 63"/>
            <p:cNvSpPr>
              <a:spLocks noChangeShapeType="1"/>
            </p:cNvSpPr>
            <p:nvPr/>
          </p:nvSpPr>
          <p:spPr bwMode="auto">
            <a:xfrm>
              <a:off x="2992" y="271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8" name="Line 64"/>
            <p:cNvSpPr>
              <a:spLocks noChangeShapeType="1"/>
            </p:cNvSpPr>
            <p:nvPr/>
          </p:nvSpPr>
          <p:spPr bwMode="auto">
            <a:xfrm>
              <a:off x="3856" y="27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9" name="Line 65"/>
            <p:cNvSpPr>
              <a:spLocks noChangeShapeType="1"/>
            </p:cNvSpPr>
            <p:nvPr/>
          </p:nvSpPr>
          <p:spPr bwMode="auto">
            <a:xfrm>
              <a:off x="1888" y="2184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0" name="Line 66"/>
            <p:cNvSpPr>
              <a:spLocks noChangeShapeType="1"/>
            </p:cNvSpPr>
            <p:nvPr/>
          </p:nvSpPr>
          <p:spPr bwMode="auto">
            <a:xfrm>
              <a:off x="2992" y="21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1" name="Line 67"/>
            <p:cNvSpPr>
              <a:spLocks noChangeShapeType="1"/>
            </p:cNvSpPr>
            <p:nvPr/>
          </p:nvSpPr>
          <p:spPr bwMode="auto">
            <a:xfrm>
              <a:off x="3856" y="2184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2" name="Oval 68"/>
            <p:cNvSpPr>
              <a:spLocks noChangeArrowheads="1"/>
            </p:cNvSpPr>
            <p:nvPr/>
          </p:nvSpPr>
          <p:spPr bwMode="auto">
            <a:xfrm>
              <a:off x="212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3" name="Oval 69"/>
            <p:cNvSpPr>
              <a:spLocks noChangeArrowheads="1"/>
            </p:cNvSpPr>
            <p:nvPr/>
          </p:nvSpPr>
          <p:spPr bwMode="auto">
            <a:xfrm>
              <a:off x="308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4" name="Oval 70"/>
            <p:cNvSpPr>
              <a:spLocks noChangeArrowheads="1"/>
            </p:cNvSpPr>
            <p:nvPr/>
          </p:nvSpPr>
          <p:spPr bwMode="auto">
            <a:xfrm>
              <a:off x="4432" y="2040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5" name="Text Box 71"/>
            <p:cNvSpPr txBox="1">
              <a:spLocks noChangeArrowheads="1"/>
            </p:cNvSpPr>
            <p:nvPr/>
          </p:nvSpPr>
          <p:spPr bwMode="auto">
            <a:xfrm>
              <a:off x="5325" y="2040"/>
              <a:ext cx="49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Cause</a:t>
              </a:r>
            </a:p>
          </p:txBody>
        </p:sp>
        <p:sp>
          <p:nvSpPr>
            <p:cNvPr id="1839176" name="Text Box 72"/>
            <p:cNvSpPr txBox="1">
              <a:spLocks noChangeArrowheads="1"/>
            </p:cNvSpPr>
            <p:nvPr/>
          </p:nvSpPr>
          <p:spPr bwMode="auto">
            <a:xfrm>
              <a:off x="5366" y="2584"/>
              <a:ext cx="33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EPC</a:t>
              </a:r>
            </a:p>
          </p:txBody>
        </p:sp>
        <p:sp>
          <p:nvSpPr>
            <p:cNvPr id="1839177" name="Freeform 73"/>
            <p:cNvSpPr>
              <a:spLocks/>
            </p:cNvSpPr>
            <p:nvPr/>
          </p:nvSpPr>
          <p:spPr bwMode="auto">
            <a:xfrm>
              <a:off x="160" y="1368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8" name="Line 74"/>
            <p:cNvSpPr>
              <a:spLocks noChangeShapeType="1"/>
            </p:cNvSpPr>
            <p:nvPr/>
          </p:nvSpPr>
          <p:spPr bwMode="auto">
            <a:xfrm flipH="1" flipV="1">
              <a:off x="2704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9" name="Text Box 75"/>
            <p:cNvSpPr txBox="1">
              <a:spLocks noChangeArrowheads="1"/>
            </p:cNvSpPr>
            <p:nvPr/>
          </p:nvSpPr>
          <p:spPr bwMode="auto">
            <a:xfrm>
              <a:off x="2176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D Stage</a:t>
              </a:r>
            </a:p>
          </p:txBody>
        </p:sp>
        <p:sp>
          <p:nvSpPr>
            <p:cNvPr id="1839180" name="Line 76"/>
            <p:cNvSpPr>
              <a:spLocks noChangeShapeType="1"/>
            </p:cNvSpPr>
            <p:nvPr/>
          </p:nvSpPr>
          <p:spPr bwMode="auto">
            <a:xfrm flipH="1" flipV="1">
              <a:off x="160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1" name="Text Box 77"/>
            <p:cNvSpPr txBox="1">
              <a:spLocks noChangeArrowheads="1"/>
            </p:cNvSpPr>
            <p:nvPr/>
          </p:nvSpPr>
          <p:spPr bwMode="auto">
            <a:xfrm>
              <a:off x="107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F Stage</a:t>
              </a:r>
            </a:p>
          </p:txBody>
        </p:sp>
        <p:sp>
          <p:nvSpPr>
            <p:cNvPr id="1839182" name="Line 78"/>
            <p:cNvSpPr>
              <a:spLocks noChangeShapeType="1"/>
            </p:cNvSpPr>
            <p:nvPr/>
          </p:nvSpPr>
          <p:spPr bwMode="auto">
            <a:xfrm flipH="1" flipV="1">
              <a:off x="352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3" name="Text Box 79"/>
            <p:cNvSpPr txBox="1">
              <a:spLocks noChangeArrowheads="1"/>
            </p:cNvSpPr>
            <p:nvPr/>
          </p:nvSpPr>
          <p:spPr bwMode="auto">
            <a:xfrm>
              <a:off x="299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E Stage</a:t>
              </a:r>
            </a:p>
          </p:txBody>
        </p:sp>
        <p:grpSp>
          <p:nvGrpSpPr>
            <p:cNvPr id="17" name="Group 80"/>
            <p:cNvGrpSpPr>
              <a:grpSpLocks/>
            </p:cNvGrpSpPr>
            <p:nvPr/>
          </p:nvGrpSpPr>
          <p:grpSpPr bwMode="auto">
            <a:xfrm>
              <a:off x="160" y="1496"/>
              <a:ext cx="5438" cy="631"/>
              <a:chOff x="48" y="1344"/>
              <a:chExt cx="5438" cy="764"/>
            </a:xfrm>
          </p:grpSpPr>
          <p:sp>
            <p:nvSpPr>
              <p:cNvPr id="1839185" name="Freeform 81"/>
              <p:cNvSpPr>
                <a:spLocks/>
              </p:cNvSpPr>
              <p:nvPr/>
            </p:nvSpPr>
            <p:spPr bwMode="auto">
              <a:xfrm>
                <a:off x="2016" y="1344"/>
                <a:ext cx="192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144" y="336"/>
                  </a:cxn>
                </a:cxnLst>
                <a:rect l="0" t="0" r="r" b="b"/>
                <a:pathLst>
                  <a:path w="144" h="336">
                    <a:moveTo>
                      <a:pt x="0" y="0"/>
                    </a:moveTo>
                    <a:lnTo>
                      <a:pt x="0" y="240"/>
                    </a:lnTo>
                    <a:lnTo>
                      <a:pt x="144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6" name="Text Box 82"/>
              <p:cNvSpPr txBox="1">
                <a:spLocks noChangeArrowheads="1"/>
              </p:cNvSpPr>
              <p:nvPr/>
            </p:nvSpPr>
            <p:spPr bwMode="auto">
              <a:xfrm>
                <a:off x="1968" y="1354"/>
                <a:ext cx="624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Illegal Opcode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7" name="Freeform 83"/>
              <p:cNvSpPr>
                <a:spLocks/>
              </p:cNvSpPr>
              <p:nvPr/>
            </p:nvSpPr>
            <p:spPr bwMode="auto">
              <a:xfrm>
                <a:off x="3072" y="1344"/>
                <a:ext cx="96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48" y="576"/>
                  </a:cxn>
                </a:cxnLst>
                <a:rect l="0" t="0" r="r" b="b"/>
                <a:pathLst>
                  <a:path w="48" h="576">
                    <a:moveTo>
                      <a:pt x="0" y="0"/>
                    </a:moveTo>
                    <a:lnTo>
                      <a:pt x="0" y="336"/>
                    </a:lnTo>
                    <a:lnTo>
                      <a:pt x="48" y="57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8" name="Text Box 84"/>
              <p:cNvSpPr txBox="1">
                <a:spLocks noChangeArrowheads="1"/>
              </p:cNvSpPr>
              <p:nvPr/>
            </p:nvSpPr>
            <p:spPr bwMode="auto">
              <a:xfrm>
                <a:off x="3014" y="1465"/>
                <a:ext cx="686" cy="2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Overflow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9" name="Text Box 85"/>
              <p:cNvSpPr txBox="1">
                <a:spLocks noChangeArrowheads="1"/>
              </p:cNvSpPr>
              <p:nvPr/>
            </p:nvSpPr>
            <p:spPr bwMode="auto">
              <a:xfrm>
                <a:off x="3888" y="1354"/>
                <a:ext cx="1015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Data Addr Except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0" name="Text Box 86"/>
              <p:cNvSpPr txBox="1">
                <a:spLocks noChangeArrowheads="1"/>
              </p:cNvSpPr>
              <p:nvPr/>
            </p:nvSpPr>
            <p:spPr bwMode="auto">
              <a:xfrm>
                <a:off x="624" y="1713"/>
                <a:ext cx="1015" cy="39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PC Address Exceptions</a:t>
                </a:r>
                <a:endParaRPr lang="en-US" sz="1400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1" name="Line 87"/>
              <p:cNvSpPr>
                <a:spLocks noChangeShapeType="1"/>
              </p:cNvSpPr>
              <p:nvPr/>
            </p:nvSpPr>
            <p:spPr bwMode="auto">
              <a:xfrm flipV="1">
                <a:off x="4704" y="1344"/>
                <a:ext cx="240" cy="7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92" name="Text Box 88"/>
              <p:cNvSpPr txBox="1">
                <a:spLocks noChangeArrowheads="1"/>
              </p:cNvSpPr>
              <p:nvPr/>
            </p:nvSpPr>
            <p:spPr bwMode="auto">
              <a:xfrm>
                <a:off x="4656" y="1440"/>
                <a:ext cx="830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Kill Writeback</a:t>
                </a:r>
              </a:p>
            </p:txBody>
          </p:sp>
          <p:sp>
            <p:nvSpPr>
              <p:cNvPr id="1839193" name="Text Box 89"/>
              <p:cNvSpPr txBox="1">
                <a:spLocks noChangeArrowheads="1"/>
              </p:cNvSpPr>
              <p:nvPr/>
            </p:nvSpPr>
            <p:spPr bwMode="auto">
              <a:xfrm>
                <a:off x="48" y="1537"/>
                <a:ext cx="604" cy="5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Select Handler PC</a:t>
                </a:r>
              </a:p>
            </p:txBody>
          </p:sp>
        </p:grpSp>
        <p:sp>
          <p:nvSpPr>
            <p:cNvPr id="1839194" name="Line 90"/>
            <p:cNvSpPr>
              <a:spLocks noChangeShapeType="1"/>
            </p:cNvSpPr>
            <p:nvPr/>
          </p:nvSpPr>
          <p:spPr bwMode="auto">
            <a:xfrm>
              <a:off x="5016" y="576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95" name="Text Box 91"/>
            <p:cNvSpPr txBox="1">
              <a:spLocks noChangeArrowheads="1"/>
            </p:cNvSpPr>
            <p:nvPr/>
          </p:nvSpPr>
          <p:spPr bwMode="auto">
            <a:xfrm>
              <a:off x="4360" y="352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chemeClr val="hlink"/>
                  </a:solidFill>
                  <a:latin typeface="Verdana" charset="0"/>
                </a:rPr>
                <a:t>Commit Point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1208088"/>
            <a:ext cx="7239000" cy="1193800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rgbClr val="FFCC66"/>
                </a:solidFill>
                <a:latin typeface="Verdana" charset="0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16" y="1034"/>
              <a:ext cx="296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latin typeface="Verdana" charset="0"/>
                </a:rPr>
                <a:t>Fetch: Instruction bits retrieved from cache.</a:t>
              </a:r>
            </a:p>
          </p:txBody>
        </p:sp>
      </p:grpSp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292100"/>
            <a:ext cx="7759700" cy="889000"/>
          </a:xfrm>
        </p:spPr>
        <p:txBody>
          <a:bodyPr/>
          <a:lstStyle/>
          <a:p>
            <a:r>
              <a:rPr lang="en-US"/>
              <a:t>Phases of Instruction Execution</a:t>
            </a:r>
          </a:p>
        </p:txBody>
      </p: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5213350"/>
            <a:ext cx="7239000" cy="9128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525838"/>
            <a:ext cx="7239000" cy="1546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543175"/>
            <a:ext cx="7239000" cy="842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1295400" y="1558925"/>
            <a:ext cx="1066800" cy="4921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1295400" y="2262188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1295400" y="3105150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Issue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</a:t>
            </a: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1295400" y="3948113"/>
            <a:ext cx="1066800" cy="631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Func.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Units</a:t>
            </a: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1295400" y="5775325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Arch.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723231" y="1453357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828800" y="205105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8241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828800" y="366712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65400" y="3622675"/>
            <a:ext cx="57150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Execute: Instructions and operands sent to execution </a:t>
            </a:r>
            <a:r>
              <a:rPr lang="en-US" sz="2000" i="1" dirty="0" smtClean="0">
                <a:latin typeface="Verdana" charset="0"/>
              </a:rPr>
              <a:t>units.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When execution completes,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565400" y="2613025"/>
            <a:ext cx="57531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Decode: Instructions placed in appropriate issue (aka “dispatch”) stage 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1295400" y="4860925"/>
            <a:ext cx="1066800" cy="6334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Result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</a:t>
            </a: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828800" y="45799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828800" y="54943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65400" y="5162550"/>
            <a:ext cx="56372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Commit: Instruction irrevocably updates architectural state (aka “graduation” or “completion”).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1295400" y="10668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207000"/>
          </a:xfrm>
        </p:spPr>
        <p:txBody>
          <a:bodyPr/>
          <a:lstStyle/>
          <a:p>
            <a:r>
              <a:rPr lang="en-US" sz="2800" dirty="0" smtClean="0">
                <a:latin typeface="Tahoma" charset="0"/>
              </a:rPr>
              <a:t>Scoreboard</a:t>
            </a:r>
          </a:p>
          <a:p>
            <a:pPr lvl="1"/>
            <a:r>
              <a:rPr lang="en-US" sz="2200" dirty="0" smtClean="0">
                <a:latin typeface="Tahoma" charset="0"/>
              </a:rPr>
              <a:t>Data structure that keeps track of dependencies among instructions</a:t>
            </a:r>
          </a:p>
          <a:p>
            <a:r>
              <a:rPr lang="en-US" sz="2800" dirty="0" smtClean="0">
                <a:latin typeface="Tahoma" charset="0"/>
              </a:rPr>
              <a:t>In-order limitations</a:t>
            </a:r>
            <a:endParaRPr lang="en-US" sz="1600" dirty="0" smtClean="0">
              <a:latin typeface="Tahoma" charset="0"/>
            </a:endParaRPr>
          </a:p>
          <a:p>
            <a:pPr lvl="1"/>
            <a:r>
              <a:rPr lang="en-US" sz="2200" dirty="0" smtClean="0">
                <a:latin typeface="Tahoma" charset="0"/>
              </a:rPr>
              <a:t>Out-of-order alone cannot solve</a:t>
            </a:r>
          </a:p>
          <a:p>
            <a:r>
              <a:rPr lang="en-US" sz="2800" dirty="0" smtClean="0">
                <a:latin typeface="Tahoma" charset="0"/>
              </a:rPr>
              <a:t>Register renaming</a:t>
            </a:r>
            <a:endParaRPr lang="en-US" sz="1600" dirty="0" smtClean="0">
              <a:latin typeface="Tahoma" charset="0"/>
            </a:endParaRPr>
          </a:p>
          <a:p>
            <a:pPr lvl="1"/>
            <a:r>
              <a:rPr lang="en-US" sz="2200" dirty="0" smtClean="0">
                <a:latin typeface="Tahoma" charset="0"/>
              </a:rPr>
              <a:t>Overcoming the restriction caused by the # of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6BA5-F819-944E-9D48-4E7ED57394D5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-76200"/>
            <a:ext cx="8831263" cy="10795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Instruction-level Parallelism via R</a:t>
            </a:r>
            <a:r>
              <a:rPr lang="en-US" sz="2800" i="1"/>
              <a:t>enaming</a:t>
            </a:r>
          </a:p>
        </p:txBody>
      </p:sp>
      <p:sp>
        <p:nvSpPr>
          <p:cNvPr id="1922051" name="Rectangle 3"/>
          <p:cNvSpPr>
            <a:spLocks noChangeArrowheads="1"/>
          </p:cNvSpPr>
          <p:nvPr/>
        </p:nvSpPr>
        <p:spPr bwMode="auto">
          <a:xfrm>
            <a:off x="342900" y="8763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F4’</a:t>
            </a:r>
            <a:r>
              <a:rPr lang="en-US" sz="1800">
                <a:latin typeface="Verdana" charset="0"/>
              </a:rPr>
              <a:t>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F4’</a:t>
            </a:r>
            <a:r>
              <a:rPr lang="en-US" sz="1800">
                <a:latin typeface="Verdana" charset="0"/>
              </a:rPr>
              <a:t>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1922052" name="Rectangle 4"/>
          <p:cNvSpPr>
            <a:spLocks noChangeArrowheads="1"/>
          </p:cNvSpPr>
          <p:nvPr/>
        </p:nvSpPr>
        <p:spPr bwMode="auto">
          <a:xfrm>
            <a:off x="404813" y="4583113"/>
            <a:ext cx="7204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Out-of-order: 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5  .  .  .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(3,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)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10400" y="850900"/>
            <a:ext cx="1790700" cy="3556000"/>
            <a:chOff x="4416" y="816"/>
            <a:chExt cx="1128" cy="2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1922055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1922058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1922061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1922064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1922067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1922070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1922072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073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074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075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076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077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078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079" name="Text Box 31"/>
          <p:cNvSpPr txBox="1">
            <a:spLocks noChangeArrowheads="1"/>
          </p:cNvSpPr>
          <p:nvPr/>
        </p:nvSpPr>
        <p:spPr bwMode="auto">
          <a:xfrm>
            <a:off x="7670800" y="2451100"/>
            <a:ext cx="4968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>
                <a:solidFill>
                  <a:srgbClr val="FF0000"/>
                </a:solidFill>
                <a:latin typeface="Verdana" charset="0"/>
              </a:rPr>
              <a:t>X</a:t>
            </a:r>
          </a:p>
        </p:txBody>
      </p:sp>
      <p:sp>
        <p:nvSpPr>
          <p:cNvPr id="1922080" name="Text Box 32"/>
          <p:cNvSpPr txBox="1">
            <a:spLocks noChangeArrowheads="1"/>
          </p:cNvSpPr>
          <p:nvPr/>
        </p:nvSpPr>
        <p:spPr bwMode="auto">
          <a:xfrm>
            <a:off x="428625" y="5213350"/>
            <a:ext cx="691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Any antidependence can be eliminated by renaming.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(renaming  </a:t>
            </a:r>
            <a:r>
              <a:rPr lang="en-US" sz="2000" i="1">
                <a:latin typeface="Symbol" charset="2"/>
              </a:rPr>
              <a:t></a:t>
            </a:r>
            <a:r>
              <a:rPr lang="en-US" sz="2000" i="1">
                <a:latin typeface="Verdana" charset="0"/>
              </a:rPr>
              <a:t> additional storage)  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Can it be done in hardware?</a:t>
            </a:r>
          </a:p>
        </p:txBody>
      </p:sp>
      <p:sp>
        <p:nvSpPr>
          <p:cNvPr id="1922081" name="Text Box 33"/>
          <p:cNvSpPr txBox="1">
            <a:spLocks noChangeArrowheads="1"/>
          </p:cNvSpPr>
          <p:nvPr/>
        </p:nvSpPr>
        <p:spPr bwMode="auto">
          <a:xfrm>
            <a:off x="5257800" y="5880100"/>
            <a:ext cx="8239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yes!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8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/>
              <a:t>Decode does register renaming and adds instructions to the issue stage reorder buffer (ROB)</a:t>
            </a:r>
          </a:p>
          <a:p>
            <a:pPr marL="342900" indent="-342900">
              <a:buFontTx/>
              <a:buNone/>
            </a:pPr>
            <a:r>
              <a:rPr lang="en-US"/>
              <a:t> 	 	</a:t>
            </a:r>
            <a:r>
              <a:rPr lang="en-US">
                <a:latin typeface="Symbol" charset="2"/>
              </a:rPr>
              <a:t></a:t>
            </a:r>
            <a:r>
              <a:rPr lang="en-US"/>
              <a:t> </a:t>
            </a:r>
            <a:r>
              <a:rPr lang="en-US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Any instruction in ROB whose RAW hazards have  been satisfied can be dispatched. </a:t>
            </a:r>
          </a:p>
          <a:p>
            <a:pPr marL="342900" indent="-342900">
              <a:buFontTx/>
              <a:buNone/>
            </a:pPr>
            <a:r>
              <a:rPr lang="en-US">
                <a:latin typeface="Symbol" charset="2"/>
              </a:rPr>
              <a:t>		</a:t>
            </a:r>
            <a:r>
              <a:rPr lang="en-US"/>
              <a:t>  </a:t>
            </a:r>
            <a:r>
              <a:rPr lang="en-US">
                <a:solidFill>
                  <a:srgbClr val="56127A"/>
                </a:solidFill>
              </a:rPr>
              <a:t>Out-of-order or dataflow execution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Dataflow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415925" y="4838700"/>
            <a:ext cx="8008938" cy="136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Instruction slot is candidate for execution when: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It holds a valid instruction (“use” bit is set)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It has not already started execution (“exec” bit is clear)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Both operands are available (p1 and p2 are set)</a:t>
            </a:r>
          </a:p>
        </p:txBody>
      </p:sp>
      <p:sp>
        <p:nvSpPr>
          <p:cNvPr id="1915908" name="Rectangle 4"/>
          <p:cNvSpPr>
            <a:spLocks noChangeArrowheads="1"/>
          </p:cNvSpPr>
          <p:nvPr/>
        </p:nvSpPr>
        <p:spPr bwMode="auto">
          <a:xfrm>
            <a:off x="4017963" y="4062413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Reorder buffer</a:t>
            </a:r>
          </a:p>
        </p:txBody>
      </p:sp>
      <p:sp>
        <p:nvSpPr>
          <p:cNvPr id="1915909" name="Rectangle 5"/>
          <p:cNvSpPr>
            <a:spLocks noChangeArrowheads="1"/>
          </p:cNvSpPr>
          <p:nvPr/>
        </p:nvSpPr>
        <p:spPr bwMode="auto">
          <a:xfrm>
            <a:off x="7620000" y="1132138"/>
            <a:ext cx="368300" cy="31099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 dirty="0">
                <a:latin typeface="Verdana" charset="0"/>
              </a:rPr>
              <a:t>t</a:t>
            </a:r>
            <a:r>
              <a:rPr lang="en-US" sz="1800" i="1" baseline="-25000" dirty="0">
                <a:latin typeface="Verdana" charset="0"/>
              </a:rPr>
              <a:t>1</a:t>
            </a:r>
            <a:endParaRPr lang="en-US" sz="18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 dirty="0">
                <a:latin typeface="Verdana" charset="0"/>
              </a:rPr>
              <a:t>t</a:t>
            </a:r>
            <a:r>
              <a:rPr lang="en-US" sz="1800" i="1" baseline="-25000" dirty="0">
                <a:latin typeface="Verdana" charset="0"/>
              </a:rPr>
              <a:t>2</a:t>
            </a:r>
            <a:endParaRPr lang="en-US" sz="18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 dirty="0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 dirty="0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 dirty="0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18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 dirty="0" err="1">
                <a:latin typeface="Verdana" charset="0"/>
              </a:rPr>
              <a:t>t</a:t>
            </a:r>
            <a:r>
              <a:rPr lang="en-US" sz="1800" i="1" baseline="-25000" dirty="0" err="1">
                <a:latin typeface="Verdana" charset="0"/>
              </a:rPr>
              <a:t>n</a:t>
            </a:r>
            <a:endParaRPr lang="en-US" sz="1800" i="1" dirty="0">
              <a:latin typeface="Verdana" charset="0"/>
            </a:endParaRPr>
          </a:p>
          <a:p>
            <a:pPr algn="l" latinLnBrk="1">
              <a:spcBef>
                <a:spcPct val="0"/>
              </a:spcBef>
            </a:pPr>
            <a:endParaRPr lang="en-US" sz="1800" i="1" dirty="0">
              <a:latin typeface="Verdana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49313" y="838200"/>
            <a:ext cx="6743700" cy="3381375"/>
            <a:chOff x="511" y="992"/>
            <a:chExt cx="4248" cy="2130"/>
          </a:xfrm>
        </p:grpSpPr>
        <p:sp>
          <p:nvSpPr>
            <p:cNvPr id="1915911" name="Rectangle 7"/>
            <p:cNvSpPr>
              <a:spLocks noChangeArrowheads="1"/>
            </p:cNvSpPr>
            <p:nvPr/>
          </p:nvSpPr>
          <p:spPr bwMode="auto">
            <a:xfrm>
              <a:off x="1736" y="1568"/>
              <a:ext cx="3016" cy="1032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12" name="Line 8"/>
            <p:cNvSpPr>
              <a:spLocks noChangeShapeType="1"/>
            </p:cNvSpPr>
            <p:nvPr/>
          </p:nvSpPr>
          <p:spPr bwMode="auto">
            <a:xfrm>
              <a:off x="1425" y="1644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13" name="Line 9"/>
            <p:cNvSpPr>
              <a:spLocks noChangeShapeType="1"/>
            </p:cNvSpPr>
            <p:nvPr/>
          </p:nvSpPr>
          <p:spPr bwMode="auto">
            <a:xfrm>
              <a:off x="1444" y="2669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14" name="Rectangle 10"/>
            <p:cNvSpPr>
              <a:spLocks noChangeArrowheads="1"/>
            </p:cNvSpPr>
            <p:nvPr/>
          </p:nvSpPr>
          <p:spPr bwMode="auto">
            <a:xfrm>
              <a:off x="605" y="1514"/>
              <a:ext cx="92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ptr</a:t>
              </a:r>
              <a:r>
                <a:rPr lang="en-US" sz="2000" baseline="-25000">
                  <a:latin typeface="Verdana" charset="0"/>
                </a:rPr>
                <a:t>2</a:t>
              </a:r>
              <a:r>
                <a:rPr lang="en-US" sz="2000">
                  <a:latin typeface="Verdana" charset="0"/>
                </a:rPr>
                <a:t> 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next to 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deallocate</a:t>
              </a:r>
            </a:p>
          </p:txBody>
        </p:sp>
        <p:sp>
          <p:nvSpPr>
            <p:cNvPr id="1915915" name="Rectangle 11"/>
            <p:cNvSpPr>
              <a:spLocks noChangeArrowheads="1"/>
            </p:cNvSpPr>
            <p:nvPr/>
          </p:nvSpPr>
          <p:spPr bwMode="auto">
            <a:xfrm>
              <a:off x="511" y="2490"/>
              <a:ext cx="98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ptr</a:t>
              </a:r>
              <a:r>
                <a:rPr lang="en-US" sz="2000" baseline="-25000">
                  <a:latin typeface="Verdana" charset="0"/>
                </a:rPr>
                <a:t>1</a:t>
              </a:r>
              <a:endParaRPr lang="en-US" sz="2000">
                <a:latin typeface="Verdana" charset="0"/>
              </a:endParaRP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next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available</a:t>
              </a:r>
            </a:p>
          </p:txBody>
        </p:sp>
        <p:sp>
          <p:nvSpPr>
            <p:cNvPr id="1915916" name="Rectangle 12"/>
            <p:cNvSpPr>
              <a:spLocks noChangeArrowheads="1"/>
            </p:cNvSpPr>
            <p:nvPr/>
          </p:nvSpPr>
          <p:spPr bwMode="auto">
            <a:xfrm>
              <a:off x="1699" y="992"/>
              <a:ext cx="2948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Ins#   use exec   op   p1     src1   p2    src2</a:t>
              </a:r>
            </a:p>
          </p:txBody>
        </p:sp>
        <p:sp>
          <p:nvSpPr>
            <p:cNvPr id="1915917" name="Line 13"/>
            <p:cNvSpPr>
              <a:spLocks noChangeShapeType="1"/>
            </p:cNvSpPr>
            <p:nvPr/>
          </p:nvSpPr>
          <p:spPr bwMode="auto">
            <a:xfrm>
              <a:off x="2145" y="124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18" name="Line 14"/>
            <p:cNvSpPr>
              <a:spLocks noChangeShapeType="1"/>
            </p:cNvSpPr>
            <p:nvPr/>
          </p:nvSpPr>
          <p:spPr bwMode="auto">
            <a:xfrm>
              <a:off x="2433" y="123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19" name="Line 15"/>
            <p:cNvSpPr>
              <a:spLocks noChangeShapeType="1"/>
            </p:cNvSpPr>
            <p:nvPr/>
          </p:nvSpPr>
          <p:spPr bwMode="auto">
            <a:xfrm>
              <a:off x="3960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20" name="Line 16"/>
            <p:cNvSpPr>
              <a:spLocks noChangeShapeType="1"/>
            </p:cNvSpPr>
            <p:nvPr/>
          </p:nvSpPr>
          <p:spPr bwMode="auto">
            <a:xfrm>
              <a:off x="3369" y="1228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21" name="Line 17"/>
            <p:cNvSpPr>
              <a:spLocks noChangeShapeType="1"/>
            </p:cNvSpPr>
            <p:nvPr/>
          </p:nvSpPr>
          <p:spPr bwMode="auto">
            <a:xfrm>
              <a:off x="4141" y="122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22" name="Line 18"/>
            <p:cNvSpPr>
              <a:spLocks noChangeShapeType="1"/>
            </p:cNvSpPr>
            <p:nvPr/>
          </p:nvSpPr>
          <p:spPr bwMode="auto">
            <a:xfrm>
              <a:off x="2772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23" name="Line 19"/>
            <p:cNvSpPr>
              <a:spLocks noChangeShapeType="1"/>
            </p:cNvSpPr>
            <p:nvPr/>
          </p:nvSpPr>
          <p:spPr bwMode="auto">
            <a:xfrm>
              <a:off x="3195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736" y="1382"/>
              <a:ext cx="3010" cy="1392"/>
              <a:chOff x="1736" y="1382"/>
              <a:chExt cx="3010" cy="1392"/>
            </a:xfrm>
          </p:grpSpPr>
          <p:sp>
            <p:nvSpPr>
              <p:cNvPr id="1915925" name="Line 21"/>
              <p:cNvSpPr>
                <a:spLocks noChangeShapeType="1"/>
              </p:cNvSpPr>
              <p:nvPr/>
            </p:nvSpPr>
            <p:spPr bwMode="auto">
              <a:xfrm>
                <a:off x="1743" y="1382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6" name="Line 22"/>
              <p:cNvSpPr>
                <a:spLocks noChangeShapeType="1"/>
              </p:cNvSpPr>
              <p:nvPr/>
            </p:nvSpPr>
            <p:spPr bwMode="auto">
              <a:xfrm>
                <a:off x="1743" y="1558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7" name="Line 23"/>
              <p:cNvSpPr>
                <a:spLocks noChangeShapeType="1"/>
              </p:cNvSpPr>
              <p:nvPr/>
            </p:nvSpPr>
            <p:spPr bwMode="auto">
              <a:xfrm>
                <a:off x="1736" y="172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8" name="Line 24"/>
              <p:cNvSpPr>
                <a:spLocks noChangeShapeType="1"/>
              </p:cNvSpPr>
              <p:nvPr/>
            </p:nvSpPr>
            <p:spPr bwMode="auto">
              <a:xfrm>
                <a:off x="1743" y="188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9" name="Line 25"/>
              <p:cNvSpPr>
                <a:spLocks noChangeShapeType="1"/>
              </p:cNvSpPr>
              <p:nvPr/>
            </p:nvSpPr>
            <p:spPr bwMode="auto">
              <a:xfrm>
                <a:off x="1743" y="207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30" name="Line 26"/>
              <p:cNvSpPr>
                <a:spLocks noChangeShapeType="1"/>
              </p:cNvSpPr>
              <p:nvPr/>
            </p:nvSpPr>
            <p:spPr bwMode="auto">
              <a:xfrm>
                <a:off x="1743" y="223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31" name="Line 27"/>
              <p:cNvSpPr>
                <a:spLocks noChangeShapeType="1"/>
              </p:cNvSpPr>
              <p:nvPr/>
            </p:nvSpPr>
            <p:spPr bwMode="auto">
              <a:xfrm>
                <a:off x="1736" y="260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32" name="Line 28"/>
              <p:cNvSpPr>
                <a:spLocks noChangeShapeType="1"/>
              </p:cNvSpPr>
              <p:nvPr/>
            </p:nvSpPr>
            <p:spPr bwMode="auto">
              <a:xfrm>
                <a:off x="1736" y="277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33" name="Line 29"/>
              <p:cNvSpPr>
                <a:spLocks noChangeShapeType="1"/>
              </p:cNvSpPr>
              <p:nvPr/>
            </p:nvSpPr>
            <p:spPr bwMode="auto">
              <a:xfrm>
                <a:off x="1750" y="241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5934" name="Rectangle 30"/>
            <p:cNvSpPr>
              <a:spLocks noChangeArrowheads="1"/>
            </p:cNvSpPr>
            <p:nvPr/>
          </p:nvSpPr>
          <p:spPr bwMode="auto">
            <a:xfrm>
              <a:off x="1737" y="1230"/>
              <a:ext cx="3022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BF5E-7DEF-9D45-899B-75444189EFF5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&amp; Out-of-order Issue</a:t>
            </a:r>
            <a:br>
              <a:rPr lang="en-US"/>
            </a:br>
            <a:r>
              <a:rPr lang="en-US" sz="2000" i="1"/>
              <a:t>An example</a:t>
            </a: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4449763" y="4691063"/>
            <a:ext cx="4198937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are tags in sources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replaced by data?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can a name be reused?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141288" y="4500563"/>
            <a:ext cx="4125912" cy="1746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LD	F2, 	34(R2)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LD	F4,	45(R3)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MULTD	F6,	F4,	F2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SUBD	F8,	F2,	F2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DIVD	F4,	F2,	F8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ADDD	F10,	F6,	F4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5675" y="903288"/>
            <a:ext cx="7662863" cy="3457575"/>
            <a:chOff x="602" y="736"/>
            <a:chExt cx="4827" cy="2178"/>
          </a:xfrm>
        </p:grpSpPr>
        <p:sp>
          <p:nvSpPr>
            <p:cNvPr id="1917958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13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Renaming table</a:t>
              </a:r>
            </a:p>
          </p:txBody>
        </p:sp>
        <p:sp>
          <p:nvSpPr>
            <p:cNvPr id="1917959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Reorder buffer</a:t>
              </a:r>
            </a:p>
          </p:txBody>
        </p:sp>
        <p:sp>
          <p:nvSpPr>
            <p:cNvPr id="1917960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4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Ins# use exec   op  p1   src1   p2  src2</a:t>
              </a:r>
            </a:p>
          </p:txBody>
        </p:sp>
        <p:sp>
          <p:nvSpPr>
            <p:cNvPr id="1917961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1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2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</p:txBody>
        </p:sp>
        <p:sp>
          <p:nvSpPr>
            <p:cNvPr id="1917962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3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4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5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6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7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91796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78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chemeClr val="bg2"/>
                  </a:solidFill>
                  <a:latin typeface="Verdana" charset="0"/>
                </a:rPr>
                <a:t>data / t</a:t>
              </a:r>
              <a:r>
                <a:rPr lang="en-US" sz="1800" baseline="-25000">
                  <a:solidFill>
                    <a:schemeClr val="bg2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17979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9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p    data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F1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F2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F3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F4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F5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F6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F7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F8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917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3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4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5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6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7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8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9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799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91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2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6" y="0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3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4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7995" name="Text Box 43"/>
          <p:cNvSpPr txBox="1">
            <a:spLocks noChangeArrowheads="1"/>
          </p:cNvSpPr>
          <p:nvPr/>
        </p:nvSpPr>
        <p:spPr bwMode="auto">
          <a:xfrm>
            <a:off x="4921250" y="5280025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FU produces data</a:t>
            </a:r>
          </a:p>
        </p:txBody>
      </p:sp>
      <p:sp>
        <p:nvSpPr>
          <p:cNvPr id="1917996" name="Text Box 44"/>
          <p:cNvSpPr txBox="1">
            <a:spLocks noChangeArrowheads="1"/>
          </p:cNvSpPr>
          <p:nvPr/>
        </p:nvSpPr>
        <p:spPr bwMode="auto">
          <a:xfrm>
            <a:off x="4937125" y="5905500"/>
            <a:ext cx="42449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instruction completes</a:t>
            </a:r>
          </a:p>
        </p:txBody>
      </p:sp>
      <p:sp>
        <p:nvSpPr>
          <p:cNvPr id="1917997" name="Text Box 45"/>
          <p:cNvSpPr txBox="1">
            <a:spLocks noChangeArrowheads="1"/>
          </p:cNvSpPr>
          <p:nvPr/>
        </p:nvSpPr>
        <p:spPr bwMode="auto">
          <a:xfrm>
            <a:off x="1870075" y="1839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917998" name="Text Box 46"/>
          <p:cNvSpPr txBox="1">
            <a:spLocks noChangeArrowheads="1"/>
          </p:cNvSpPr>
          <p:nvPr/>
        </p:nvSpPr>
        <p:spPr bwMode="auto">
          <a:xfrm>
            <a:off x="3448050" y="1557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917999" name="Text Box 47"/>
          <p:cNvSpPr txBox="1">
            <a:spLocks noChangeArrowheads="1"/>
          </p:cNvSpPr>
          <p:nvPr/>
        </p:nvSpPr>
        <p:spPr bwMode="auto">
          <a:xfrm>
            <a:off x="1887538" y="2382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918000" name="Text Box 48"/>
          <p:cNvSpPr txBox="1">
            <a:spLocks noChangeArrowheads="1"/>
          </p:cNvSpPr>
          <p:nvPr/>
        </p:nvSpPr>
        <p:spPr bwMode="auto">
          <a:xfrm>
            <a:off x="3448050" y="1831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918001" name="Text Box 49"/>
          <p:cNvSpPr txBox="1">
            <a:spLocks noChangeArrowheads="1"/>
          </p:cNvSpPr>
          <p:nvPr/>
        </p:nvSpPr>
        <p:spPr bwMode="auto">
          <a:xfrm>
            <a:off x="3448050" y="2609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918002" name="Text Box 50"/>
          <p:cNvSpPr txBox="1">
            <a:spLocks noChangeArrowheads="1"/>
          </p:cNvSpPr>
          <p:nvPr/>
        </p:nvSpPr>
        <p:spPr bwMode="auto">
          <a:xfrm>
            <a:off x="3448050" y="2374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918003" name="Text Box 51"/>
          <p:cNvSpPr txBox="1">
            <a:spLocks noChangeArrowheads="1"/>
          </p:cNvSpPr>
          <p:nvPr/>
        </p:nvSpPr>
        <p:spPr bwMode="auto">
          <a:xfrm>
            <a:off x="1870075" y="34829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918004" name="Text Box 52"/>
          <p:cNvSpPr txBox="1">
            <a:spLocks noChangeArrowheads="1"/>
          </p:cNvSpPr>
          <p:nvPr/>
        </p:nvSpPr>
        <p:spPr bwMode="auto">
          <a:xfrm>
            <a:off x="3448050" y="2089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918005" name="Text Box 53"/>
          <p:cNvSpPr txBox="1">
            <a:spLocks noChangeArrowheads="1"/>
          </p:cNvSpPr>
          <p:nvPr/>
        </p:nvSpPr>
        <p:spPr bwMode="auto">
          <a:xfrm>
            <a:off x="1870075" y="2925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918006" name="Text Box 54"/>
          <p:cNvSpPr txBox="1">
            <a:spLocks noChangeArrowheads="1"/>
          </p:cNvSpPr>
          <p:nvPr/>
        </p:nvSpPr>
        <p:spPr bwMode="auto">
          <a:xfrm>
            <a:off x="1928813" y="2359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918007" name="Text Box 55"/>
          <p:cNvSpPr txBox="1">
            <a:spLocks noChangeArrowheads="1"/>
          </p:cNvSpPr>
          <p:nvPr/>
        </p:nvSpPr>
        <p:spPr bwMode="auto">
          <a:xfrm>
            <a:off x="298450" y="197485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8" name="Text Box 56"/>
          <p:cNvSpPr txBox="1">
            <a:spLocks noChangeArrowheads="1"/>
          </p:cNvSpPr>
          <p:nvPr/>
        </p:nvSpPr>
        <p:spPr bwMode="auto">
          <a:xfrm>
            <a:off x="1876425" y="1824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9" name="Text Box 57"/>
          <p:cNvSpPr txBox="1">
            <a:spLocks noChangeArrowheads="1"/>
          </p:cNvSpPr>
          <p:nvPr/>
        </p:nvSpPr>
        <p:spPr bwMode="auto">
          <a:xfrm>
            <a:off x="3443288" y="1565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1        LD     </a:t>
            </a:r>
          </a:p>
        </p:txBody>
      </p:sp>
      <p:sp>
        <p:nvSpPr>
          <p:cNvPr id="1918010" name="Text Box 58"/>
          <p:cNvSpPr txBox="1">
            <a:spLocks noChangeArrowheads="1"/>
          </p:cNvSpPr>
          <p:nvPr/>
        </p:nvSpPr>
        <p:spPr bwMode="auto">
          <a:xfrm>
            <a:off x="3451225" y="1550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918011" name="Text Box 59"/>
          <p:cNvSpPr txBox="1">
            <a:spLocks noChangeArrowheads="1"/>
          </p:cNvSpPr>
          <p:nvPr/>
        </p:nvSpPr>
        <p:spPr bwMode="auto">
          <a:xfrm>
            <a:off x="3441700" y="2370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918012" name="Text Box 60"/>
          <p:cNvSpPr txBox="1">
            <a:spLocks noChangeArrowheads="1"/>
          </p:cNvSpPr>
          <p:nvPr/>
        </p:nvSpPr>
        <p:spPr bwMode="auto">
          <a:xfrm>
            <a:off x="3438525" y="2378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918013" name="Text Box 61"/>
          <p:cNvSpPr txBox="1">
            <a:spLocks noChangeArrowheads="1"/>
          </p:cNvSpPr>
          <p:nvPr/>
        </p:nvSpPr>
        <p:spPr bwMode="auto">
          <a:xfrm>
            <a:off x="1876425" y="3457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918014" name="Text Box 62"/>
          <p:cNvSpPr txBox="1">
            <a:spLocks noChangeArrowheads="1"/>
          </p:cNvSpPr>
          <p:nvPr/>
        </p:nvSpPr>
        <p:spPr bwMode="auto">
          <a:xfrm>
            <a:off x="3455988" y="2617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918015" name="Text Box 63"/>
          <p:cNvSpPr txBox="1">
            <a:spLocks noChangeArrowheads="1"/>
          </p:cNvSpPr>
          <p:nvPr/>
        </p:nvSpPr>
        <p:spPr bwMode="auto">
          <a:xfrm>
            <a:off x="3455988" y="1816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918016" name="Text Box 64"/>
          <p:cNvSpPr txBox="1">
            <a:spLocks noChangeArrowheads="1"/>
          </p:cNvSpPr>
          <p:nvPr/>
        </p:nvSpPr>
        <p:spPr bwMode="auto">
          <a:xfrm>
            <a:off x="3432175" y="1822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918017" name="Text Box 65"/>
          <p:cNvSpPr txBox="1">
            <a:spLocks noChangeArrowheads="1"/>
          </p:cNvSpPr>
          <p:nvPr/>
        </p:nvSpPr>
        <p:spPr bwMode="auto">
          <a:xfrm>
            <a:off x="3432175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95" grpId="0" autoUpdateAnimBg="0"/>
      <p:bldP spid="1917996" grpId="0" autoUpdateAnimBg="0"/>
      <p:bldP spid="1917997" grpId="0"/>
      <p:bldP spid="1917997" grpId="1"/>
      <p:bldP spid="1917997" grpId="2"/>
      <p:bldP spid="1917998" grpId="0"/>
      <p:bldP spid="1917998" grpId="1"/>
      <p:bldP spid="1917999" grpId="0"/>
      <p:bldP spid="1917999" grpId="1"/>
      <p:bldP spid="1918000" grpId="0"/>
      <p:bldP spid="1918000" grpId="1"/>
      <p:bldP spid="1918001" grpId="0"/>
      <p:bldP spid="1918001" grpId="1"/>
      <p:bldP spid="1918002" grpId="0"/>
      <p:bldP spid="1918002" grpId="1"/>
      <p:bldP spid="1918003" grpId="0"/>
      <p:bldP spid="1918003" grpId="1"/>
      <p:bldP spid="1918004" grpId="0"/>
      <p:bldP spid="1918004" grpId="1"/>
      <p:bldP spid="1918005" grpId="0"/>
      <p:bldP spid="1918006" grpId="0"/>
      <p:bldP spid="1918008" grpId="0"/>
      <p:bldP spid="1918009" grpId="0"/>
      <p:bldP spid="1918009" grpId="1"/>
      <p:bldP spid="1918010" grpId="0"/>
      <p:bldP spid="1918011" grpId="0"/>
      <p:bldP spid="1918011" grpId="1"/>
      <p:bldP spid="1918012" grpId="0"/>
      <p:bldP spid="1918013" grpId="0"/>
      <p:bldP spid="1918014" grpId="0"/>
      <p:bldP spid="1918015" grpId="0"/>
      <p:bldP spid="1918015" grpId="1"/>
      <p:bldP spid="1918015" grpId="2"/>
      <p:bldP spid="1918016" grpId="0"/>
      <p:bldP spid="1918016" grpId="1"/>
      <p:bldP spid="19180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317500"/>
            <a:ext cx="79375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Data-Driven Execution</a:t>
            </a:r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1108075"/>
            <a:ext cx="154622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Renaming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table &amp;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reg file</a:t>
            </a: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474913"/>
            <a:ext cx="127793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Reorder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3063875" y="10668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3082925" y="13271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3082925" y="18637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302000" y="10763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359275" y="42164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514975" y="42164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670675" y="42164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213100" y="42259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2136775" y="14525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406775" y="39497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609975" y="49625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765675" y="49530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934075" y="49530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762375" y="37973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856288" y="36052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202488" y="35972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406775" y="39624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749675" y="37973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587875" y="39624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930775" y="37973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743575" y="39624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6086475" y="37973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861175" y="39624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204075" y="37973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99150" y="14652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249613" y="4267200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510088" y="43846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653088" y="4397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681788" y="4270375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859588" y="4964113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3008313" y="2187575"/>
            <a:ext cx="460851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874000" y="2170113"/>
            <a:ext cx="368300" cy="1462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3065463" y="22606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3074988" y="25019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3074988" y="27813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3063875" y="3048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3074988" y="3302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713163" y="22733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170363" y="22685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594475" y="22637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695950" y="22669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881813" y="22574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729163" y="22748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380038" y="22637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410200"/>
            <a:ext cx="840105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Instruction template (i.e., tag t) is allocated by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Decode stage, which also associates tag with register in regfile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When an instruction completes, its tag is deallocated</a:t>
            </a: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539750" y="3787775"/>
            <a:ext cx="2252663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Replacing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 by its value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 an expensive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operation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0F8-F5D3-4A4A-8646-5835A2CD8975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8" y="152400"/>
            <a:ext cx="81788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Simplifying Allocation/Deallocation</a:t>
            </a:r>
          </a:p>
        </p:txBody>
      </p:sp>
      <p:sp>
        <p:nvSpPr>
          <p:cNvPr id="1826819" name="Rectangle 3"/>
          <p:cNvSpPr>
            <a:spLocks noChangeArrowheads="1"/>
          </p:cNvSpPr>
          <p:nvPr/>
        </p:nvSpPr>
        <p:spPr bwMode="auto">
          <a:xfrm>
            <a:off x="415925" y="4800600"/>
            <a:ext cx="8240713" cy="136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Instruction buffer is managed circularly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“exec” bit is set when instruction begins execution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When an instruction completes its “use” bit is marked free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ptr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is incremented only if the “use” bit is marked free</a:t>
            </a:r>
          </a:p>
        </p:txBody>
      </p:sp>
      <p:sp>
        <p:nvSpPr>
          <p:cNvPr id="1826820" name="Rectangle 4"/>
          <p:cNvSpPr>
            <a:spLocks noChangeArrowheads="1"/>
          </p:cNvSpPr>
          <p:nvPr/>
        </p:nvSpPr>
        <p:spPr bwMode="auto">
          <a:xfrm>
            <a:off x="4017963" y="4367213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Reorder buffer</a:t>
            </a:r>
          </a:p>
        </p:txBody>
      </p:sp>
      <p:sp>
        <p:nvSpPr>
          <p:cNvPr id="1826821" name="Rectangle 5"/>
          <p:cNvSpPr>
            <a:spLocks noChangeArrowheads="1"/>
          </p:cNvSpPr>
          <p:nvPr/>
        </p:nvSpPr>
        <p:spPr bwMode="auto">
          <a:xfrm>
            <a:off x="7620000" y="1447800"/>
            <a:ext cx="368300" cy="31367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  <a:endParaRPr lang="en-US" sz="1800" i="1">
              <a:latin typeface="Verdana" charset="0"/>
            </a:endParaRPr>
          </a:p>
          <a:p>
            <a:pPr algn="l" latinLnBrk="1">
              <a:spcBef>
                <a:spcPct val="0"/>
              </a:spcBef>
            </a:pPr>
            <a:endParaRPr lang="en-US" sz="1800" i="1">
              <a:latin typeface="Verdana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30263" y="1143000"/>
            <a:ext cx="6762750" cy="3381375"/>
            <a:chOff x="499" y="992"/>
            <a:chExt cx="4260" cy="2130"/>
          </a:xfrm>
        </p:grpSpPr>
        <p:sp>
          <p:nvSpPr>
            <p:cNvPr id="1826823" name="Rectangle 7"/>
            <p:cNvSpPr>
              <a:spLocks noChangeArrowheads="1"/>
            </p:cNvSpPr>
            <p:nvPr/>
          </p:nvSpPr>
          <p:spPr bwMode="auto">
            <a:xfrm>
              <a:off x="1736" y="1568"/>
              <a:ext cx="3016" cy="1032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24" name="Line 8"/>
            <p:cNvSpPr>
              <a:spLocks noChangeShapeType="1"/>
            </p:cNvSpPr>
            <p:nvPr/>
          </p:nvSpPr>
          <p:spPr bwMode="auto">
            <a:xfrm>
              <a:off x="1425" y="1644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25" name="Line 9"/>
            <p:cNvSpPr>
              <a:spLocks noChangeShapeType="1"/>
            </p:cNvSpPr>
            <p:nvPr/>
          </p:nvSpPr>
          <p:spPr bwMode="auto">
            <a:xfrm>
              <a:off x="1444" y="2669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26" name="Rectangle 10"/>
            <p:cNvSpPr>
              <a:spLocks noChangeArrowheads="1"/>
            </p:cNvSpPr>
            <p:nvPr/>
          </p:nvSpPr>
          <p:spPr bwMode="auto">
            <a:xfrm>
              <a:off x="593" y="1514"/>
              <a:ext cx="92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ptr</a:t>
              </a:r>
              <a:r>
                <a:rPr lang="en-US" sz="2000" baseline="-25000">
                  <a:latin typeface="Verdana" charset="0"/>
                </a:rPr>
                <a:t>2</a:t>
              </a:r>
              <a:r>
                <a:rPr lang="en-US" sz="2000">
                  <a:latin typeface="Verdana" charset="0"/>
                </a:rPr>
                <a:t> 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next to 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deallocate</a:t>
              </a:r>
            </a:p>
          </p:txBody>
        </p:sp>
        <p:sp>
          <p:nvSpPr>
            <p:cNvPr id="1826827" name="Rectangle 11"/>
            <p:cNvSpPr>
              <a:spLocks noChangeArrowheads="1"/>
            </p:cNvSpPr>
            <p:nvPr/>
          </p:nvSpPr>
          <p:spPr bwMode="auto">
            <a:xfrm>
              <a:off x="499" y="2490"/>
              <a:ext cx="98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ptr</a:t>
              </a:r>
              <a:r>
                <a:rPr lang="en-US" sz="2000" baseline="-25000">
                  <a:latin typeface="Verdana" charset="0"/>
                </a:rPr>
                <a:t>1</a:t>
              </a:r>
              <a:endParaRPr lang="en-US" sz="2000">
                <a:latin typeface="Verdana" charset="0"/>
              </a:endParaRP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next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available</a:t>
              </a:r>
            </a:p>
          </p:txBody>
        </p:sp>
        <p:sp>
          <p:nvSpPr>
            <p:cNvPr id="1826828" name="Rectangle 12"/>
            <p:cNvSpPr>
              <a:spLocks noChangeArrowheads="1"/>
            </p:cNvSpPr>
            <p:nvPr/>
          </p:nvSpPr>
          <p:spPr bwMode="auto">
            <a:xfrm>
              <a:off x="1699" y="992"/>
              <a:ext cx="2948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Ins#   use exec   op   p1     src1   p2    src2</a:t>
              </a:r>
            </a:p>
          </p:txBody>
        </p:sp>
        <p:sp>
          <p:nvSpPr>
            <p:cNvPr id="1826829" name="Line 13"/>
            <p:cNvSpPr>
              <a:spLocks noChangeShapeType="1"/>
            </p:cNvSpPr>
            <p:nvPr/>
          </p:nvSpPr>
          <p:spPr bwMode="auto">
            <a:xfrm>
              <a:off x="2145" y="124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30" name="Line 14"/>
            <p:cNvSpPr>
              <a:spLocks noChangeShapeType="1"/>
            </p:cNvSpPr>
            <p:nvPr/>
          </p:nvSpPr>
          <p:spPr bwMode="auto">
            <a:xfrm>
              <a:off x="2433" y="123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31" name="Line 15"/>
            <p:cNvSpPr>
              <a:spLocks noChangeShapeType="1"/>
            </p:cNvSpPr>
            <p:nvPr/>
          </p:nvSpPr>
          <p:spPr bwMode="auto">
            <a:xfrm>
              <a:off x="3960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32" name="Line 16"/>
            <p:cNvSpPr>
              <a:spLocks noChangeShapeType="1"/>
            </p:cNvSpPr>
            <p:nvPr/>
          </p:nvSpPr>
          <p:spPr bwMode="auto">
            <a:xfrm>
              <a:off x="3369" y="1228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33" name="Line 17"/>
            <p:cNvSpPr>
              <a:spLocks noChangeShapeType="1"/>
            </p:cNvSpPr>
            <p:nvPr/>
          </p:nvSpPr>
          <p:spPr bwMode="auto">
            <a:xfrm>
              <a:off x="4141" y="122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34" name="Line 18"/>
            <p:cNvSpPr>
              <a:spLocks noChangeShapeType="1"/>
            </p:cNvSpPr>
            <p:nvPr/>
          </p:nvSpPr>
          <p:spPr bwMode="auto">
            <a:xfrm>
              <a:off x="2772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6835" name="Line 19"/>
            <p:cNvSpPr>
              <a:spLocks noChangeShapeType="1"/>
            </p:cNvSpPr>
            <p:nvPr/>
          </p:nvSpPr>
          <p:spPr bwMode="auto">
            <a:xfrm>
              <a:off x="3195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736" y="1382"/>
              <a:ext cx="3010" cy="1392"/>
              <a:chOff x="1736" y="1382"/>
              <a:chExt cx="3010" cy="1392"/>
            </a:xfrm>
          </p:grpSpPr>
          <p:sp>
            <p:nvSpPr>
              <p:cNvPr id="1826837" name="Line 21"/>
              <p:cNvSpPr>
                <a:spLocks noChangeShapeType="1"/>
              </p:cNvSpPr>
              <p:nvPr/>
            </p:nvSpPr>
            <p:spPr bwMode="auto">
              <a:xfrm>
                <a:off x="1743" y="1382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838" name="Line 22"/>
              <p:cNvSpPr>
                <a:spLocks noChangeShapeType="1"/>
              </p:cNvSpPr>
              <p:nvPr/>
            </p:nvSpPr>
            <p:spPr bwMode="auto">
              <a:xfrm>
                <a:off x="1743" y="1558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839" name="Line 23"/>
              <p:cNvSpPr>
                <a:spLocks noChangeShapeType="1"/>
              </p:cNvSpPr>
              <p:nvPr/>
            </p:nvSpPr>
            <p:spPr bwMode="auto">
              <a:xfrm>
                <a:off x="1736" y="172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840" name="Line 24"/>
              <p:cNvSpPr>
                <a:spLocks noChangeShapeType="1"/>
              </p:cNvSpPr>
              <p:nvPr/>
            </p:nvSpPr>
            <p:spPr bwMode="auto">
              <a:xfrm>
                <a:off x="1743" y="188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841" name="Line 25"/>
              <p:cNvSpPr>
                <a:spLocks noChangeShapeType="1"/>
              </p:cNvSpPr>
              <p:nvPr/>
            </p:nvSpPr>
            <p:spPr bwMode="auto">
              <a:xfrm>
                <a:off x="1743" y="207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842" name="Line 26"/>
              <p:cNvSpPr>
                <a:spLocks noChangeShapeType="1"/>
              </p:cNvSpPr>
              <p:nvPr/>
            </p:nvSpPr>
            <p:spPr bwMode="auto">
              <a:xfrm>
                <a:off x="1743" y="223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843" name="Line 27"/>
              <p:cNvSpPr>
                <a:spLocks noChangeShapeType="1"/>
              </p:cNvSpPr>
              <p:nvPr/>
            </p:nvSpPr>
            <p:spPr bwMode="auto">
              <a:xfrm>
                <a:off x="1736" y="260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844" name="Line 28"/>
              <p:cNvSpPr>
                <a:spLocks noChangeShapeType="1"/>
              </p:cNvSpPr>
              <p:nvPr/>
            </p:nvSpPr>
            <p:spPr bwMode="auto">
              <a:xfrm>
                <a:off x="1736" y="277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845" name="Line 29"/>
              <p:cNvSpPr>
                <a:spLocks noChangeShapeType="1"/>
              </p:cNvSpPr>
              <p:nvPr/>
            </p:nvSpPr>
            <p:spPr bwMode="auto">
              <a:xfrm>
                <a:off x="1750" y="241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26846" name="Rectangle 30"/>
            <p:cNvSpPr>
              <a:spLocks noChangeArrowheads="1"/>
            </p:cNvSpPr>
            <p:nvPr/>
          </p:nvSpPr>
          <p:spPr bwMode="auto">
            <a:xfrm>
              <a:off x="1737" y="1230"/>
              <a:ext cx="3022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531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619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3095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1042988"/>
            <a:ext cx="293687" cy="1365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4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5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1066800"/>
            <a:ext cx="123666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buffers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(from 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66800"/>
            <a:ext cx="309563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7064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3105150"/>
            <a:ext cx="309562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endParaRPr lang="en-US">
              <a:latin typeface="Verdana" charset="0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683500" y="1054100"/>
            <a:ext cx="1206499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 smtClean="0">
                <a:latin typeface="Verdana" charset="0"/>
              </a:rPr>
              <a:t>Floating-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Verdana" charset="0"/>
              </a:rPr>
              <a:t>Point</a:t>
            </a:r>
          </a:p>
          <a:p>
            <a:pPr algn="l">
              <a:spcBef>
                <a:spcPct val="0"/>
              </a:spcBef>
            </a:pPr>
            <a:r>
              <a:rPr lang="en-US" sz="1800" dirty="0" err="1">
                <a:latin typeface="Verdana" charset="0"/>
              </a:rPr>
              <a:t>Reg</a:t>
            </a:r>
            <a:endParaRPr lang="en-US" sz="1800" dirty="0">
              <a:latin typeface="Verdana" charset="0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38100" y="5621338"/>
            <a:ext cx="16510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latin typeface="Verdana" charset="0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1800">
                <a:latin typeface="Verdana" charset="0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3" y="1039813"/>
            <a:ext cx="1069975" cy="1163637"/>
            <a:chOff x="2531" y="719"/>
            <a:chExt cx="674" cy="733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32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7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Common bus ensures that data is made available immediately to all the instructions waiting for it.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165100" y="2827338"/>
            <a:ext cx="16192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D</a:t>
            </a:r>
            <a:r>
              <a:rPr lang="en-US" sz="2000" i="1" dirty="0" smtClean="0">
                <a:latin typeface="Verdana" charset="0"/>
              </a:rPr>
              <a:t>istribute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instruction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templates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by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functional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20907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3095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6481</TotalTime>
  <Pages>12</Pages>
  <Words>1588</Words>
  <Application>Microsoft Macintosh PowerPoint</Application>
  <PresentationFormat>Letter Paper (8.5x11 in)</PresentationFormat>
  <Paragraphs>411</Paragraphs>
  <Slides>16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CS252-template</vt:lpstr>
      <vt:lpstr>Office Theme</vt:lpstr>
      <vt:lpstr>CSE 490/590 Computer Architecture  ILP I</vt:lpstr>
      <vt:lpstr>Last time…</vt:lpstr>
      <vt:lpstr>Instruction-level Parallelism via Renaming</vt:lpstr>
      <vt:lpstr>Register Renaming</vt:lpstr>
      <vt:lpstr>Dataflow Execution</vt:lpstr>
      <vt:lpstr>Renaming &amp; Out-of-order Issue An example</vt:lpstr>
      <vt:lpstr>Data-Driven Execution</vt:lpstr>
      <vt:lpstr>Simplifying Allocation/Deallocation</vt:lpstr>
      <vt:lpstr>IBM 360/91 Floating-Point Unit R. M. Tomasulo, 1967</vt:lpstr>
      <vt:lpstr>Effectiveness?</vt:lpstr>
      <vt:lpstr>CSE 490/590 Administrivia</vt:lpstr>
      <vt:lpstr>Precise Interrupts</vt:lpstr>
      <vt:lpstr>Effect on Interrupts Out-of-order Completion</vt:lpstr>
      <vt:lpstr>Exception Handling (In-Order Five-Stage Pipeline)</vt:lpstr>
      <vt:lpstr>Phases of Instruction Execution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343</cp:revision>
  <cp:lastPrinted>2010-01-19T21:50:09Z</cp:lastPrinted>
  <dcterms:created xsi:type="dcterms:W3CDTF">2011-03-06T22:03:47Z</dcterms:created>
  <dcterms:modified xsi:type="dcterms:W3CDTF">2011-03-08T03:10:21Z</dcterms:modified>
  <cp:category/>
</cp:coreProperties>
</file>