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15.xml" ContentType="application/vnd.openxmlformats-officedocument.presentationml.slideLayout+xml"/>
  <Default Extension="vml" ContentType="application/vnd.openxmlformats-officedocument.vmlDrawing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Default Extension="pict" ContentType="image/pict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Default Extension="xls" ContentType="application/vnd.ms-exce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notesSlides/notesSlide24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8"/>
  </p:notesMasterIdLst>
  <p:handoutMasterIdLst>
    <p:handoutMasterId r:id="rId29"/>
  </p:handoutMasterIdLst>
  <p:sldIdLst>
    <p:sldId id="322" r:id="rId3"/>
    <p:sldId id="712" r:id="rId4"/>
    <p:sldId id="775" r:id="rId5"/>
    <p:sldId id="776" r:id="rId6"/>
    <p:sldId id="777" r:id="rId7"/>
    <p:sldId id="778" r:id="rId8"/>
    <p:sldId id="779" r:id="rId9"/>
    <p:sldId id="780" r:id="rId10"/>
    <p:sldId id="781" r:id="rId11"/>
    <p:sldId id="782" r:id="rId12"/>
    <p:sldId id="783" r:id="rId13"/>
    <p:sldId id="774" r:id="rId14"/>
    <p:sldId id="784" r:id="rId15"/>
    <p:sldId id="785" r:id="rId16"/>
    <p:sldId id="786" r:id="rId17"/>
    <p:sldId id="787" r:id="rId18"/>
    <p:sldId id="788" r:id="rId19"/>
    <p:sldId id="789" r:id="rId20"/>
    <p:sldId id="790" r:id="rId21"/>
    <p:sldId id="791" r:id="rId22"/>
    <p:sldId id="792" r:id="rId23"/>
    <p:sldId id="793" r:id="rId24"/>
    <p:sldId id="794" r:id="rId25"/>
    <p:sldId id="795" r:id="rId26"/>
    <p:sldId id="543" r:id="rId2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9" autoAdjust="0"/>
    <p:restoredTop sz="80102" autoAdjust="0"/>
  </p:normalViewPr>
  <p:slideViewPr>
    <p:cSldViewPr>
      <p:cViewPr varScale="1">
        <p:scale>
          <a:sx n="101" d="100"/>
          <a:sy n="101" d="100"/>
        </p:scale>
        <p:origin x="-9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5B8A93-6FF3-EB43-8435-B998100E963D}" type="slidenum">
              <a:rPr lang="en-US"/>
              <a:pPr/>
              <a:t>10</a:t>
            </a:fld>
            <a:endParaRPr lang="en-US"/>
          </a:p>
        </p:txBody>
      </p:sp>
      <p:sp>
        <p:nvSpPr>
          <p:cNvPr id="14376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7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44EABD-811E-5E47-AC28-9A3AF13E2ABF}" type="slidenum">
              <a:rPr lang="en-US"/>
              <a:pPr/>
              <a:t>11</a:t>
            </a:fld>
            <a:endParaRPr lang="en-US"/>
          </a:p>
        </p:txBody>
      </p:sp>
      <p:sp>
        <p:nvSpPr>
          <p:cNvPr id="14397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9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1BC802-E946-0644-BFCB-C670554C2B7F}" type="slidenum">
              <a:rPr lang="en-US"/>
              <a:pPr/>
              <a:t>13</a:t>
            </a:fld>
            <a:endParaRPr lang="en-US"/>
          </a:p>
        </p:txBody>
      </p:sp>
      <p:sp>
        <p:nvSpPr>
          <p:cNvPr id="144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1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r>
              <a:rPr lang="en-US"/>
              <a:t>Load-store buffer in L1 cache doesn’t behave like that, and hence 15% slowdown.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6F5BEE-306F-0346-B5D0-78CA7A41F73E}" type="slidenum">
              <a:rPr lang="en-US"/>
              <a:pPr/>
              <a:t>14</a:t>
            </a:fld>
            <a:endParaRPr lang="en-US"/>
          </a:p>
        </p:txBody>
      </p:sp>
      <p:sp>
        <p:nvSpPr>
          <p:cNvPr id="14499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9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32AE20-161D-FE40-8B90-64A9571771D3}" type="slidenum">
              <a:rPr lang="en-US"/>
              <a:pPr/>
              <a:t>15</a:t>
            </a:fld>
            <a:endParaRPr lang="en-US"/>
          </a:p>
        </p:txBody>
      </p:sp>
      <p:sp>
        <p:nvSpPr>
          <p:cNvPr id="144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7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r>
              <a:rPr lang="en-US"/>
              <a:t>Amdahl’s law…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E60C86-E1C5-0542-A1CD-7547F5283B6D}" type="slidenum">
              <a:rPr lang="en-US"/>
              <a:pPr/>
              <a:t>16</a:t>
            </a:fld>
            <a:endParaRPr lang="en-US"/>
          </a:p>
        </p:txBody>
      </p:sp>
      <p:sp>
        <p:nvSpPr>
          <p:cNvPr id="145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r>
              <a:rPr lang="en-US" b="1"/>
              <a:t>Fetch unit that can keep up with the simultaneous multithreaded execution engine</a:t>
            </a:r>
          </a:p>
          <a:p>
            <a:r>
              <a:rPr lang="en-US" b="1"/>
              <a:t>	</a:t>
            </a:r>
            <a:r>
              <a:rPr lang="en-US" b="1">
                <a:solidFill>
                  <a:srgbClr val="000000"/>
                </a:solidFill>
              </a:rPr>
              <a:t>have the fewest instructions waiting to be executed</a:t>
            </a:r>
          </a:p>
          <a:p>
            <a:pPr>
              <a:spcBef>
                <a:spcPts val="700"/>
              </a:spcBef>
            </a:pPr>
            <a:r>
              <a:rPr lang="en-US" b="1">
                <a:solidFill>
                  <a:srgbClr val="000000"/>
                </a:solidFill>
              </a:rPr>
              <a:t>	making the best progress through the machine</a:t>
            </a:r>
            <a:endParaRPr lang="en-US" b="1"/>
          </a:p>
          <a:p>
            <a:r>
              <a:rPr lang="en-US" b="1"/>
              <a:t>40% increase in IPC over RR</a:t>
            </a:r>
          </a:p>
          <a:p>
            <a:endParaRPr lang="en-US"/>
          </a:p>
          <a:p>
            <a:r>
              <a:rPr lang="en-US" sz="1400"/>
              <a:t>Don’t want to clog instruction window with thread with many stalls </a:t>
            </a:r>
            <a:r>
              <a:rPr lang="en-US" sz="1400">
                <a:solidFill>
                  <a:schemeClr val="tx2"/>
                </a:solidFill>
                <a:sym typeface="Wingdings" charset="2"/>
              </a:rPr>
              <a:t></a:t>
            </a:r>
            <a:r>
              <a:rPr lang="en-US" sz="1400">
                <a:sym typeface="Wingdings" charset="2"/>
              </a:rPr>
              <a:t> </a:t>
            </a:r>
            <a:r>
              <a:rPr lang="en-US" sz="1400"/>
              <a:t>try to fetch from thread that has fewest insts in window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6291D4-1CCE-7440-8B6F-ADAC7B832205}" type="slidenum">
              <a:rPr lang="en-US"/>
              <a:pPr/>
              <a:t>17</a:t>
            </a:fld>
            <a:endParaRPr lang="en-US"/>
          </a:p>
        </p:txBody>
      </p:sp>
      <p:sp>
        <p:nvSpPr>
          <p:cNvPr id="145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700732-AFD4-F740-A46A-9994B9FD139D}" type="slidenum">
              <a:rPr lang="en-US"/>
              <a:pPr/>
              <a:t>18</a:t>
            </a:fld>
            <a:endParaRPr lang="en-US"/>
          </a:p>
        </p:txBody>
      </p:sp>
      <p:sp>
        <p:nvSpPr>
          <p:cNvPr id="146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0293E5-00C7-5D43-8B6B-0ADB6892ACB1}" type="slidenum">
              <a:rPr lang="en-US"/>
              <a:pPr/>
              <a:t>19</a:t>
            </a:fld>
            <a:endParaRPr lang="en-US"/>
          </a:p>
        </p:txBody>
      </p:sp>
      <p:sp>
        <p:nvSpPr>
          <p:cNvPr id="146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F3B3E6-EA40-1A49-984C-ECE83D8CFBBE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90D523-A23A-5441-A57E-AC98460D9D8F}" type="slidenum">
              <a:rPr lang="en-US"/>
              <a:pPr/>
              <a:t>20</a:t>
            </a:fld>
            <a:endParaRPr lang="en-US"/>
          </a:p>
        </p:txBody>
      </p:sp>
      <p:sp>
        <p:nvSpPr>
          <p:cNvPr id="1468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F18AF1-8567-BD46-9F20-F80CC09C37F8}" type="slidenum">
              <a:rPr lang="en-US"/>
              <a:pPr/>
              <a:t>21</a:t>
            </a:fld>
            <a:endParaRPr lang="en-US"/>
          </a:p>
        </p:txBody>
      </p:sp>
      <p:sp>
        <p:nvSpPr>
          <p:cNvPr id="1470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F40E5D-A85E-C341-B4E0-847DD25CB93E}" type="slidenum">
              <a:rPr lang="en-US"/>
              <a:pPr/>
              <a:t>22</a:t>
            </a:fld>
            <a:endParaRPr lang="en-US"/>
          </a:p>
        </p:txBody>
      </p:sp>
      <p:sp>
        <p:nvSpPr>
          <p:cNvPr id="1472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2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81FC0E-B730-FE47-9F67-9DE6D90302F9}" type="slidenum">
              <a:rPr lang="en-US"/>
              <a:pPr/>
              <a:t>23</a:t>
            </a:fld>
            <a:endParaRPr lang="en-US"/>
          </a:p>
        </p:txBody>
      </p:sp>
      <p:sp>
        <p:nvSpPr>
          <p:cNvPr id="14745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EA3ABE-25B4-C54A-8054-BD605336B70D}" type="slidenum">
              <a:rPr lang="en-US"/>
              <a:pPr/>
              <a:t>24</a:t>
            </a:fld>
            <a:endParaRPr lang="en-US"/>
          </a:p>
        </p:txBody>
      </p:sp>
      <p:sp>
        <p:nvSpPr>
          <p:cNvPr id="1476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6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E9D1D6-7C0A-AF42-B02D-5B597CFAFB4B}" type="slidenum">
              <a:rPr lang="en-US"/>
              <a:pPr/>
              <a:t>3</a:t>
            </a:fld>
            <a:endParaRPr lang="en-US"/>
          </a:p>
        </p:txBody>
      </p:sp>
      <p:sp>
        <p:nvSpPr>
          <p:cNvPr id="142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r>
              <a:rPr lang="en-US"/>
              <a:t>Focus is switching to function unit efficiency (as a measure of throughput).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3CD27B-3DEC-D543-944B-AF992E332B8D}" type="slidenum">
              <a:rPr lang="en-US"/>
              <a:pPr/>
              <a:t>4</a:t>
            </a:fld>
            <a:endParaRPr lang="en-US"/>
          </a:p>
        </p:txBody>
      </p:sp>
      <p:sp>
        <p:nvSpPr>
          <p:cNvPr id="14254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4D462B-3178-824E-A505-B855EC6A70E1}" type="slidenum">
              <a:rPr lang="en-US"/>
              <a:pPr/>
              <a:t>5</a:t>
            </a:fld>
            <a:endParaRPr lang="en-US"/>
          </a:p>
        </p:txBody>
      </p:sp>
      <p:sp>
        <p:nvSpPr>
          <p:cNvPr id="1427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EF0CEB-DCA4-4544-A354-C40059C45949}" type="slidenum">
              <a:rPr lang="en-US"/>
              <a:pPr/>
              <a:t>6</a:t>
            </a:fld>
            <a:endParaRPr lang="en-US"/>
          </a:p>
        </p:txBody>
      </p:sp>
      <p:sp>
        <p:nvSpPr>
          <p:cNvPr id="14295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9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AE6807-FA9C-0C4A-B7E6-62DDF16D23C7}" type="slidenum">
              <a:rPr lang="en-US"/>
              <a:pPr/>
              <a:t>7</a:t>
            </a:fld>
            <a:endParaRPr lang="en-US"/>
          </a:p>
        </p:txBody>
      </p:sp>
      <p:sp>
        <p:nvSpPr>
          <p:cNvPr id="1431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1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2A6153-D940-B941-9FEB-75DF18D7233C}" type="slidenum">
              <a:rPr lang="en-US"/>
              <a:pPr/>
              <a:t>8</a:t>
            </a:fld>
            <a:endParaRPr lang="en-US"/>
          </a:p>
        </p:txBody>
      </p:sp>
      <p:sp>
        <p:nvSpPr>
          <p:cNvPr id="14336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E29FCF-1AA0-B14F-B39D-F3506F79DDAC}" type="slidenum">
              <a:rPr lang="en-US"/>
              <a:pPr/>
              <a:t>9</a:t>
            </a:fld>
            <a:endParaRPr lang="en-US"/>
          </a:p>
        </p:txBody>
      </p:sp>
      <p:sp>
        <p:nvSpPr>
          <p:cNvPr id="1435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5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13500"/>
            <a:ext cx="1905000" cy="292100"/>
          </a:xfrm>
        </p:spPr>
        <p:txBody>
          <a:bodyPr/>
          <a:lstStyle>
            <a:lvl1pPr>
              <a:defRPr smtClean="0"/>
            </a:lvl1pPr>
          </a:lstStyle>
          <a:p>
            <a:fld id="{C653C223-48B1-0941-A144-D939283FF14C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490/590, Spring</a:t>
            </a:r>
            <a:r>
              <a:rPr lang="en-US" baseline="0" dirty="0" smtClean="0"/>
              <a:t>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9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Microsoft_Excel_97_-_2004_Worksheet1.xls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490/590 Computer Architecture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Multithreading II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DA5BE1CB-079D-7141-A023-2A53DA86C0FA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3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87363"/>
            <a:ext cx="7510463" cy="731837"/>
          </a:xfrm>
          <a:noFill/>
        </p:spPr>
        <p:txBody>
          <a:bodyPr/>
          <a:lstStyle/>
          <a:p>
            <a:pPr marL="25400"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</a:pPr>
            <a:r>
              <a:rPr lang="en-US"/>
              <a:t>Power 5 data flow ...</a:t>
            </a:r>
          </a:p>
        </p:txBody>
      </p:sp>
      <p:pic>
        <p:nvPicPr>
          <p:cNvPr id="14366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8" y="1474788"/>
            <a:ext cx="9036050" cy="3478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436676" name="Text Box 4"/>
          <p:cNvSpPr txBox="1">
            <a:spLocks noChangeArrowheads="1"/>
          </p:cNvSpPr>
          <p:nvPr/>
        </p:nvSpPr>
        <p:spPr bwMode="auto">
          <a:xfrm>
            <a:off x="304800" y="5181600"/>
            <a:ext cx="8474075" cy="1373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b="1"/>
              <a:t>Why only 2 threads? With 4, one of the shared resources (physical registers, cache, memory bandwidth) would be prone to bottleneck </a:t>
            </a:r>
          </a:p>
        </p:txBody>
      </p:sp>
      <p:pic>
        <p:nvPicPr>
          <p:cNvPr id="14366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0"/>
            <a:ext cx="2667000" cy="1771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CF717A43-A1DB-B843-9721-4CAC70051038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3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482600"/>
            <a:ext cx="7292975" cy="736600"/>
          </a:xfrm>
        </p:spPr>
        <p:txBody>
          <a:bodyPr/>
          <a:lstStyle/>
          <a:p>
            <a:r>
              <a:rPr lang="en-US" dirty="0"/>
              <a:t>Changes </a:t>
            </a:r>
            <a:r>
              <a:rPr lang="en-US" dirty="0" smtClean="0"/>
              <a:t>in </a:t>
            </a:r>
            <a:r>
              <a:rPr lang="en-US" dirty="0"/>
              <a:t>Power 5 to support SMT</a:t>
            </a:r>
          </a:p>
        </p:txBody>
      </p:sp>
      <p:sp>
        <p:nvSpPr>
          <p:cNvPr id="143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93800"/>
            <a:ext cx="8610600" cy="4927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Increased </a:t>
            </a:r>
            <a:r>
              <a:rPr lang="en-US" dirty="0" err="1"/>
              <a:t>associativity</a:t>
            </a:r>
            <a:r>
              <a:rPr lang="en-US" dirty="0"/>
              <a:t> of L1 instruction cache and the instruction address translation buffers </a:t>
            </a:r>
          </a:p>
          <a:p>
            <a:pPr>
              <a:lnSpc>
                <a:spcPct val="80000"/>
              </a:lnSpc>
            </a:pPr>
            <a:r>
              <a:rPr lang="en-US" dirty="0"/>
              <a:t>Added per thread load and store queues </a:t>
            </a:r>
          </a:p>
          <a:p>
            <a:pPr>
              <a:lnSpc>
                <a:spcPct val="80000"/>
              </a:lnSpc>
            </a:pPr>
            <a:r>
              <a:rPr lang="en-US" dirty="0"/>
              <a:t>Increased size of the L2 (1.92 vs. 1.44 MB) and L3 caches</a:t>
            </a:r>
          </a:p>
          <a:p>
            <a:pPr>
              <a:lnSpc>
                <a:spcPct val="80000"/>
              </a:lnSpc>
            </a:pPr>
            <a:r>
              <a:rPr lang="en-US" dirty="0"/>
              <a:t>Added separate instruction </a:t>
            </a:r>
            <a:r>
              <a:rPr lang="en-US" dirty="0" err="1"/>
              <a:t>prefetch</a:t>
            </a:r>
            <a:r>
              <a:rPr lang="en-US" dirty="0"/>
              <a:t> and buffering per thread</a:t>
            </a:r>
          </a:p>
          <a:p>
            <a:pPr>
              <a:lnSpc>
                <a:spcPct val="80000"/>
              </a:lnSpc>
            </a:pPr>
            <a:r>
              <a:rPr lang="en-US" dirty="0"/>
              <a:t>Increased the number of virtual registers from 152 to 240</a:t>
            </a:r>
          </a:p>
          <a:p>
            <a:pPr>
              <a:lnSpc>
                <a:spcPct val="80000"/>
              </a:lnSpc>
            </a:pPr>
            <a:r>
              <a:rPr lang="en-US" dirty="0"/>
              <a:t>Increased the size of several issue queues</a:t>
            </a:r>
          </a:p>
          <a:p>
            <a:pPr>
              <a:lnSpc>
                <a:spcPct val="80000"/>
              </a:lnSpc>
            </a:pPr>
            <a:r>
              <a:rPr lang="en-US" dirty="0"/>
              <a:t>The Power5 core is about 24% larger than the Power4 core because of the addition of SMT 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87ACA-11F3-6644-86B8-A84C0268C2BD}" type="slidenum">
              <a:rPr lang="en-US"/>
              <a:pPr/>
              <a:t>12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490/590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501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Quiz </a:t>
            </a:r>
            <a:r>
              <a:rPr lang="en-US" dirty="0" smtClean="0"/>
              <a:t>2 (next Friday 4/8): After midterm until next Monday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BB758A10-039C-A44E-A6D8-375D185AFB88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4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162800" cy="1143000"/>
          </a:xfrm>
        </p:spPr>
        <p:txBody>
          <a:bodyPr/>
          <a:lstStyle/>
          <a:p>
            <a:r>
              <a:rPr lang="en-US"/>
              <a:t>Pentium-4 Hyperthreading </a:t>
            </a:r>
            <a:r>
              <a:rPr lang="en-US" sz="2400"/>
              <a:t>(2002)</a:t>
            </a:r>
          </a:p>
        </p:txBody>
      </p:sp>
      <p:sp>
        <p:nvSpPr>
          <p:cNvPr id="144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219200"/>
            <a:ext cx="8001000" cy="51054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First commercial SMT design (2-way SMT)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Hyperthreading == SMT</a:t>
            </a:r>
          </a:p>
          <a:p>
            <a:pPr>
              <a:lnSpc>
                <a:spcPct val="80000"/>
              </a:lnSpc>
            </a:pPr>
            <a:r>
              <a:rPr lang="en-US" sz="2000"/>
              <a:t>Logical processors share nearly all resources of the physical processor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Caches, execution units, branch predictors</a:t>
            </a:r>
          </a:p>
          <a:p>
            <a:pPr>
              <a:lnSpc>
                <a:spcPct val="80000"/>
              </a:lnSpc>
            </a:pPr>
            <a:r>
              <a:rPr lang="en-US" sz="2000"/>
              <a:t>Die area overhead of hyperthreading  ~ 5%</a:t>
            </a:r>
          </a:p>
          <a:p>
            <a:pPr>
              <a:lnSpc>
                <a:spcPct val="80000"/>
              </a:lnSpc>
            </a:pPr>
            <a:r>
              <a:rPr lang="en-US" sz="2000"/>
              <a:t>When one logical processor is stalled, the other can make progress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No logical processor can use all entries in queues when two threads are active</a:t>
            </a:r>
          </a:p>
          <a:p>
            <a:pPr>
              <a:lnSpc>
                <a:spcPct val="80000"/>
              </a:lnSpc>
            </a:pPr>
            <a:r>
              <a:rPr lang="en-US" sz="2000"/>
              <a:t>Processor running only one active software thread runs at approximately same speed with or without hyperthreading</a:t>
            </a:r>
          </a:p>
          <a:p>
            <a:pPr>
              <a:lnSpc>
                <a:spcPct val="80000"/>
              </a:lnSpc>
            </a:pPr>
            <a:r>
              <a:rPr lang="en-US" sz="2000"/>
              <a:t>Hyperthreading dropped on OoO P6 based followons  to Pentium-4 (Pentium-M, Core Duo, Core 2 Duo), until revived with Nehalem generation machines in 2008.</a:t>
            </a:r>
          </a:p>
          <a:p>
            <a:pPr>
              <a:lnSpc>
                <a:spcPct val="80000"/>
              </a:lnSpc>
            </a:pPr>
            <a:r>
              <a:rPr lang="en-US" sz="2000"/>
              <a:t>Intel Atom (in-order x86 core) has two-way vertical multithreading</a:t>
            </a:r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AEAD9177-75A7-A045-A679-BF8B112ADC38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4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2600"/>
            <a:ext cx="7292975" cy="736600"/>
          </a:xfrm>
        </p:spPr>
        <p:txBody>
          <a:bodyPr/>
          <a:lstStyle/>
          <a:p>
            <a:r>
              <a:rPr lang="en-US"/>
              <a:t>Initial Performance of SMT</a:t>
            </a:r>
          </a:p>
        </p:txBody>
      </p:sp>
      <p:sp>
        <p:nvSpPr>
          <p:cNvPr id="144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93800"/>
            <a:ext cx="8064500" cy="4978400"/>
          </a:xfrm>
        </p:spPr>
        <p:txBody>
          <a:bodyPr/>
          <a:lstStyle/>
          <a:p>
            <a:r>
              <a:rPr lang="en-US" dirty="0"/>
              <a:t>Pentium 4 Extreme SMT yields 1.01 speedup for </a:t>
            </a:r>
            <a:r>
              <a:rPr lang="en-US" dirty="0" err="1"/>
              <a:t>SPECint_rate</a:t>
            </a:r>
            <a:r>
              <a:rPr lang="en-US" dirty="0"/>
              <a:t> benchmark and 1.07 for </a:t>
            </a:r>
            <a:r>
              <a:rPr lang="en-US" dirty="0" err="1"/>
              <a:t>SPECfp_rate</a:t>
            </a:r>
            <a:endParaRPr lang="en-US" dirty="0"/>
          </a:p>
          <a:p>
            <a:pPr lvl="1"/>
            <a:r>
              <a:rPr lang="en-US" dirty="0"/>
              <a:t>Pentium 4 is dual threaded SMT</a:t>
            </a:r>
          </a:p>
          <a:p>
            <a:pPr lvl="1"/>
            <a:r>
              <a:rPr lang="en-US" dirty="0" err="1"/>
              <a:t>SPECRate</a:t>
            </a:r>
            <a:r>
              <a:rPr lang="en-US" dirty="0"/>
              <a:t> requires that each SPEC benchmark be run against a vendor-selected number of copies of the same benchmark</a:t>
            </a:r>
          </a:p>
          <a:p>
            <a:r>
              <a:rPr lang="en-US" dirty="0"/>
              <a:t>Running on Pentium 4 each of 26 SPEC benchmarks paired with every other (26</a:t>
            </a:r>
            <a:r>
              <a:rPr lang="en-US" baseline="30000" dirty="0"/>
              <a:t>2</a:t>
            </a:r>
            <a:r>
              <a:rPr lang="en-US" dirty="0"/>
              <a:t> runs) speed-ups from 0.90 to 1.58; average was 1.20</a:t>
            </a:r>
          </a:p>
          <a:p>
            <a:r>
              <a:rPr lang="en-US" dirty="0"/>
              <a:t>Power 5, 8-processor server 1.23 faster for </a:t>
            </a:r>
            <a:r>
              <a:rPr lang="en-US" dirty="0" err="1"/>
              <a:t>SPECint_rate</a:t>
            </a:r>
            <a:r>
              <a:rPr lang="en-US" dirty="0"/>
              <a:t> with SMT, 1.16 faster for </a:t>
            </a:r>
            <a:r>
              <a:rPr lang="en-US" dirty="0" err="1"/>
              <a:t>SPECfp_rate</a:t>
            </a:r>
            <a:endParaRPr lang="en-US" dirty="0"/>
          </a:p>
          <a:p>
            <a:r>
              <a:rPr lang="en-US" dirty="0"/>
              <a:t>Power 5 running 2 copies of each app speedup between 0.89 and 1.41</a:t>
            </a:r>
          </a:p>
          <a:p>
            <a:pPr lvl="1"/>
            <a:r>
              <a:rPr lang="en-US" dirty="0"/>
              <a:t>Most gained some</a:t>
            </a:r>
          </a:p>
          <a:p>
            <a:pPr lvl="1"/>
            <a:r>
              <a:rPr lang="en-US" dirty="0" err="1"/>
              <a:t>Fl.Pt</a:t>
            </a:r>
            <a:r>
              <a:rPr lang="en-US" dirty="0"/>
              <a:t>. apps had most cache conflicts and least gains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C3EAE3EF-0903-4B49-9612-4631ECDEAE99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4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977900" y="33338"/>
            <a:ext cx="7162800" cy="1143000"/>
          </a:xfrm>
        </p:spPr>
        <p:txBody>
          <a:bodyPr/>
          <a:lstStyle/>
          <a:p>
            <a:r>
              <a:rPr lang="en-US"/>
              <a:t>SMT adaptation to parallelism type </a:t>
            </a:r>
          </a:p>
        </p:txBody>
      </p:sp>
      <p:sp>
        <p:nvSpPr>
          <p:cNvPr id="144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5788" y="1101725"/>
            <a:ext cx="3922712" cy="103822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1800"/>
              <a:t>For regions with high thread level parallelism (TLP) entire machine width is shared by all threads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6100" y="2112963"/>
            <a:ext cx="2571750" cy="4078287"/>
            <a:chOff x="1574" y="791"/>
            <a:chExt cx="1620" cy="256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352" y="1248"/>
              <a:ext cx="768" cy="2112"/>
              <a:chOff x="2352" y="1248"/>
              <a:chExt cx="768" cy="2112"/>
            </a:xfrm>
          </p:grpSpPr>
          <p:sp>
            <p:nvSpPr>
              <p:cNvPr id="1446918" name="Rectangle 6" descr="Solid diamond"/>
              <p:cNvSpPr>
                <a:spLocks noChangeArrowheads="1"/>
              </p:cNvSpPr>
              <p:nvPr/>
            </p:nvSpPr>
            <p:spPr bwMode="auto">
              <a:xfrm>
                <a:off x="2352" y="1248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19" name="Rectangle 7" descr="Solid diamond"/>
              <p:cNvSpPr>
                <a:spLocks noChangeArrowheads="1"/>
              </p:cNvSpPr>
              <p:nvPr/>
            </p:nvSpPr>
            <p:spPr bwMode="auto">
              <a:xfrm>
                <a:off x="2544" y="1248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20" name="Rectangle 8" descr="Solid diamond"/>
              <p:cNvSpPr>
                <a:spLocks noChangeArrowheads="1"/>
              </p:cNvSpPr>
              <p:nvPr/>
            </p:nvSpPr>
            <p:spPr bwMode="auto">
              <a:xfrm>
                <a:off x="2736" y="1248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21" name="Rectangle 9"/>
              <p:cNvSpPr>
                <a:spLocks noChangeArrowheads="1"/>
              </p:cNvSpPr>
              <p:nvPr/>
            </p:nvSpPr>
            <p:spPr bwMode="auto">
              <a:xfrm>
                <a:off x="2928" y="1248"/>
                <a:ext cx="192" cy="192"/>
              </a:xfrm>
              <a:prstGeom prst="rect">
                <a:avLst/>
              </a:prstGeom>
              <a:solidFill>
                <a:srgbClr val="9999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22" name="Rectangle 10"/>
              <p:cNvSpPr>
                <a:spLocks noChangeArrowheads="1"/>
              </p:cNvSpPr>
              <p:nvPr/>
            </p:nvSpPr>
            <p:spPr bwMode="auto">
              <a:xfrm>
                <a:off x="2352" y="1440"/>
                <a:ext cx="192" cy="192"/>
              </a:xfrm>
              <a:prstGeom prst="rect">
                <a:avLst/>
              </a:prstGeom>
              <a:solidFill>
                <a:srgbClr val="9999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23" name="Rectangle 11" descr="Dark horizontal"/>
              <p:cNvSpPr>
                <a:spLocks noChangeArrowheads="1"/>
              </p:cNvSpPr>
              <p:nvPr/>
            </p:nvSpPr>
            <p:spPr bwMode="auto">
              <a:xfrm>
                <a:off x="2544" y="1440"/>
                <a:ext cx="192" cy="192"/>
              </a:xfrm>
              <a:prstGeom prst="rect">
                <a:avLst/>
              </a:prstGeom>
              <a:pattFill prst="dkHorz">
                <a:fgClr>
                  <a:schemeClr val="accent2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24" name="Rectangle 12" descr="Solid diamond"/>
              <p:cNvSpPr>
                <a:spLocks noChangeArrowheads="1"/>
              </p:cNvSpPr>
              <p:nvPr/>
            </p:nvSpPr>
            <p:spPr bwMode="auto">
              <a:xfrm>
                <a:off x="2736" y="1440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25" name="Rectangle 13"/>
              <p:cNvSpPr>
                <a:spLocks noChangeArrowheads="1"/>
              </p:cNvSpPr>
              <p:nvPr/>
            </p:nvSpPr>
            <p:spPr bwMode="auto">
              <a:xfrm>
                <a:off x="2928" y="1440"/>
                <a:ext cx="192" cy="192"/>
              </a:xfrm>
              <a:prstGeom prst="rect">
                <a:avLst/>
              </a:prstGeom>
              <a:solidFill>
                <a:srgbClr val="9999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26" name="Rectangle 14"/>
              <p:cNvSpPr>
                <a:spLocks noChangeArrowheads="1"/>
              </p:cNvSpPr>
              <p:nvPr/>
            </p:nvSpPr>
            <p:spPr bwMode="auto">
              <a:xfrm>
                <a:off x="2352" y="1632"/>
                <a:ext cx="192" cy="192"/>
              </a:xfrm>
              <a:prstGeom prst="rect">
                <a:avLst/>
              </a:prstGeom>
              <a:solidFill>
                <a:srgbClr val="9999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27" name="Rectangle 15" descr="Wide upward diagonal"/>
              <p:cNvSpPr>
                <a:spLocks noChangeArrowheads="1"/>
              </p:cNvSpPr>
              <p:nvPr/>
            </p:nvSpPr>
            <p:spPr bwMode="auto">
              <a:xfrm>
                <a:off x="2544" y="1632"/>
                <a:ext cx="192" cy="192"/>
              </a:xfrm>
              <a:prstGeom prst="rect">
                <a:avLst/>
              </a:prstGeom>
              <a:pattFill prst="wdUpDiag">
                <a:fgClr>
                  <a:srgbClr val="FF9933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28" name="Rectangle 16" descr="Wide upward diagonal"/>
              <p:cNvSpPr>
                <a:spLocks noChangeArrowheads="1"/>
              </p:cNvSpPr>
              <p:nvPr/>
            </p:nvSpPr>
            <p:spPr bwMode="auto">
              <a:xfrm>
                <a:off x="2736" y="1632"/>
                <a:ext cx="192" cy="192"/>
              </a:xfrm>
              <a:prstGeom prst="rect">
                <a:avLst/>
              </a:prstGeom>
              <a:pattFill prst="wdUpDiag">
                <a:fgClr>
                  <a:srgbClr val="FF9933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29" name="Rectangle 17" descr="Solid diamond"/>
              <p:cNvSpPr>
                <a:spLocks noChangeArrowheads="1"/>
              </p:cNvSpPr>
              <p:nvPr/>
            </p:nvSpPr>
            <p:spPr bwMode="auto">
              <a:xfrm>
                <a:off x="2928" y="1632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30" name="Rectangle 18" descr="Dark horizontal"/>
              <p:cNvSpPr>
                <a:spLocks noChangeArrowheads="1"/>
              </p:cNvSpPr>
              <p:nvPr/>
            </p:nvSpPr>
            <p:spPr bwMode="auto">
              <a:xfrm>
                <a:off x="2352" y="1824"/>
                <a:ext cx="192" cy="192"/>
              </a:xfrm>
              <a:prstGeom prst="rect">
                <a:avLst/>
              </a:prstGeom>
              <a:pattFill prst="dkHorz">
                <a:fgClr>
                  <a:schemeClr val="accent2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31" name="Rectangle 19" descr="Dark horizontal"/>
              <p:cNvSpPr>
                <a:spLocks noChangeArrowheads="1"/>
              </p:cNvSpPr>
              <p:nvPr/>
            </p:nvSpPr>
            <p:spPr bwMode="auto">
              <a:xfrm>
                <a:off x="2544" y="1824"/>
                <a:ext cx="192" cy="192"/>
              </a:xfrm>
              <a:prstGeom prst="rect">
                <a:avLst/>
              </a:prstGeom>
              <a:pattFill prst="dkHorz">
                <a:fgClr>
                  <a:schemeClr val="accent2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32" name="Rectangle 20" descr="Wide upward diagonal"/>
              <p:cNvSpPr>
                <a:spLocks noChangeArrowheads="1"/>
              </p:cNvSpPr>
              <p:nvPr/>
            </p:nvSpPr>
            <p:spPr bwMode="auto">
              <a:xfrm>
                <a:off x="2736" y="1824"/>
                <a:ext cx="192" cy="192"/>
              </a:xfrm>
              <a:prstGeom prst="rect">
                <a:avLst/>
              </a:prstGeom>
              <a:pattFill prst="wdUpDiag">
                <a:fgClr>
                  <a:srgbClr val="FF9933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33" name="Rectangle 21" descr="Dark horizontal"/>
              <p:cNvSpPr>
                <a:spLocks noChangeArrowheads="1"/>
              </p:cNvSpPr>
              <p:nvPr/>
            </p:nvSpPr>
            <p:spPr bwMode="auto">
              <a:xfrm>
                <a:off x="2928" y="1824"/>
                <a:ext cx="192" cy="192"/>
              </a:xfrm>
              <a:prstGeom prst="rect">
                <a:avLst/>
              </a:prstGeom>
              <a:pattFill prst="dkHorz">
                <a:fgClr>
                  <a:schemeClr val="accent2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34" name="Rectangle 22" descr="Dark horizontal"/>
              <p:cNvSpPr>
                <a:spLocks noChangeArrowheads="1"/>
              </p:cNvSpPr>
              <p:nvPr/>
            </p:nvSpPr>
            <p:spPr bwMode="auto">
              <a:xfrm>
                <a:off x="2352" y="2016"/>
                <a:ext cx="192" cy="192"/>
              </a:xfrm>
              <a:prstGeom prst="rect">
                <a:avLst/>
              </a:prstGeom>
              <a:pattFill prst="dkHorz">
                <a:fgClr>
                  <a:schemeClr val="accent2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35" name="Rectangle 23" descr="Solid diamond"/>
              <p:cNvSpPr>
                <a:spLocks noChangeArrowheads="1"/>
              </p:cNvSpPr>
              <p:nvPr/>
            </p:nvSpPr>
            <p:spPr bwMode="auto">
              <a:xfrm>
                <a:off x="2544" y="2016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36" name="Rectangle 24" descr="Solid diamond"/>
              <p:cNvSpPr>
                <a:spLocks noChangeArrowheads="1"/>
              </p:cNvSpPr>
              <p:nvPr/>
            </p:nvSpPr>
            <p:spPr bwMode="auto">
              <a:xfrm>
                <a:off x="2736" y="2016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37" name="Rectangle 25" descr="Wide upward diagonal"/>
              <p:cNvSpPr>
                <a:spLocks noChangeArrowheads="1"/>
              </p:cNvSpPr>
              <p:nvPr/>
            </p:nvSpPr>
            <p:spPr bwMode="auto">
              <a:xfrm>
                <a:off x="2928" y="2016"/>
                <a:ext cx="192" cy="192"/>
              </a:xfrm>
              <a:prstGeom prst="rect">
                <a:avLst/>
              </a:prstGeom>
              <a:pattFill prst="wdUpDiag">
                <a:fgClr>
                  <a:srgbClr val="FF9933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38" name="Rectangle 26"/>
              <p:cNvSpPr>
                <a:spLocks noChangeArrowheads="1"/>
              </p:cNvSpPr>
              <p:nvPr/>
            </p:nvSpPr>
            <p:spPr bwMode="auto">
              <a:xfrm>
                <a:off x="2352" y="2208"/>
                <a:ext cx="192" cy="192"/>
              </a:xfrm>
              <a:prstGeom prst="rect">
                <a:avLst/>
              </a:prstGeom>
              <a:solidFill>
                <a:srgbClr val="9999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39" name="Rectangle 27"/>
              <p:cNvSpPr>
                <a:spLocks noChangeArrowheads="1"/>
              </p:cNvSpPr>
              <p:nvPr/>
            </p:nvSpPr>
            <p:spPr bwMode="auto">
              <a:xfrm>
                <a:off x="2544" y="2208"/>
                <a:ext cx="192" cy="192"/>
              </a:xfrm>
              <a:prstGeom prst="rect">
                <a:avLst/>
              </a:prstGeom>
              <a:solidFill>
                <a:srgbClr val="9999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40" name="Rectangle 28" descr="Solid diamond"/>
              <p:cNvSpPr>
                <a:spLocks noChangeArrowheads="1"/>
              </p:cNvSpPr>
              <p:nvPr/>
            </p:nvSpPr>
            <p:spPr bwMode="auto">
              <a:xfrm>
                <a:off x="2736" y="2208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41" name="Rectangle 29" descr="Dark horizontal"/>
              <p:cNvSpPr>
                <a:spLocks noChangeArrowheads="1"/>
              </p:cNvSpPr>
              <p:nvPr/>
            </p:nvSpPr>
            <p:spPr bwMode="auto">
              <a:xfrm>
                <a:off x="2928" y="2208"/>
                <a:ext cx="192" cy="192"/>
              </a:xfrm>
              <a:prstGeom prst="rect">
                <a:avLst/>
              </a:prstGeom>
              <a:pattFill prst="dkHorz">
                <a:fgClr>
                  <a:schemeClr val="accent2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42" name="Rectangle 30" descr="Wide upward diagonal"/>
              <p:cNvSpPr>
                <a:spLocks noChangeArrowheads="1"/>
              </p:cNvSpPr>
              <p:nvPr/>
            </p:nvSpPr>
            <p:spPr bwMode="auto">
              <a:xfrm>
                <a:off x="2352" y="2400"/>
                <a:ext cx="192" cy="192"/>
              </a:xfrm>
              <a:prstGeom prst="rect">
                <a:avLst/>
              </a:prstGeom>
              <a:pattFill prst="wdUpDiag">
                <a:fgClr>
                  <a:srgbClr val="FF9933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43" name="Rectangle 31" descr="Wide upward diagonal"/>
              <p:cNvSpPr>
                <a:spLocks noChangeArrowheads="1"/>
              </p:cNvSpPr>
              <p:nvPr/>
            </p:nvSpPr>
            <p:spPr bwMode="auto">
              <a:xfrm>
                <a:off x="2544" y="2400"/>
                <a:ext cx="192" cy="192"/>
              </a:xfrm>
              <a:prstGeom prst="rect">
                <a:avLst/>
              </a:prstGeom>
              <a:pattFill prst="wdUpDiag">
                <a:fgClr>
                  <a:srgbClr val="FF9933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44" name="Rectangle 32"/>
              <p:cNvSpPr>
                <a:spLocks noChangeArrowheads="1"/>
              </p:cNvSpPr>
              <p:nvPr/>
            </p:nvSpPr>
            <p:spPr bwMode="auto">
              <a:xfrm>
                <a:off x="2736" y="2400"/>
                <a:ext cx="192" cy="192"/>
              </a:xfrm>
              <a:prstGeom prst="rect">
                <a:avLst/>
              </a:prstGeom>
              <a:solidFill>
                <a:srgbClr val="9999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45" name="Rectangle 33" descr="Dark horizontal"/>
              <p:cNvSpPr>
                <a:spLocks noChangeArrowheads="1"/>
              </p:cNvSpPr>
              <p:nvPr/>
            </p:nvSpPr>
            <p:spPr bwMode="auto">
              <a:xfrm>
                <a:off x="2928" y="2400"/>
                <a:ext cx="192" cy="192"/>
              </a:xfrm>
              <a:prstGeom prst="rect">
                <a:avLst/>
              </a:prstGeom>
              <a:pattFill prst="dkHorz">
                <a:fgClr>
                  <a:schemeClr val="accent2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46" name="Rectangle 34" descr="Wide upward diagonal"/>
              <p:cNvSpPr>
                <a:spLocks noChangeArrowheads="1"/>
              </p:cNvSpPr>
              <p:nvPr/>
            </p:nvSpPr>
            <p:spPr bwMode="auto">
              <a:xfrm>
                <a:off x="2352" y="2592"/>
                <a:ext cx="192" cy="192"/>
              </a:xfrm>
              <a:prstGeom prst="rect">
                <a:avLst/>
              </a:prstGeom>
              <a:pattFill prst="wdUpDiag">
                <a:fgClr>
                  <a:srgbClr val="FF9933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47" name="Rectangle 35"/>
              <p:cNvSpPr>
                <a:spLocks noChangeArrowheads="1"/>
              </p:cNvSpPr>
              <p:nvPr/>
            </p:nvSpPr>
            <p:spPr bwMode="auto">
              <a:xfrm>
                <a:off x="2544" y="2592"/>
                <a:ext cx="192" cy="192"/>
              </a:xfrm>
              <a:prstGeom prst="rect">
                <a:avLst/>
              </a:prstGeom>
              <a:solidFill>
                <a:srgbClr val="9999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48" name="Rectangle 36" descr="Solid diamond"/>
              <p:cNvSpPr>
                <a:spLocks noChangeArrowheads="1"/>
              </p:cNvSpPr>
              <p:nvPr/>
            </p:nvSpPr>
            <p:spPr bwMode="auto">
              <a:xfrm>
                <a:off x="2736" y="2592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49" name="Rectangle 37" descr="Dark horizontal"/>
              <p:cNvSpPr>
                <a:spLocks noChangeArrowheads="1"/>
              </p:cNvSpPr>
              <p:nvPr/>
            </p:nvSpPr>
            <p:spPr bwMode="auto">
              <a:xfrm>
                <a:off x="2928" y="2592"/>
                <a:ext cx="192" cy="192"/>
              </a:xfrm>
              <a:prstGeom prst="rect">
                <a:avLst/>
              </a:prstGeom>
              <a:pattFill prst="dkHorz">
                <a:fgClr>
                  <a:schemeClr val="accent2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50" name="Rectangle 38" descr="Solid diamond"/>
              <p:cNvSpPr>
                <a:spLocks noChangeArrowheads="1"/>
              </p:cNvSpPr>
              <p:nvPr/>
            </p:nvSpPr>
            <p:spPr bwMode="auto">
              <a:xfrm>
                <a:off x="2352" y="2784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51" name="Rectangle 39" descr="Solid diamond"/>
              <p:cNvSpPr>
                <a:spLocks noChangeArrowheads="1"/>
              </p:cNvSpPr>
              <p:nvPr/>
            </p:nvSpPr>
            <p:spPr bwMode="auto">
              <a:xfrm>
                <a:off x="2544" y="2784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52" name="Rectangle 40"/>
              <p:cNvSpPr>
                <a:spLocks noChangeArrowheads="1"/>
              </p:cNvSpPr>
              <p:nvPr/>
            </p:nvSpPr>
            <p:spPr bwMode="auto">
              <a:xfrm>
                <a:off x="2736" y="2784"/>
                <a:ext cx="192" cy="192"/>
              </a:xfrm>
              <a:prstGeom prst="rect">
                <a:avLst/>
              </a:prstGeom>
              <a:solidFill>
                <a:srgbClr val="9999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53" name="Rectangle 41"/>
              <p:cNvSpPr>
                <a:spLocks noChangeArrowheads="1"/>
              </p:cNvSpPr>
              <p:nvPr/>
            </p:nvSpPr>
            <p:spPr bwMode="auto">
              <a:xfrm>
                <a:off x="2928" y="2784"/>
                <a:ext cx="192" cy="192"/>
              </a:xfrm>
              <a:prstGeom prst="rect">
                <a:avLst/>
              </a:prstGeom>
              <a:solidFill>
                <a:srgbClr val="9999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54" name="Rectangle 42" descr="Solid diamond"/>
              <p:cNvSpPr>
                <a:spLocks noChangeArrowheads="1"/>
              </p:cNvSpPr>
              <p:nvPr/>
            </p:nvSpPr>
            <p:spPr bwMode="auto">
              <a:xfrm>
                <a:off x="2352" y="2976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55" name="Rectangle 43" descr="Solid diamond"/>
              <p:cNvSpPr>
                <a:spLocks noChangeArrowheads="1"/>
              </p:cNvSpPr>
              <p:nvPr/>
            </p:nvSpPr>
            <p:spPr bwMode="auto">
              <a:xfrm>
                <a:off x="2544" y="2976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56" name="Rectangle 44" descr="Solid diamond"/>
              <p:cNvSpPr>
                <a:spLocks noChangeArrowheads="1"/>
              </p:cNvSpPr>
              <p:nvPr/>
            </p:nvSpPr>
            <p:spPr bwMode="auto">
              <a:xfrm>
                <a:off x="2736" y="2976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57" name="Rectangle 45" descr="Solid diamond"/>
              <p:cNvSpPr>
                <a:spLocks noChangeArrowheads="1"/>
              </p:cNvSpPr>
              <p:nvPr/>
            </p:nvSpPr>
            <p:spPr bwMode="auto">
              <a:xfrm>
                <a:off x="2928" y="2976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58" name="Rectangle 46" descr="Dark horizontal"/>
              <p:cNvSpPr>
                <a:spLocks noChangeArrowheads="1"/>
              </p:cNvSpPr>
              <p:nvPr/>
            </p:nvSpPr>
            <p:spPr bwMode="auto">
              <a:xfrm>
                <a:off x="2352" y="3168"/>
                <a:ext cx="192" cy="192"/>
              </a:xfrm>
              <a:prstGeom prst="rect">
                <a:avLst/>
              </a:prstGeom>
              <a:pattFill prst="dkHorz">
                <a:fgClr>
                  <a:schemeClr val="accent2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59" name="Rectangle 47"/>
              <p:cNvSpPr>
                <a:spLocks noChangeArrowheads="1"/>
              </p:cNvSpPr>
              <p:nvPr/>
            </p:nvSpPr>
            <p:spPr bwMode="auto">
              <a:xfrm>
                <a:off x="2544" y="3168"/>
                <a:ext cx="192" cy="192"/>
              </a:xfrm>
              <a:prstGeom prst="rect">
                <a:avLst/>
              </a:prstGeom>
              <a:solidFill>
                <a:srgbClr val="9999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60" name="Rectangle 48" descr="Wide upward diagonal"/>
              <p:cNvSpPr>
                <a:spLocks noChangeArrowheads="1"/>
              </p:cNvSpPr>
              <p:nvPr/>
            </p:nvSpPr>
            <p:spPr bwMode="auto">
              <a:xfrm>
                <a:off x="2736" y="3168"/>
                <a:ext cx="192" cy="192"/>
              </a:xfrm>
              <a:prstGeom prst="rect">
                <a:avLst/>
              </a:prstGeom>
              <a:pattFill prst="wdUpDiag">
                <a:fgClr>
                  <a:srgbClr val="FF9933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61" name="Rectangle 49" descr="Wide upward diagonal"/>
              <p:cNvSpPr>
                <a:spLocks noChangeArrowheads="1"/>
              </p:cNvSpPr>
              <p:nvPr/>
            </p:nvSpPr>
            <p:spPr bwMode="auto">
              <a:xfrm>
                <a:off x="2928" y="3168"/>
                <a:ext cx="192" cy="192"/>
              </a:xfrm>
              <a:prstGeom prst="rect">
                <a:avLst/>
              </a:prstGeom>
              <a:pattFill prst="wdUpDiag">
                <a:fgClr>
                  <a:srgbClr val="FF9933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46962" name="Line 50"/>
            <p:cNvSpPr>
              <a:spLocks noChangeShapeType="1"/>
            </p:cNvSpPr>
            <p:nvPr/>
          </p:nvSpPr>
          <p:spPr bwMode="auto">
            <a:xfrm>
              <a:off x="2352" y="1056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6963" name="Text Box 51"/>
            <p:cNvSpPr txBox="1">
              <a:spLocks noChangeArrowheads="1"/>
            </p:cNvSpPr>
            <p:nvPr/>
          </p:nvSpPr>
          <p:spPr bwMode="auto">
            <a:xfrm>
              <a:off x="2294" y="791"/>
              <a:ext cx="90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b="1" i="1"/>
                <a:t>Issue width</a:t>
              </a:r>
            </a:p>
          </p:txBody>
        </p:sp>
        <p:sp>
          <p:nvSpPr>
            <p:cNvPr id="1446964" name="Line 52"/>
            <p:cNvSpPr>
              <a:spLocks noChangeShapeType="1"/>
            </p:cNvSpPr>
            <p:nvPr/>
          </p:nvSpPr>
          <p:spPr bwMode="auto">
            <a:xfrm>
              <a:off x="2064" y="1824"/>
              <a:ext cx="0" cy="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6965" name="Text Box 53"/>
            <p:cNvSpPr txBox="1">
              <a:spLocks noChangeArrowheads="1"/>
            </p:cNvSpPr>
            <p:nvPr/>
          </p:nvSpPr>
          <p:spPr bwMode="auto">
            <a:xfrm>
              <a:off x="1574" y="2183"/>
              <a:ext cx="45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b="1" i="1"/>
                <a:t>Time</a:t>
              </a:r>
            </a:p>
          </p:txBody>
        </p:sp>
      </p:grpSp>
      <p:sp>
        <p:nvSpPr>
          <p:cNvPr id="1446966" name="Text Box 54"/>
          <p:cNvSpPr txBox="1">
            <a:spLocks noChangeArrowheads="1"/>
          </p:cNvSpPr>
          <p:nvPr/>
        </p:nvSpPr>
        <p:spPr bwMode="auto">
          <a:xfrm>
            <a:off x="5775325" y="2112963"/>
            <a:ext cx="14287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 i="1"/>
              <a:t>Issue width</a:t>
            </a:r>
          </a:p>
        </p:txBody>
      </p:sp>
      <p:sp>
        <p:nvSpPr>
          <p:cNvPr id="1446967" name="Rectangle 55" descr="Solid diamond"/>
          <p:cNvSpPr>
            <a:spLocks noChangeArrowheads="1"/>
          </p:cNvSpPr>
          <p:nvPr/>
        </p:nvSpPr>
        <p:spPr bwMode="auto">
          <a:xfrm>
            <a:off x="5867400" y="283845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6968" name="Rectangle 56" descr="Solid diamond"/>
          <p:cNvSpPr>
            <a:spLocks noChangeArrowheads="1"/>
          </p:cNvSpPr>
          <p:nvPr/>
        </p:nvSpPr>
        <p:spPr bwMode="auto">
          <a:xfrm>
            <a:off x="6172200" y="283845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6969" name="Rectangle 57" descr="Solid diamond"/>
          <p:cNvSpPr>
            <a:spLocks noChangeArrowheads="1"/>
          </p:cNvSpPr>
          <p:nvPr/>
        </p:nvSpPr>
        <p:spPr bwMode="auto">
          <a:xfrm>
            <a:off x="6477000" y="283845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6970" name="Rectangle 58" descr="Solid diamond"/>
          <p:cNvSpPr>
            <a:spLocks noChangeArrowheads="1"/>
          </p:cNvSpPr>
          <p:nvPr/>
        </p:nvSpPr>
        <p:spPr bwMode="auto">
          <a:xfrm>
            <a:off x="6781800" y="283845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6971" name="Rectangle 59"/>
          <p:cNvSpPr>
            <a:spLocks noChangeArrowheads="1"/>
          </p:cNvSpPr>
          <p:nvPr/>
        </p:nvSpPr>
        <p:spPr bwMode="auto">
          <a:xfrm>
            <a:off x="5867400" y="314325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6972" name="Rectangle 60" descr="Solid diamond"/>
          <p:cNvSpPr>
            <a:spLocks noChangeArrowheads="1"/>
          </p:cNvSpPr>
          <p:nvPr/>
        </p:nvSpPr>
        <p:spPr bwMode="auto">
          <a:xfrm>
            <a:off x="6172200" y="314325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6973" name="Rectangle 61" descr="Solid diamond"/>
          <p:cNvSpPr>
            <a:spLocks noChangeArrowheads="1"/>
          </p:cNvSpPr>
          <p:nvPr/>
        </p:nvSpPr>
        <p:spPr bwMode="auto">
          <a:xfrm>
            <a:off x="6477000" y="314325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6974" name="Rectangle 62"/>
          <p:cNvSpPr>
            <a:spLocks noChangeArrowheads="1"/>
          </p:cNvSpPr>
          <p:nvPr/>
        </p:nvSpPr>
        <p:spPr bwMode="auto">
          <a:xfrm>
            <a:off x="6781800" y="314325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6975" name="Rectangle 63"/>
          <p:cNvSpPr>
            <a:spLocks noChangeArrowheads="1"/>
          </p:cNvSpPr>
          <p:nvPr/>
        </p:nvSpPr>
        <p:spPr bwMode="auto">
          <a:xfrm>
            <a:off x="5867400" y="344805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6976" name="Rectangle 64"/>
          <p:cNvSpPr>
            <a:spLocks noChangeArrowheads="1"/>
          </p:cNvSpPr>
          <p:nvPr/>
        </p:nvSpPr>
        <p:spPr bwMode="auto">
          <a:xfrm>
            <a:off x="6172200" y="344805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6977" name="Rectangle 65"/>
          <p:cNvSpPr>
            <a:spLocks noChangeArrowheads="1"/>
          </p:cNvSpPr>
          <p:nvPr/>
        </p:nvSpPr>
        <p:spPr bwMode="auto">
          <a:xfrm>
            <a:off x="6477000" y="344805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6978" name="Rectangle 66"/>
          <p:cNvSpPr>
            <a:spLocks noChangeArrowheads="1"/>
          </p:cNvSpPr>
          <p:nvPr/>
        </p:nvSpPr>
        <p:spPr bwMode="auto">
          <a:xfrm>
            <a:off x="6781800" y="344805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6979" name="Rectangle 67"/>
          <p:cNvSpPr>
            <a:spLocks noChangeArrowheads="1"/>
          </p:cNvSpPr>
          <p:nvPr/>
        </p:nvSpPr>
        <p:spPr bwMode="auto">
          <a:xfrm>
            <a:off x="5867400" y="375285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6980" name="Rectangle 68"/>
          <p:cNvSpPr>
            <a:spLocks noChangeArrowheads="1"/>
          </p:cNvSpPr>
          <p:nvPr/>
        </p:nvSpPr>
        <p:spPr bwMode="auto">
          <a:xfrm>
            <a:off x="6172200" y="375285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6981" name="Rectangle 69"/>
          <p:cNvSpPr>
            <a:spLocks noChangeArrowheads="1"/>
          </p:cNvSpPr>
          <p:nvPr/>
        </p:nvSpPr>
        <p:spPr bwMode="auto">
          <a:xfrm>
            <a:off x="6477000" y="375285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6982" name="Rectangle 70"/>
          <p:cNvSpPr>
            <a:spLocks noChangeArrowheads="1"/>
          </p:cNvSpPr>
          <p:nvPr/>
        </p:nvSpPr>
        <p:spPr bwMode="auto">
          <a:xfrm>
            <a:off x="6781800" y="375285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6983" name="Rectangle 71"/>
          <p:cNvSpPr>
            <a:spLocks noChangeArrowheads="1"/>
          </p:cNvSpPr>
          <p:nvPr/>
        </p:nvSpPr>
        <p:spPr bwMode="auto">
          <a:xfrm>
            <a:off x="5867400" y="405765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6984" name="Rectangle 72" descr="Solid diamond"/>
          <p:cNvSpPr>
            <a:spLocks noChangeArrowheads="1"/>
          </p:cNvSpPr>
          <p:nvPr/>
        </p:nvSpPr>
        <p:spPr bwMode="auto">
          <a:xfrm>
            <a:off x="6172200" y="405765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6985" name="Rectangle 73" descr="Solid diamond"/>
          <p:cNvSpPr>
            <a:spLocks noChangeArrowheads="1"/>
          </p:cNvSpPr>
          <p:nvPr/>
        </p:nvSpPr>
        <p:spPr bwMode="auto">
          <a:xfrm>
            <a:off x="6477000" y="405765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6986" name="Rectangle 74"/>
          <p:cNvSpPr>
            <a:spLocks noChangeArrowheads="1"/>
          </p:cNvSpPr>
          <p:nvPr/>
        </p:nvSpPr>
        <p:spPr bwMode="auto">
          <a:xfrm>
            <a:off x="6781800" y="405765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6987" name="Rectangle 75"/>
          <p:cNvSpPr>
            <a:spLocks noChangeArrowheads="1"/>
          </p:cNvSpPr>
          <p:nvPr/>
        </p:nvSpPr>
        <p:spPr bwMode="auto">
          <a:xfrm>
            <a:off x="5867400" y="436245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6988" name="Rectangle 76" descr="Solid diamond"/>
          <p:cNvSpPr>
            <a:spLocks noChangeArrowheads="1"/>
          </p:cNvSpPr>
          <p:nvPr/>
        </p:nvSpPr>
        <p:spPr bwMode="auto">
          <a:xfrm>
            <a:off x="6172200" y="436245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6989" name="Rectangle 77" descr="Solid diamond"/>
          <p:cNvSpPr>
            <a:spLocks noChangeArrowheads="1"/>
          </p:cNvSpPr>
          <p:nvPr/>
        </p:nvSpPr>
        <p:spPr bwMode="auto">
          <a:xfrm>
            <a:off x="6477000" y="436245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6990" name="Rectangle 78" descr="Solid diamond"/>
          <p:cNvSpPr>
            <a:spLocks noChangeArrowheads="1"/>
          </p:cNvSpPr>
          <p:nvPr/>
        </p:nvSpPr>
        <p:spPr bwMode="auto">
          <a:xfrm>
            <a:off x="6781800" y="436245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6991" name="Rectangle 79"/>
          <p:cNvSpPr>
            <a:spLocks noChangeArrowheads="1"/>
          </p:cNvSpPr>
          <p:nvPr/>
        </p:nvSpPr>
        <p:spPr bwMode="auto">
          <a:xfrm>
            <a:off x="5867400" y="466725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6992" name="Rectangle 80"/>
          <p:cNvSpPr>
            <a:spLocks noChangeArrowheads="1"/>
          </p:cNvSpPr>
          <p:nvPr/>
        </p:nvSpPr>
        <p:spPr bwMode="auto">
          <a:xfrm>
            <a:off x="6172200" y="466725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6993" name="Rectangle 81"/>
          <p:cNvSpPr>
            <a:spLocks noChangeArrowheads="1"/>
          </p:cNvSpPr>
          <p:nvPr/>
        </p:nvSpPr>
        <p:spPr bwMode="auto">
          <a:xfrm>
            <a:off x="6477000" y="466725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6994" name="Rectangle 82"/>
          <p:cNvSpPr>
            <a:spLocks noChangeArrowheads="1"/>
          </p:cNvSpPr>
          <p:nvPr/>
        </p:nvSpPr>
        <p:spPr bwMode="auto">
          <a:xfrm>
            <a:off x="6781800" y="466725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6995" name="Rectangle 83"/>
          <p:cNvSpPr>
            <a:spLocks noChangeArrowheads="1"/>
          </p:cNvSpPr>
          <p:nvPr/>
        </p:nvSpPr>
        <p:spPr bwMode="auto">
          <a:xfrm>
            <a:off x="5867400" y="497205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6996" name="Rectangle 84"/>
          <p:cNvSpPr>
            <a:spLocks noChangeArrowheads="1"/>
          </p:cNvSpPr>
          <p:nvPr/>
        </p:nvSpPr>
        <p:spPr bwMode="auto">
          <a:xfrm>
            <a:off x="6172200" y="497205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6997" name="Rectangle 85" descr="Solid diamond"/>
          <p:cNvSpPr>
            <a:spLocks noChangeArrowheads="1"/>
          </p:cNvSpPr>
          <p:nvPr/>
        </p:nvSpPr>
        <p:spPr bwMode="auto">
          <a:xfrm>
            <a:off x="6477000" y="497205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6998" name="Rectangle 86" descr="Solid diamond"/>
          <p:cNvSpPr>
            <a:spLocks noChangeArrowheads="1"/>
          </p:cNvSpPr>
          <p:nvPr/>
        </p:nvSpPr>
        <p:spPr bwMode="auto">
          <a:xfrm>
            <a:off x="6781800" y="497205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6999" name="Rectangle 87" descr="Solid diamond"/>
          <p:cNvSpPr>
            <a:spLocks noChangeArrowheads="1"/>
          </p:cNvSpPr>
          <p:nvPr/>
        </p:nvSpPr>
        <p:spPr bwMode="auto">
          <a:xfrm>
            <a:off x="5867400" y="527685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7000" name="Rectangle 88" descr="Solid diamond"/>
          <p:cNvSpPr>
            <a:spLocks noChangeArrowheads="1"/>
          </p:cNvSpPr>
          <p:nvPr/>
        </p:nvSpPr>
        <p:spPr bwMode="auto">
          <a:xfrm>
            <a:off x="6172200" y="527685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7001" name="Rectangle 89"/>
          <p:cNvSpPr>
            <a:spLocks noChangeArrowheads="1"/>
          </p:cNvSpPr>
          <p:nvPr/>
        </p:nvSpPr>
        <p:spPr bwMode="auto">
          <a:xfrm>
            <a:off x="6477000" y="527685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7002" name="Rectangle 90"/>
          <p:cNvSpPr>
            <a:spLocks noChangeArrowheads="1"/>
          </p:cNvSpPr>
          <p:nvPr/>
        </p:nvSpPr>
        <p:spPr bwMode="auto">
          <a:xfrm>
            <a:off x="6781800" y="527685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7003" name="Rectangle 91" descr="Solid diamond"/>
          <p:cNvSpPr>
            <a:spLocks noChangeArrowheads="1"/>
          </p:cNvSpPr>
          <p:nvPr/>
        </p:nvSpPr>
        <p:spPr bwMode="auto">
          <a:xfrm>
            <a:off x="5867400" y="558165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7004" name="Rectangle 92" descr="Solid diamond"/>
          <p:cNvSpPr>
            <a:spLocks noChangeArrowheads="1"/>
          </p:cNvSpPr>
          <p:nvPr/>
        </p:nvSpPr>
        <p:spPr bwMode="auto">
          <a:xfrm>
            <a:off x="6172200" y="558165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7005" name="Rectangle 93" descr="Solid diamond"/>
          <p:cNvSpPr>
            <a:spLocks noChangeArrowheads="1"/>
          </p:cNvSpPr>
          <p:nvPr/>
        </p:nvSpPr>
        <p:spPr bwMode="auto">
          <a:xfrm>
            <a:off x="6477000" y="558165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7006" name="Rectangle 94" descr="Solid diamond"/>
          <p:cNvSpPr>
            <a:spLocks noChangeArrowheads="1"/>
          </p:cNvSpPr>
          <p:nvPr/>
        </p:nvSpPr>
        <p:spPr bwMode="auto">
          <a:xfrm>
            <a:off x="6781800" y="558165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7007" name="Rectangle 95"/>
          <p:cNvSpPr>
            <a:spLocks noChangeArrowheads="1"/>
          </p:cNvSpPr>
          <p:nvPr/>
        </p:nvSpPr>
        <p:spPr bwMode="auto">
          <a:xfrm>
            <a:off x="5867400" y="588645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7008" name="Rectangle 96"/>
          <p:cNvSpPr>
            <a:spLocks noChangeArrowheads="1"/>
          </p:cNvSpPr>
          <p:nvPr/>
        </p:nvSpPr>
        <p:spPr bwMode="auto">
          <a:xfrm>
            <a:off x="6172200" y="588645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7009" name="Rectangle 97"/>
          <p:cNvSpPr>
            <a:spLocks noChangeArrowheads="1"/>
          </p:cNvSpPr>
          <p:nvPr/>
        </p:nvSpPr>
        <p:spPr bwMode="auto">
          <a:xfrm>
            <a:off x="6477000" y="588645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7010" name="Rectangle 98"/>
          <p:cNvSpPr>
            <a:spLocks noChangeArrowheads="1"/>
          </p:cNvSpPr>
          <p:nvPr/>
        </p:nvSpPr>
        <p:spPr bwMode="auto">
          <a:xfrm>
            <a:off x="6781800" y="588645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7011" name="Line 99"/>
          <p:cNvSpPr>
            <a:spLocks noChangeShapeType="1"/>
          </p:cNvSpPr>
          <p:nvPr/>
        </p:nvSpPr>
        <p:spPr bwMode="auto">
          <a:xfrm>
            <a:off x="5867400" y="2533650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7012" name="Line 100"/>
          <p:cNvSpPr>
            <a:spLocks noChangeShapeType="1"/>
          </p:cNvSpPr>
          <p:nvPr/>
        </p:nvSpPr>
        <p:spPr bwMode="auto">
          <a:xfrm>
            <a:off x="5410200" y="375285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7013" name="Text Box 101"/>
          <p:cNvSpPr txBox="1">
            <a:spLocks noChangeArrowheads="1"/>
          </p:cNvSpPr>
          <p:nvPr/>
        </p:nvSpPr>
        <p:spPr bwMode="auto">
          <a:xfrm>
            <a:off x="4632325" y="4322763"/>
            <a:ext cx="7175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 i="1"/>
              <a:t>Time</a:t>
            </a:r>
          </a:p>
        </p:txBody>
      </p:sp>
      <p:sp>
        <p:nvSpPr>
          <p:cNvPr id="1447014" name="Rectangle 102"/>
          <p:cNvSpPr>
            <a:spLocks noChangeArrowheads="1"/>
          </p:cNvSpPr>
          <p:nvPr/>
        </p:nvSpPr>
        <p:spPr bwMode="auto">
          <a:xfrm>
            <a:off x="4594225" y="1085850"/>
            <a:ext cx="40417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800"/>
              <a:t>For regions with low thread level parallelism (TLP) entire machine width is available for instruction level parallelism (ILP)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65D5734E-4BDE-8C46-B748-6C49036A2735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5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1143000"/>
          </a:xfrm>
        </p:spPr>
        <p:txBody>
          <a:bodyPr/>
          <a:lstStyle/>
          <a:p>
            <a:r>
              <a:rPr lang="en-US"/>
              <a:t>Icount Choosing Policy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36738" y="2117725"/>
            <a:ext cx="5227637" cy="3249613"/>
            <a:chOff x="1029" y="1263"/>
            <a:chExt cx="3399" cy="2296"/>
          </a:xfrm>
        </p:grpSpPr>
        <p:sp>
          <p:nvSpPr>
            <p:cNvPr id="1453060" name="Rectangle 4"/>
            <p:cNvSpPr>
              <a:spLocks noChangeArrowheads="1"/>
            </p:cNvSpPr>
            <p:nvPr/>
          </p:nvSpPr>
          <p:spPr bwMode="auto">
            <a:xfrm flipH="1">
              <a:off x="2733" y="2051"/>
              <a:ext cx="88" cy="219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1453061" name="Rectangle 5"/>
            <p:cNvSpPr>
              <a:spLocks noChangeArrowheads="1"/>
            </p:cNvSpPr>
            <p:nvPr/>
          </p:nvSpPr>
          <p:spPr bwMode="auto">
            <a:xfrm flipH="1">
              <a:off x="2644" y="2051"/>
              <a:ext cx="89" cy="219"/>
            </a:xfrm>
            <a:prstGeom prst="rect">
              <a:avLst/>
            </a:prstGeom>
            <a:solidFill>
              <a:srgbClr val="51DC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1453062" name="Rectangle 6"/>
            <p:cNvSpPr>
              <a:spLocks noChangeArrowheads="1"/>
            </p:cNvSpPr>
            <p:nvPr/>
          </p:nvSpPr>
          <p:spPr bwMode="auto">
            <a:xfrm flipH="1">
              <a:off x="2556" y="2051"/>
              <a:ext cx="88" cy="219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1453063" name="Rectangle 7"/>
            <p:cNvSpPr>
              <a:spLocks noChangeArrowheads="1"/>
            </p:cNvSpPr>
            <p:nvPr/>
          </p:nvSpPr>
          <p:spPr bwMode="auto">
            <a:xfrm flipH="1">
              <a:off x="2467" y="2051"/>
              <a:ext cx="89" cy="219"/>
            </a:xfrm>
            <a:prstGeom prst="rect">
              <a:avLst/>
            </a:prstGeom>
            <a:solidFill>
              <a:srgbClr val="51DC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1453064" name="Rectangle 8"/>
            <p:cNvSpPr>
              <a:spLocks noChangeArrowheads="1"/>
            </p:cNvSpPr>
            <p:nvPr/>
          </p:nvSpPr>
          <p:spPr bwMode="auto">
            <a:xfrm flipH="1">
              <a:off x="2821" y="2051"/>
              <a:ext cx="88" cy="219"/>
            </a:xfrm>
            <a:prstGeom prst="rect">
              <a:avLst/>
            </a:prstGeom>
            <a:solidFill>
              <a:srgbClr val="51DC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 flipH="1">
              <a:off x="2467" y="1832"/>
              <a:ext cx="531" cy="219"/>
              <a:chOff x="2702" y="2598"/>
              <a:chExt cx="390" cy="144"/>
            </a:xfrm>
          </p:grpSpPr>
          <p:sp>
            <p:nvSpPr>
              <p:cNvPr id="1453066" name="Rectangle 10"/>
              <p:cNvSpPr>
                <a:spLocks noChangeArrowheads="1"/>
              </p:cNvSpPr>
              <p:nvPr/>
            </p:nvSpPr>
            <p:spPr bwMode="auto">
              <a:xfrm>
                <a:off x="2832" y="2598"/>
                <a:ext cx="65" cy="144"/>
              </a:xfrm>
              <a:prstGeom prst="rect">
                <a:avLst/>
              </a:prstGeom>
              <a:solidFill>
                <a:srgbClr val="51DC0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067" name="Rectangle 11"/>
              <p:cNvSpPr>
                <a:spLocks noChangeArrowheads="1"/>
              </p:cNvSpPr>
              <p:nvPr/>
            </p:nvSpPr>
            <p:spPr bwMode="auto">
              <a:xfrm>
                <a:off x="2897" y="2598"/>
                <a:ext cx="65" cy="144"/>
              </a:xfrm>
              <a:prstGeom prst="rect">
                <a:avLst/>
              </a:prstGeom>
              <a:gradFill rotWithShape="0">
                <a:gsLst>
                  <a:gs pos="0">
                    <a:srgbClr val="F10534"/>
                  </a:gs>
                  <a:gs pos="100000">
                    <a:srgbClr val="F10534">
                      <a:gamma/>
                      <a:shade val="89804"/>
                      <a:invGamma/>
                    </a:srgbClr>
                  </a:gs>
                </a:gsLst>
                <a:lin ang="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068" name="Rectangle 12"/>
              <p:cNvSpPr>
                <a:spLocks noChangeArrowheads="1"/>
              </p:cNvSpPr>
              <p:nvPr/>
            </p:nvSpPr>
            <p:spPr bwMode="auto">
              <a:xfrm>
                <a:off x="2962" y="2598"/>
                <a:ext cx="65" cy="144"/>
              </a:xfrm>
              <a:prstGeom prst="rect">
                <a:avLst/>
              </a:prstGeom>
              <a:solidFill>
                <a:srgbClr val="51DC0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069" name="Rectangle 13"/>
              <p:cNvSpPr>
                <a:spLocks noChangeArrowheads="1"/>
              </p:cNvSpPr>
              <p:nvPr/>
            </p:nvSpPr>
            <p:spPr bwMode="auto">
              <a:xfrm>
                <a:off x="3027" y="2598"/>
                <a:ext cx="65" cy="144"/>
              </a:xfrm>
              <a:prstGeom prst="rect">
                <a:avLst/>
              </a:prstGeom>
              <a:gradFill rotWithShape="0">
                <a:gsLst>
                  <a:gs pos="0">
                    <a:srgbClr val="F10534"/>
                  </a:gs>
                  <a:gs pos="100000">
                    <a:srgbClr val="F10534">
                      <a:gamma/>
                      <a:shade val="89804"/>
                      <a:invGamma/>
                    </a:srgbClr>
                  </a:gs>
                </a:gsLst>
                <a:lin ang="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070" name="Rectangle 14"/>
              <p:cNvSpPr>
                <a:spLocks noChangeArrowheads="1"/>
              </p:cNvSpPr>
              <p:nvPr/>
            </p:nvSpPr>
            <p:spPr bwMode="auto">
              <a:xfrm>
                <a:off x="2767" y="2598"/>
                <a:ext cx="65" cy="144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071" name="Rectangle 15"/>
              <p:cNvSpPr>
                <a:spLocks noChangeArrowheads="1"/>
              </p:cNvSpPr>
              <p:nvPr/>
            </p:nvSpPr>
            <p:spPr bwMode="auto">
              <a:xfrm>
                <a:off x="2702" y="2598"/>
                <a:ext cx="65" cy="144"/>
              </a:xfrm>
              <a:prstGeom prst="rect">
                <a:avLst/>
              </a:prstGeom>
              <a:gradFill rotWithShape="0">
                <a:gsLst>
                  <a:gs pos="0">
                    <a:srgbClr val="F10534"/>
                  </a:gs>
                  <a:gs pos="100000">
                    <a:srgbClr val="F10534">
                      <a:gamma/>
                      <a:shade val="89804"/>
                      <a:invGamma/>
                    </a:srgbClr>
                  </a:gs>
                </a:gsLst>
                <a:lin ang="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</p:grpSp>
        <p:sp>
          <p:nvSpPr>
            <p:cNvPr id="1453072" name="Rectangle 16"/>
            <p:cNvSpPr>
              <a:spLocks noChangeArrowheads="1"/>
            </p:cNvSpPr>
            <p:nvPr/>
          </p:nvSpPr>
          <p:spPr bwMode="auto">
            <a:xfrm flipH="1">
              <a:off x="2909" y="2051"/>
              <a:ext cx="89" cy="219"/>
            </a:xfrm>
            <a:prstGeom prst="rect">
              <a:avLst/>
            </a:prstGeom>
            <a:solidFill>
              <a:srgbClr val="FAFD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1453073" name="Rectangle 17"/>
            <p:cNvSpPr>
              <a:spLocks noChangeArrowheads="1"/>
            </p:cNvSpPr>
            <p:nvPr/>
          </p:nvSpPr>
          <p:spPr bwMode="auto">
            <a:xfrm flipH="1">
              <a:off x="2733" y="1609"/>
              <a:ext cx="88" cy="219"/>
            </a:xfrm>
            <a:prstGeom prst="rect">
              <a:avLst/>
            </a:prstGeom>
            <a:solidFill>
              <a:srgbClr val="51DC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1453074" name="Rectangle 18"/>
            <p:cNvSpPr>
              <a:spLocks noChangeArrowheads="1"/>
            </p:cNvSpPr>
            <p:nvPr/>
          </p:nvSpPr>
          <p:spPr bwMode="auto">
            <a:xfrm flipH="1">
              <a:off x="2644" y="1609"/>
              <a:ext cx="89" cy="219"/>
            </a:xfrm>
            <a:prstGeom prst="rect">
              <a:avLst/>
            </a:prstGeom>
            <a:gradFill rotWithShape="0">
              <a:gsLst>
                <a:gs pos="0">
                  <a:srgbClr val="F10534"/>
                </a:gs>
                <a:gs pos="100000">
                  <a:srgbClr val="F10534">
                    <a:gamma/>
                    <a:shade val="89804"/>
                    <a:invGamma/>
                  </a:srgbClr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1453075" name="Rectangle 19"/>
            <p:cNvSpPr>
              <a:spLocks noChangeArrowheads="1"/>
            </p:cNvSpPr>
            <p:nvPr/>
          </p:nvSpPr>
          <p:spPr bwMode="auto">
            <a:xfrm flipH="1">
              <a:off x="2556" y="1609"/>
              <a:ext cx="88" cy="219"/>
            </a:xfrm>
            <a:prstGeom prst="rect">
              <a:avLst/>
            </a:prstGeom>
            <a:solidFill>
              <a:srgbClr val="51DC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1453076" name="Rectangle 20"/>
            <p:cNvSpPr>
              <a:spLocks noChangeArrowheads="1"/>
            </p:cNvSpPr>
            <p:nvPr/>
          </p:nvSpPr>
          <p:spPr bwMode="auto">
            <a:xfrm flipH="1">
              <a:off x="2467" y="1609"/>
              <a:ext cx="89" cy="219"/>
            </a:xfrm>
            <a:prstGeom prst="rect">
              <a:avLst/>
            </a:prstGeom>
            <a:solidFill>
              <a:srgbClr val="FAFD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1453077" name="Rectangle 21"/>
            <p:cNvSpPr>
              <a:spLocks noChangeArrowheads="1"/>
            </p:cNvSpPr>
            <p:nvPr/>
          </p:nvSpPr>
          <p:spPr bwMode="auto">
            <a:xfrm flipH="1">
              <a:off x="2821" y="1609"/>
              <a:ext cx="88" cy="219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1453078" name="Rectangle 22"/>
            <p:cNvSpPr>
              <a:spLocks noChangeArrowheads="1"/>
            </p:cNvSpPr>
            <p:nvPr/>
          </p:nvSpPr>
          <p:spPr bwMode="auto">
            <a:xfrm flipH="1">
              <a:off x="2909" y="1609"/>
              <a:ext cx="89" cy="219"/>
            </a:xfrm>
            <a:prstGeom prst="rect">
              <a:avLst/>
            </a:prstGeom>
            <a:gradFill rotWithShape="0">
              <a:gsLst>
                <a:gs pos="0">
                  <a:srgbClr val="F10534"/>
                </a:gs>
                <a:gs pos="100000">
                  <a:srgbClr val="F10534">
                    <a:gamma/>
                    <a:shade val="89804"/>
                    <a:invGamma/>
                  </a:srgbClr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1453079" name="Line 23"/>
            <p:cNvSpPr>
              <a:spLocks noChangeShapeType="1"/>
            </p:cNvSpPr>
            <p:nvPr/>
          </p:nvSpPr>
          <p:spPr bwMode="auto">
            <a:xfrm flipV="1">
              <a:off x="2044" y="1940"/>
              <a:ext cx="424" cy="1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080" name="Rectangle 24"/>
            <p:cNvSpPr>
              <a:spLocks noChangeArrowheads="1"/>
            </p:cNvSpPr>
            <p:nvPr/>
          </p:nvSpPr>
          <p:spPr bwMode="auto">
            <a:xfrm>
              <a:off x="3622" y="2050"/>
              <a:ext cx="89" cy="219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1453081" name="Rectangle 25"/>
            <p:cNvSpPr>
              <a:spLocks noChangeArrowheads="1"/>
            </p:cNvSpPr>
            <p:nvPr/>
          </p:nvSpPr>
          <p:spPr bwMode="auto">
            <a:xfrm>
              <a:off x="3711" y="2050"/>
              <a:ext cx="89" cy="219"/>
            </a:xfrm>
            <a:prstGeom prst="rect">
              <a:avLst/>
            </a:prstGeom>
            <a:gradFill rotWithShape="0">
              <a:gsLst>
                <a:gs pos="0">
                  <a:srgbClr val="F10534"/>
                </a:gs>
                <a:gs pos="100000">
                  <a:srgbClr val="F10534">
                    <a:gamma/>
                    <a:shade val="89804"/>
                    <a:invGamma/>
                  </a:srgbClr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1453082" name="Rectangle 26"/>
            <p:cNvSpPr>
              <a:spLocks noChangeArrowheads="1"/>
            </p:cNvSpPr>
            <p:nvPr/>
          </p:nvSpPr>
          <p:spPr bwMode="auto">
            <a:xfrm>
              <a:off x="3800" y="2050"/>
              <a:ext cx="88" cy="219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1453083" name="Rectangle 27"/>
            <p:cNvSpPr>
              <a:spLocks noChangeArrowheads="1"/>
            </p:cNvSpPr>
            <p:nvPr/>
          </p:nvSpPr>
          <p:spPr bwMode="auto">
            <a:xfrm>
              <a:off x="3888" y="2050"/>
              <a:ext cx="89" cy="219"/>
            </a:xfrm>
            <a:prstGeom prst="rect">
              <a:avLst/>
            </a:prstGeom>
            <a:solidFill>
              <a:srgbClr val="51DC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1453084" name="Rectangle 28"/>
            <p:cNvSpPr>
              <a:spLocks noChangeArrowheads="1"/>
            </p:cNvSpPr>
            <p:nvPr/>
          </p:nvSpPr>
          <p:spPr bwMode="auto">
            <a:xfrm>
              <a:off x="3534" y="2050"/>
              <a:ext cx="88" cy="219"/>
            </a:xfrm>
            <a:prstGeom prst="rect">
              <a:avLst/>
            </a:prstGeom>
            <a:gradFill rotWithShape="0">
              <a:gsLst>
                <a:gs pos="0">
                  <a:srgbClr val="F10534"/>
                </a:gs>
                <a:gs pos="100000">
                  <a:srgbClr val="F10534">
                    <a:gamma/>
                    <a:shade val="89804"/>
                    <a:invGamma/>
                  </a:srgbClr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grpSp>
          <p:nvGrpSpPr>
            <p:cNvPr id="4" name="Group 29"/>
            <p:cNvGrpSpPr>
              <a:grpSpLocks/>
            </p:cNvGrpSpPr>
            <p:nvPr/>
          </p:nvGrpSpPr>
          <p:grpSpPr bwMode="auto">
            <a:xfrm>
              <a:off x="3445" y="1831"/>
              <a:ext cx="532" cy="219"/>
              <a:chOff x="2702" y="2598"/>
              <a:chExt cx="390" cy="144"/>
            </a:xfrm>
          </p:grpSpPr>
          <p:sp>
            <p:nvSpPr>
              <p:cNvPr id="1453086" name="Rectangle 30"/>
              <p:cNvSpPr>
                <a:spLocks noChangeArrowheads="1"/>
              </p:cNvSpPr>
              <p:nvPr/>
            </p:nvSpPr>
            <p:spPr bwMode="auto">
              <a:xfrm>
                <a:off x="2832" y="2598"/>
                <a:ext cx="65" cy="144"/>
              </a:xfrm>
              <a:prstGeom prst="rect">
                <a:avLst/>
              </a:prstGeom>
              <a:solidFill>
                <a:srgbClr val="51DC0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087" name="Rectangle 31"/>
              <p:cNvSpPr>
                <a:spLocks noChangeArrowheads="1"/>
              </p:cNvSpPr>
              <p:nvPr/>
            </p:nvSpPr>
            <p:spPr bwMode="auto">
              <a:xfrm>
                <a:off x="2897" y="2598"/>
                <a:ext cx="65" cy="144"/>
              </a:xfrm>
              <a:prstGeom prst="rect">
                <a:avLst/>
              </a:prstGeom>
              <a:gradFill rotWithShape="0">
                <a:gsLst>
                  <a:gs pos="0">
                    <a:srgbClr val="F10534"/>
                  </a:gs>
                  <a:gs pos="100000">
                    <a:srgbClr val="F10534">
                      <a:gamma/>
                      <a:shade val="89804"/>
                      <a:invGamma/>
                    </a:srgbClr>
                  </a:gs>
                </a:gsLst>
                <a:lin ang="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088" name="Rectangle 32"/>
              <p:cNvSpPr>
                <a:spLocks noChangeArrowheads="1"/>
              </p:cNvSpPr>
              <p:nvPr/>
            </p:nvSpPr>
            <p:spPr bwMode="auto">
              <a:xfrm>
                <a:off x="2962" y="2598"/>
                <a:ext cx="65" cy="144"/>
              </a:xfrm>
              <a:prstGeom prst="rect">
                <a:avLst/>
              </a:prstGeom>
              <a:solidFill>
                <a:srgbClr val="51DC0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089" name="Rectangle 33"/>
              <p:cNvSpPr>
                <a:spLocks noChangeArrowheads="1"/>
              </p:cNvSpPr>
              <p:nvPr/>
            </p:nvSpPr>
            <p:spPr bwMode="auto">
              <a:xfrm>
                <a:off x="3027" y="2598"/>
                <a:ext cx="65" cy="144"/>
              </a:xfrm>
              <a:prstGeom prst="rect">
                <a:avLst/>
              </a:prstGeom>
              <a:gradFill rotWithShape="0">
                <a:gsLst>
                  <a:gs pos="0">
                    <a:srgbClr val="F10534"/>
                  </a:gs>
                  <a:gs pos="100000">
                    <a:srgbClr val="F10534">
                      <a:gamma/>
                      <a:shade val="89804"/>
                      <a:invGamma/>
                    </a:srgbClr>
                  </a:gs>
                </a:gsLst>
                <a:lin ang="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090" name="Rectangle 34"/>
              <p:cNvSpPr>
                <a:spLocks noChangeArrowheads="1"/>
              </p:cNvSpPr>
              <p:nvPr/>
            </p:nvSpPr>
            <p:spPr bwMode="auto">
              <a:xfrm>
                <a:off x="2767" y="2598"/>
                <a:ext cx="65" cy="144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091" name="Rectangle 35"/>
              <p:cNvSpPr>
                <a:spLocks noChangeArrowheads="1"/>
              </p:cNvSpPr>
              <p:nvPr/>
            </p:nvSpPr>
            <p:spPr bwMode="auto">
              <a:xfrm>
                <a:off x="2702" y="2598"/>
                <a:ext cx="65" cy="144"/>
              </a:xfrm>
              <a:prstGeom prst="rect">
                <a:avLst/>
              </a:prstGeom>
              <a:gradFill rotWithShape="0">
                <a:gsLst>
                  <a:gs pos="0">
                    <a:srgbClr val="F10534"/>
                  </a:gs>
                  <a:gs pos="100000">
                    <a:srgbClr val="F10534">
                      <a:gamma/>
                      <a:shade val="89804"/>
                      <a:invGamma/>
                    </a:srgbClr>
                  </a:gs>
                </a:gsLst>
                <a:lin ang="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</p:grpSp>
        <p:sp>
          <p:nvSpPr>
            <p:cNvPr id="1453092" name="Rectangle 36"/>
            <p:cNvSpPr>
              <a:spLocks noChangeArrowheads="1"/>
            </p:cNvSpPr>
            <p:nvPr/>
          </p:nvSpPr>
          <p:spPr bwMode="auto">
            <a:xfrm>
              <a:off x="3445" y="2050"/>
              <a:ext cx="89" cy="219"/>
            </a:xfrm>
            <a:prstGeom prst="rect">
              <a:avLst/>
            </a:prstGeom>
            <a:solidFill>
              <a:srgbClr val="FAFD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1453093" name="Rectangle 37"/>
            <p:cNvSpPr>
              <a:spLocks noChangeArrowheads="1"/>
            </p:cNvSpPr>
            <p:nvPr/>
          </p:nvSpPr>
          <p:spPr bwMode="auto">
            <a:xfrm>
              <a:off x="3622" y="1608"/>
              <a:ext cx="89" cy="219"/>
            </a:xfrm>
            <a:prstGeom prst="rect">
              <a:avLst/>
            </a:prstGeom>
            <a:gradFill rotWithShape="0">
              <a:gsLst>
                <a:gs pos="0">
                  <a:srgbClr val="F10534"/>
                </a:gs>
                <a:gs pos="100000">
                  <a:srgbClr val="F10534">
                    <a:gamma/>
                    <a:shade val="89804"/>
                    <a:invGamma/>
                  </a:srgbClr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1453094" name="Rectangle 38"/>
            <p:cNvSpPr>
              <a:spLocks noChangeArrowheads="1"/>
            </p:cNvSpPr>
            <p:nvPr/>
          </p:nvSpPr>
          <p:spPr bwMode="auto">
            <a:xfrm>
              <a:off x="3711" y="1608"/>
              <a:ext cx="89" cy="219"/>
            </a:xfrm>
            <a:prstGeom prst="rect">
              <a:avLst/>
            </a:prstGeom>
            <a:gradFill rotWithShape="0">
              <a:gsLst>
                <a:gs pos="0">
                  <a:srgbClr val="F10534"/>
                </a:gs>
                <a:gs pos="100000">
                  <a:srgbClr val="F10534">
                    <a:gamma/>
                    <a:shade val="89804"/>
                    <a:invGamma/>
                  </a:srgbClr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1453095" name="Rectangle 39"/>
            <p:cNvSpPr>
              <a:spLocks noChangeArrowheads="1"/>
            </p:cNvSpPr>
            <p:nvPr/>
          </p:nvSpPr>
          <p:spPr bwMode="auto">
            <a:xfrm>
              <a:off x="3800" y="1608"/>
              <a:ext cx="88" cy="219"/>
            </a:xfrm>
            <a:prstGeom prst="rect">
              <a:avLst/>
            </a:prstGeom>
            <a:solidFill>
              <a:srgbClr val="51DC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1453096" name="Rectangle 40"/>
            <p:cNvSpPr>
              <a:spLocks noChangeArrowheads="1"/>
            </p:cNvSpPr>
            <p:nvPr/>
          </p:nvSpPr>
          <p:spPr bwMode="auto">
            <a:xfrm>
              <a:off x="3888" y="1608"/>
              <a:ext cx="89" cy="219"/>
            </a:xfrm>
            <a:prstGeom prst="rect">
              <a:avLst/>
            </a:prstGeom>
            <a:gradFill rotWithShape="0">
              <a:gsLst>
                <a:gs pos="0">
                  <a:srgbClr val="F10534"/>
                </a:gs>
                <a:gs pos="100000">
                  <a:srgbClr val="F10534">
                    <a:gamma/>
                    <a:shade val="89804"/>
                    <a:invGamma/>
                  </a:srgbClr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1453097" name="Rectangle 41"/>
            <p:cNvSpPr>
              <a:spLocks noChangeArrowheads="1"/>
            </p:cNvSpPr>
            <p:nvPr/>
          </p:nvSpPr>
          <p:spPr bwMode="auto">
            <a:xfrm>
              <a:off x="3534" y="1608"/>
              <a:ext cx="88" cy="219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1453098" name="Rectangle 42"/>
            <p:cNvSpPr>
              <a:spLocks noChangeArrowheads="1"/>
            </p:cNvSpPr>
            <p:nvPr/>
          </p:nvSpPr>
          <p:spPr bwMode="auto">
            <a:xfrm>
              <a:off x="3445" y="1608"/>
              <a:ext cx="89" cy="219"/>
            </a:xfrm>
            <a:prstGeom prst="rect">
              <a:avLst/>
            </a:prstGeom>
            <a:gradFill rotWithShape="0">
              <a:gsLst>
                <a:gs pos="0">
                  <a:srgbClr val="F10534"/>
                </a:gs>
                <a:gs pos="100000">
                  <a:srgbClr val="F10534">
                    <a:gamma/>
                    <a:shade val="89804"/>
                    <a:invGamma/>
                  </a:srgbClr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1"/>
            </a:p>
          </p:txBody>
        </p:sp>
        <p:sp>
          <p:nvSpPr>
            <p:cNvPr id="1453099" name="Line 43"/>
            <p:cNvSpPr>
              <a:spLocks noChangeShapeType="1"/>
            </p:cNvSpPr>
            <p:nvPr/>
          </p:nvSpPr>
          <p:spPr bwMode="auto">
            <a:xfrm flipV="1">
              <a:off x="3022" y="1939"/>
              <a:ext cx="42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100" name="Rectangle 44"/>
            <p:cNvSpPr>
              <a:spLocks noChangeArrowheads="1"/>
            </p:cNvSpPr>
            <p:nvPr/>
          </p:nvSpPr>
          <p:spPr bwMode="auto">
            <a:xfrm>
              <a:off x="2251" y="1263"/>
              <a:ext cx="1982" cy="149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lg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101" name="Line 45"/>
            <p:cNvSpPr>
              <a:spLocks noChangeShapeType="1"/>
            </p:cNvSpPr>
            <p:nvPr/>
          </p:nvSpPr>
          <p:spPr bwMode="auto">
            <a:xfrm>
              <a:off x="2724" y="2328"/>
              <a:ext cx="426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102" name="Line 46"/>
            <p:cNvSpPr>
              <a:spLocks noChangeShapeType="1"/>
            </p:cNvSpPr>
            <p:nvPr/>
          </p:nvSpPr>
          <p:spPr bwMode="auto">
            <a:xfrm flipH="1">
              <a:off x="3278" y="2280"/>
              <a:ext cx="427" cy="9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453103" name="AutoShape 47"/>
            <p:cNvCxnSpPr>
              <a:cxnSpLocks noChangeShapeType="1"/>
              <a:endCxn id="1453104" idx="1"/>
            </p:cNvCxnSpPr>
            <p:nvPr/>
          </p:nvCxnSpPr>
          <p:spPr bwMode="auto">
            <a:xfrm rot="10800000">
              <a:off x="1955" y="2251"/>
              <a:ext cx="1350" cy="1133"/>
            </a:xfrm>
            <a:prstGeom prst="bentConnector2">
              <a:avLst/>
            </a:prstGeom>
            <a:noFill/>
            <a:ln w="12700">
              <a:solidFill>
                <a:srgbClr val="FFFF00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453104" name="AutoShape 48"/>
            <p:cNvSpPr>
              <a:spLocks noChangeArrowheads="1"/>
            </p:cNvSpPr>
            <p:nvPr/>
          </p:nvSpPr>
          <p:spPr bwMode="auto">
            <a:xfrm rot="-5400000">
              <a:off x="1572" y="1858"/>
              <a:ext cx="768" cy="171"/>
            </a:xfrm>
            <a:prstGeom prst="flowChartManualOperation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105" name="Line 49"/>
            <p:cNvSpPr>
              <a:spLocks noChangeShapeType="1"/>
            </p:cNvSpPr>
            <p:nvPr/>
          </p:nvSpPr>
          <p:spPr bwMode="auto">
            <a:xfrm flipV="1">
              <a:off x="4004" y="1944"/>
              <a:ext cx="42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106" name="Oval 50"/>
            <p:cNvSpPr>
              <a:spLocks noChangeArrowheads="1"/>
            </p:cNvSpPr>
            <p:nvPr/>
          </p:nvSpPr>
          <p:spPr bwMode="auto">
            <a:xfrm>
              <a:off x="2909" y="3192"/>
              <a:ext cx="713" cy="36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107" name="Line 51"/>
            <p:cNvSpPr>
              <a:spLocks noChangeShapeType="1"/>
            </p:cNvSpPr>
            <p:nvPr/>
          </p:nvSpPr>
          <p:spPr bwMode="auto">
            <a:xfrm>
              <a:off x="1557" y="2184"/>
              <a:ext cx="298" cy="0"/>
            </a:xfrm>
            <a:prstGeom prst="line">
              <a:avLst/>
            </a:prstGeom>
            <a:noFill/>
            <a:ln w="25400">
              <a:solidFill>
                <a:srgbClr val="FAFD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108" name="Line 52"/>
            <p:cNvSpPr>
              <a:spLocks noChangeShapeType="1"/>
            </p:cNvSpPr>
            <p:nvPr/>
          </p:nvSpPr>
          <p:spPr bwMode="auto">
            <a:xfrm>
              <a:off x="1557" y="1690"/>
              <a:ext cx="29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109" name="Line 53"/>
            <p:cNvSpPr>
              <a:spLocks noChangeShapeType="1"/>
            </p:cNvSpPr>
            <p:nvPr/>
          </p:nvSpPr>
          <p:spPr bwMode="auto">
            <a:xfrm>
              <a:off x="1564" y="1856"/>
              <a:ext cx="298" cy="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110" name="Line 54"/>
            <p:cNvSpPr>
              <a:spLocks noChangeShapeType="1"/>
            </p:cNvSpPr>
            <p:nvPr/>
          </p:nvSpPr>
          <p:spPr bwMode="auto">
            <a:xfrm>
              <a:off x="1564" y="2024"/>
              <a:ext cx="29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55"/>
            <p:cNvGrpSpPr>
              <a:grpSpLocks/>
            </p:cNvGrpSpPr>
            <p:nvPr/>
          </p:nvGrpSpPr>
          <p:grpSpPr bwMode="auto">
            <a:xfrm>
              <a:off x="1029" y="1606"/>
              <a:ext cx="514" cy="655"/>
              <a:chOff x="4669" y="997"/>
              <a:chExt cx="578" cy="655"/>
            </a:xfrm>
          </p:grpSpPr>
          <p:sp>
            <p:nvSpPr>
              <p:cNvPr id="1453112" name="Rectangle 56"/>
              <p:cNvSpPr>
                <a:spLocks noChangeArrowheads="1"/>
              </p:cNvSpPr>
              <p:nvPr/>
            </p:nvSpPr>
            <p:spPr bwMode="auto">
              <a:xfrm>
                <a:off x="4861" y="1323"/>
                <a:ext cx="96" cy="161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113" name="Rectangle 57"/>
              <p:cNvSpPr>
                <a:spLocks noChangeArrowheads="1"/>
              </p:cNvSpPr>
              <p:nvPr/>
            </p:nvSpPr>
            <p:spPr bwMode="auto">
              <a:xfrm>
                <a:off x="4957" y="1323"/>
                <a:ext cx="95" cy="161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114" name="Rectangle 58"/>
              <p:cNvSpPr>
                <a:spLocks noChangeArrowheads="1"/>
              </p:cNvSpPr>
              <p:nvPr/>
            </p:nvSpPr>
            <p:spPr bwMode="auto">
              <a:xfrm>
                <a:off x="5052" y="1323"/>
                <a:ext cx="96" cy="161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115" name="Rectangle 59"/>
              <p:cNvSpPr>
                <a:spLocks noChangeArrowheads="1"/>
              </p:cNvSpPr>
              <p:nvPr/>
            </p:nvSpPr>
            <p:spPr bwMode="auto">
              <a:xfrm>
                <a:off x="5148" y="1323"/>
                <a:ext cx="96" cy="161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116" name="Rectangle 60"/>
              <p:cNvSpPr>
                <a:spLocks noChangeArrowheads="1"/>
              </p:cNvSpPr>
              <p:nvPr/>
            </p:nvSpPr>
            <p:spPr bwMode="auto">
              <a:xfrm>
                <a:off x="4696" y="1332"/>
                <a:ext cx="95" cy="161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117" name="Rectangle 61"/>
              <p:cNvSpPr>
                <a:spLocks noChangeArrowheads="1"/>
              </p:cNvSpPr>
              <p:nvPr/>
            </p:nvSpPr>
            <p:spPr bwMode="auto">
              <a:xfrm>
                <a:off x="4861" y="1162"/>
                <a:ext cx="96" cy="161"/>
              </a:xfrm>
              <a:prstGeom prst="rect">
                <a:avLst/>
              </a:prstGeom>
              <a:solidFill>
                <a:srgbClr val="51DC0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118" name="Rectangle 62"/>
              <p:cNvSpPr>
                <a:spLocks noChangeArrowheads="1"/>
              </p:cNvSpPr>
              <p:nvPr/>
            </p:nvSpPr>
            <p:spPr bwMode="auto">
              <a:xfrm>
                <a:off x="4957" y="1162"/>
                <a:ext cx="95" cy="161"/>
              </a:xfrm>
              <a:prstGeom prst="rect">
                <a:avLst/>
              </a:prstGeom>
              <a:solidFill>
                <a:srgbClr val="51DC0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119" name="Rectangle 63"/>
              <p:cNvSpPr>
                <a:spLocks noChangeArrowheads="1"/>
              </p:cNvSpPr>
              <p:nvPr/>
            </p:nvSpPr>
            <p:spPr bwMode="auto">
              <a:xfrm>
                <a:off x="5052" y="1162"/>
                <a:ext cx="96" cy="161"/>
              </a:xfrm>
              <a:prstGeom prst="rect">
                <a:avLst/>
              </a:prstGeom>
              <a:solidFill>
                <a:srgbClr val="51DC0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120" name="Rectangle 64"/>
              <p:cNvSpPr>
                <a:spLocks noChangeArrowheads="1"/>
              </p:cNvSpPr>
              <p:nvPr/>
            </p:nvSpPr>
            <p:spPr bwMode="auto">
              <a:xfrm>
                <a:off x="5148" y="1162"/>
                <a:ext cx="96" cy="161"/>
              </a:xfrm>
              <a:prstGeom prst="rect">
                <a:avLst/>
              </a:prstGeom>
              <a:solidFill>
                <a:srgbClr val="51DC0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121" name="Rectangle 65"/>
              <p:cNvSpPr>
                <a:spLocks noChangeArrowheads="1"/>
              </p:cNvSpPr>
              <p:nvPr/>
            </p:nvSpPr>
            <p:spPr bwMode="auto">
              <a:xfrm>
                <a:off x="4765" y="1162"/>
                <a:ext cx="96" cy="161"/>
              </a:xfrm>
              <a:prstGeom prst="rect">
                <a:avLst/>
              </a:prstGeom>
              <a:solidFill>
                <a:srgbClr val="51DC0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122" name="Rectangle 66"/>
              <p:cNvSpPr>
                <a:spLocks noChangeArrowheads="1"/>
              </p:cNvSpPr>
              <p:nvPr/>
            </p:nvSpPr>
            <p:spPr bwMode="auto">
              <a:xfrm>
                <a:off x="4669" y="1162"/>
                <a:ext cx="96" cy="161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123" name="Rectangle 67"/>
              <p:cNvSpPr>
                <a:spLocks noChangeArrowheads="1"/>
              </p:cNvSpPr>
              <p:nvPr/>
            </p:nvSpPr>
            <p:spPr bwMode="auto">
              <a:xfrm>
                <a:off x="4669" y="1323"/>
                <a:ext cx="96" cy="161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124" name="Rectangle 68"/>
              <p:cNvSpPr>
                <a:spLocks noChangeArrowheads="1"/>
              </p:cNvSpPr>
              <p:nvPr/>
            </p:nvSpPr>
            <p:spPr bwMode="auto">
              <a:xfrm>
                <a:off x="4861" y="997"/>
                <a:ext cx="96" cy="161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125" name="Rectangle 69"/>
              <p:cNvSpPr>
                <a:spLocks noChangeArrowheads="1"/>
              </p:cNvSpPr>
              <p:nvPr/>
            </p:nvSpPr>
            <p:spPr bwMode="auto">
              <a:xfrm>
                <a:off x="4957" y="997"/>
                <a:ext cx="95" cy="161"/>
              </a:xfrm>
              <a:prstGeom prst="rect">
                <a:avLst/>
              </a:prstGeom>
              <a:gradFill rotWithShape="0">
                <a:gsLst>
                  <a:gs pos="0">
                    <a:srgbClr val="F10534"/>
                  </a:gs>
                  <a:gs pos="100000">
                    <a:srgbClr val="F10534">
                      <a:gamma/>
                      <a:shade val="89804"/>
                      <a:invGamma/>
                    </a:srgbClr>
                  </a:gs>
                </a:gsLst>
                <a:lin ang="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126" name="Rectangle 70"/>
              <p:cNvSpPr>
                <a:spLocks noChangeArrowheads="1"/>
              </p:cNvSpPr>
              <p:nvPr/>
            </p:nvSpPr>
            <p:spPr bwMode="auto">
              <a:xfrm>
                <a:off x="5052" y="997"/>
                <a:ext cx="96" cy="161"/>
              </a:xfrm>
              <a:prstGeom prst="rect">
                <a:avLst/>
              </a:prstGeom>
              <a:gradFill rotWithShape="0">
                <a:gsLst>
                  <a:gs pos="0">
                    <a:srgbClr val="F10534"/>
                  </a:gs>
                  <a:gs pos="100000">
                    <a:srgbClr val="F10534">
                      <a:gamma/>
                      <a:shade val="89804"/>
                      <a:invGamma/>
                    </a:srgbClr>
                  </a:gs>
                </a:gsLst>
                <a:lin ang="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127" name="Rectangle 71"/>
              <p:cNvSpPr>
                <a:spLocks noChangeArrowheads="1"/>
              </p:cNvSpPr>
              <p:nvPr/>
            </p:nvSpPr>
            <p:spPr bwMode="auto">
              <a:xfrm>
                <a:off x="5148" y="997"/>
                <a:ext cx="96" cy="161"/>
              </a:xfrm>
              <a:prstGeom prst="rect">
                <a:avLst/>
              </a:prstGeom>
              <a:gradFill rotWithShape="0">
                <a:gsLst>
                  <a:gs pos="0">
                    <a:srgbClr val="F10534"/>
                  </a:gs>
                  <a:gs pos="100000">
                    <a:srgbClr val="F10534">
                      <a:gamma/>
                      <a:shade val="89804"/>
                      <a:invGamma/>
                    </a:srgbClr>
                  </a:gs>
                </a:gsLst>
                <a:lin ang="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128" name="Rectangle 72"/>
              <p:cNvSpPr>
                <a:spLocks noChangeArrowheads="1"/>
              </p:cNvSpPr>
              <p:nvPr/>
            </p:nvSpPr>
            <p:spPr bwMode="auto">
              <a:xfrm>
                <a:off x="4765" y="997"/>
                <a:ext cx="96" cy="161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129" name="Rectangle 73"/>
              <p:cNvSpPr>
                <a:spLocks noChangeArrowheads="1"/>
              </p:cNvSpPr>
              <p:nvPr/>
            </p:nvSpPr>
            <p:spPr bwMode="auto">
              <a:xfrm>
                <a:off x="4669" y="997"/>
                <a:ext cx="96" cy="161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130" name="Rectangle 74"/>
              <p:cNvSpPr>
                <a:spLocks noChangeArrowheads="1"/>
              </p:cNvSpPr>
              <p:nvPr/>
            </p:nvSpPr>
            <p:spPr bwMode="auto">
              <a:xfrm>
                <a:off x="4864" y="1491"/>
                <a:ext cx="95" cy="161"/>
              </a:xfrm>
              <a:prstGeom prst="rect">
                <a:avLst/>
              </a:prstGeom>
              <a:solidFill>
                <a:srgbClr val="FAFD0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131" name="Rectangle 75"/>
              <p:cNvSpPr>
                <a:spLocks noChangeArrowheads="1"/>
              </p:cNvSpPr>
              <p:nvPr/>
            </p:nvSpPr>
            <p:spPr bwMode="auto">
              <a:xfrm>
                <a:off x="4959" y="1491"/>
                <a:ext cx="96" cy="161"/>
              </a:xfrm>
              <a:prstGeom prst="rect">
                <a:avLst/>
              </a:prstGeom>
              <a:solidFill>
                <a:srgbClr val="FAFD0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132" name="Rectangle 76"/>
              <p:cNvSpPr>
                <a:spLocks noChangeArrowheads="1"/>
              </p:cNvSpPr>
              <p:nvPr/>
            </p:nvSpPr>
            <p:spPr bwMode="auto">
              <a:xfrm>
                <a:off x="5055" y="1491"/>
                <a:ext cx="96" cy="161"/>
              </a:xfrm>
              <a:prstGeom prst="rect">
                <a:avLst/>
              </a:prstGeom>
              <a:solidFill>
                <a:srgbClr val="FAFD0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133" name="Rectangle 77"/>
              <p:cNvSpPr>
                <a:spLocks noChangeArrowheads="1"/>
              </p:cNvSpPr>
              <p:nvPr/>
            </p:nvSpPr>
            <p:spPr bwMode="auto">
              <a:xfrm>
                <a:off x="5151" y="1491"/>
                <a:ext cx="96" cy="161"/>
              </a:xfrm>
              <a:prstGeom prst="rect">
                <a:avLst/>
              </a:prstGeom>
              <a:solidFill>
                <a:srgbClr val="FAFD0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134" name="Rectangle 78"/>
              <p:cNvSpPr>
                <a:spLocks noChangeArrowheads="1"/>
              </p:cNvSpPr>
              <p:nvPr/>
            </p:nvSpPr>
            <p:spPr bwMode="auto">
              <a:xfrm>
                <a:off x="4768" y="1491"/>
                <a:ext cx="96" cy="161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135" name="Rectangle 79"/>
              <p:cNvSpPr>
                <a:spLocks noChangeArrowheads="1"/>
              </p:cNvSpPr>
              <p:nvPr/>
            </p:nvSpPr>
            <p:spPr bwMode="auto">
              <a:xfrm>
                <a:off x="4672" y="1491"/>
                <a:ext cx="96" cy="161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  <p:sp>
            <p:nvSpPr>
              <p:cNvPr id="1453136" name="Rectangle 80"/>
              <p:cNvSpPr>
                <a:spLocks noChangeArrowheads="1"/>
              </p:cNvSpPr>
              <p:nvPr/>
            </p:nvSpPr>
            <p:spPr bwMode="auto">
              <a:xfrm>
                <a:off x="4764" y="1326"/>
                <a:ext cx="96" cy="161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200" b="1"/>
              </a:p>
            </p:txBody>
          </p:sp>
        </p:grpSp>
      </p:grpSp>
      <p:sp>
        <p:nvSpPr>
          <p:cNvPr id="1453137" name="Rectangle 81"/>
          <p:cNvSpPr>
            <a:spLocks noChangeArrowheads="1"/>
          </p:cNvSpPr>
          <p:nvPr/>
        </p:nvSpPr>
        <p:spPr bwMode="auto">
          <a:xfrm>
            <a:off x="376238" y="5791200"/>
            <a:ext cx="84963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400" i="1"/>
              <a:t>Why does this enhance throughput?</a:t>
            </a:r>
          </a:p>
        </p:txBody>
      </p:sp>
      <p:sp>
        <p:nvSpPr>
          <p:cNvPr id="1453138" name="Rectangle 82"/>
          <p:cNvSpPr>
            <a:spLocks noChangeArrowheads="1"/>
          </p:cNvSpPr>
          <p:nvPr/>
        </p:nvSpPr>
        <p:spPr bwMode="auto">
          <a:xfrm>
            <a:off x="449263" y="1190625"/>
            <a:ext cx="843756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400"/>
              <a:t>Fetch from thread with the least instructions in flight.</a:t>
            </a:r>
            <a:endParaRPr lang="en-US" sz="2400" i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09C7DB55-2B0C-B341-BA74-34DBAE4BE142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5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82600"/>
            <a:ext cx="7696200" cy="736600"/>
          </a:xfrm>
        </p:spPr>
        <p:txBody>
          <a:bodyPr/>
          <a:lstStyle/>
          <a:p>
            <a:r>
              <a:rPr lang="en-US"/>
              <a:t>Summary: Multithreaded Categories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39813" y="1736725"/>
            <a:ext cx="1143000" cy="3581400"/>
            <a:chOff x="528" y="912"/>
            <a:chExt cx="720" cy="2256"/>
          </a:xfrm>
        </p:grpSpPr>
        <p:sp>
          <p:nvSpPr>
            <p:cNvPr id="1457156" name="Rectangle 4"/>
            <p:cNvSpPr>
              <a:spLocks noChangeArrowheads="1"/>
            </p:cNvSpPr>
            <p:nvPr/>
          </p:nvSpPr>
          <p:spPr bwMode="auto">
            <a:xfrm>
              <a:off x="528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57" name="Rectangle 5"/>
            <p:cNvSpPr>
              <a:spLocks noChangeArrowheads="1"/>
            </p:cNvSpPr>
            <p:nvPr/>
          </p:nvSpPr>
          <p:spPr bwMode="auto">
            <a:xfrm>
              <a:off x="720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58" name="Rectangle 6"/>
            <p:cNvSpPr>
              <a:spLocks noChangeArrowheads="1"/>
            </p:cNvSpPr>
            <p:nvPr/>
          </p:nvSpPr>
          <p:spPr bwMode="auto">
            <a:xfrm>
              <a:off x="912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59" name="Rectangle 7"/>
            <p:cNvSpPr>
              <a:spLocks noChangeArrowheads="1"/>
            </p:cNvSpPr>
            <p:nvPr/>
          </p:nvSpPr>
          <p:spPr bwMode="auto">
            <a:xfrm>
              <a:off x="1104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60" name="Rectangle 8"/>
            <p:cNvSpPr>
              <a:spLocks noChangeArrowheads="1"/>
            </p:cNvSpPr>
            <p:nvPr/>
          </p:nvSpPr>
          <p:spPr bwMode="auto">
            <a:xfrm>
              <a:off x="528" y="11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61" name="Rectangle 9"/>
            <p:cNvSpPr>
              <a:spLocks noChangeArrowheads="1"/>
            </p:cNvSpPr>
            <p:nvPr/>
          </p:nvSpPr>
          <p:spPr bwMode="auto">
            <a:xfrm>
              <a:off x="720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62" name="Rectangle 10"/>
            <p:cNvSpPr>
              <a:spLocks noChangeArrowheads="1"/>
            </p:cNvSpPr>
            <p:nvPr/>
          </p:nvSpPr>
          <p:spPr bwMode="auto">
            <a:xfrm>
              <a:off x="912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63" name="Rectangle 11"/>
            <p:cNvSpPr>
              <a:spLocks noChangeArrowheads="1"/>
            </p:cNvSpPr>
            <p:nvPr/>
          </p:nvSpPr>
          <p:spPr bwMode="auto">
            <a:xfrm>
              <a:off x="1104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64" name="Rectangle 12"/>
            <p:cNvSpPr>
              <a:spLocks noChangeArrowheads="1"/>
            </p:cNvSpPr>
            <p:nvPr/>
          </p:nvSpPr>
          <p:spPr bwMode="auto">
            <a:xfrm>
              <a:off x="528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65" name="Rectangle 13"/>
            <p:cNvSpPr>
              <a:spLocks noChangeArrowheads="1"/>
            </p:cNvSpPr>
            <p:nvPr/>
          </p:nvSpPr>
          <p:spPr bwMode="auto">
            <a:xfrm>
              <a:off x="720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66" name="Rectangle 14"/>
            <p:cNvSpPr>
              <a:spLocks noChangeArrowheads="1"/>
            </p:cNvSpPr>
            <p:nvPr/>
          </p:nvSpPr>
          <p:spPr bwMode="auto">
            <a:xfrm>
              <a:off x="912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67" name="Rectangle 15"/>
            <p:cNvSpPr>
              <a:spLocks noChangeArrowheads="1"/>
            </p:cNvSpPr>
            <p:nvPr/>
          </p:nvSpPr>
          <p:spPr bwMode="auto">
            <a:xfrm>
              <a:off x="1104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68" name="Rectangle 16"/>
            <p:cNvSpPr>
              <a:spLocks noChangeArrowheads="1"/>
            </p:cNvSpPr>
            <p:nvPr/>
          </p:nvSpPr>
          <p:spPr bwMode="auto">
            <a:xfrm>
              <a:off x="528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69" name="Rectangle 17"/>
            <p:cNvSpPr>
              <a:spLocks noChangeArrowheads="1"/>
            </p:cNvSpPr>
            <p:nvPr/>
          </p:nvSpPr>
          <p:spPr bwMode="auto">
            <a:xfrm>
              <a:off x="720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70" name="Rectangle 18"/>
            <p:cNvSpPr>
              <a:spLocks noChangeArrowheads="1"/>
            </p:cNvSpPr>
            <p:nvPr/>
          </p:nvSpPr>
          <p:spPr bwMode="auto">
            <a:xfrm>
              <a:off x="912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71" name="Rectangle 19"/>
            <p:cNvSpPr>
              <a:spLocks noChangeArrowheads="1"/>
            </p:cNvSpPr>
            <p:nvPr/>
          </p:nvSpPr>
          <p:spPr bwMode="auto">
            <a:xfrm>
              <a:off x="1104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72" name="Rectangle 20"/>
            <p:cNvSpPr>
              <a:spLocks noChangeArrowheads="1"/>
            </p:cNvSpPr>
            <p:nvPr/>
          </p:nvSpPr>
          <p:spPr bwMode="auto">
            <a:xfrm>
              <a:off x="528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73" name="Rectangle 21"/>
            <p:cNvSpPr>
              <a:spLocks noChangeArrowheads="1"/>
            </p:cNvSpPr>
            <p:nvPr/>
          </p:nvSpPr>
          <p:spPr bwMode="auto">
            <a:xfrm>
              <a:off x="720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74" name="Rectangle 22"/>
            <p:cNvSpPr>
              <a:spLocks noChangeArrowheads="1"/>
            </p:cNvSpPr>
            <p:nvPr/>
          </p:nvSpPr>
          <p:spPr bwMode="auto">
            <a:xfrm>
              <a:off x="912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75" name="Rectangle 23"/>
            <p:cNvSpPr>
              <a:spLocks noChangeArrowheads="1"/>
            </p:cNvSpPr>
            <p:nvPr/>
          </p:nvSpPr>
          <p:spPr bwMode="auto">
            <a:xfrm>
              <a:off x="1104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76" name="Rectangle 24"/>
            <p:cNvSpPr>
              <a:spLocks noChangeArrowheads="1"/>
            </p:cNvSpPr>
            <p:nvPr/>
          </p:nvSpPr>
          <p:spPr bwMode="auto">
            <a:xfrm>
              <a:off x="528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77" name="Rectangle 25"/>
            <p:cNvSpPr>
              <a:spLocks noChangeArrowheads="1"/>
            </p:cNvSpPr>
            <p:nvPr/>
          </p:nvSpPr>
          <p:spPr bwMode="auto">
            <a:xfrm>
              <a:off x="720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78" name="Rectangle 26"/>
            <p:cNvSpPr>
              <a:spLocks noChangeArrowheads="1"/>
            </p:cNvSpPr>
            <p:nvPr/>
          </p:nvSpPr>
          <p:spPr bwMode="auto">
            <a:xfrm>
              <a:off x="912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79" name="Rectangle 27"/>
            <p:cNvSpPr>
              <a:spLocks noChangeArrowheads="1"/>
            </p:cNvSpPr>
            <p:nvPr/>
          </p:nvSpPr>
          <p:spPr bwMode="auto">
            <a:xfrm>
              <a:off x="1104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80" name="Rectangle 28"/>
            <p:cNvSpPr>
              <a:spLocks noChangeArrowheads="1"/>
            </p:cNvSpPr>
            <p:nvPr/>
          </p:nvSpPr>
          <p:spPr bwMode="auto">
            <a:xfrm>
              <a:off x="528" y="206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81" name="Rectangle 29"/>
            <p:cNvSpPr>
              <a:spLocks noChangeArrowheads="1"/>
            </p:cNvSpPr>
            <p:nvPr/>
          </p:nvSpPr>
          <p:spPr bwMode="auto">
            <a:xfrm>
              <a:off x="720" y="206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82" name="Rectangle 30"/>
            <p:cNvSpPr>
              <a:spLocks noChangeArrowheads="1"/>
            </p:cNvSpPr>
            <p:nvPr/>
          </p:nvSpPr>
          <p:spPr bwMode="auto">
            <a:xfrm>
              <a:off x="912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83" name="Rectangle 31"/>
            <p:cNvSpPr>
              <a:spLocks noChangeArrowheads="1"/>
            </p:cNvSpPr>
            <p:nvPr/>
          </p:nvSpPr>
          <p:spPr bwMode="auto">
            <a:xfrm>
              <a:off x="1104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84" name="Rectangle 32"/>
            <p:cNvSpPr>
              <a:spLocks noChangeArrowheads="1"/>
            </p:cNvSpPr>
            <p:nvPr/>
          </p:nvSpPr>
          <p:spPr bwMode="auto">
            <a:xfrm>
              <a:off x="528" y="225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85" name="Rectangle 33"/>
            <p:cNvSpPr>
              <a:spLocks noChangeArrowheads="1"/>
            </p:cNvSpPr>
            <p:nvPr/>
          </p:nvSpPr>
          <p:spPr bwMode="auto">
            <a:xfrm>
              <a:off x="720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86" name="Rectangle 34"/>
            <p:cNvSpPr>
              <a:spLocks noChangeArrowheads="1"/>
            </p:cNvSpPr>
            <p:nvPr/>
          </p:nvSpPr>
          <p:spPr bwMode="auto">
            <a:xfrm>
              <a:off x="912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87" name="Rectangle 35"/>
            <p:cNvSpPr>
              <a:spLocks noChangeArrowheads="1"/>
            </p:cNvSpPr>
            <p:nvPr/>
          </p:nvSpPr>
          <p:spPr bwMode="auto">
            <a:xfrm>
              <a:off x="1104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88" name="Rectangle 36"/>
            <p:cNvSpPr>
              <a:spLocks noChangeArrowheads="1"/>
            </p:cNvSpPr>
            <p:nvPr/>
          </p:nvSpPr>
          <p:spPr bwMode="auto">
            <a:xfrm>
              <a:off x="528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89" name="Rectangle 37"/>
            <p:cNvSpPr>
              <a:spLocks noChangeArrowheads="1"/>
            </p:cNvSpPr>
            <p:nvPr/>
          </p:nvSpPr>
          <p:spPr bwMode="auto">
            <a:xfrm>
              <a:off x="720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90" name="Rectangle 38"/>
            <p:cNvSpPr>
              <a:spLocks noChangeArrowheads="1"/>
            </p:cNvSpPr>
            <p:nvPr/>
          </p:nvSpPr>
          <p:spPr bwMode="auto">
            <a:xfrm>
              <a:off x="912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91" name="Rectangle 39"/>
            <p:cNvSpPr>
              <a:spLocks noChangeArrowheads="1"/>
            </p:cNvSpPr>
            <p:nvPr/>
          </p:nvSpPr>
          <p:spPr bwMode="auto">
            <a:xfrm>
              <a:off x="1104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92" name="Rectangle 40"/>
            <p:cNvSpPr>
              <a:spLocks noChangeArrowheads="1"/>
            </p:cNvSpPr>
            <p:nvPr/>
          </p:nvSpPr>
          <p:spPr bwMode="auto">
            <a:xfrm>
              <a:off x="528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93" name="Rectangle 41"/>
            <p:cNvSpPr>
              <a:spLocks noChangeArrowheads="1"/>
            </p:cNvSpPr>
            <p:nvPr/>
          </p:nvSpPr>
          <p:spPr bwMode="auto">
            <a:xfrm>
              <a:off x="720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94" name="Rectangle 42"/>
            <p:cNvSpPr>
              <a:spLocks noChangeArrowheads="1"/>
            </p:cNvSpPr>
            <p:nvPr/>
          </p:nvSpPr>
          <p:spPr bwMode="auto">
            <a:xfrm>
              <a:off x="912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95" name="Rectangle 43"/>
            <p:cNvSpPr>
              <a:spLocks noChangeArrowheads="1"/>
            </p:cNvSpPr>
            <p:nvPr/>
          </p:nvSpPr>
          <p:spPr bwMode="auto">
            <a:xfrm>
              <a:off x="1104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96" name="Rectangle 44"/>
            <p:cNvSpPr>
              <a:spLocks noChangeArrowheads="1"/>
            </p:cNvSpPr>
            <p:nvPr/>
          </p:nvSpPr>
          <p:spPr bwMode="auto">
            <a:xfrm>
              <a:off x="528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97" name="Rectangle 45"/>
            <p:cNvSpPr>
              <a:spLocks noChangeArrowheads="1"/>
            </p:cNvSpPr>
            <p:nvPr/>
          </p:nvSpPr>
          <p:spPr bwMode="auto">
            <a:xfrm>
              <a:off x="720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98" name="Rectangle 46"/>
            <p:cNvSpPr>
              <a:spLocks noChangeArrowheads="1"/>
            </p:cNvSpPr>
            <p:nvPr/>
          </p:nvSpPr>
          <p:spPr bwMode="auto">
            <a:xfrm>
              <a:off x="912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99" name="Rectangle 47"/>
            <p:cNvSpPr>
              <a:spLocks noChangeArrowheads="1"/>
            </p:cNvSpPr>
            <p:nvPr/>
          </p:nvSpPr>
          <p:spPr bwMode="auto">
            <a:xfrm>
              <a:off x="1104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00" name="Rectangle 48"/>
            <p:cNvSpPr>
              <a:spLocks noChangeArrowheads="1"/>
            </p:cNvSpPr>
            <p:nvPr/>
          </p:nvSpPr>
          <p:spPr bwMode="auto">
            <a:xfrm>
              <a:off x="528" y="302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01" name="Rectangle 49"/>
            <p:cNvSpPr>
              <a:spLocks noChangeArrowheads="1"/>
            </p:cNvSpPr>
            <p:nvPr/>
          </p:nvSpPr>
          <p:spPr bwMode="auto">
            <a:xfrm>
              <a:off x="720" y="302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02" name="Rectangle 50"/>
            <p:cNvSpPr>
              <a:spLocks noChangeArrowheads="1"/>
            </p:cNvSpPr>
            <p:nvPr/>
          </p:nvSpPr>
          <p:spPr bwMode="auto">
            <a:xfrm>
              <a:off x="912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03" name="Rectangle 51"/>
            <p:cNvSpPr>
              <a:spLocks noChangeArrowheads="1"/>
            </p:cNvSpPr>
            <p:nvPr/>
          </p:nvSpPr>
          <p:spPr bwMode="auto">
            <a:xfrm>
              <a:off x="1104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2563813" y="1736725"/>
            <a:ext cx="1143000" cy="3581400"/>
            <a:chOff x="1584" y="912"/>
            <a:chExt cx="720" cy="2256"/>
          </a:xfrm>
        </p:grpSpPr>
        <p:sp>
          <p:nvSpPr>
            <p:cNvPr id="1457205" name="Rectangle 53"/>
            <p:cNvSpPr>
              <a:spLocks noChangeArrowheads="1"/>
            </p:cNvSpPr>
            <p:nvPr/>
          </p:nvSpPr>
          <p:spPr bwMode="auto">
            <a:xfrm>
              <a:off x="1584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06" name="Rectangle 54"/>
            <p:cNvSpPr>
              <a:spLocks noChangeArrowheads="1"/>
            </p:cNvSpPr>
            <p:nvPr/>
          </p:nvSpPr>
          <p:spPr bwMode="auto">
            <a:xfrm>
              <a:off x="1776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07" name="Rectangle 55"/>
            <p:cNvSpPr>
              <a:spLocks noChangeArrowheads="1"/>
            </p:cNvSpPr>
            <p:nvPr/>
          </p:nvSpPr>
          <p:spPr bwMode="auto">
            <a:xfrm>
              <a:off x="1968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08" name="Rectangle 56"/>
            <p:cNvSpPr>
              <a:spLocks noChangeArrowheads="1"/>
            </p:cNvSpPr>
            <p:nvPr/>
          </p:nvSpPr>
          <p:spPr bwMode="auto">
            <a:xfrm>
              <a:off x="2160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09" name="Rectangle 57"/>
            <p:cNvSpPr>
              <a:spLocks noChangeArrowheads="1"/>
            </p:cNvSpPr>
            <p:nvPr/>
          </p:nvSpPr>
          <p:spPr bwMode="auto">
            <a:xfrm>
              <a:off x="1584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10" name="Rectangle 58"/>
            <p:cNvSpPr>
              <a:spLocks noChangeArrowheads="1"/>
            </p:cNvSpPr>
            <p:nvPr/>
          </p:nvSpPr>
          <p:spPr bwMode="auto">
            <a:xfrm>
              <a:off x="1776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11" name="Rectangle 59"/>
            <p:cNvSpPr>
              <a:spLocks noChangeArrowheads="1"/>
            </p:cNvSpPr>
            <p:nvPr/>
          </p:nvSpPr>
          <p:spPr bwMode="auto">
            <a:xfrm>
              <a:off x="1968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12" name="Rectangle 60"/>
            <p:cNvSpPr>
              <a:spLocks noChangeArrowheads="1"/>
            </p:cNvSpPr>
            <p:nvPr/>
          </p:nvSpPr>
          <p:spPr bwMode="auto">
            <a:xfrm>
              <a:off x="2160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13" name="Rectangle 61"/>
            <p:cNvSpPr>
              <a:spLocks noChangeArrowheads="1"/>
            </p:cNvSpPr>
            <p:nvPr/>
          </p:nvSpPr>
          <p:spPr bwMode="auto">
            <a:xfrm>
              <a:off x="1584" y="129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14" name="Rectangle 62"/>
            <p:cNvSpPr>
              <a:spLocks noChangeArrowheads="1"/>
            </p:cNvSpPr>
            <p:nvPr/>
          </p:nvSpPr>
          <p:spPr bwMode="auto">
            <a:xfrm>
              <a:off x="1776" y="129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15" name="Rectangle 63"/>
            <p:cNvSpPr>
              <a:spLocks noChangeArrowheads="1"/>
            </p:cNvSpPr>
            <p:nvPr/>
          </p:nvSpPr>
          <p:spPr bwMode="auto">
            <a:xfrm>
              <a:off x="1968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16" name="Rectangle 64"/>
            <p:cNvSpPr>
              <a:spLocks noChangeArrowheads="1"/>
            </p:cNvSpPr>
            <p:nvPr/>
          </p:nvSpPr>
          <p:spPr bwMode="auto">
            <a:xfrm>
              <a:off x="2160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17" name="Rectangle 65"/>
            <p:cNvSpPr>
              <a:spLocks noChangeArrowheads="1"/>
            </p:cNvSpPr>
            <p:nvPr/>
          </p:nvSpPr>
          <p:spPr bwMode="auto">
            <a:xfrm>
              <a:off x="1584" y="1488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18" name="Rectangle 66"/>
            <p:cNvSpPr>
              <a:spLocks noChangeArrowheads="1"/>
            </p:cNvSpPr>
            <p:nvPr/>
          </p:nvSpPr>
          <p:spPr bwMode="auto">
            <a:xfrm>
              <a:off x="1776" y="1488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19" name="Rectangle 67"/>
            <p:cNvSpPr>
              <a:spLocks noChangeArrowheads="1"/>
            </p:cNvSpPr>
            <p:nvPr/>
          </p:nvSpPr>
          <p:spPr bwMode="auto">
            <a:xfrm>
              <a:off x="1968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20" name="Rectangle 68"/>
            <p:cNvSpPr>
              <a:spLocks noChangeArrowheads="1"/>
            </p:cNvSpPr>
            <p:nvPr/>
          </p:nvSpPr>
          <p:spPr bwMode="auto">
            <a:xfrm>
              <a:off x="2160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21" name="Rectangle 69"/>
            <p:cNvSpPr>
              <a:spLocks noChangeArrowheads="1"/>
            </p:cNvSpPr>
            <p:nvPr/>
          </p:nvSpPr>
          <p:spPr bwMode="auto">
            <a:xfrm>
              <a:off x="1584" y="168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22" name="Rectangle 70"/>
            <p:cNvSpPr>
              <a:spLocks noChangeArrowheads="1"/>
            </p:cNvSpPr>
            <p:nvPr/>
          </p:nvSpPr>
          <p:spPr bwMode="auto">
            <a:xfrm>
              <a:off x="1776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23" name="Rectangle 71"/>
            <p:cNvSpPr>
              <a:spLocks noChangeArrowheads="1"/>
            </p:cNvSpPr>
            <p:nvPr/>
          </p:nvSpPr>
          <p:spPr bwMode="auto">
            <a:xfrm>
              <a:off x="1968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24" name="Rectangle 72"/>
            <p:cNvSpPr>
              <a:spLocks noChangeArrowheads="1"/>
            </p:cNvSpPr>
            <p:nvPr/>
          </p:nvSpPr>
          <p:spPr bwMode="auto">
            <a:xfrm>
              <a:off x="2160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25" name="Rectangle 73"/>
            <p:cNvSpPr>
              <a:spLocks noChangeArrowheads="1"/>
            </p:cNvSpPr>
            <p:nvPr/>
          </p:nvSpPr>
          <p:spPr bwMode="auto">
            <a:xfrm>
              <a:off x="1584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26" name="Rectangle 74"/>
            <p:cNvSpPr>
              <a:spLocks noChangeArrowheads="1"/>
            </p:cNvSpPr>
            <p:nvPr/>
          </p:nvSpPr>
          <p:spPr bwMode="auto">
            <a:xfrm>
              <a:off x="1776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27" name="Rectangle 75"/>
            <p:cNvSpPr>
              <a:spLocks noChangeArrowheads="1"/>
            </p:cNvSpPr>
            <p:nvPr/>
          </p:nvSpPr>
          <p:spPr bwMode="auto">
            <a:xfrm>
              <a:off x="1968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28" name="Rectangle 76"/>
            <p:cNvSpPr>
              <a:spLocks noChangeArrowheads="1"/>
            </p:cNvSpPr>
            <p:nvPr/>
          </p:nvSpPr>
          <p:spPr bwMode="auto">
            <a:xfrm>
              <a:off x="2160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29" name="Rectangle 77"/>
            <p:cNvSpPr>
              <a:spLocks noChangeArrowheads="1"/>
            </p:cNvSpPr>
            <p:nvPr/>
          </p:nvSpPr>
          <p:spPr bwMode="auto">
            <a:xfrm>
              <a:off x="1584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30" name="Rectangle 78"/>
            <p:cNvSpPr>
              <a:spLocks noChangeArrowheads="1"/>
            </p:cNvSpPr>
            <p:nvPr/>
          </p:nvSpPr>
          <p:spPr bwMode="auto">
            <a:xfrm>
              <a:off x="1776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31" name="Rectangle 79" descr="Wide downward diagonal"/>
            <p:cNvSpPr>
              <a:spLocks noChangeArrowheads="1"/>
            </p:cNvSpPr>
            <p:nvPr/>
          </p:nvSpPr>
          <p:spPr bwMode="auto">
            <a:xfrm>
              <a:off x="1968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32" name="Rectangle 80"/>
            <p:cNvSpPr>
              <a:spLocks noChangeArrowheads="1"/>
            </p:cNvSpPr>
            <p:nvPr/>
          </p:nvSpPr>
          <p:spPr bwMode="auto">
            <a:xfrm>
              <a:off x="2160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33" name="Rectangle 81"/>
            <p:cNvSpPr>
              <a:spLocks noChangeArrowheads="1"/>
            </p:cNvSpPr>
            <p:nvPr/>
          </p:nvSpPr>
          <p:spPr bwMode="auto">
            <a:xfrm>
              <a:off x="1584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34" name="Rectangle 82"/>
            <p:cNvSpPr>
              <a:spLocks noChangeArrowheads="1"/>
            </p:cNvSpPr>
            <p:nvPr/>
          </p:nvSpPr>
          <p:spPr bwMode="auto">
            <a:xfrm>
              <a:off x="1776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35" name="Rectangle 83"/>
            <p:cNvSpPr>
              <a:spLocks noChangeArrowheads="1"/>
            </p:cNvSpPr>
            <p:nvPr/>
          </p:nvSpPr>
          <p:spPr bwMode="auto">
            <a:xfrm>
              <a:off x="1968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36" name="Rectangle 84"/>
            <p:cNvSpPr>
              <a:spLocks noChangeArrowheads="1"/>
            </p:cNvSpPr>
            <p:nvPr/>
          </p:nvSpPr>
          <p:spPr bwMode="auto">
            <a:xfrm>
              <a:off x="2160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37" name="Rectangle 85" descr="Small checker board"/>
            <p:cNvSpPr>
              <a:spLocks noChangeArrowheads="1"/>
            </p:cNvSpPr>
            <p:nvPr/>
          </p:nvSpPr>
          <p:spPr bwMode="auto">
            <a:xfrm>
              <a:off x="1584" y="2448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38" name="Rectangle 86"/>
            <p:cNvSpPr>
              <a:spLocks noChangeArrowheads="1"/>
            </p:cNvSpPr>
            <p:nvPr/>
          </p:nvSpPr>
          <p:spPr bwMode="auto">
            <a:xfrm>
              <a:off x="1776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39" name="Rectangle 87"/>
            <p:cNvSpPr>
              <a:spLocks noChangeArrowheads="1"/>
            </p:cNvSpPr>
            <p:nvPr/>
          </p:nvSpPr>
          <p:spPr bwMode="auto">
            <a:xfrm>
              <a:off x="1968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40" name="Rectangle 88"/>
            <p:cNvSpPr>
              <a:spLocks noChangeArrowheads="1"/>
            </p:cNvSpPr>
            <p:nvPr/>
          </p:nvSpPr>
          <p:spPr bwMode="auto">
            <a:xfrm>
              <a:off x="2160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41" name="Rectangle 89" descr="Small grid"/>
            <p:cNvSpPr>
              <a:spLocks noChangeArrowheads="1"/>
            </p:cNvSpPr>
            <p:nvPr/>
          </p:nvSpPr>
          <p:spPr bwMode="auto">
            <a:xfrm>
              <a:off x="1584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42" name="Rectangle 90" descr="Small grid"/>
            <p:cNvSpPr>
              <a:spLocks noChangeArrowheads="1"/>
            </p:cNvSpPr>
            <p:nvPr/>
          </p:nvSpPr>
          <p:spPr bwMode="auto">
            <a:xfrm>
              <a:off x="1776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43" name="Rectangle 91" descr="Small grid"/>
            <p:cNvSpPr>
              <a:spLocks noChangeArrowheads="1"/>
            </p:cNvSpPr>
            <p:nvPr/>
          </p:nvSpPr>
          <p:spPr bwMode="auto">
            <a:xfrm>
              <a:off x="1968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44" name="Rectangle 92" descr="Small grid"/>
            <p:cNvSpPr>
              <a:spLocks noChangeArrowheads="1"/>
            </p:cNvSpPr>
            <p:nvPr/>
          </p:nvSpPr>
          <p:spPr bwMode="auto">
            <a:xfrm>
              <a:off x="2160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45" name="Rectangle 93"/>
            <p:cNvSpPr>
              <a:spLocks noChangeArrowheads="1"/>
            </p:cNvSpPr>
            <p:nvPr/>
          </p:nvSpPr>
          <p:spPr bwMode="auto">
            <a:xfrm>
              <a:off x="1584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46" name="Rectangle 94"/>
            <p:cNvSpPr>
              <a:spLocks noChangeArrowheads="1"/>
            </p:cNvSpPr>
            <p:nvPr/>
          </p:nvSpPr>
          <p:spPr bwMode="auto">
            <a:xfrm>
              <a:off x="1776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47" name="Rectangle 95"/>
            <p:cNvSpPr>
              <a:spLocks noChangeArrowheads="1"/>
            </p:cNvSpPr>
            <p:nvPr/>
          </p:nvSpPr>
          <p:spPr bwMode="auto">
            <a:xfrm>
              <a:off x="1968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48" name="Rectangle 96"/>
            <p:cNvSpPr>
              <a:spLocks noChangeArrowheads="1"/>
            </p:cNvSpPr>
            <p:nvPr/>
          </p:nvSpPr>
          <p:spPr bwMode="auto">
            <a:xfrm>
              <a:off x="2160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49" name="Rectangle 97" descr="Wide downward diagonal"/>
            <p:cNvSpPr>
              <a:spLocks noChangeArrowheads="1"/>
            </p:cNvSpPr>
            <p:nvPr/>
          </p:nvSpPr>
          <p:spPr bwMode="auto">
            <a:xfrm>
              <a:off x="1584" y="302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50" name="Rectangle 98"/>
            <p:cNvSpPr>
              <a:spLocks noChangeArrowheads="1"/>
            </p:cNvSpPr>
            <p:nvPr/>
          </p:nvSpPr>
          <p:spPr bwMode="auto">
            <a:xfrm>
              <a:off x="1776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51" name="Rectangle 99"/>
            <p:cNvSpPr>
              <a:spLocks noChangeArrowheads="1"/>
            </p:cNvSpPr>
            <p:nvPr/>
          </p:nvSpPr>
          <p:spPr bwMode="auto">
            <a:xfrm>
              <a:off x="1968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52" name="Rectangle 100"/>
            <p:cNvSpPr>
              <a:spLocks noChangeArrowheads="1"/>
            </p:cNvSpPr>
            <p:nvPr/>
          </p:nvSpPr>
          <p:spPr bwMode="auto">
            <a:xfrm>
              <a:off x="2160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01"/>
          <p:cNvGrpSpPr>
            <a:grpSpLocks/>
          </p:cNvGrpSpPr>
          <p:nvPr/>
        </p:nvGrpSpPr>
        <p:grpSpPr bwMode="auto">
          <a:xfrm>
            <a:off x="4087813" y="1736725"/>
            <a:ext cx="1143000" cy="3581400"/>
            <a:chOff x="2640" y="912"/>
            <a:chExt cx="720" cy="2256"/>
          </a:xfrm>
        </p:grpSpPr>
        <p:sp>
          <p:nvSpPr>
            <p:cNvPr id="1457254" name="Rectangle 102" descr="Wide downward diagonal"/>
            <p:cNvSpPr>
              <a:spLocks noChangeArrowheads="1"/>
            </p:cNvSpPr>
            <p:nvPr/>
          </p:nvSpPr>
          <p:spPr bwMode="auto">
            <a:xfrm>
              <a:off x="2640" y="1680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55" name="Rectangle 103" descr="Wide downward diagonal"/>
            <p:cNvSpPr>
              <a:spLocks noChangeArrowheads="1"/>
            </p:cNvSpPr>
            <p:nvPr/>
          </p:nvSpPr>
          <p:spPr bwMode="auto">
            <a:xfrm>
              <a:off x="2832" y="1680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56" name="Rectangle 104"/>
            <p:cNvSpPr>
              <a:spLocks noChangeArrowheads="1"/>
            </p:cNvSpPr>
            <p:nvPr/>
          </p:nvSpPr>
          <p:spPr bwMode="auto">
            <a:xfrm>
              <a:off x="3024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57" name="Rectangle 105"/>
            <p:cNvSpPr>
              <a:spLocks noChangeArrowheads="1"/>
            </p:cNvSpPr>
            <p:nvPr/>
          </p:nvSpPr>
          <p:spPr bwMode="auto">
            <a:xfrm>
              <a:off x="3216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58" name="Rectangle 106" descr="Wide downward diagonal"/>
            <p:cNvSpPr>
              <a:spLocks noChangeArrowheads="1"/>
            </p:cNvSpPr>
            <p:nvPr/>
          </p:nvSpPr>
          <p:spPr bwMode="auto">
            <a:xfrm>
              <a:off x="2640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59" name="Rectangle 107" descr="Wide downward diagonal"/>
            <p:cNvSpPr>
              <a:spLocks noChangeArrowheads="1"/>
            </p:cNvSpPr>
            <p:nvPr/>
          </p:nvSpPr>
          <p:spPr bwMode="auto">
            <a:xfrm>
              <a:off x="2832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60" name="Rectangle 108" descr="Wide downward diagonal"/>
            <p:cNvSpPr>
              <a:spLocks noChangeArrowheads="1"/>
            </p:cNvSpPr>
            <p:nvPr/>
          </p:nvSpPr>
          <p:spPr bwMode="auto">
            <a:xfrm>
              <a:off x="3024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61" name="Rectangle 109"/>
            <p:cNvSpPr>
              <a:spLocks noChangeArrowheads="1"/>
            </p:cNvSpPr>
            <p:nvPr/>
          </p:nvSpPr>
          <p:spPr bwMode="auto">
            <a:xfrm>
              <a:off x="3216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62" name="Rectangle 110"/>
            <p:cNvSpPr>
              <a:spLocks noChangeArrowheads="1"/>
            </p:cNvSpPr>
            <p:nvPr/>
          </p:nvSpPr>
          <p:spPr bwMode="auto">
            <a:xfrm>
              <a:off x="2640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63" name="Rectangle 111"/>
            <p:cNvSpPr>
              <a:spLocks noChangeArrowheads="1"/>
            </p:cNvSpPr>
            <p:nvPr/>
          </p:nvSpPr>
          <p:spPr bwMode="auto">
            <a:xfrm>
              <a:off x="2832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64" name="Rectangle 112" descr="Wide downward diagonal"/>
            <p:cNvSpPr>
              <a:spLocks noChangeArrowheads="1"/>
            </p:cNvSpPr>
            <p:nvPr/>
          </p:nvSpPr>
          <p:spPr bwMode="auto">
            <a:xfrm>
              <a:off x="3024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65" name="Rectangle 113"/>
            <p:cNvSpPr>
              <a:spLocks noChangeArrowheads="1"/>
            </p:cNvSpPr>
            <p:nvPr/>
          </p:nvSpPr>
          <p:spPr bwMode="auto">
            <a:xfrm>
              <a:off x="3216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66" name="Rectangle 114"/>
            <p:cNvSpPr>
              <a:spLocks noChangeArrowheads="1"/>
            </p:cNvSpPr>
            <p:nvPr/>
          </p:nvSpPr>
          <p:spPr bwMode="auto">
            <a:xfrm>
              <a:off x="2640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67" name="Rectangle 115"/>
            <p:cNvSpPr>
              <a:spLocks noChangeArrowheads="1"/>
            </p:cNvSpPr>
            <p:nvPr/>
          </p:nvSpPr>
          <p:spPr bwMode="auto">
            <a:xfrm>
              <a:off x="2832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68" name="Rectangle 116"/>
            <p:cNvSpPr>
              <a:spLocks noChangeArrowheads="1"/>
            </p:cNvSpPr>
            <p:nvPr/>
          </p:nvSpPr>
          <p:spPr bwMode="auto">
            <a:xfrm>
              <a:off x="3024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69" name="Rectangle 117"/>
            <p:cNvSpPr>
              <a:spLocks noChangeArrowheads="1"/>
            </p:cNvSpPr>
            <p:nvPr/>
          </p:nvSpPr>
          <p:spPr bwMode="auto">
            <a:xfrm>
              <a:off x="3216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70" name="Rectangle 118"/>
            <p:cNvSpPr>
              <a:spLocks noChangeArrowheads="1"/>
            </p:cNvSpPr>
            <p:nvPr/>
          </p:nvSpPr>
          <p:spPr bwMode="auto">
            <a:xfrm>
              <a:off x="2640" y="2448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71" name="Rectangle 119"/>
            <p:cNvSpPr>
              <a:spLocks noChangeArrowheads="1"/>
            </p:cNvSpPr>
            <p:nvPr/>
          </p:nvSpPr>
          <p:spPr bwMode="auto">
            <a:xfrm>
              <a:off x="2832" y="2448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72" name="Rectangle 120"/>
            <p:cNvSpPr>
              <a:spLocks noChangeArrowheads="1"/>
            </p:cNvSpPr>
            <p:nvPr/>
          </p:nvSpPr>
          <p:spPr bwMode="auto">
            <a:xfrm>
              <a:off x="3024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73" name="Rectangle 121"/>
            <p:cNvSpPr>
              <a:spLocks noChangeArrowheads="1"/>
            </p:cNvSpPr>
            <p:nvPr/>
          </p:nvSpPr>
          <p:spPr bwMode="auto">
            <a:xfrm>
              <a:off x="3216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74" name="Rectangle 122"/>
            <p:cNvSpPr>
              <a:spLocks noChangeArrowheads="1"/>
            </p:cNvSpPr>
            <p:nvPr/>
          </p:nvSpPr>
          <p:spPr bwMode="auto">
            <a:xfrm>
              <a:off x="2640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75" name="Rectangle 123"/>
            <p:cNvSpPr>
              <a:spLocks noChangeArrowheads="1"/>
            </p:cNvSpPr>
            <p:nvPr/>
          </p:nvSpPr>
          <p:spPr bwMode="auto">
            <a:xfrm>
              <a:off x="2832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76" name="Rectangle 124"/>
            <p:cNvSpPr>
              <a:spLocks noChangeArrowheads="1"/>
            </p:cNvSpPr>
            <p:nvPr/>
          </p:nvSpPr>
          <p:spPr bwMode="auto">
            <a:xfrm>
              <a:off x="3024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77" name="Rectangle 125"/>
            <p:cNvSpPr>
              <a:spLocks noChangeArrowheads="1"/>
            </p:cNvSpPr>
            <p:nvPr/>
          </p:nvSpPr>
          <p:spPr bwMode="auto">
            <a:xfrm>
              <a:off x="3216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78" name="Rectangle 126" descr="Small checker board"/>
            <p:cNvSpPr>
              <a:spLocks noChangeArrowheads="1"/>
            </p:cNvSpPr>
            <p:nvPr/>
          </p:nvSpPr>
          <p:spPr bwMode="auto">
            <a:xfrm>
              <a:off x="2640" y="2832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79" name="Rectangle 127" descr="Small checker board"/>
            <p:cNvSpPr>
              <a:spLocks noChangeArrowheads="1"/>
            </p:cNvSpPr>
            <p:nvPr/>
          </p:nvSpPr>
          <p:spPr bwMode="auto">
            <a:xfrm>
              <a:off x="2832" y="2832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80" name="Rectangle 128"/>
            <p:cNvSpPr>
              <a:spLocks noChangeArrowheads="1"/>
            </p:cNvSpPr>
            <p:nvPr/>
          </p:nvSpPr>
          <p:spPr bwMode="auto">
            <a:xfrm>
              <a:off x="3024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81" name="Rectangle 129"/>
            <p:cNvSpPr>
              <a:spLocks noChangeArrowheads="1"/>
            </p:cNvSpPr>
            <p:nvPr/>
          </p:nvSpPr>
          <p:spPr bwMode="auto">
            <a:xfrm>
              <a:off x="3216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82" name="Rectangle 130" descr="Small checker board"/>
            <p:cNvSpPr>
              <a:spLocks noChangeArrowheads="1"/>
            </p:cNvSpPr>
            <p:nvPr/>
          </p:nvSpPr>
          <p:spPr bwMode="auto">
            <a:xfrm>
              <a:off x="2640" y="3024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83" name="Rectangle 131"/>
            <p:cNvSpPr>
              <a:spLocks noChangeArrowheads="1"/>
            </p:cNvSpPr>
            <p:nvPr/>
          </p:nvSpPr>
          <p:spPr bwMode="auto">
            <a:xfrm>
              <a:off x="2832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84" name="Rectangle 132"/>
            <p:cNvSpPr>
              <a:spLocks noChangeArrowheads="1"/>
            </p:cNvSpPr>
            <p:nvPr/>
          </p:nvSpPr>
          <p:spPr bwMode="auto">
            <a:xfrm>
              <a:off x="3024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85" name="Rectangle 133"/>
            <p:cNvSpPr>
              <a:spLocks noChangeArrowheads="1"/>
            </p:cNvSpPr>
            <p:nvPr/>
          </p:nvSpPr>
          <p:spPr bwMode="auto">
            <a:xfrm>
              <a:off x="3216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86" name="Rectangle 134"/>
            <p:cNvSpPr>
              <a:spLocks noChangeArrowheads="1"/>
            </p:cNvSpPr>
            <p:nvPr/>
          </p:nvSpPr>
          <p:spPr bwMode="auto">
            <a:xfrm>
              <a:off x="2640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87" name="Rectangle 135"/>
            <p:cNvSpPr>
              <a:spLocks noChangeArrowheads="1"/>
            </p:cNvSpPr>
            <p:nvPr/>
          </p:nvSpPr>
          <p:spPr bwMode="auto">
            <a:xfrm>
              <a:off x="2832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88" name="Rectangle 136"/>
            <p:cNvSpPr>
              <a:spLocks noChangeArrowheads="1"/>
            </p:cNvSpPr>
            <p:nvPr/>
          </p:nvSpPr>
          <p:spPr bwMode="auto">
            <a:xfrm>
              <a:off x="3024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89" name="Rectangle 137"/>
            <p:cNvSpPr>
              <a:spLocks noChangeArrowheads="1"/>
            </p:cNvSpPr>
            <p:nvPr/>
          </p:nvSpPr>
          <p:spPr bwMode="auto">
            <a:xfrm>
              <a:off x="3216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90" name="Rectangle 138"/>
            <p:cNvSpPr>
              <a:spLocks noChangeArrowheads="1"/>
            </p:cNvSpPr>
            <p:nvPr/>
          </p:nvSpPr>
          <p:spPr bwMode="auto">
            <a:xfrm>
              <a:off x="2640" y="11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91" name="Rectangle 139"/>
            <p:cNvSpPr>
              <a:spLocks noChangeArrowheads="1"/>
            </p:cNvSpPr>
            <p:nvPr/>
          </p:nvSpPr>
          <p:spPr bwMode="auto">
            <a:xfrm>
              <a:off x="2832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92" name="Rectangle 140"/>
            <p:cNvSpPr>
              <a:spLocks noChangeArrowheads="1"/>
            </p:cNvSpPr>
            <p:nvPr/>
          </p:nvSpPr>
          <p:spPr bwMode="auto">
            <a:xfrm>
              <a:off x="3024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93" name="Rectangle 141"/>
            <p:cNvSpPr>
              <a:spLocks noChangeArrowheads="1"/>
            </p:cNvSpPr>
            <p:nvPr/>
          </p:nvSpPr>
          <p:spPr bwMode="auto">
            <a:xfrm>
              <a:off x="3216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94" name="Rectangle 142"/>
            <p:cNvSpPr>
              <a:spLocks noChangeArrowheads="1"/>
            </p:cNvSpPr>
            <p:nvPr/>
          </p:nvSpPr>
          <p:spPr bwMode="auto">
            <a:xfrm>
              <a:off x="2640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95" name="Rectangle 143"/>
            <p:cNvSpPr>
              <a:spLocks noChangeArrowheads="1"/>
            </p:cNvSpPr>
            <p:nvPr/>
          </p:nvSpPr>
          <p:spPr bwMode="auto">
            <a:xfrm>
              <a:off x="2832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96" name="Rectangle 144"/>
            <p:cNvSpPr>
              <a:spLocks noChangeArrowheads="1"/>
            </p:cNvSpPr>
            <p:nvPr/>
          </p:nvSpPr>
          <p:spPr bwMode="auto">
            <a:xfrm>
              <a:off x="3024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97" name="Rectangle 145"/>
            <p:cNvSpPr>
              <a:spLocks noChangeArrowheads="1"/>
            </p:cNvSpPr>
            <p:nvPr/>
          </p:nvSpPr>
          <p:spPr bwMode="auto">
            <a:xfrm>
              <a:off x="3216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98" name="Rectangle 146"/>
            <p:cNvSpPr>
              <a:spLocks noChangeArrowheads="1"/>
            </p:cNvSpPr>
            <p:nvPr/>
          </p:nvSpPr>
          <p:spPr bwMode="auto">
            <a:xfrm>
              <a:off x="2640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99" name="Rectangle 147"/>
            <p:cNvSpPr>
              <a:spLocks noChangeArrowheads="1"/>
            </p:cNvSpPr>
            <p:nvPr/>
          </p:nvSpPr>
          <p:spPr bwMode="auto">
            <a:xfrm>
              <a:off x="2832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00" name="Rectangle 148"/>
            <p:cNvSpPr>
              <a:spLocks noChangeArrowheads="1"/>
            </p:cNvSpPr>
            <p:nvPr/>
          </p:nvSpPr>
          <p:spPr bwMode="auto">
            <a:xfrm>
              <a:off x="3024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01" name="Rectangle 149"/>
            <p:cNvSpPr>
              <a:spLocks noChangeArrowheads="1"/>
            </p:cNvSpPr>
            <p:nvPr/>
          </p:nvSpPr>
          <p:spPr bwMode="auto">
            <a:xfrm>
              <a:off x="3216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50"/>
          <p:cNvGrpSpPr>
            <a:grpSpLocks/>
          </p:cNvGrpSpPr>
          <p:nvPr/>
        </p:nvGrpSpPr>
        <p:grpSpPr bwMode="auto">
          <a:xfrm>
            <a:off x="5688013" y="1584325"/>
            <a:ext cx="1143000" cy="3962400"/>
            <a:chOff x="3696" y="816"/>
            <a:chExt cx="720" cy="2496"/>
          </a:xfrm>
        </p:grpSpPr>
        <p:sp>
          <p:nvSpPr>
            <p:cNvPr id="1457303" name="Rectangle 151"/>
            <p:cNvSpPr>
              <a:spLocks noChangeArrowheads="1"/>
            </p:cNvSpPr>
            <p:nvPr/>
          </p:nvSpPr>
          <p:spPr bwMode="auto">
            <a:xfrm>
              <a:off x="3696" y="168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04" name="Rectangle 152"/>
            <p:cNvSpPr>
              <a:spLocks noChangeArrowheads="1"/>
            </p:cNvSpPr>
            <p:nvPr/>
          </p:nvSpPr>
          <p:spPr bwMode="auto">
            <a:xfrm>
              <a:off x="3888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05" name="Rectangle 153"/>
            <p:cNvSpPr>
              <a:spLocks noChangeArrowheads="1"/>
            </p:cNvSpPr>
            <p:nvPr/>
          </p:nvSpPr>
          <p:spPr bwMode="auto">
            <a:xfrm>
              <a:off x="4080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06" name="Rectangle 154"/>
            <p:cNvSpPr>
              <a:spLocks noChangeArrowheads="1"/>
            </p:cNvSpPr>
            <p:nvPr/>
          </p:nvSpPr>
          <p:spPr bwMode="auto">
            <a:xfrm>
              <a:off x="4272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07" name="Rectangle 155"/>
            <p:cNvSpPr>
              <a:spLocks noChangeArrowheads="1"/>
            </p:cNvSpPr>
            <p:nvPr/>
          </p:nvSpPr>
          <p:spPr bwMode="auto">
            <a:xfrm>
              <a:off x="3696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08" name="Rectangle 156"/>
            <p:cNvSpPr>
              <a:spLocks noChangeArrowheads="1"/>
            </p:cNvSpPr>
            <p:nvPr/>
          </p:nvSpPr>
          <p:spPr bwMode="auto">
            <a:xfrm>
              <a:off x="3888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09" name="Rectangle 157" descr="Wide downward diagonal"/>
            <p:cNvSpPr>
              <a:spLocks noChangeArrowheads="1"/>
            </p:cNvSpPr>
            <p:nvPr/>
          </p:nvSpPr>
          <p:spPr bwMode="auto">
            <a:xfrm>
              <a:off x="4080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10" name="Rectangle 158" descr="Wide downward diagonal"/>
            <p:cNvSpPr>
              <a:spLocks noChangeArrowheads="1"/>
            </p:cNvSpPr>
            <p:nvPr/>
          </p:nvSpPr>
          <p:spPr bwMode="auto">
            <a:xfrm>
              <a:off x="4272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11" name="Rectangle 159"/>
            <p:cNvSpPr>
              <a:spLocks noChangeArrowheads="1"/>
            </p:cNvSpPr>
            <p:nvPr/>
          </p:nvSpPr>
          <p:spPr bwMode="auto">
            <a:xfrm>
              <a:off x="3696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12" name="Rectangle 160"/>
            <p:cNvSpPr>
              <a:spLocks noChangeArrowheads="1"/>
            </p:cNvSpPr>
            <p:nvPr/>
          </p:nvSpPr>
          <p:spPr bwMode="auto">
            <a:xfrm>
              <a:off x="3888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13" name="Rectangle 161" descr="Wide downward diagonal"/>
            <p:cNvSpPr>
              <a:spLocks noChangeArrowheads="1"/>
            </p:cNvSpPr>
            <p:nvPr/>
          </p:nvSpPr>
          <p:spPr bwMode="auto">
            <a:xfrm>
              <a:off x="4080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14" name="Rectangle 162"/>
            <p:cNvSpPr>
              <a:spLocks noChangeArrowheads="1"/>
            </p:cNvSpPr>
            <p:nvPr/>
          </p:nvSpPr>
          <p:spPr bwMode="auto">
            <a:xfrm>
              <a:off x="4272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15" name="Rectangle 163"/>
            <p:cNvSpPr>
              <a:spLocks noChangeArrowheads="1"/>
            </p:cNvSpPr>
            <p:nvPr/>
          </p:nvSpPr>
          <p:spPr bwMode="auto">
            <a:xfrm>
              <a:off x="3696" y="225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16" name="Rectangle 164"/>
            <p:cNvSpPr>
              <a:spLocks noChangeArrowheads="1"/>
            </p:cNvSpPr>
            <p:nvPr/>
          </p:nvSpPr>
          <p:spPr bwMode="auto">
            <a:xfrm>
              <a:off x="3888" y="225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17" name="Rectangle 165" descr="Wide downward diagonal"/>
            <p:cNvSpPr>
              <a:spLocks noChangeArrowheads="1"/>
            </p:cNvSpPr>
            <p:nvPr/>
          </p:nvSpPr>
          <p:spPr bwMode="auto">
            <a:xfrm>
              <a:off x="4080" y="2256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18" name="Rectangle 166" descr="Wide downward diagonal"/>
            <p:cNvSpPr>
              <a:spLocks noChangeArrowheads="1"/>
            </p:cNvSpPr>
            <p:nvPr/>
          </p:nvSpPr>
          <p:spPr bwMode="auto">
            <a:xfrm>
              <a:off x="4272" y="2256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19" name="Rectangle 167"/>
            <p:cNvSpPr>
              <a:spLocks noChangeArrowheads="1"/>
            </p:cNvSpPr>
            <p:nvPr/>
          </p:nvSpPr>
          <p:spPr bwMode="auto">
            <a:xfrm>
              <a:off x="3696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20" name="Rectangle 168"/>
            <p:cNvSpPr>
              <a:spLocks noChangeArrowheads="1"/>
            </p:cNvSpPr>
            <p:nvPr/>
          </p:nvSpPr>
          <p:spPr bwMode="auto">
            <a:xfrm>
              <a:off x="3888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21" name="Rectangle 169" descr="Wide downward diagonal"/>
            <p:cNvSpPr>
              <a:spLocks noChangeArrowheads="1"/>
            </p:cNvSpPr>
            <p:nvPr/>
          </p:nvSpPr>
          <p:spPr bwMode="auto">
            <a:xfrm>
              <a:off x="4080" y="2448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22" name="Rectangle 170"/>
            <p:cNvSpPr>
              <a:spLocks noChangeArrowheads="1"/>
            </p:cNvSpPr>
            <p:nvPr/>
          </p:nvSpPr>
          <p:spPr bwMode="auto">
            <a:xfrm>
              <a:off x="4272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23" name="Rectangle 171"/>
            <p:cNvSpPr>
              <a:spLocks noChangeArrowheads="1"/>
            </p:cNvSpPr>
            <p:nvPr/>
          </p:nvSpPr>
          <p:spPr bwMode="auto">
            <a:xfrm>
              <a:off x="3696" y="264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24" name="Rectangle 172"/>
            <p:cNvSpPr>
              <a:spLocks noChangeArrowheads="1"/>
            </p:cNvSpPr>
            <p:nvPr/>
          </p:nvSpPr>
          <p:spPr bwMode="auto">
            <a:xfrm>
              <a:off x="3888" y="264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25" name="Rectangle 173"/>
            <p:cNvSpPr>
              <a:spLocks noChangeArrowheads="1"/>
            </p:cNvSpPr>
            <p:nvPr/>
          </p:nvSpPr>
          <p:spPr bwMode="auto">
            <a:xfrm>
              <a:off x="4080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26" name="Rectangle 174"/>
            <p:cNvSpPr>
              <a:spLocks noChangeArrowheads="1"/>
            </p:cNvSpPr>
            <p:nvPr/>
          </p:nvSpPr>
          <p:spPr bwMode="auto">
            <a:xfrm>
              <a:off x="4272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27" name="Rectangle 175"/>
            <p:cNvSpPr>
              <a:spLocks noChangeArrowheads="1"/>
            </p:cNvSpPr>
            <p:nvPr/>
          </p:nvSpPr>
          <p:spPr bwMode="auto">
            <a:xfrm>
              <a:off x="3696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28" name="Rectangle 176"/>
            <p:cNvSpPr>
              <a:spLocks noChangeArrowheads="1"/>
            </p:cNvSpPr>
            <p:nvPr/>
          </p:nvSpPr>
          <p:spPr bwMode="auto">
            <a:xfrm>
              <a:off x="3888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29" name="Rectangle 177" descr="Wide downward diagonal"/>
            <p:cNvSpPr>
              <a:spLocks noChangeArrowheads="1"/>
            </p:cNvSpPr>
            <p:nvPr/>
          </p:nvSpPr>
          <p:spPr bwMode="auto">
            <a:xfrm>
              <a:off x="4080" y="283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30" name="Rectangle 178"/>
            <p:cNvSpPr>
              <a:spLocks noChangeArrowheads="1"/>
            </p:cNvSpPr>
            <p:nvPr/>
          </p:nvSpPr>
          <p:spPr bwMode="auto">
            <a:xfrm>
              <a:off x="4272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31" name="Rectangle 179"/>
            <p:cNvSpPr>
              <a:spLocks noChangeArrowheads="1"/>
            </p:cNvSpPr>
            <p:nvPr/>
          </p:nvSpPr>
          <p:spPr bwMode="auto">
            <a:xfrm>
              <a:off x="3696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32" name="Rectangle 180"/>
            <p:cNvSpPr>
              <a:spLocks noChangeArrowheads="1"/>
            </p:cNvSpPr>
            <p:nvPr/>
          </p:nvSpPr>
          <p:spPr bwMode="auto">
            <a:xfrm>
              <a:off x="3888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33" name="Rectangle 181" descr="Wide downward diagonal"/>
            <p:cNvSpPr>
              <a:spLocks noChangeArrowheads="1"/>
            </p:cNvSpPr>
            <p:nvPr/>
          </p:nvSpPr>
          <p:spPr bwMode="auto">
            <a:xfrm>
              <a:off x="4080" y="302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34" name="Rectangle 182" descr="Wide downward diagonal"/>
            <p:cNvSpPr>
              <a:spLocks noChangeArrowheads="1"/>
            </p:cNvSpPr>
            <p:nvPr/>
          </p:nvSpPr>
          <p:spPr bwMode="auto">
            <a:xfrm>
              <a:off x="4272" y="302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35" name="Rectangle 183"/>
            <p:cNvSpPr>
              <a:spLocks noChangeArrowheads="1"/>
            </p:cNvSpPr>
            <p:nvPr/>
          </p:nvSpPr>
          <p:spPr bwMode="auto">
            <a:xfrm>
              <a:off x="3696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36" name="Rectangle 184"/>
            <p:cNvSpPr>
              <a:spLocks noChangeArrowheads="1"/>
            </p:cNvSpPr>
            <p:nvPr/>
          </p:nvSpPr>
          <p:spPr bwMode="auto">
            <a:xfrm>
              <a:off x="3888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37" name="Rectangle 185" descr="Wide downward diagonal"/>
            <p:cNvSpPr>
              <a:spLocks noChangeArrowheads="1"/>
            </p:cNvSpPr>
            <p:nvPr/>
          </p:nvSpPr>
          <p:spPr bwMode="auto">
            <a:xfrm>
              <a:off x="4080" y="91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38" name="Rectangle 186" descr="Wide downward diagonal"/>
            <p:cNvSpPr>
              <a:spLocks noChangeArrowheads="1"/>
            </p:cNvSpPr>
            <p:nvPr/>
          </p:nvSpPr>
          <p:spPr bwMode="auto">
            <a:xfrm>
              <a:off x="4272" y="91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39" name="Rectangle 187"/>
            <p:cNvSpPr>
              <a:spLocks noChangeArrowheads="1"/>
            </p:cNvSpPr>
            <p:nvPr/>
          </p:nvSpPr>
          <p:spPr bwMode="auto">
            <a:xfrm>
              <a:off x="3696" y="11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40" name="Rectangle 188"/>
            <p:cNvSpPr>
              <a:spLocks noChangeArrowheads="1"/>
            </p:cNvSpPr>
            <p:nvPr/>
          </p:nvSpPr>
          <p:spPr bwMode="auto">
            <a:xfrm>
              <a:off x="3888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41" name="Rectangle 189" descr="Wide downward diagonal"/>
            <p:cNvSpPr>
              <a:spLocks noChangeArrowheads="1"/>
            </p:cNvSpPr>
            <p:nvPr/>
          </p:nvSpPr>
          <p:spPr bwMode="auto">
            <a:xfrm>
              <a:off x="4080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42" name="Rectangle 190" descr="Wide downward diagonal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43" name="Rectangle 191"/>
            <p:cNvSpPr>
              <a:spLocks noChangeArrowheads="1"/>
            </p:cNvSpPr>
            <p:nvPr/>
          </p:nvSpPr>
          <p:spPr bwMode="auto">
            <a:xfrm>
              <a:off x="3696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44" name="Rectangle 192"/>
            <p:cNvSpPr>
              <a:spLocks noChangeArrowheads="1"/>
            </p:cNvSpPr>
            <p:nvPr/>
          </p:nvSpPr>
          <p:spPr bwMode="auto">
            <a:xfrm>
              <a:off x="3888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45" name="Rectangle 193" descr="Wide downward diagonal"/>
            <p:cNvSpPr>
              <a:spLocks noChangeArrowheads="1"/>
            </p:cNvSpPr>
            <p:nvPr/>
          </p:nvSpPr>
          <p:spPr bwMode="auto">
            <a:xfrm>
              <a:off x="4080" y="1296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46" name="Rectangle 194"/>
            <p:cNvSpPr>
              <a:spLocks noChangeArrowheads="1"/>
            </p:cNvSpPr>
            <p:nvPr/>
          </p:nvSpPr>
          <p:spPr bwMode="auto">
            <a:xfrm>
              <a:off x="4272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47" name="Rectangle 195"/>
            <p:cNvSpPr>
              <a:spLocks noChangeArrowheads="1"/>
            </p:cNvSpPr>
            <p:nvPr/>
          </p:nvSpPr>
          <p:spPr bwMode="auto">
            <a:xfrm>
              <a:off x="3696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48" name="Rectangle 196"/>
            <p:cNvSpPr>
              <a:spLocks noChangeArrowheads="1"/>
            </p:cNvSpPr>
            <p:nvPr/>
          </p:nvSpPr>
          <p:spPr bwMode="auto">
            <a:xfrm>
              <a:off x="3888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49" name="Rectangle 197" descr="Wide downward diagonal"/>
            <p:cNvSpPr>
              <a:spLocks noChangeArrowheads="1"/>
            </p:cNvSpPr>
            <p:nvPr/>
          </p:nvSpPr>
          <p:spPr bwMode="auto">
            <a:xfrm>
              <a:off x="4080" y="1488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50" name="Rectangle 198"/>
            <p:cNvSpPr>
              <a:spLocks noChangeArrowheads="1"/>
            </p:cNvSpPr>
            <p:nvPr/>
          </p:nvSpPr>
          <p:spPr bwMode="auto">
            <a:xfrm>
              <a:off x="4272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51" name="Line 199"/>
            <p:cNvSpPr>
              <a:spLocks noChangeShapeType="1"/>
            </p:cNvSpPr>
            <p:nvPr/>
          </p:nvSpPr>
          <p:spPr bwMode="auto">
            <a:xfrm>
              <a:off x="4056" y="816"/>
              <a:ext cx="0" cy="24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57352" name="Rectangle 200" descr="Wide downward diagonal"/>
          <p:cNvSpPr>
            <a:spLocks noChangeArrowheads="1"/>
          </p:cNvSpPr>
          <p:nvPr/>
        </p:nvSpPr>
        <p:spPr bwMode="auto">
          <a:xfrm>
            <a:off x="7288213" y="29559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53" name="Rectangle 201" descr="Small checker board"/>
          <p:cNvSpPr>
            <a:spLocks noChangeArrowheads="1"/>
          </p:cNvSpPr>
          <p:nvPr/>
        </p:nvSpPr>
        <p:spPr bwMode="auto">
          <a:xfrm>
            <a:off x="7593013" y="29559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54" name="Rectangle 202" descr="Small checker board"/>
          <p:cNvSpPr>
            <a:spLocks noChangeArrowheads="1"/>
          </p:cNvSpPr>
          <p:nvPr/>
        </p:nvSpPr>
        <p:spPr bwMode="auto">
          <a:xfrm>
            <a:off x="7897813" y="29559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55" name="Rectangle 203" descr="Small grid"/>
          <p:cNvSpPr>
            <a:spLocks noChangeArrowheads="1"/>
          </p:cNvSpPr>
          <p:nvPr/>
        </p:nvSpPr>
        <p:spPr bwMode="auto">
          <a:xfrm>
            <a:off x="8202613" y="29559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56" name="Rectangle 204"/>
          <p:cNvSpPr>
            <a:spLocks noChangeArrowheads="1"/>
          </p:cNvSpPr>
          <p:nvPr/>
        </p:nvSpPr>
        <p:spPr bwMode="auto">
          <a:xfrm>
            <a:off x="7288213" y="3260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57" name="Rectangle 205"/>
          <p:cNvSpPr>
            <a:spLocks noChangeArrowheads="1"/>
          </p:cNvSpPr>
          <p:nvPr/>
        </p:nvSpPr>
        <p:spPr bwMode="auto">
          <a:xfrm>
            <a:off x="7593013" y="3260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58" name="Rectangle 206"/>
          <p:cNvSpPr>
            <a:spLocks noChangeArrowheads="1"/>
          </p:cNvSpPr>
          <p:nvPr/>
        </p:nvSpPr>
        <p:spPr bwMode="auto">
          <a:xfrm>
            <a:off x="7897813" y="3260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59" name="Rectangle 207"/>
          <p:cNvSpPr>
            <a:spLocks noChangeArrowheads="1"/>
          </p:cNvSpPr>
          <p:nvPr/>
        </p:nvSpPr>
        <p:spPr bwMode="auto">
          <a:xfrm>
            <a:off x="8202613" y="3260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60" name="Rectangle 208"/>
          <p:cNvSpPr>
            <a:spLocks noChangeArrowheads="1"/>
          </p:cNvSpPr>
          <p:nvPr/>
        </p:nvSpPr>
        <p:spPr bwMode="auto">
          <a:xfrm>
            <a:off x="7288213" y="35655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61" name="Rectangle 209"/>
          <p:cNvSpPr>
            <a:spLocks noChangeArrowheads="1"/>
          </p:cNvSpPr>
          <p:nvPr/>
        </p:nvSpPr>
        <p:spPr bwMode="auto">
          <a:xfrm>
            <a:off x="7593013" y="35655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62" name="Rectangle 210" descr="Small checker board"/>
          <p:cNvSpPr>
            <a:spLocks noChangeArrowheads="1"/>
          </p:cNvSpPr>
          <p:nvPr/>
        </p:nvSpPr>
        <p:spPr bwMode="auto">
          <a:xfrm>
            <a:off x="7897813" y="35655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63" name="Rectangle 211"/>
          <p:cNvSpPr>
            <a:spLocks noChangeArrowheads="1"/>
          </p:cNvSpPr>
          <p:nvPr/>
        </p:nvSpPr>
        <p:spPr bwMode="auto">
          <a:xfrm>
            <a:off x="8202613" y="35655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64" name="Rectangle 212"/>
          <p:cNvSpPr>
            <a:spLocks noChangeArrowheads="1"/>
          </p:cNvSpPr>
          <p:nvPr/>
        </p:nvSpPr>
        <p:spPr bwMode="auto">
          <a:xfrm>
            <a:off x="7288213" y="38703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65" name="Rectangle 213" descr="Wide downward diagonal"/>
          <p:cNvSpPr>
            <a:spLocks noChangeArrowheads="1"/>
          </p:cNvSpPr>
          <p:nvPr/>
        </p:nvSpPr>
        <p:spPr bwMode="auto">
          <a:xfrm>
            <a:off x="7593013" y="38703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66" name="Rectangle 214"/>
          <p:cNvSpPr>
            <a:spLocks noChangeArrowheads="1"/>
          </p:cNvSpPr>
          <p:nvPr/>
        </p:nvSpPr>
        <p:spPr bwMode="auto">
          <a:xfrm>
            <a:off x="7897813" y="38703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67" name="Rectangle 215" descr="Small checker board"/>
          <p:cNvSpPr>
            <a:spLocks noChangeArrowheads="1"/>
          </p:cNvSpPr>
          <p:nvPr/>
        </p:nvSpPr>
        <p:spPr bwMode="auto">
          <a:xfrm>
            <a:off x="8202613" y="38703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68" name="Rectangle 216"/>
          <p:cNvSpPr>
            <a:spLocks noChangeArrowheads="1"/>
          </p:cNvSpPr>
          <p:nvPr/>
        </p:nvSpPr>
        <p:spPr bwMode="auto">
          <a:xfrm>
            <a:off x="7288213" y="41751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69" name="Rectangle 217"/>
          <p:cNvSpPr>
            <a:spLocks noChangeArrowheads="1"/>
          </p:cNvSpPr>
          <p:nvPr/>
        </p:nvSpPr>
        <p:spPr bwMode="auto">
          <a:xfrm>
            <a:off x="7593013" y="41751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70" name="Rectangle 218" descr="Wide downward diagonal"/>
          <p:cNvSpPr>
            <a:spLocks noChangeArrowheads="1"/>
          </p:cNvSpPr>
          <p:nvPr/>
        </p:nvSpPr>
        <p:spPr bwMode="auto">
          <a:xfrm>
            <a:off x="7897813" y="41751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71" name="Rectangle 219"/>
          <p:cNvSpPr>
            <a:spLocks noChangeArrowheads="1"/>
          </p:cNvSpPr>
          <p:nvPr/>
        </p:nvSpPr>
        <p:spPr bwMode="auto">
          <a:xfrm>
            <a:off x="8202613" y="41751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72" name="Rectangle 220"/>
          <p:cNvSpPr>
            <a:spLocks noChangeArrowheads="1"/>
          </p:cNvSpPr>
          <p:nvPr/>
        </p:nvSpPr>
        <p:spPr bwMode="auto">
          <a:xfrm>
            <a:off x="7288213" y="44799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73" name="Rectangle 221" descr="Wide downward diagonal"/>
          <p:cNvSpPr>
            <a:spLocks noChangeArrowheads="1"/>
          </p:cNvSpPr>
          <p:nvPr/>
        </p:nvSpPr>
        <p:spPr bwMode="auto">
          <a:xfrm>
            <a:off x="7593013" y="44799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74" name="Rectangle 222" descr="Wide downward diagonal"/>
          <p:cNvSpPr>
            <a:spLocks noChangeArrowheads="1"/>
          </p:cNvSpPr>
          <p:nvPr/>
        </p:nvSpPr>
        <p:spPr bwMode="auto">
          <a:xfrm>
            <a:off x="7897813" y="44799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75" name="Rectangle 223"/>
          <p:cNvSpPr>
            <a:spLocks noChangeArrowheads="1"/>
          </p:cNvSpPr>
          <p:nvPr/>
        </p:nvSpPr>
        <p:spPr bwMode="auto">
          <a:xfrm>
            <a:off x="8202613" y="44799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76" name="Rectangle 224"/>
          <p:cNvSpPr>
            <a:spLocks noChangeArrowheads="1"/>
          </p:cNvSpPr>
          <p:nvPr/>
        </p:nvSpPr>
        <p:spPr bwMode="auto">
          <a:xfrm>
            <a:off x="7288213" y="4784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77" name="Rectangle 225" descr="Small grid"/>
          <p:cNvSpPr>
            <a:spLocks noChangeArrowheads="1"/>
          </p:cNvSpPr>
          <p:nvPr/>
        </p:nvSpPr>
        <p:spPr bwMode="auto">
          <a:xfrm>
            <a:off x="7593013" y="47847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78" name="Rectangle 226" descr="Small grid"/>
          <p:cNvSpPr>
            <a:spLocks noChangeArrowheads="1"/>
          </p:cNvSpPr>
          <p:nvPr/>
        </p:nvSpPr>
        <p:spPr bwMode="auto">
          <a:xfrm>
            <a:off x="7897813" y="47847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79" name="Rectangle 227"/>
          <p:cNvSpPr>
            <a:spLocks noChangeArrowheads="1"/>
          </p:cNvSpPr>
          <p:nvPr/>
        </p:nvSpPr>
        <p:spPr bwMode="auto">
          <a:xfrm>
            <a:off x="8202613" y="47847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80" name="Rectangle 228" descr="Wide downward diagonal"/>
          <p:cNvSpPr>
            <a:spLocks noChangeArrowheads="1"/>
          </p:cNvSpPr>
          <p:nvPr/>
        </p:nvSpPr>
        <p:spPr bwMode="auto">
          <a:xfrm>
            <a:off x="7288213" y="50895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81" name="Rectangle 229" descr="Small checker board"/>
          <p:cNvSpPr>
            <a:spLocks noChangeArrowheads="1"/>
          </p:cNvSpPr>
          <p:nvPr/>
        </p:nvSpPr>
        <p:spPr bwMode="auto">
          <a:xfrm>
            <a:off x="7593013" y="50895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82" name="Rectangle 230" descr="Small grid"/>
          <p:cNvSpPr>
            <a:spLocks noChangeArrowheads="1"/>
          </p:cNvSpPr>
          <p:nvPr/>
        </p:nvSpPr>
        <p:spPr bwMode="auto">
          <a:xfrm>
            <a:off x="7897813" y="50895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83" name="Rectangle 231"/>
          <p:cNvSpPr>
            <a:spLocks noChangeArrowheads="1"/>
          </p:cNvSpPr>
          <p:nvPr/>
        </p:nvSpPr>
        <p:spPr bwMode="auto">
          <a:xfrm>
            <a:off x="8202613" y="50895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84" name="Rectangle 232"/>
          <p:cNvSpPr>
            <a:spLocks noChangeArrowheads="1"/>
          </p:cNvSpPr>
          <p:nvPr/>
        </p:nvSpPr>
        <p:spPr bwMode="auto">
          <a:xfrm>
            <a:off x="7288213" y="1736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85" name="Rectangle 233"/>
          <p:cNvSpPr>
            <a:spLocks noChangeArrowheads="1"/>
          </p:cNvSpPr>
          <p:nvPr/>
        </p:nvSpPr>
        <p:spPr bwMode="auto">
          <a:xfrm>
            <a:off x="7593013" y="1736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86" name="Rectangle 234" descr="Wide downward diagonal"/>
          <p:cNvSpPr>
            <a:spLocks noChangeArrowheads="1"/>
          </p:cNvSpPr>
          <p:nvPr/>
        </p:nvSpPr>
        <p:spPr bwMode="auto">
          <a:xfrm>
            <a:off x="7897813" y="17367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87" name="Rectangle 235"/>
          <p:cNvSpPr>
            <a:spLocks noChangeArrowheads="1"/>
          </p:cNvSpPr>
          <p:nvPr/>
        </p:nvSpPr>
        <p:spPr bwMode="auto">
          <a:xfrm>
            <a:off x="8202613" y="17367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88" name="Rectangle 236"/>
          <p:cNvSpPr>
            <a:spLocks noChangeArrowheads="1"/>
          </p:cNvSpPr>
          <p:nvPr/>
        </p:nvSpPr>
        <p:spPr bwMode="auto">
          <a:xfrm>
            <a:off x="7288213" y="20415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89" name="Rectangle 237"/>
          <p:cNvSpPr>
            <a:spLocks noChangeArrowheads="1"/>
          </p:cNvSpPr>
          <p:nvPr/>
        </p:nvSpPr>
        <p:spPr bwMode="auto">
          <a:xfrm>
            <a:off x="7593013" y="20415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90" name="Rectangle 238" descr="Small checker board"/>
          <p:cNvSpPr>
            <a:spLocks noChangeArrowheads="1"/>
          </p:cNvSpPr>
          <p:nvPr/>
        </p:nvSpPr>
        <p:spPr bwMode="auto">
          <a:xfrm>
            <a:off x="7897813" y="20415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91" name="Rectangle 239" descr="Small checker board"/>
          <p:cNvSpPr>
            <a:spLocks noChangeArrowheads="1"/>
          </p:cNvSpPr>
          <p:nvPr/>
        </p:nvSpPr>
        <p:spPr bwMode="auto">
          <a:xfrm>
            <a:off x="8202613" y="20415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92" name="Rectangle 240" descr="Wide downward diagonal"/>
          <p:cNvSpPr>
            <a:spLocks noChangeArrowheads="1"/>
          </p:cNvSpPr>
          <p:nvPr/>
        </p:nvSpPr>
        <p:spPr bwMode="auto">
          <a:xfrm>
            <a:off x="7288213" y="23463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93" name="Rectangle 241"/>
          <p:cNvSpPr>
            <a:spLocks noChangeArrowheads="1"/>
          </p:cNvSpPr>
          <p:nvPr/>
        </p:nvSpPr>
        <p:spPr bwMode="auto">
          <a:xfrm>
            <a:off x="7593013" y="23463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94" name="Rectangle 242"/>
          <p:cNvSpPr>
            <a:spLocks noChangeArrowheads="1"/>
          </p:cNvSpPr>
          <p:nvPr/>
        </p:nvSpPr>
        <p:spPr bwMode="auto">
          <a:xfrm>
            <a:off x="7897813" y="23463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95" name="Rectangle 243" descr="Small grid"/>
          <p:cNvSpPr>
            <a:spLocks noChangeArrowheads="1"/>
          </p:cNvSpPr>
          <p:nvPr/>
        </p:nvSpPr>
        <p:spPr bwMode="auto">
          <a:xfrm>
            <a:off x="8202613" y="23463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96" name="Rectangle 244"/>
          <p:cNvSpPr>
            <a:spLocks noChangeArrowheads="1"/>
          </p:cNvSpPr>
          <p:nvPr/>
        </p:nvSpPr>
        <p:spPr bwMode="auto">
          <a:xfrm>
            <a:off x="7288213" y="26511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97" name="Rectangle 245"/>
          <p:cNvSpPr>
            <a:spLocks noChangeArrowheads="1"/>
          </p:cNvSpPr>
          <p:nvPr/>
        </p:nvSpPr>
        <p:spPr bwMode="auto">
          <a:xfrm>
            <a:off x="7593013" y="26511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98" name="Rectangle 246" descr="Wide downward diagonal"/>
          <p:cNvSpPr>
            <a:spLocks noChangeArrowheads="1"/>
          </p:cNvSpPr>
          <p:nvPr/>
        </p:nvSpPr>
        <p:spPr bwMode="auto">
          <a:xfrm>
            <a:off x="7897813" y="26511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99" name="Rectangle 247"/>
          <p:cNvSpPr>
            <a:spLocks noChangeArrowheads="1"/>
          </p:cNvSpPr>
          <p:nvPr/>
        </p:nvSpPr>
        <p:spPr bwMode="auto">
          <a:xfrm>
            <a:off x="8202613" y="26511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400" name="Text Box 248"/>
          <p:cNvSpPr txBox="1">
            <a:spLocks noChangeArrowheads="1"/>
          </p:cNvSpPr>
          <p:nvPr/>
        </p:nvSpPr>
        <p:spPr bwMode="auto">
          <a:xfrm rot="10800000">
            <a:off x="276225" y="1433513"/>
            <a:ext cx="671513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200">
                <a:latin typeface="Arial Narrow" charset="0"/>
              </a:rPr>
              <a:t>Time (processor cycle)</a:t>
            </a:r>
          </a:p>
        </p:txBody>
      </p:sp>
      <p:sp>
        <p:nvSpPr>
          <p:cNvPr id="1457401" name="Line 249"/>
          <p:cNvSpPr>
            <a:spLocks noChangeShapeType="1"/>
          </p:cNvSpPr>
          <p:nvPr/>
        </p:nvSpPr>
        <p:spPr bwMode="auto">
          <a:xfrm>
            <a:off x="582613" y="493712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402" name="Text Box 250"/>
          <p:cNvSpPr txBox="1">
            <a:spLocks noChangeArrowheads="1"/>
          </p:cNvSpPr>
          <p:nvPr/>
        </p:nvSpPr>
        <p:spPr bwMode="auto">
          <a:xfrm>
            <a:off x="887413" y="1365250"/>
            <a:ext cx="1257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Superscalar</a:t>
            </a:r>
          </a:p>
        </p:txBody>
      </p:sp>
      <p:sp>
        <p:nvSpPr>
          <p:cNvPr id="1457403" name="Text Box 251"/>
          <p:cNvSpPr txBox="1">
            <a:spLocks noChangeArrowheads="1"/>
          </p:cNvSpPr>
          <p:nvPr/>
        </p:nvSpPr>
        <p:spPr bwMode="auto">
          <a:xfrm>
            <a:off x="2487613" y="1365250"/>
            <a:ext cx="133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Fine-Grained</a:t>
            </a:r>
          </a:p>
        </p:txBody>
      </p:sp>
      <p:sp>
        <p:nvSpPr>
          <p:cNvPr id="1457404" name="Text Box 252"/>
          <p:cNvSpPr txBox="1">
            <a:spLocks noChangeArrowheads="1"/>
          </p:cNvSpPr>
          <p:nvPr/>
        </p:nvSpPr>
        <p:spPr bwMode="auto">
          <a:xfrm>
            <a:off x="3783013" y="1365250"/>
            <a:ext cx="159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Coarse-Grained</a:t>
            </a:r>
          </a:p>
        </p:txBody>
      </p:sp>
      <p:sp>
        <p:nvSpPr>
          <p:cNvPr id="1457405" name="Text Box 253"/>
          <p:cNvSpPr txBox="1">
            <a:spLocks noChangeArrowheads="1"/>
          </p:cNvSpPr>
          <p:nvPr/>
        </p:nvSpPr>
        <p:spPr bwMode="auto">
          <a:xfrm>
            <a:off x="5426075" y="1344613"/>
            <a:ext cx="1620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Multiprocessing</a:t>
            </a:r>
          </a:p>
        </p:txBody>
      </p:sp>
      <p:sp>
        <p:nvSpPr>
          <p:cNvPr id="1457406" name="Text Box 254"/>
          <p:cNvSpPr txBox="1">
            <a:spLocks noChangeArrowheads="1"/>
          </p:cNvSpPr>
          <p:nvPr/>
        </p:nvSpPr>
        <p:spPr bwMode="auto">
          <a:xfrm>
            <a:off x="7135813" y="1136650"/>
            <a:ext cx="1474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Simultaneous</a:t>
            </a:r>
          </a:p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Multithreading</a:t>
            </a:r>
          </a:p>
        </p:txBody>
      </p:sp>
      <p:sp>
        <p:nvSpPr>
          <p:cNvPr id="1457407" name="Rectangle 255"/>
          <p:cNvSpPr>
            <a:spLocks noChangeArrowheads="1"/>
          </p:cNvSpPr>
          <p:nvPr/>
        </p:nvSpPr>
        <p:spPr bwMode="auto">
          <a:xfrm>
            <a:off x="2259013" y="57753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3200">
              <a:latin typeface="Arial Narrow" charset="0"/>
            </a:endParaRPr>
          </a:p>
        </p:txBody>
      </p:sp>
      <p:sp>
        <p:nvSpPr>
          <p:cNvPr id="1457408" name="Rectangle 256" descr="Wide downward diagonal"/>
          <p:cNvSpPr>
            <a:spLocks noChangeArrowheads="1"/>
          </p:cNvSpPr>
          <p:nvPr/>
        </p:nvSpPr>
        <p:spPr bwMode="auto">
          <a:xfrm>
            <a:off x="2259013" y="61563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409" name="Rectangle 257"/>
          <p:cNvSpPr>
            <a:spLocks noChangeArrowheads="1"/>
          </p:cNvSpPr>
          <p:nvPr/>
        </p:nvSpPr>
        <p:spPr bwMode="auto">
          <a:xfrm>
            <a:off x="4468813" y="57753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410" name="Rectangle 258" descr="Small checker board"/>
          <p:cNvSpPr>
            <a:spLocks noChangeArrowheads="1"/>
          </p:cNvSpPr>
          <p:nvPr/>
        </p:nvSpPr>
        <p:spPr bwMode="auto">
          <a:xfrm>
            <a:off x="4468813" y="61563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411" name="Rectangle 259" descr="Small grid"/>
          <p:cNvSpPr>
            <a:spLocks noChangeArrowheads="1"/>
          </p:cNvSpPr>
          <p:nvPr/>
        </p:nvSpPr>
        <p:spPr bwMode="auto">
          <a:xfrm>
            <a:off x="6526213" y="57753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412" name="Rectangle 260"/>
          <p:cNvSpPr>
            <a:spLocks noChangeArrowheads="1"/>
          </p:cNvSpPr>
          <p:nvPr/>
        </p:nvSpPr>
        <p:spPr bwMode="auto">
          <a:xfrm>
            <a:off x="6526213" y="61563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413" name="Text Box 261"/>
          <p:cNvSpPr txBox="1">
            <a:spLocks noChangeArrowheads="1"/>
          </p:cNvSpPr>
          <p:nvPr/>
        </p:nvSpPr>
        <p:spPr bwMode="auto">
          <a:xfrm>
            <a:off x="2547938" y="5683250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Thread 1</a:t>
            </a:r>
          </a:p>
        </p:txBody>
      </p:sp>
      <p:sp>
        <p:nvSpPr>
          <p:cNvPr id="1457414" name="Text Box 262"/>
          <p:cNvSpPr txBox="1">
            <a:spLocks noChangeArrowheads="1"/>
          </p:cNvSpPr>
          <p:nvPr/>
        </p:nvSpPr>
        <p:spPr bwMode="auto">
          <a:xfrm>
            <a:off x="2554288" y="6080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Thread 2</a:t>
            </a:r>
          </a:p>
        </p:txBody>
      </p:sp>
      <p:sp>
        <p:nvSpPr>
          <p:cNvPr id="1457415" name="Text Box 263"/>
          <p:cNvSpPr txBox="1">
            <a:spLocks noChangeArrowheads="1"/>
          </p:cNvSpPr>
          <p:nvPr/>
        </p:nvSpPr>
        <p:spPr bwMode="auto">
          <a:xfrm>
            <a:off x="4849813" y="5699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Thread 3</a:t>
            </a:r>
          </a:p>
        </p:txBody>
      </p:sp>
      <p:sp>
        <p:nvSpPr>
          <p:cNvPr id="1457416" name="Text Box 264"/>
          <p:cNvSpPr txBox="1">
            <a:spLocks noChangeArrowheads="1"/>
          </p:cNvSpPr>
          <p:nvPr/>
        </p:nvSpPr>
        <p:spPr bwMode="auto">
          <a:xfrm>
            <a:off x="4849813" y="6080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Thread 4</a:t>
            </a:r>
          </a:p>
        </p:txBody>
      </p:sp>
      <p:sp>
        <p:nvSpPr>
          <p:cNvPr id="1457417" name="Text Box 265"/>
          <p:cNvSpPr txBox="1">
            <a:spLocks noChangeArrowheads="1"/>
          </p:cNvSpPr>
          <p:nvPr/>
        </p:nvSpPr>
        <p:spPr bwMode="auto">
          <a:xfrm>
            <a:off x="6831013" y="5699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Thread 5</a:t>
            </a:r>
          </a:p>
        </p:txBody>
      </p:sp>
      <p:sp>
        <p:nvSpPr>
          <p:cNvPr id="1457418" name="Text Box 266"/>
          <p:cNvSpPr txBox="1">
            <a:spLocks noChangeArrowheads="1"/>
          </p:cNvSpPr>
          <p:nvPr/>
        </p:nvSpPr>
        <p:spPr bwMode="auto">
          <a:xfrm>
            <a:off x="6831013" y="6080125"/>
            <a:ext cx="901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Idle slot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BC7E67CF-2806-134D-9E61-7E62CA6A3638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1463298" name="Object 2"/>
          <p:cNvGraphicFramePr>
            <a:graphicFrameLocks noChangeAspect="1"/>
          </p:cNvGraphicFramePr>
          <p:nvPr>
            <p:ph idx="1"/>
          </p:nvPr>
        </p:nvGraphicFramePr>
        <p:xfrm>
          <a:off x="6350" y="1079500"/>
          <a:ext cx="9145588" cy="4964113"/>
        </p:xfrm>
        <a:graphic>
          <a:graphicData uri="http://schemas.openxmlformats.org/presentationml/2006/ole">
            <p:oleObj spid="_x0000_s65538" name="Worksheet" r:id="rId4" imgW="5575300" imgH="3035300" progId="Excel.Sheet.8">
              <p:embed/>
            </p:oleObj>
          </a:graphicData>
        </a:graphic>
      </p:graphicFrame>
      <p:sp>
        <p:nvSpPr>
          <p:cNvPr id="146329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2800"/>
              <a:t>Uniprocessor Performance (SPECint)</a:t>
            </a:r>
          </a:p>
        </p:txBody>
      </p:sp>
      <p:sp>
        <p:nvSpPr>
          <p:cNvPr id="1463300" name="Text Box 4"/>
          <p:cNvSpPr txBox="1">
            <a:spLocks noChangeArrowheads="1"/>
          </p:cNvSpPr>
          <p:nvPr/>
        </p:nvSpPr>
        <p:spPr bwMode="auto">
          <a:xfrm>
            <a:off x="3505200" y="5851525"/>
            <a:ext cx="4881563" cy="1006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  <a:buFontTx/>
              <a:buChar char="•"/>
            </a:pPr>
            <a:r>
              <a:rPr lang="en-US" sz="2000" b="1">
                <a:ea typeface="Arial" charset="0"/>
                <a:cs typeface="Arial" charset="0"/>
              </a:rPr>
              <a:t> VAX	        : 25%/year 1978 to 1986</a:t>
            </a:r>
          </a:p>
          <a:p>
            <a:pPr algn="l" eaLnBrk="1" hangingPunct="1">
              <a:spcBef>
                <a:spcPct val="0"/>
              </a:spcBef>
              <a:buFontTx/>
              <a:buChar char="•"/>
            </a:pPr>
            <a:r>
              <a:rPr lang="en-US" sz="2000" b="1">
                <a:ea typeface="Arial" charset="0"/>
                <a:cs typeface="Arial" charset="0"/>
              </a:rPr>
              <a:t> RISC + x86: 52%/year 1986 to 2002</a:t>
            </a:r>
          </a:p>
          <a:p>
            <a:pPr algn="l" eaLnBrk="1" hangingPunct="1">
              <a:spcBef>
                <a:spcPct val="0"/>
              </a:spcBef>
              <a:buFontTx/>
              <a:buChar char="•"/>
            </a:pPr>
            <a:r>
              <a:rPr lang="en-US" sz="2000" b="1">
                <a:ea typeface="Arial" charset="0"/>
                <a:cs typeface="Arial" charset="0"/>
              </a:rPr>
              <a:t> RISC + x86: ??%/year 2002 to present</a:t>
            </a:r>
          </a:p>
        </p:txBody>
      </p:sp>
      <p:sp>
        <p:nvSpPr>
          <p:cNvPr id="1463301" name="Text Box 5"/>
          <p:cNvSpPr txBox="1">
            <a:spLocks noChangeArrowheads="1"/>
          </p:cNvSpPr>
          <p:nvPr/>
        </p:nvSpPr>
        <p:spPr bwMode="auto">
          <a:xfrm>
            <a:off x="1268413" y="1568450"/>
            <a:ext cx="3454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Times" charset="0"/>
              </a:rPr>
              <a:t>From Hennessy and Patterson, </a:t>
            </a:r>
            <a:r>
              <a:rPr lang="en-US" i="1">
                <a:latin typeface="Times" charset="0"/>
              </a:rPr>
              <a:t>Computer Architecture: A Quantitative Approach</a:t>
            </a:r>
            <a:r>
              <a:rPr lang="en-US">
                <a:latin typeface="Times" charset="0"/>
              </a:rPr>
              <a:t>, 4th edition, 2006</a:t>
            </a:r>
          </a:p>
        </p:txBody>
      </p:sp>
      <p:sp>
        <p:nvSpPr>
          <p:cNvPr id="1463302" name="Text Box 6"/>
          <p:cNvSpPr txBox="1">
            <a:spLocks noChangeArrowheads="1"/>
          </p:cNvSpPr>
          <p:nvPr/>
        </p:nvSpPr>
        <p:spPr bwMode="auto">
          <a:xfrm>
            <a:off x="8686800" y="1127125"/>
            <a:ext cx="495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</a:rPr>
              <a:t>3X</a:t>
            </a:r>
          </a:p>
        </p:txBody>
      </p:sp>
      <p:sp>
        <p:nvSpPr>
          <p:cNvPr id="1463303" name="Line 7"/>
          <p:cNvSpPr>
            <a:spLocks noChangeShapeType="1"/>
          </p:cNvSpPr>
          <p:nvPr/>
        </p:nvSpPr>
        <p:spPr bwMode="auto">
          <a:xfrm>
            <a:off x="8763000" y="10795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6B9571-2B0D-BB4D-B4F0-4972A4963C1F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6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Processing:</a:t>
            </a:r>
            <a:br>
              <a:rPr lang="en-US"/>
            </a:br>
            <a:r>
              <a:rPr lang="en-US"/>
              <a:t>Déjà vu all over again?</a:t>
            </a:r>
          </a:p>
        </p:txBody>
      </p:sp>
      <p:sp>
        <p:nvSpPr>
          <p:cNvPr id="1465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71600"/>
            <a:ext cx="9144000" cy="3330575"/>
          </a:xfrm>
        </p:spPr>
        <p:txBody>
          <a:bodyPr/>
          <a:lstStyle/>
          <a:p>
            <a:pPr>
              <a:buFontTx/>
              <a:buNone/>
            </a:pPr>
            <a:r>
              <a:rPr lang="en-US" sz="1900" dirty="0">
                <a:solidFill>
                  <a:srgbClr val="114FFB"/>
                </a:solidFill>
              </a:rPr>
              <a:t>“… today’s processors … are nearing an impasse as technologies approach the speed of light..”</a:t>
            </a:r>
            <a:r>
              <a:rPr lang="en-US" sz="1900" dirty="0">
                <a:solidFill>
                  <a:srgbClr val="0066FF"/>
                </a:solidFill>
              </a:rPr>
              <a:t> </a:t>
            </a:r>
          </a:p>
          <a:p>
            <a:pPr algn="r">
              <a:buFontTx/>
              <a:buNone/>
            </a:pPr>
            <a:r>
              <a:rPr lang="en-US" sz="1700" dirty="0"/>
              <a:t>David Mitchell, </a:t>
            </a:r>
            <a:r>
              <a:rPr lang="en-US" sz="1700" i="1" dirty="0"/>
              <a:t>The </a:t>
            </a:r>
            <a:r>
              <a:rPr lang="en-US" sz="1700" i="1" dirty="0" err="1"/>
              <a:t>Transputer</a:t>
            </a:r>
            <a:r>
              <a:rPr lang="en-US" sz="1700" i="1" dirty="0"/>
              <a:t>: The Time Is Now</a:t>
            </a:r>
            <a:r>
              <a:rPr lang="en-US" sz="1700" dirty="0"/>
              <a:t> (</a:t>
            </a:r>
            <a:r>
              <a:rPr lang="en-US" sz="1700" dirty="0">
                <a:solidFill>
                  <a:srgbClr val="114FFB"/>
                </a:solidFill>
              </a:rPr>
              <a:t>1989</a:t>
            </a:r>
            <a:r>
              <a:rPr lang="en-US" sz="1700" dirty="0"/>
              <a:t>)</a:t>
            </a:r>
          </a:p>
          <a:p>
            <a:r>
              <a:rPr lang="en-US" sz="1900" dirty="0" err="1"/>
              <a:t>Transputer</a:t>
            </a:r>
            <a:r>
              <a:rPr lang="en-US" sz="1900" dirty="0"/>
              <a:t> had bad timing (</a:t>
            </a:r>
            <a:r>
              <a:rPr lang="en-US" sz="1900" dirty="0" err="1"/>
              <a:t>Uniprocessor</a:t>
            </a:r>
            <a:r>
              <a:rPr lang="en-US" sz="1900" dirty="0"/>
              <a:t> </a:t>
            </a:r>
            <a:r>
              <a:rPr lang="en-US" sz="1900" dirty="0" err="1"/>
              <a:t>performance</a:t>
            </a:r>
            <a:r>
              <a:rPr lang="en-US" sz="1900" dirty="0" err="1">
                <a:sym typeface="Symbol" charset="2"/>
              </a:rPr>
              <a:t></a:t>
            </a:r>
            <a:r>
              <a:rPr lang="en-US" sz="1900" dirty="0"/>
              <a:t>)</a:t>
            </a:r>
            <a:br>
              <a:rPr lang="en-US" sz="1900" dirty="0"/>
            </a:br>
            <a:r>
              <a:rPr lang="en-US" sz="2200" b="1" dirty="0" err="1">
                <a:sym typeface="Symbol" charset="2"/>
              </a:rPr>
              <a:t></a:t>
            </a:r>
            <a:r>
              <a:rPr lang="en-US" sz="1900" dirty="0"/>
              <a:t> Procrastination rewarded: 2X seq. </a:t>
            </a:r>
            <a:r>
              <a:rPr lang="en-US" sz="1900" dirty="0" err="1"/>
              <a:t>perf</a:t>
            </a:r>
            <a:r>
              <a:rPr lang="en-US" sz="1900" dirty="0"/>
              <a:t>. / 1.5 years</a:t>
            </a:r>
          </a:p>
          <a:p>
            <a:r>
              <a:rPr lang="en-US" sz="2200" b="1" dirty="0">
                <a:solidFill>
                  <a:srgbClr val="114FFB"/>
                </a:solidFill>
                <a:sym typeface="Symbol" charset="2"/>
              </a:rPr>
              <a:t> </a:t>
            </a:r>
            <a:r>
              <a:rPr lang="en-US" sz="1900" dirty="0">
                <a:solidFill>
                  <a:srgbClr val="114FFB"/>
                </a:solidFill>
              </a:rPr>
              <a:t>“We are dedicating all of our future product development to </a:t>
            </a:r>
            <a:r>
              <a:rPr lang="en-US" sz="1900" dirty="0" err="1">
                <a:solidFill>
                  <a:srgbClr val="114FFB"/>
                </a:solidFill>
              </a:rPr>
              <a:t>multicore</a:t>
            </a:r>
            <a:r>
              <a:rPr lang="en-US" sz="1900" dirty="0">
                <a:solidFill>
                  <a:srgbClr val="114FFB"/>
                </a:solidFill>
              </a:rPr>
              <a:t> designs. … This is a sea change in computing”</a:t>
            </a:r>
            <a:r>
              <a:rPr lang="en-US" sz="1900" dirty="0">
                <a:solidFill>
                  <a:srgbClr val="0066FF"/>
                </a:solidFill>
              </a:rPr>
              <a:t> </a:t>
            </a:r>
          </a:p>
          <a:p>
            <a:pPr algn="r">
              <a:buFontTx/>
              <a:buNone/>
            </a:pPr>
            <a:r>
              <a:rPr lang="en-US" sz="1700" dirty="0"/>
              <a:t>Paul </a:t>
            </a:r>
            <a:r>
              <a:rPr lang="en-US" sz="1700" dirty="0" err="1"/>
              <a:t>Otellini</a:t>
            </a:r>
            <a:r>
              <a:rPr lang="en-US" sz="1700" dirty="0"/>
              <a:t>, President, Intel (</a:t>
            </a:r>
            <a:r>
              <a:rPr lang="en-US" sz="1700" dirty="0">
                <a:solidFill>
                  <a:srgbClr val="114FFB"/>
                </a:solidFill>
              </a:rPr>
              <a:t>2005</a:t>
            </a:r>
            <a:r>
              <a:rPr lang="en-US" sz="1700" dirty="0"/>
              <a:t>) </a:t>
            </a:r>
          </a:p>
          <a:p>
            <a:r>
              <a:rPr lang="en-US" sz="1900" dirty="0"/>
              <a:t>All microprocessor companies switch to MP (2X CPUs / 2 yrs)</a:t>
            </a:r>
            <a:br>
              <a:rPr lang="en-US" sz="1900" dirty="0"/>
            </a:br>
            <a:r>
              <a:rPr lang="en-US" sz="2200" b="1" dirty="0" err="1">
                <a:sym typeface="Symbol" charset="2"/>
              </a:rPr>
              <a:t></a:t>
            </a:r>
            <a:r>
              <a:rPr lang="en-US" sz="1900" dirty="0"/>
              <a:t> Procrastination penalized: 2X sequential </a:t>
            </a:r>
            <a:r>
              <a:rPr lang="en-US" sz="1900" dirty="0" err="1"/>
              <a:t>perf</a:t>
            </a:r>
            <a:r>
              <a:rPr lang="en-US" sz="1900" dirty="0"/>
              <a:t>. / 5 yrs</a:t>
            </a:r>
          </a:p>
        </p:txBody>
      </p:sp>
      <p:sp>
        <p:nvSpPr>
          <p:cNvPr id="1465348" name="Rectangle 4"/>
          <p:cNvSpPr>
            <a:spLocks noChangeArrowheads="1"/>
          </p:cNvSpPr>
          <p:nvPr/>
        </p:nvSpPr>
        <p:spPr bwMode="auto">
          <a:xfrm>
            <a:off x="7354888" y="0"/>
            <a:ext cx="1789112" cy="1069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>
              <a:effectLst>
                <a:outerShdw blurRad="38100" dist="38100" dir="2700000" algn="tl">
                  <a:srgbClr val="DDDDDD"/>
                </a:outerShdw>
              </a:effectLst>
              <a:latin typeface="Times" charset="0"/>
            </a:endParaRPr>
          </a:p>
        </p:txBody>
      </p:sp>
      <p:graphicFrame>
        <p:nvGraphicFramePr>
          <p:cNvPr id="1465394" name="Group 50"/>
          <p:cNvGraphicFramePr>
            <a:graphicFrameLocks noGrp="1"/>
          </p:cNvGraphicFramePr>
          <p:nvPr>
            <p:ph sz="half" idx="2"/>
          </p:nvPr>
        </p:nvGraphicFramePr>
        <p:xfrm>
          <a:off x="182563" y="4960938"/>
          <a:ext cx="8504237" cy="1710309"/>
        </p:xfrm>
        <a:graphic>
          <a:graphicData uri="http://schemas.openxmlformats.org/drawingml/2006/table">
            <a:tbl>
              <a:tblPr/>
              <a:tblGrid>
                <a:gridCol w="2157412"/>
                <a:gridCol w="1622425"/>
                <a:gridCol w="1511300"/>
                <a:gridCol w="1701800"/>
                <a:gridCol w="1511300"/>
              </a:tblGrid>
              <a:tr h="461963"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Manufacturer/Year</a:t>
                      </a:r>
                      <a:endParaRPr kumimoji="0" lang="en-US" sz="3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AMD/’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09</a:t>
                      </a:r>
                      <a:endParaRPr kumimoji="0" lang="en-US" sz="3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Intel/’09</a:t>
                      </a:r>
                      <a:endParaRPr kumimoji="0" lang="en-US" sz="3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IBM/’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09</a:t>
                      </a:r>
                      <a:endParaRPr kumimoji="0" lang="en-US" sz="3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Sun/’09</a:t>
                      </a:r>
                      <a:endParaRPr kumimoji="0" lang="en-US" sz="3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Processors/chip</a:t>
                      </a:r>
                      <a:endParaRPr kumimoji="0" lang="en-US" sz="3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  <a:endParaRPr kumimoji="0" lang="en-US" sz="4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</a:t>
                      </a:r>
                      <a:endParaRPr kumimoji="0" lang="en-US" sz="4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</a:t>
                      </a:r>
                      <a:endParaRPr kumimoji="0" lang="en-US" sz="4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16</a:t>
                      </a:r>
                      <a:endParaRPr kumimoji="0" lang="en-US" sz="4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Threads/Processor</a:t>
                      </a:r>
                      <a:endParaRPr kumimoji="0" lang="en-US" sz="3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  <a:endParaRPr kumimoji="0" lang="en-US" sz="3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  <a:endParaRPr kumimoji="0" lang="en-US" sz="3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  <a:endParaRPr kumimoji="0" lang="en-US" sz="3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</a:t>
                      </a:r>
                      <a:endParaRPr kumimoji="0" lang="en-US" sz="3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Threads/chip</a:t>
                      </a:r>
                      <a:endParaRPr kumimoji="0" lang="en-US" sz="3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  <a:endParaRPr kumimoji="0" lang="en-US" sz="4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16</a:t>
                      </a:r>
                      <a:endParaRPr kumimoji="0" lang="en-US" sz="4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32</a:t>
                      </a:r>
                      <a:endParaRPr kumimoji="0" lang="en-US" sz="4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128</a:t>
                      </a:r>
                      <a:endParaRPr kumimoji="0" lang="en-US" sz="4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534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0113-1C5D-644F-899A-8415A2B04D92}" type="slidenum">
              <a:rPr lang="en-US"/>
              <a:pPr/>
              <a:t>2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/>
              <a:t>Last </a:t>
            </a:r>
            <a:r>
              <a:rPr lang="en-US" smtClean="0"/>
              <a:t>time…</a:t>
            </a:r>
            <a:endParaRPr lang="en-US" dirty="0"/>
          </a:p>
        </p:txBody>
      </p:sp>
      <p:sp>
        <p:nvSpPr>
          <p:cNvPr id="127796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683500" cy="5486400"/>
          </a:xfrm>
        </p:spPr>
        <p:txBody>
          <a:bodyPr/>
          <a:lstStyle/>
          <a:p>
            <a:r>
              <a:rPr lang="en-US" dirty="0" smtClean="0"/>
              <a:t>Multithreading executes instructions from different threads</a:t>
            </a:r>
          </a:p>
          <a:p>
            <a:r>
              <a:rPr lang="en-US" dirty="0" smtClean="0"/>
              <a:t>Coarse-grained multithreading switches threads on cache misses</a:t>
            </a:r>
          </a:p>
          <a:p>
            <a:r>
              <a:rPr lang="en-US" dirty="0" smtClean="0"/>
              <a:t>Most of the </a:t>
            </a:r>
            <a:r>
              <a:rPr lang="en-US" dirty="0" err="1" smtClean="0"/>
              <a:t>OoO</a:t>
            </a:r>
            <a:r>
              <a:rPr lang="en-US" dirty="0" smtClean="0"/>
              <a:t> superscalar units are idle.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111485FF-9512-8449-A1FF-CD969AABB278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67394" name="Rectangle 2"/>
          <p:cNvSpPr>
            <a:spLocks noChangeArrowheads="1"/>
          </p:cNvSpPr>
          <p:nvPr/>
        </p:nvSpPr>
        <p:spPr bwMode="auto">
          <a:xfrm>
            <a:off x="0" y="4876800"/>
            <a:ext cx="4214813" cy="161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symmetric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All memory is equally far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away from all processors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Any processor can do any I/O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(set up a DMA transfer)</a:t>
            </a:r>
          </a:p>
        </p:txBody>
      </p:sp>
      <p:sp>
        <p:nvSpPr>
          <p:cNvPr id="1467395" name="Rectangle 3"/>
          <p:cNvSpPr>
            <a:spLocks noGrp="1" noChangeArrowheads="1"/>
          </p:cNvSpPr>
          <p:nvPr>
            <p:ph type="title"/>
          </p:nvPr>
        </p:nvSpPr>
        <p:spPr>
          <a:xfrm>
            <a:off x="241300" y="292100"/>
            <a:ext cx="7937500" cy="9017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Symmetric Multiprocessors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78000" y="1384300"/>
            <a:ext cx="7100888" cy="4891088"/>
            <a:chOff x="1120" y="872"/>
            <a:chExt cx="4473" cy="3081"/>
          </a:xfrm>
        </p:grpSpPr>
        <p:sp>
          <p:nvSpPr>
            <p:cNvPr id="1467397" name="Rectangle 5"/>
            <p:cNvSpPr>
              <a:spLocks noChangeArrowheads="1"/>
            </p:cNvSpPr>
            <p:nvPr/>
          </p:nvSpPr>
          <p:spPr bwMode="auto">
            <a:xfrm>
              <a:off x="2384" y="2850"/>
              <a:ext cx="968" cy="23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398" name="Rectangle 6"/>
            <p:cNvSpPr>
              <a:spLocks noChangeArrowheads="1"/>
            </p:cNvSpPr>
            <p:nvPr/>
          </p:nvSpPr>
          <p:spPr bwMode="auto">
            <a:xfrm>
              <a:off x="4416" y="2843"/>
              <a:ext cx="968" cy="23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399" name="Rectangle 7"/>
            <p:cNvSpPr>
              <a:spLocks noChangeArrowheads="1"/>
            </p:cNvSpPr>
            <p:nvPr/>
          </p:nvSpPr>
          <p:spPr bwMode="auto">
            <a:xfrm>
              <a:off x="3400" y="2843"/>
              <a:ext cx="968" cy="23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00" name="Rectangle 8"/>
            <p:cNvSpPr>
              <a:spLocks noChangeArrowheads="1"/>
            </p:cNvSpPr>
            <p:nvPr/>
          </p:nvSpPr>
          <p:spPr bwMode="auto">
            <a:xfrm>
              <a:off x="1367" y="2684"/>
              <a:ext cx="760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Memory</a:t>
              </a:r>
            </a:p>
          </p:txBody>
        </p:sp>
        <p:sp>
          <p:nvSpPr>
            <p:cNvPr id="1467401" name="Rectangle 9"/>
            <p:cNvSpPr>
              <a:spLocks noChangeArrowheads="1"/>
            </p:cNvSpPr>
            <p:nvPr/>
          </p:nvSpPr>
          <p:spPr bwMode="auto">
            <a:xfrm>
              <a:off x="1120" y="2496"/>
              <a:ext cx="1184" cy="59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02" name="Line 10"/>
            <p:cNvSpPr>
              <a:spLocks noChangeShapeType="1"/>
            </p:cNvSpPr>
            <p:nvPr/>
          </p:nvSpPr>
          <p:spPr bwMode="auto">
            <a:xfrm>
              <a:off x="1680" y="2134"/>
              <a:ext cx="0" cy="3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03" name="Rectangle 11"/>
            <p:cNvSpPr>
              <a:spLocks noChangeArrowheads="1"/>
            </p:cNvSpPr>
            <p:nvPr/>
          </p:nvSpPr>
          <p:spPr bwMode="auto">
            <a:xfrm>
              <a:off x="2375" y="2866"/>
              <a:ext cx="981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I/O controller</a:t>
              </a:r>
            </a:p>
          </p:txBody>
        </p:sp>
        <p:sp>
          <p:nvSpPr>
            <p:cNvPr id="1467404" name="Rectangle 12"/>
            <p:cNvSpPr>
              <a:spLocks noChangeArrowheads="1"/>
            </p:cNvSpPr>
            <p:nvPr/>
          </p:nvSpPr>
          <p:spPr bwMode="auto">
            <a:xfrm>
              <a:off x="3436" y="3208"/>
              <a:ext cx="944" cy="525"/>
            </a:xfrm>
            <a:prstGeom prst="rect">
              <a:avLst/>
            </a:prstGeom>
            <a:solidFill>
              <a:schemeClr val="bg1"/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05" name="Rectangle 13"/>
            <p:cNvSpPr>
              <a:spLocks noChangeArrowheads="1"/>
            </p:cNvSpPr>
            <p:nvPr/>
          </p:nvSpPr>
          <p:spPr bwMode="auto">
            <a:xfrm>
              <a:off x="3511" y="3271"/>
              <a:ext cx="814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Graphics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output</a:t>
              </a:r>
            </a:p>
          </p:txBody>
        </p:sp>
        <p:sp>
          <p:nvSpPr>
            <p:cNvPr id="1467406" name="Rectangle 14"/>
            <p:cNvSpPr>
              <a:spLocks noChangeArrowheads="1"/>
            </p:cNvSpPr>
            <p:nvPr/>
          </p:nvSpPr>
          <p:spPr bwMode="auto">
            <a:xfrm>
              <a:off x="1168" y="1936"/>
              <a:ext cx="4024" cy="19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07" name="Line 15"/>
            <p:cNvSpPr>
              <a:spLocks noChangeShapeType="1"/>
            </p:cNvSpPr>
            <p:nvPr/>
          </p:nvSpPr>
          <p:spPr bwMode="auto">
            <a:xfrm>
              <a:off x="2736" y="3106"/>
              <a:ext cx="0" cy="2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08" name="Line 16"/>
            <p:cNvSpPr>
              <a:spLocks noChangeShapeType="1"/>
            </p:cNvSpPr>
            <p:nvPr/>
          </p:nvSpPr>
          <p:spPr bwMode="auto">
            <a:xfrm>
              <a:off x="3848" y="3091"/>
              <a:ext cx="0" cy="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09" name="Line 17"/>
            <p:cNvSpPr>
              <a:spLocks noChangeShapeType="1"/>
            </p:cNvSpPr>
            <p:nvPr/>
          </p:nvSpPr>
          <p:spPr bwMode="auto">
            <a:xfrm>
              <a:off x="4896" y="3091"/>
              <a:ext cx="0" cy="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10" name="Rectangle 18"/>
            <p:cNvSpPr>
              <a:spLocks noChangeArrowheads="1"/>
            </p:cNvSpPr>
            <p:nvPr/>
          </p:nvSpPr>
          <p:spPr bwMode="auto">
            <a:xfrm>
              <a:off x="2463" y="1918"/>
              <a:ext cx="1498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CPU-Memory bus</a:t>
              </a:r>
            </a:p>
          </p:txBody>
        </p:sp>
        <p:sp>
          <p:nvSpPr>
            <p:cNvPr id="1467411" name="Line 19"/>
            <p:cNvSpPr>
              <a:spLocks noChangeShapeType="1"/>
            </p:cNvSpPr>
            <p:nvPr/>
          </p:nvSpPr>
          <p:spPr bwMode="auto">
            <a:xfrm>
              <a:off x="2816" y="2709"/>
              <a:ext cx="0" cy="1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12" name="Line 20"/>
            <p:cNvSpPr>
              <a:spLocks noChangeShapeType="1"/>
            </p:cNvSpPr>
            <p:nvPr/>
          </p:nvSpPr>
          <p:spPr bwMode="auto">
            <a:xfrm>
              <a:off x="4904" y="2701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13" name="Rectangle 21"/>
            <p:cNvSpPr>
              <a:spLocks noChangeArrowheads="1"/>
            </p:cNvSpPr>
            <p:nvPr/>
          </p:nvSpPr>
          <p:spPr bwMode="auto">
            <a:xfrm>
              <a:off x="3304" y="2219"/>
              <a:ext cx="1072" cy="2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14" name="Rectangle 22"/>
            <p:cNvSpPr>
              <a:spLocks noChangeArrowheads="1"/>
            </p:cNvSpPr>
            <p:nvPr/>
          </p:nvSpPr>
          <p:spPr bwMode="auto">
            <a:xfrm>
              <a:off x="3544" y="2202"/>
              <a:ext cx="621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bridge</a:t>
              </a:r>
            </a:p>
          </p:txBody>
        </p:sp>
        <p:grpSp>
          <p:nvGrpSpPr>
            <p:cNvPr id="3" name="Group 23"/>
            <p:cNvGrpSpPr>
              <a:grpSpLocks/>
            </p:cNvGrpSpPr>
            <p:nvPr/>
          </p:nvGrpSpPr>
          <p:grpSpPr bwMode="auto">
            <a:xfrm>
              <a:off x="1176" y="872"/>
              <a:ext cx="976" cy="1049"/>
              <a:chOff x="1176" y="584"/>
              <a:chExt cx="976" cy="1184"/>
            </a:xfrm>
          </p:grpSpPr>
          <p:sp>
            <p:nvSpPr>
              <p:cNvPr id="1467416" name="Rectangle 24"/>
              <p:cNvSpPr>
                <a:spLocks noChangeArrowheads="1"/>
              </p:cNvSpPr>
              <p:nvPr/>
            </p:nvSpPr>
            <p:spPr bwMode="auto">
              <a:xfrm>
                <a:off x="1176" y="584"/>
                <a:ext cx="976" cy="10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7417" name="Rectangle 25"/>
              <p:cNvSpPr>
                <a:spLocks noChangeArrowheads="1"/>
              </p:cNvSpPr>
              <p:nvPr/>
            </p:nvSpPr>
            <p:spPr bwMode="auto">
              <a:xfrm>
                <a:off x="1215" y="988"/>
                <a:ext cx="887" cy="28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>
                    <a:latin typeface="Verdana" charset="0"/>
                  </a:rPr>
                  <a:t>Processor</a:t>
                </a:r>
              </a:p>
            </p:txBody>
          </p:sp>
          <p:sp>
            <p:nvSpPr>
              <p:cNvPr id="1467418" name="Line 26"/>
              <p:cNvSpPr>
                <a:spLocks noChangeShapeType="1"/>
              </p:cNvSpPr>
              <p:nvPr/>
            </p:nvSpPr>
            <p:spPr bwMode="auto">
              <a:xfrm>
                <a:off x="1680" y="1632"/>
                <a:ext cx="0" cy="1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67419" name="Rectangle 27"/>
            <p:cNvSpPr>
              <a:spLocks noChangeArrowheads="1"/>
            </p:cNvSpPr>
            <p:nvPr/>
          </p:nvSpPr>
          <p:spPr bwMode="auto">
            <a:xfrm>
              <a:off x="2384" y="2574"/>
              <a:ext cx="3160" cy="2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20" name="Line 28"/>
            <p:cNvSpPr>
              <a:spLocks noChangeShapeType="1"/>
            </p:cNvSpPr>
            <p:nvPr/>
          </p:nvSpPr>
          <p:spPr bwMode="auto">
            <a:xfrm>
              <a:off x="3872" y="2801"/>
              <a:ext cx="0" cy="3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21" name="Rectangle 29"/>
            <p:cNvSpPr>
              <a:spLocks noChangeArrowheads="1"/>
            </p:cNvSpPr>
            <p:nvPr/>
          </p:nvSpPr>
          <p:spPr bwMode="auto">
            <a:xfrm>
              <a:off x="3391" y="2866"/>
              <a:ext cx="981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I/O controller</a:t>
              </a:r>
            </a:p>
          </p:txBody>
        </p:sp>
        <p:sp>
          <p:nvSpPr>
            <p:cNvPr id="1467422" name="Rectangle 30"/>
            <p:cNvSpPr>
              <a:spLocks noChangeArrowheads="1"/>
            </p:cNvSpPr>
            <p:nvPr/>
          </p:nvSpPr>
          <p:spPr bwMode="auto">
            <a:xfrm>
              <a:off x="4407" y="2866"/>
              <a:ext cx="981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I/O controller</a:t>
              </a:r>
            </a:p>
          </p:txBody>
        </p:sp>
        <p:sp>
          <p:nvSpPr>
            <p:cNvPr id="1467423" name="Line 31"/>
            <p:cNvSpPr>
              <a:spLocks noChangeShapeType="1"/>
            </p:cNvSpPr>
            <p:nvPr/>
          </p:nvSpPr>
          <p:spPr bwMode="auto">
            <a:xfrm>
              <a:off x="3864" y="2489"/>
              <a:ext cx="0" cy="7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24" name="Line 32"/>
            <p:cNvSpPr>
              <a:spLocks noChangeShapeType="1"/>
            </p:cNvSpPr>
            <p:nvPr/>
          </p:nvSpPr>
          <p:spPr bwMode="auto">
            <a:xfrm>
              <a:off x="3856" y="2141"/>
              <a:ext cx="0" cy="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25" name="Oval 33"/>
            <p:cNvSpPr>
              <a:spLocks noChangeArrowheads="1"/>
            </p:cNvSpPr>
            <p:nvPr/>
          </p:nvSpPr>
          <p:spPr bwMode="auto">
            <a:xfrm>
              <a:off x="2552" y="3340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26" name="Oval 34"/>
            <p:cNvSpPr>
              <a:spLocks noChangeArrowheads="1"/>
            </p:cNvSpPr>
            <p:nvPr/>
          </p:nvSpPr>
          <p:spPr bwMode="auto">
            <a:xfrm>
              <a:off x="2552" y="3382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27" name="Oval 35"/>
            <p:cNvSpPr>
              <a:spLocks noChangeArrowheads="1"/>
            </p:cNvSpPr>
            <p:nvPr/>
          </p:nvSpPr>
          <p:spPr bwMode="auto">
            <a:xfrm>
              <a:off x="2552" y="3425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28" name="Oval 36"/>
            <p:cNvSpPr>
              <a:spLocks noChangeArrowheads="1"/>
            </p:cNvSpPr>
            <p:nvPr/>
          </p:nvSpPr>
          <p:spPr bwMode="auto">
            <a:xfrm>
              <a:off x="2552" y="3467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29" name="Oval 37"/>
            <p:cNvSpPr>
              <a:spLocks noChangeArrowheads="1"/>
            </p:cNvSpPr>
            <p:nvPr/>
          </p:nvSpPr>
          <p:spPr bwMode="auto">
            <a:xfrm>
              <a:off x="2552" y="3510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30" name="Oval 38"/>
            <p:cNvSpPr>
              <a:spLocks noChangeArrowheads="1"/>
            </p:cNvSpPr>
            <p:nvPr/>
          </p:nvSpPr>
          <p:spPr bwMode="auto">
            <a:xfrm>
              <a:off x="2552" y="3552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31" name="Oval 39"/>
            <p:cNvSpPr>
              <a:spLocks noChangeArrowheads="1"/>
            </p:cNvSpPr>
            <p:nvPr/>
          </p:nvSpPr>
          <p:spPr bwMode="auto">
            <a:xfrm>
              <a:off x="2936" y="3340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32" name="Oval 40"/>
            <p:cNvSpPr>
              <a:spLocks noChangeArrowheads="1"/>
            </p:cNvSpPr>
            <p:nvPr/>
          </p:nvSpPr>
          <p:spPr bwMode="auto">
            <a:xfrm>
              <a:off x="2936" y="3382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33" name="Oval 41"/>
            <p:cNvSpPr>
              <a:spLocks noChangeArrowheads="1"/>
            </p:cNvSpPr>
            <p:nvPr/>
          </p:nvSpPr>
          <p:spPr bwMode="auto">
            <a:xfrm>
              <a:off x="2936" y="3425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34" name="Oval 42"/>
            <p:cNvSpPr>
              <a:spLocks noChangeArrowheads="1"/>
            </p:cNvSpPr>
            <p:nvPr/>
          </p:nvSpPr>
          <p:spPr bwMode="auto">
            <a:xfrm>
              <a:off x="2936" y="3467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35" name="Oval 43"/>
            <p:cNvSpPr>
              <a:spLocks noChangeArrowheads="1"/>
            </p:cNvSpPr>
            <p:nvPr/>
          </p:nvSpPr>
          <p:spPr bwMode="auto">
            <a:xfrm>
              <a:off x="2936" y="3510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36" name="Oval 44"/>
            <p:cNvSpPr>
              <a:spLocks noChangeArrowheads="1"/>
            </p:cNvSpPr>
            <p:nvPr/>
          </p:nvSpPr>
          <p:spPr bwMode="auto">
            <a:xfrm>
              <a:off x="2936" y="3552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37" name="Line 45"/>
            <p:cNvSpPr>
              <a:spLocks noChangeShapeType="1"/>
            </p:cNvSpPr>
            <p:nvPr/>
          </p:nvSpPr>
          <p:spPr bwMode="auto">
            <a:xfrm>
              <a:off x="3120" y="3106"/>
              <a:ext cx="0" cy="2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38" name="Rectangle 46"/>
            <p:cNvSpPr>
              <a:spLocks noChangeArrowheads="1"/>
            </p:cNvSpPr>
            <p:nvPr/>
          </p:nvSpPr>
          <p:spPr bwMode="auto">
            <a:xfrm>
              <a:off x="3567" y="2556"/>
              <a:ext cx="720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I/O bus</a:t>
              </a:r>
            </a:p>
          </p:txBody>
        </p:sp>
        <p:sp>
          <p:nvSpPr>
            <p:cNvPr id="1467439" name="Freeform 47"/>
            <p:cNvSpPr>
              <a:spLocks/>
            </p:cNvSpPr>
            <p:nvPr/>
          </p:nvSpPr>
          <p:spPr bwMode="auto">
            <a:xfrm>
              <a:off x="4536" y="3325"/>
              <a:ext cx="889" cy="328"/>
            </a:xfrm>
            <a:custGeom>
              <a:avLst/>
              <a:gdLst/>
              <a:ahLst/>
              <a:cxnLst>
                <a:cxn ang="0">
                  <a:pos x="888" y="8"/>
                </a:cxn>
                <a:cxn ang="0">
                  <a:pos x="872" y="0"/>
                </a:cxn>
                <a:cxn ang="0">
                  <a:pos x="856" y="0"/>
                </a:cxn>
                <a:cxn ang="0">
                  <a:pos x="840" y="0"/>
                </a:cxn>
                <a:cxn ang="0">
                  <a:pos x="816" y="0"/>
                </a:cxn>
                <a:cxn ang="0">
                  <a:pos x="800" y="0"/>
                </a:cxn>
                <a:cxn ang="0">
                  <a:pos x="784" y="0"/>
                </a:cxn>
                <a:cxn ang="0">
                  <a:pos x="768" y="0"/>
                </a:cxn>
                <a:cxn ang="0">
                  <a:pos x="752" y="0"/>
                </a:cxn>
                <a:cxn ang="0">
                  <a:pos x="736" y="0"/>
                </a:cxn>
                <a:cxn ang="0">
                  <a:pos x="720" y="0"/>
                </a:cxn>
                <a:cxn ang="0">
                  <a:pos x="704" y="0"/>
                </a:cxn>
                <a:cxn ang="0">
                  <a:pos x="680" y="8"/>
                </a:cxn>
                <a:cxn ang="0">
                  <a:pos x="656" y="8"/>
                </a:cxn>
                <a:cxn ang="0">
                  <a:pos x="632" y="8"/>
                </a:cxn>
                <a:cxn ang="0">
                  <a:pos x="616" y="16"/>
                </a:cxn>
                <a:cxn ang="0">
                  <a:pos x="584" y="24"/>
                </a:cxn>
                <a:cxn ang="0">
                  <a:pos x="568" y="32"/>
                </a:cxn>
                <a:cxn ang="0">
                  <a:pos x="544" y="40"/>
                </a:cxn>
                <a:cxn ang="0">
                  <a:pos x="528" y="48"/>
                </a:cxn>
                <a:cxn ang="0">
                  <a:pos x="512" y="56"/>
                </a:cxn>
                <a:cxn ang="0">
                  <a:pos x="488" y="64"/>
                </a:cxn>
                <a:cxn ang="0">
                  <a:pos x="456" y="80"/>
                </a:cxn>
                <a:cxn ang="0">
                  <a:pos x="440" y="80"/>
                </a:cxn>
                <a:cxn ang="0">
                  <a:pos x="408" y="104"/>
                </a:cxn>
                <a:cxn ang="0">
                  <a:pos x="392" y="112"/>
                </a:cxn>
                <a:cxn ang="0">
                  <a:pos x="376" y="120"/>
                </a:cxn>
                <a:cxn ang="0">
                  <a:pos x="360" y="128"/>
                </a:cxn>
                <a:cxn ang="0">
                  <a:pos x="344" y="136"/>
                </a:cxn>
                <a:cxn ang="0">
                  <a:pos x="328" y="144"/>
                </a:cxn>
                <a:cxn ang="0">
                  <a:pos x="296" y="160"/>
                </a:cxn>
                <a:cxn ang="0">
                  <a:pos x="288" y="176"/>
                </a:cxn>
                <a:cxn ang="0">
                  <a:pos x="272" y="184"/>
                </a:cxn>
                <a:cxn ang="0">
                  <a:pos x="256" y="200"/>
                </a:cxn>
                <a:cxn ang="0">
                  <a:pos x="232" y="216"/>
                </a:cxn>
                <a:cxn ang="0">
                  <a:pos x="216" y="232"/>
                </a:cxn>
                <a:cxn ang="0">
                  <a:pos x="200" y="248"/>
                </a:cxn>
                <a:cxn ang="0">
                  <a:pos x="176" y="272"/>
                </a:cxn>
                <a:cxn ang="0">
                  <a:pos x="160" y="288"/>
                </a:cxn>
                <a:cxn ang="0">
                  <a:pos x="144" y="304"/>
                </a:cxn>
                <a:cxn ang="0">
                  <a:pos x="128" y="320"/>
                </a:cxn>
                <a:cxn ang="0">
                  <a:pos x="112" y="320"/>
                </a:cxn>
                <a:cxn ang="0">
                  <a:pos x="96" y="328"/>
                </a:cxn>
                <a:cxn ang="0">
                  <a:pos x="80" y="344"/>
                </a:cxn>
                <a:cxn ang="0">
                  <a:pos x="64" y="352"/>
                </a:cxn>
                <a:cxn ang="0">
                  <a:pos x="48" y="352"/>
                </a:cxn>
                <a:cxn ang="0">
                  <a:pos x="32" y="360"/>
                </a:cxn>
                <a:cxn ang="0">
                  <a:pos x="16" y="368"/>
                </a:cxn>
                <a:cxn ang="0">
                  <a:pos x="0" y="368"/>
                </a:cxn>
              </a:cxnLst>
              <a:rect l="0" t="0" r="r" b="b"/>
              <a:pathLst>
                <a:path w="889" h="369">
                  <a:moveTo>
                    <a:pt x="888" y="8"/>
                  </a:moveTo>
                  <a:lnTo>
                    <a:pt x="872" y="0"/>
                  </a:lnTo>
                  <a:lnTo>
                    <a:pt x="856" y="0"/>
                  </a:lnTo>
                  <a:lnTo>
                    <a:pt x="840" y="0"/>
                  </a:lnTo>
                  <a:lnTo>
                    <a:pt x="816" y="0"/>
                  </a:lnTo>
                  <a:lnTo>
                    <a:pt x="800" y="0"/>
                  </a:lnTo>
                  <a:lnTo>
                    <a:pt x="784" y="0"/>
                  </a:lnTo>
                  <a:lnTo>
                    <a:pt x="768" y="0"/>
                  </a:lnTo>
                  <a:lnTo>
                    <a:pt x="752" y="0"/>
                  </a:lnTo>
                  <a:lnTo>
                    <a:pt x="736" y="0"/>
                  </a:lnTo>
                  <a:lnTo>
                    <a:pt x="720" y="0"/>
                  </a:lnTo>
                  <a:lnTo>
                    <a:pt x="704" y="0"/>
                  </a:lnTo>
                  <a:lnTo>
                    <a:pt x="680" y="8"/>
                  </a:lnTo>
                  <a:lnTo>
                    <a:pt x="656" y="8"/>
                  </a:lnTo>
                  <a:lnTo>
                    <a:pt x="632" y="8"/>
                  </a:lnTo>
                  <a:lnTo>
                    <a:pt x="616" y="16"/>
                  </a:lnTo>
                  <a:lnTo>
                    <a:pt x="584" y="24"/>
                  </a:lnTo>
                  <a:lnTo>
                    <a:pt x="568" y="32"/>
                  </a:lnTo>
                  <a:lnTo>
                    <a:pt x="544" y="40"/>
                  </a:lnTo>
                  <a:lnTo>
                    <a:pt x="528" y="48"/>
                  </a:lnTo>
                  <a:lnTo>
                    <a:pt x="512" y="56"/>
                  </a:lnTo>
                  <a:lnTo>
                    <a:pt x="488" y="64"/>
                  </a:lnTo>
                  <a:lnTo>
                    <a:pt x="456" y="80"/>
                  </a:lnTo>
                  <a:lnTo>
                    <a:pt x="440" y="80"/>
                  </a:lnTo>
                  <a:lnTo>
                    <a:pt x="408" y="104"/>
                  </a:lnTo>
                  <a:lnTo>
                    <a:pt x="392" y="112"/>
                  </a:lnTo>
                  <a:lnTo>
                    <a:pt x="376" y="120"/>
                  </a:lnTo>
                  <a:lnTo>
                    <a:pt x="360" y="128"/>
                  </a:lnTo>
                  <a:lnTo>
                    <a:pt x="344" y="136"/>
                  </a:lnTo>
                  <a:lnTo>
                    <a:pt x="328" y="144"/>
                  </a:lnTo>
                  <a:lnTo>
                    <a:pt x="296" y="160"/>
                  </a:lnTo>
                  <a:lnTo>
                    <a:pt x="288" y="176"/>
                  </a:lnTo>
                  <a:lnTo>
                    <a:pt x="272" y="184"/>
                  </a:lnTo>
                  <a:lnTo>
                    <a:pt x="256" y="200"/>
                  </a:lnTo>
                  <a:lnTo>
                    <a:pt x="232" y="216"/>
                  </a:lnTo>
                  <a:lnTo>
                    <a:pt x="216" y="232"/>
                  </a:lnTo>
                  <a:lnTo>
                    <a:pt x="200" y="248"/>
                  </a:lnTo>
                  <a:lnTo>
                    <a:pt x="176" y="272"/>
                  </a:lnTo>
                  <a:lnTo>
                    <a:pt x="160" y="288"/>
                  </a:lnTo>
                  <a:lnTo>
                    <a:pt x="144" y="304"/>
                  </a:lnTo>
                  <a:lnTo>
                    <a:pt x="128" y="320"/>
                  </a:lnTo>
                  <a:lnTo>
                    <a:pt x="112" y="320"/>
                  </a:lnTo>
                  <a:lnTo>
                    <a:pt x="96" y="328"/>
                  </a:lnTo>
                  <a:lnTo>
                    <a:pt x="80" y="344"/>
                  </a:lnTo>
                  <a:lnTo>
                    <a:pt x="64" y="352"/>
                  </a:lnTo>
                  <a:lnTo>
                    <a:pt x="48" y="352"/>
                  </a:lnTo>
                  <a:lnTo>
                    <a:pt x="32" y="360"/>
                  </a:lnTo>
                  <a:lnTo>
                    <a:pt x="16" y="368"/>
                  </a:lnTo>
                  <a:lnTo>
                    <a:pt x="0" y="368"/>
                  </a:lnTo>
                </a:path>
              </a:pathLst>
            </a:custGeom>
            <a:noFill/>
            <a:ln w="1270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40" name="Rectangle 48"/>
            <p:cNvSpPr>
              <a:spLocks noChangeArrowheads="1"/>
            </p:cNvSpPr>
            <p:nvPr/>
          </p:nvSpPr>
          <p:spPr bwMode="auto">
            <a:xfrm>
              <a:off x="4727" y="3705"/>
              <a:ext cx="866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Networks</a:t>
              </a:r>
            </a:p>
          </p:txBody>
        </p:sp>
        <p:grpSp>
          <p:nvGrpSpPr>
            <p:cNvPr id="4" name="Group 49"/>
            <p:cNvGrpSpPr>
              <a:grpSpLocks/>
            </p:cNvGrpSpPr>
            <p:nvPr/>
          </p:nvGrpSpPr>
          <p:grpSpPr bwMode="auto">
            <a:xfrm>
              <a:off x="4056" y="872"/>
              <a:ext cx="976" cy="1049"/>
              <a:chOff x="4056" y="584"/>
              <a:chExt cx="976" cy="1184"/>
            </a:xfrm>
          </p:grpSpPr>
          <p:sp>
            <p:nvSpPr>
              <p:cNvPr id="1467442" name="Rectangle 50"/>
              <p:cNvSpPr>
                <a:spLocks noChangeArrowheads="1"/>
              </p:cNvSpPr>
              <p:nvPr/>
            </p:nvSpPr>
            <p:spPr bwMode="auto">
              <a:xfrm>
                <a:off x="4056" y="584"/>
                <a:ext cx="976" cy="10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7443" name="Rectangle 51"/>
              <p:cNvSpPr>
                <a:spLocks noChangeArrowheads="1"/>
              </p:cNvSpPr>
              <p:nvPr/>
            </p:nvSpPr>
            <p:spPr bwMode="auto">
              <a:xfrm>
                <a:off x="4095" y="988"/>
                <a:ext cx="887" cy="28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>
                    <a:latin typeface="Verdana" charset="0"/>
                  </a:rPr>
                  <a:t>Processor</a:t>
                </a:r>
              </a:p>
            </p:txBody>
          </p:sp>
          <p:sp>
            <p:nvSpPr>
              <p:cNvPr id="1467444" name="Line 52"/>
              <p:cNvSpPr>
                <a:spLocks noChangeShapeType="1"/>
              </p:cNvSpPr>
              <p:nvPr/>
            </p:nvSpPr>
            <p:spPr bwMode="auto">
              <a:xfrm>
                <a:off x="4560" y="1632"/>
                <a:ext cx="0" cy="1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53"/>
            <p:cNvGrpSpPr>
              <a:grpSpLocks/>
            </p:cNvGrpSpPr>
            <p:nvPr/>
          </p:nvGrpSpPr>
          <p:grpSpPr bwMode="auto">
            <a:xfrm>
              <a:off x="2456" y="1340"/>
              <a:ext cx="416" cy="28"/>
              <a:chOff x="2456" y="1112"/>
              <a:chExt cx="416" cy="32"/>
            </a:xfrm>
          </p:grpSpPr>
          <p:sp>
            <p:nvSpPr>
              <p:cNvPr id="1467446" name="Oval 54"/>
              <p:cNvSpPr>
                <a:spLocks noChangeArrowheads="1"/>
              </p:cNvSpPr>
              <p:nvPr/>
            </p:nvSpPr>
            <p:spPr bwMode="auto">
              <a:xfrm>
                <a:off x="2456" y="1112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488" tIns="44450" rIns="90488" bIns="4445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>
                    <a:latin typeface="Verdana" charset="0"/>
                  </a:rPr>
                  <a:t> </a:t>
                </a:r>
              </a:p>
            </p:txBody>
          </p:sp>
          <p:sp>
            <p:nvSpPr>
              <p:cNvPr id="1467447" name="Oval 55"/>
              <p:cNvSpPr>
                <a:spLocks noChangeArrowheads="1"/>
              </p:cNvSpPr>
              <p:nvPr/>
            </p:nvSpPr>
            <p:spPr bwMode="auto">
              <a:xfrm>
                <a:off x="2648" y="1112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488" tIns="44450" rIns="90488" bIns="4445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>
                    <a:latin typeface="Verdana" charset="0"/>
                  </a:rPr>
                  <a:t> </a:t>
                </a:r>
              </a:p>
            </p:txBody>
          </p:sp>
          <p:sp>
            <p:nvSpPr>
              <p:cNvPr id="1467448" name="Oval 56"/>
              <p:cNvSpPr>
                <a:spLocks noChangeArrowheads="1"/>
              </p:cNvSpPr>
              <p:nvPr/>
            </p:nvSpPr>
            <p:spPr bwMode="auto">
              <a:xfrm>
                <a:off x="2840" y="1112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488" tIns="44450" rIns="90488" bIns="4445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>
                    <a:latin typeface="Verdana" charset="0"/>
                  </a:rPr>
                  <a:t> 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E9261AD3-6230-A146-80BB-7E7600B41175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6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392113"/>
            <a:ext cx="7648575" cy="83185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Synchronization</a:t>
            </a:r>
          </a:p>
        </p:txBody>
      </p:sp>
      <p:sp>
        <p:nvSpPr>
          <p:cNvPr id="1469443" name="Rectangle 3"/>
          <p:cNvSpPr>
            <a:spLocks noChangeArrowheads="1"/>
          </p:cNvSpPr>
          <p:nvPr/>
        </p:nvSpPr>
        <p:spPr bwMode="auto">
          <a:xfrm>
            <a:off x="381000" y="1524000"/>
            <a:ext cx="6019800" cy="37830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The need for synchronization arises whenever 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there are concurrent processes in a system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chemeClr val="accent2"/>
                </a:solidFill>
                <a:latin typeface="Verdana" charset="0"/>
              </a:rPr>
              <a:t>	</a:t>
            </a:r>
            <a:r>
              <a:rPr lang="en-US" sz="2000" i="1" dirty="0">
                <a:solidFill>
                  <a:schemeClr val="accent2"/>
                </a:solidFill>
                <a:latin typeface="Verdana" charset="0"/>
              </a:rPr>
              <a:t>(even in a </a:t>
            </a:r>
            <a:r>
              <a:rPr lang="en-US" sz="2000" i="1" dirty="0" err="1">
                <a:solidFill>
                  <a:schemeClr val="accent2"/>
                </a:solidFill>
                <a:latin typeface="Verdana" charset="0"/>
              </a:rPr>
              <a:t>uniprocessor</a:t>
            </a:r>
            <a:r>
              <a:rPr lang="en-US" sz="2000" i="1" dirty="0">
                <a:solidFill>
                  <a:schemeClr val="accent2"/>
                </a:solidFill>
                <a:latin typeface="Verdana" charset="0"/>
              </a:rPr>
              <a:t> system)</a:t>
            </a:r>
          </a:p>
          <a:p>
            <a:pPr algn="l">
              <a:spcBef>
                <a:spcPct val="0"/>
              </a:spcBef>
            </a:pPr>
            <a:endParaRPr lang="en-US" sz="2000" dirty="0" smtClean="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000" dirty="0" smtClean="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Producer-Consumer: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A consumer process 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must wait until the producer process has 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produced data</a:t>
            </a:r>
          </a:p>
          <a:p>
            <a:pPr algn="l">
              <a:spcBef>
                <a:spcPct val="0"/>
              </a:spcBef>
            </a:pPr>
            <a:endParaRPr lang="en-US" sz="2000" i="1" dirty="0" smtClean="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 dirty="0" smtClean="0">
                <a:solidFill>
                  <a:srgbClr val="56127A"/>
                </a:solidFill>
                <a:latin typeface="Verdana" charset="0"/>
              </a:rPr>
              <a:t>Mutual Exclusion: 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Ensure that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only one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 process uses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a resource at a given time</a:t>
            </a:r>
          </a:p>
        </p:txBody>
      </p:sp>
      <p:grpSp>
        <p:nvGrpSpPr>
          <p:cNvPr id="2" name="Group 25"/>
          <p:cNvGrpSpPr/>
          <p:nvPr/>
        </p:nvGrpSpPr>
        <p:grpSpPr>
          <a:xfrm>
            <a:off x="6477000" y="1828800"/>
            <a:ext cx="2303462" cy="2274888"/>
            <a:chOff x="6400800" y="1676400"/>
            <a:chExt cx="2303462" cy="2274888"/>
          </a:xfrm>
        </p:grpSpPr>
        <p:sp>
          <p:nvSpPr>
            <p:cNvPr id="1469445" name="Rectangle 5"/>
            <p:cNvSpPr>
              <a:spLocks noChangeArrowheads="1"/>
            </p:cNvSpPr>
            <p:nvPr/>
          </p:nvSpPr>
          <p:spPr bwMode="auto">
            <a:xfrm>
              <a:off x="6400800" y="2133600"/>
              <a:ext cx="1209675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producer</a:t>
              </a:r>
            </a:p>
          </p:txBody>
        </p:sp>
        <p:sp>
          <p:nvSpPr>
            <p:cNvPr id="1469446" name="Rectangle 6"/>
            <p:cNvSpPr>
              <a:spLocks noChangeArrowheads="1"/>
            </p:cNvSpPr>
            <p:nvPr/>
          </p:nvSpPr>
          <p:spPr bwMode="auto">
            <a:xfrm>
              <a:off x="7391400" y="3124200"/>
              <a:ext cx="1312862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consumer</a:t>
              </a:r>
            </a:p>
          </p:txBody>
        </p:sp>
        <p:sp>
          <p:nvSpPr>
            <p:cNvPr id="1469447" name="Line 7"/>
            <p:cNvSpPr>
              <a:spLocks noChangeShapeType="1"/>
            </p:cNvSpPr>
            <p:nvPr/>
          </p:nvSpPr>
          <p:spPr bwMode="auto">
            <a:xfrm>
              <a:off x="7162800" y="2514600"/>
              <a:ext cx="7620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9448" name="Line 8"/>
            <p:cNvSpPr>
              <a:spLocks noChangeShapeType="1"/>
            </p:cNvSpPr>
            <p:nvPr/>
          </p:nvSpPr>
          <p:spPr bwMode="auto">
            <a:xfrm>
              <a:off x="7010400" y="1676400"/>
              <a:ext cx="0" cy="4381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9449" name="Line 9"/>
            <p:cNvSpPr>
              <a:spLocks noChangeShapeType="1"/>
            </p:cNvSpPr>
            <p:nvPr/>
          </p:nvSpPr>
          <p:spPr bwMode="auto">
            <a:xfrm>
              <a:off x="8077200" y="3505200"/>
              <a:ext cx="0" cy="4460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400800" y="4572000"/>
            <a:ext cx="1717676" cy="1676401"/>
            <a:chOff x="4418" y="1532"/>
            <a:chExt cx="1082" cy="1056"/>
          </a:xfrm>
        </p:grpSpPr>
        <p:sp>
          <p:nvSpPr>
            <p:cNvPr id="1469453" name="Oval 13"/>
            <p:cNvSpPr>
              <a:spLocks noChangeArrowheads="1"/>
            </p:cNvSpPr>
            <p:nvPr/>
          </p:nvSpPr>
          <p:spPr bwMode="auto">
            <a:xfrm>
              <a:off x="4418" y="1986"/>
              <a:ext cx="1008" cy="602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9454" name="Rectangle 14"/>
            <p:cNvSpPr>
              <a:spLocks noChangeArrowheads="1"/>
            </p:cNvSpPr>
            <p:nvPr/>
          </p:nvSpPr>
          <p:spPr bwMode="auto">
            <a:xfrm>
              <a:off x="4418" y="2060"/>
              <a:ext cx="1082" cy="40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Shared Resource</a:t>
              </a:r>
              <a:endParaRPr lang="en-US" sz="1800" dirty="0">
                <a:latin typeface="Verdana" charset="0"/>
              </a:endParaRPr>
            </a:p>
          </p:txBody>
        </p:sp>
        <p:sp>
          <p:nvSpPr>
            <p:cNvPr id="1469455" name="Rectangle 15"/>
            <p:cNvSpPr>
              <a:spLocks noChangeArrowheads="1"/>
            </p:cNvSpPr>
            <p:nvPr/>
          </p:nvSpPr>
          <p:spPr bwMode="auto">
            <a:xfrm>
              <a:off x="4466" y="1534"/>
              <a:ext cx="300" cy="237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P1</a:t>
              </a:r>
            </a:p>
          </p:txBody>
        </p:sp>
        <p:sp>
          <p:nvSpPr>
            <p:cNvPr id="1469456" name="Rectangle 16"/>
            <p:cNvSpPr>
              <a:spLocks noChangeArrowheads="1"/>
            </p:cNvSpPr>
            <p:nvPr/>
          </p:nvSpPr>
          <p:spPr bwMode="auto">
            <a:xfrm>
              <a:off x="5003" y="1532"/>
              <a:ext cx="300" cy="237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469459" name="Line 19"/>
            <p:cNvSpPr>
              <a:spLocks noChangeShapeType="1"/>
            </p:cNvSpPr>
            <p:nvPr/>
          </p:nvSpPr>
          <p:spPr bwMode="auto">
            <a:xfrm flipH="1">
              <a:off x="4976" y="1778"/>
              <a:ext cx="17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9461" name="Line 21"/>
            <p:cNvSpPr>
              <a:spLocks noChangeShapeType="1"/>
            </p:cNvSpPr>
            <p:nvPr/>
          </p:nvSpPr>
          <p:spPr bwMode="auto">
            <a:xfrm>
              <a:off x="4610" y="1777"/>
              <a:ext cx="138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7492C3F8-8FDE-144A-AF79-C6E9415C3A9B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7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A Producer-Consumer Example</a:t>
            </a:r>
          </a:p>
        </p:txBody>
      </p:sp>
      <p:sp>
        <p:nvSpPr>
          <p:cNvPr id="1471491" name="Text Box 3"/>
          <p:cNvSpPr txBox="1">
            <a:spLocks noChangeArrowheads="1"/>
          </p:cNvSpPr>
          <p:nvPr/>
        </p:nvSpPr>
        <p:spPr bwMode="auto">
          <a:xfrm>
            <a:off x="287338" y="5484813"/>
            <a:ext cx="4652962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The program is written assuming instructions are executed in order. 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8938" y="3260725"/>
            <a:ext cx="3382962" cy="1616075"/>
            <a:chOff x="245" y="2214"/>
            <a:chExt cx="2131" cy="1018"/>
          </a:xfrm>
        </p:grpSpPr>
        <p:sp>
          <p:nvSpPr>
            <p:cNvPr id="1471493" name="Rectangle 5"/>
            <p:cNvSpPr>
              <a:spLocks noChangeArrowheads="1"/>
            </p:cNvSpPr>
            <p:nvPr/>
          </p:nvSpPr>
          <p:spPr bwMode="auto">
            <a:xfrm>
              <a:off x="809" y="3027"/>
              <a:ext cx="1285" cy="186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471494" name="Rectangle 6"/>
            <p:cNvSpPr>
              <a:spLocks noChangeArrowheads="1"/>
            </p:cNvSpPr>
            <p:nvPr/>
          </p:nvSpPr>
          <p:spPr bwMode="auto">
            <a:xfrm>
              <a:off x="802" y="2645"/>
              <a:ext cx="1285" cy="186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471495" name="Text Box 7"/>
            <p:cNvSpPr txBox="1">
              <a:spLocks noChangeArrowheads="1"/>
            </p:cNvSpPr>
            <p:nvPr/>
          </p:nvSpPr>
          <p:spPr bwMode="auto">
            <a:xfrm>
              <a:off x="245" y="2214"/>
              <a:ext cx="2131" cy="10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Producer posting Item x: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Load 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, (tail)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Store (R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), x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=R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+1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Store (tail), R</a:t>
              </a:r>
              <a:r>
                <a:rPr lang="en-US" sz="2000" baseline="-25000">
                  <a:latin typeface="Verdana" charset="0"/>
                </a:rPr>
                <a:t>tail</a:t>
              </a:r>
              <a:endParaRPr lang="en-US" sz="2000">
                <a:latin typeface="Verdana" charset="0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897438" y="3146425"/>
            <a:ext cx="4010025" cy="2530475"/>
            <a:chOff x="3269" y="2070"/>
            <a:chExt cx="2526" cy="1594"/>
          </a:xfrm>
        </p:grpSpPr>
        <p:sp>
          <p:nvSpPr>
            <p:cNvPr id="1471497" name="Rectangle 9"/>
            <p:cNvSpPr>
              <a:spLocks noChangeArrowheads="1"/>
            </p:cNvSpPr>
            <p:nvPr/>
          </p:nvSpPr>
          <p:spPr bwMode="auto">
            <a:xfrm>
              <a:off x="3849" y="2875"/>
              <a:ext cx="1285" cy="186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471498" name="Rectangle 10"/>
            <p:cNvSpPr>
              <a:spLocks noChangeArrowheads="1"/>
            </p:cNvSpPr>
            <p:nvPr/>
          </p:nvSpPr>
          <p:spPr bwMode="auto">
            <a:xfrm>
              <a:off x="3842" y="2493"/>
              <a:ext cx="1285" cy="186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471499" name="Text Box 11"/>
            <p:cNvSpPr txBox="1">
              <a:spLocks noChangeArrowheads="1"/>
            </p:cNvSpPr>
            <p:nvPr/>
          </p:nvSpPr>
          <p:spPr bwMode="auto">
            <a:xfrm>
              <a:off x="3269" y="2070"/>
              <a:ext cx="2526" cy="15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Consumer: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Load 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, (head)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spin:	Load 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, (tail)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if 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==R</a:t>
              </a:r>
              <a:r>
                <a:rPr lang="en-US" sz="2000" baseline="-25000">
                  <a:latin typeface="Verdana" charset="0"/>
                </a:rPr>
                <a:t>tail </a:t>
              </a:r>
              <a:r>
                <a:rPr lang="en-US" sz="2000">
                  <a:latin typeface="Verdana" charset="0"/>
                </a:rPr>
                <a:t>goto spin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Load R, (R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)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=R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+1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Store (head), R</a:t>
              </a:r>
              <a:r>
                <a:rPr lang="en-US" sz="2000" baseline="-25000">
                  <a:latin typeface="Verdana" charset="0"/>
                </a:rPr>
                <a:t>head</a:t>
              </a:r>
              <a:endParaRPr lang="en-US" sz="200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process(R)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739900" y="1104900"/>
            <a:ext cx="6383338" cy="1993900"/>
            <a:chOff x="1096" y="856"/>
            <a:chExt cx="4021" cy="1256"/>
          </a:xfrm>
        </p:grpSpPr>
        <p:sp>
          <p:nvSpPr>
            <p:cNvPr id="1471501" name="Rectangle 13"/>
            <p:cNvSpPr>
              <a:spLocks noChangeArrowheads="1"/>
            </p:cNvSpPr>
            <p:nvPr/>
          </p:nvSpPr>
          <p:spPr bwMode="auto">
            <a:xfrm>
              <a:off x="1968" y="856"/>
              <a:ext cx="1488" cy="1256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02" name="Rectangle 14" descr="75%"/>
            <p:cNvSpPr>
              <a:spLocks noChangeArrowheads="1"/>
            </p:cNvSpPr>
            <p:nvPr/>
          </p:nvSpPr>
          <p:spPr bwMode="auto">
            <a:xfrm>
              <a:off x="2544" y="1488"/>
              <a:ext cx="480" cy="528"/>
            </a:xfrm>
            <a:prstGeom prst="rect">
              <a:avLst/>
            </a:prstGeom>
            <a:pattFill prst="pct75">
              <a:fgClr>
                <a:srgbClr val="FF0000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03" name="Oval 15"/>
            <p:cNvSpPr>
              <a:spLocks noChangeArrowheads="1"/>
            </p:cNvSpPr>
            <p:nvPr/>
          </p:nvSpPr>
          <p:spPr bwMode="auto">
            <a:xfrm>
              <a:off x="1096" y="864"/>
              <a:ext cx="736" cy="60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Producer</a:t>
              </a:r>
            </a:p>
          </p:txBody>
        </p:sp>
        <p:sp>
          <p:nvSpPr>
            <p:cNvPr id="1471504" name="Oval 16"/>
            <p:cNvSpPr>
              <a:spLocks noChangeArrowheads="1"/>
            </p:cNvSpPr>
            <p:nvPr/>
          </p:nvSpPr>
          <p:spPr bwMode="auto">
            <a:xfrm>
              <a:off x="3808" y="856"/>
              <a:ext cx="762" cy="62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Consumer</a:t>
              </a:r>
            </a:p>
          </p:txBody>
        </p:sp>
        <p:sp>
          <p:nvSpPr>
            <p:cNvPr id="1471505" name="Line 17"/>
            <p:cNvSpPr>
              <a:spLocks noChangeShapeType="1"/>
            </p:cNvSpPr>
            <p:nvPr/>
          </p:nvSpPr>
          <p:spPr bwMode="auto">
            <a:xfrm>
              <a:off x="2208" y="1488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06" name="Line 18"/>
            <p:cNvSpPr>
              <a:spLocks noChangeShapeType="1"/>
            </p:cNvSpPr>
            <p:nvPr/>
          </p:nvSpPr>
          <p:spPr bwMode="auto">
            <a:xfrm>
              <a:off x="2208" y="2016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07" name="Line 19"/>
            <p:cNvSpPr>
              <a:spLocks noChangeShapeType="1"/>
            </p:cNvSpPr>
            <p:nvPr/>
          </p:nvSpPr>
          <p:spPr bwMode="auto">
            <a:xfrm>
              <a:off x="2544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08" name="Line 20"/>
            <p:cNvSpPr>
              <a:spLocks noChangeShapeType="1"/>
            </p:cNvSpPr>
            <p:nvPr/>
          </p:nvSpPr>
          <p:spPr bwMode="auto">
            <a:xfrm>
              <a:off x="2640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09" name="Line 21"/>
            <p:cNvSpPr>
              <a:spLocks noChangeShapeType="1"/>
            </p:cNvSpPr>
            <p:nvPr/>
          </p:nvSpPr>
          <p:spPr bwMode="auto">
            <a:xfrm>
              <a:off x="2736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10" name="Line 22"/>
            <p:cNvSpPr>
              <a:spLocks noChangeShapeType="1"/>
            </p:cNvSpPr>
            <p:nvPr/>
          </p:nvSpPr>
          <p:spPr bwMode="auto">
            <a:xfrm>
              <a:off x="2832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11" name="Line 23"/>
            <p:cNvSpPr>
              <a:spLocks noChangeShapeType="1"/>
            </p:cNvSpPr>
            <p:nvPr/>
          </p:nvSpPr>
          <p:spPr bwMode="auto">
            <a:xfrm>
              <a:off x="2928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12" name="Line 24"/>
            <p:cNvSpPr>
              <a:spLocks noChangeShapeType="1"/>
            </p:cNvSpPr>
            <p:nvPr/>
          </p:nvSpPr>
          <p:spPr bwMode="auto">
            <a:xfrm>
              <a:off x="3024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13" name="Rectangle 25"/>
            <p:cNvSpPr>
              <a:spLocks noChangeArrowheads="1"/>
            </p:cNvSpPr>
            <p:nvPr/>
          </p:nvSpPr>
          <p:spPr bwMode="auto">
            <a:xfrm>
              <a:off x="2112" y="912"/>
              <a:ext cx="3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tail</a:t>
              </a:r>
            </a:p>
          </p:txBody>
        </p:sp>
        <p:sp>
          <p:nvSpPr>
            <p:cNvPr id="1471514" name="Line 26"/>
            <p:cNvSpPr>
              <a:spLocks noChangeShapeType="1"/>
            </p:cNvSpPr>
            <p:nvPr/>
          </p:nvSpPr>
          <p:spPr bwMode="auto">
            <a:xfrm>
              <a:off x="2304" y="1152"/>
              <a:ext cx="19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15" name="Rectangle 27"/>
            <p:cNvSpPr>
              <a:spLocks noChangeArrowheads="1"/>
            </p:cNvSpPr>
            <p:nvPr/>
          </p:nvSpPr>
          <p:spPr bwMode="auto">
            <a:xfrm>
              <a:off x="2952" y="912"/>
              <a:ext cx="4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head</a:t>
              </a:r>
            </a:p>
          </p:txBody>
        </p:sp>
        <p:sp>
          <p:nvSpPr>
            <p:cNvPr id="1471516" name="Line 28"/>
            <p:cNvSpPr>
              <a:spLocks noChangeShapeType="1"/>
            </p:cNvSpPr>
            <p:nvPr/>
          </p:nvSpPr>
          <p:spPr bwMode="auto">
            <a:xfrm>
              <a:off x="2448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17" name="Line 29"/>
            <p:cNvSpPr>
              <a:spLocks noChangeShapeType="1"/>
            </p:cNvSpPr>
            <p:nvPr/>
          </p:nvSpPr>
          <p:spPr bwMode="auto">
            <a:xfrm flipH="1">
              <a:off x="2976" y="1152"/>
              <a:ext cx="19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18" name="Rectangle 30"/>
            <p:cNvSpPr>
              <a:spLocks noChangeArrowheads="1"/>
            </p:cNvSpPr>
            <p:nvPr/>
          </p:nvSpPr>
          <p:spPr bwMode="auto">
            <a:xfrm>
              <a:off x="1098" y="1541"/>
              <a:ext cx="507" cy="24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R</a:t>
              </a:r>
              <a:r>
                <a:rPr lang="en-US" sz="1800" baseline="-25000">
                  <a:latin typeface="Verdana" charset="0"/>
                </a:rPr>
                <a:t>tail</a:t>
              </a:r>
            </a:p>
          </p:txBody>
        </p:sp>
        <p:sp>
          <p:nvSpPr>
            <p:cNvPr id="1471519" name="Rectangle 31"/>
            <p:cNvSpPr>
              <a:spLocks noChangeArrowheads="1"/>
            </p:cNvSpPr>
            <p:nvPr/>
          </p:nvSpPr>
          <p:spPr bwMode="auto">
            <a:xfrm>
              <a:off x="3558" y="1521"/>
              <a:ext cx="499" cy="24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20" name="Rectangle 32"/>
            <p:cNvSpPr>
              <a:spLocks noChangeArrowheads="1"/>
            </p:cNvSpPr>
            <p:nvPr/>
          </p:nvSpPr>
          <p:spPr bwMode="auto">
            <a:xfrm>
              <a:off x="4618" y="1521"/>
              <a:ext cx="499" cy="2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21" name="Rectangle 33"/>
            <p:cNvSpPr>
              <a:spLocks noChangeArrowheads="1"/>
            </p:cNvSpPr>
            <p:nvPr/>
          </p:nvSpPr>
          <p:spPr bwMode="auto">
            <a:xfrm>
              <a:off x="3664" y="1526"/>
              <a:ext cx="36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r>
                <a:rPr lang="en-US" sz="1800" baseline="-25000">
                  <a:latin typeface="Verdana" charset="0"/>
                </a:rPr>
                <a:t>tail</a:t>
              </a:r>
            </a:p>
          </p:txBody>
        </p:sp>
        <p:sp>
          <p:nvSpPr>
            <p:cNvPr id="1471522" name="Rectangle 34"/>
            <p:cNvSpPr>
              <a:spLocks noChangeArrowheads="1"/>
            </p:cNvSpPr>
            <p:nvPr/>
          </p:nvSpPr>
          <p:spPr bwMode="auto">
            <a:xfrm>
              <a:off x="4079" y="1521"/>
              <a:ext cx="508" cy="24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r>
                <a:rPr lang="en-US" sz="1800" baseline="-25000">
                  <a:latin typeface="Verdana" charset="0"/>
                </a:rPr>
                <a:t>head</a:t>
              </a:r>
            </a:p>
          </p:txBody>
        </p:sp>
        <p:sp>
          <p:nvSpPr>
            <p:cNvPr id="1471523" name="Rectangle 35"/>
            <p:cNvSpPr>
              <a:spLocks noChangeArrowheads="1"/>
            </p:cNvSpPr>
            <p:nvPr/>
          </p:nvSpPr>
          <p:spPr bwMode="auto">
            <a:xfrm>
              <a:off x="4706" y="1526"/>
              <a:ext cx="21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endParaRPr lang="en-US" sz="1800" baseline="-25000">
                <a:latin typeface="Verdana" charset="0"/>
              </a:endParaRPr>
            </a:p>
          </p:txBody>
        </p:sp>
      </p:grpSp>
      <p:sp>
        <p:nvSpPr>
          <p:cNvPr id="1471524" name="Text Box 36"/>
          <p:cNvSpPr txBox="1">
            <a:spLocks noChangeArrowheads="1"/>
          </p:cNvSpPr>
          <p:nvPr/>
        </p:nvSpPr>
        <p:spPr bwMode="auto">
          <a:xfrm>
            <a:off x="5969000" y="5889625"/>
            <a:ext cx="14970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Problems?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1491" grpId="0" autoUpdateAnimBg="0"/>
      <p:bldP spid="147152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02DF8F14-805A-DE40-88F2-8C1F03D59E2E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7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A Producer-Consumer Example </a:t>
            </a:r>
            <a:r>
              <a:rPr lang="en-US" sz="2000" i="1"/>
              <a:t>continued</a:t>
            </a:r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8938" y="1304925"/>
            <a:ext cx="3382962" cy="1616075"/>
            <a:chOff x="245" y="2214"/>
            <a:chExt cx="2131" cy="1018"/>
          </a:xfrm>
        </p:grpSpPr>
        <p:sp>
          <p:nvSpPr>
            <p:cNvPr id="1473540" name="Rectangle 4"/>
            <p:cNvSpPr>
              <a:spLocks noChangeArrowheads="1"/>
            </p:cNvSpPr>
            <p:nvPr/>
          </p:nvSpPr>
          <p:spPr bwMode="auto">
            <a:xfrm>
              <a:off x="809" y="3027"/>
              <a:ext cx="1285" cy="186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473541" name="Rectangle 5"/>
            <p:cNvSpPr>
              <a:spLocks noChangeArrowheads="1"/>
            </p:cNvSpPr>
            <p:nvPr/>
          </p:nvSpPr>
          <p:spPr bwMode="auto">
            <a:xfrm>
              <a:off x="802" y="2645"/>
              <a:ext cx="1285" cy="186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473542" name="Text Box 6"/>
            <p:cNvSpPr txBox="1">
              <a:spLocks noChangeArrowheads="1"/>
            </p:cNvSpPr>
            <p:nvPr/>
          </p:nvSpPr>
          <p:spPr bwMode="auto">
            <a:xfrm>
              <a:off x="245" y="2214"/>
              <a:ext cx="2131" cy="10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Producer posting Item x: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Load 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, (tail)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Store (R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), x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=R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+1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Store (tail), R</a:t>
              </a:r>
              <a:r>
                <a:rPr lang="en-US" sz="2000" baseline="-25000">
                  <a:latin typeface="Verdana" charset="0"/>
                </a:rPr>
                <a:t>tail</a:t>
              </a:r>
              <a:endParaRPr lang="en-US" sz="2000">
                <a:latin typeface="Verdana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897438" y="1304925"/>
            <a:ext cx="4010025" cy="2530475"/>
            <a:chOff x="3269" y="2070"/>
            <a:chExt cx="2526" cy="1594"/>
          </a:xfrm>
        </p:grpSpPr>
        <p:sp>
          <p:nvSpPr>
            <p:cNvPr id="1473544" name="Rectangle 8"/>
            <p:cNvSpPr>
              <a:spLocks noChangeArrowheads="1"/>
            </p:cNvSpPr>
            <p:nvPr/>
          </p:nvSpPr>
          <p:spPr bwMode="auto">
            <a:xfrm>
              <a:off x="3849" y="2875"/>
              <a:ext cx="1285" cy="186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473545" name="Rectangle 9"/>
            <p:cNvSpPr>
              <a:spLocks noChangeArrowheads="1"/>
            </p:cNvSpPr>
            <p:nvPr/>
          </p:nvSpPr>
          <p:spPr bwMode="auto">
            <a:xfrm>
              <a:off x="3842" y="2493"/>
              <a:ext cx="1285" cy="186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473546" name="Text Box 10"/>
            <p:cNvSpPr txBox="1">
              <a:spLocks noChangeArrowheads="1"/>
            </p:cNvSpPr>
            <p:nvPr/>
          </p:nvSpPr>
          <p:spPr bwMode="auto">
            <a:xfrm>
              <a:off x="3269" y="2070"/>
              <a:ext cx="2526" cy="15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Consumer: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Load 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, (head)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spin:	Load 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, (tail)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if 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==R</a:t>
              </a:r>
              <a:r>
                <a:rPr lang="en-US" sz="2000" baseline="-25000">
                  <a:latin typeface="Verdana" charset="0"/>
                </a:rPr>
                <a:t>tail </a:t>
              </a:r>
              <a:r>
                <a:rPr lang="en-US" sz="2000">
                  <a:latin typeface="Verdana" charset="0"/>
                </a:rPr>
                <a:t>goto spin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Load R, (R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)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=R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+1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Store (head), R</a:t>
              </a:r>
              <a:r>
                <a:rPr lang="en-US" sz="2000" baseline="-25000">
                  <a:latin typeface="Verdana" charset="0"/>
                </a:rPr>
                <a:t>head</a:t>
              </a:r>
              <a:endParaRPr lang="en-US" sz="200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process(R)</a:t>
              </a:r>
            </a:p>
          </p:txBody>
        </p:sp>
      </p:grpSp>
      <p:sp>
        <p:nvSpPr>
          <p:cNvPr id="1473547" name="Text Box 11"/>
          <p:cNvSpPr txBox="1">
            <a:spLocks noChangeArrowheads="1"/>
          </p:cNvSpPr>
          <p:nvPr/>
        </p:nvSpPr>
        <p:spPr bwMode="auto">
          <a:xfrm>
            <a:off x="584200" y="3248025"/>
            <a:ext cx="4276725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Can the tail pointer get updated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before the item x is stored?</a:t>
            </a:r>
          </a:p>
        </p:txBody>
      </p:sp>
      <p:sp>
        <p:nvSpPr>
          <p:cNvPr id="1473548" name="Text Box 12"/>
          <p:cNvSpPr txBox="1">
            <a:spLocks noChangeArrowheads="1"/>
          </p:cNvSpPr>
          <p:nvPr/>
        </p:nvSpPr>
        <p:spPr bwMode="auto">
          <a:xfrm>
            <a:off x="622300" y="4148138"/>
            <a:ext cx="7902575" cy="1920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Programmer assumes that if 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3 </a:t>
            </a:r>
            <a:r>
              <a:rPr lang="en-US" sz="2000">
                <a:latin typeface="Verdana" charset="0"/>
              </a:rPr>
              <a:t>happens after 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2</a:t>
            </a:r>
            <a:r>
              <a:rPr lang="en-US" sz="2000">
                <a:latin typeface="Verdana" charset="0"/>
              </a:rPr>
              <a:t>, then 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4</a:t>
            </a:r>
            <a:r>
              <a:rPr lang="en-US" sz="2000">
                <a:latin typeface="Verdana" charset="0"/>
              </a:rPr>
              <a:t> happens after 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1</a:t>
            </a:r>
            <a:r>
              <a:rPr lang="en-US" sz="2000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Problem sequences are: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	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2, 3, 4, 1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		4, 1, 2, 3</a:t>
            </a:r>
          </a:p>
        </p:txBody>
      </p:sp>
      <p:sp>
        <p:nvSpPr>
          <p:cNvPr id="1473549" name="Text Box 13"/>
          <p:cNvSpPr txBox="1">
            <a:spLocks noChangeArrowheads="1"/>
          </p:cNvSpPr>
          <p:nvPr/>
        </p:nvSpPr>
        <p:spPr bwMode="auto">
          <a:xfrm>
            <a:off x="720725" y="1898650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1</a:t>
            </a:r>
          </a:p>
        </p:txBody>
      </p:sp>
      <p:sp>
        <p:nvSpPr>
          <p:cNvPr id="1473550" name="Text Box 14"/>
          <p:cNvSpPr txBox="1">
            <a:spLocks noChangeArrowheads="1"/>
          </p:cNvSpPr>
          <p:nvPr/>
        </p:nvSpPr>
        <p:spPr bwMode="auto">
          <a:xfrm>
            <a:off x="720725" y="2533650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2</a:t>
            </a:r>
          </a:p>
        </p:txBody>
      </p:sp>
      <p:sp>
        <p:nvSpPr>
          <p:cNvPr id="1473551" name="Text Box 15"/>
          <p:cNvSpPr txBox="1">
            <a:spLocks noChangeArrowheads="1"/>
          </p:cNvSpPr>
          <p:nvPr/>
        </p:nvSpPr>
        <p:spPr bwMode="auto">
          <a:xfrm>
            <a:off x="8188325" y="1898650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3</a:t>
            </a:r>
          </a:p>
        </p:txBody>
      </p:sp>
      <p:sp>
        <p:nvSpPr>
          <p:cNvPr id="1473552" name="Text Box 16"/>
          <p:cNvSpPr txBox="1">
            <a:spLocks noChangeArrowheads="1"/>
          </p:cNvSpPr>
          <p:nvPr/>
        </p:nvSpPr>
        <p:spPr bwMode="auto">
          <a:xfrm>
            <a:off x="8188325" y="2533650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3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3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3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3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3548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8CDF5348-E035-4A4B-9099-D37727581228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7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Sequential Consistency</a:t>
            </a:r>
            <a:br>
              <a:rPr lang="en-US"/>
            </a:br>
            <a:r>
              <a:rPr lang="en-US" sz="2000" i="1"/>
              <a:t>A Memory Model</a:t>
            </a:r>
          </a:p>
        </p:txBody>
      </p:sp>
      <p:sp>
        <p:nvSpPr>
          <p:cNvPr id="1475587" name="Rectangle 3"/>
          <p:cNvSpPr>
            <a:spLocks noChangeArrowheads="1"/>
          </p:cNvSpPr>
          <p:nvPr/>
        </p:nvSpPr>
        <p:spPr bwMode="auto">
          <a:xfrm>
            <a:off x="1066800" y="2832100"/>
            <a:ext cx="7096125" cy="3136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“ A system is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sequentially consistent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if the result of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any execution is the same as if the operations of all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the processors were executed in some sequential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order, and the operations of each individual processor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appear in the order specified by the program”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			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Leslie Lamport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Sequential Consistency =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arbitrary </a:t>
            </a:r>
            <a:r>
              <a:rPr lang="en-US" sz="2000" i="1">
                <a:latin typeface="Verdana" charset="0"/>
              </a:rPr>
              <a:t>order-preserving interleaving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of memory references of sequential programs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55925" y="1206500"/>
            <a:ext cx="3074988" cy="1254125"/>
            <a:chOff x="1862" y="872"/>
            <a:chExt cx="1937" cy="790"/>
          </a:xfrm>
        </p:grpSpPr>
        <p:sp>
          <p:nvSpPr>
            <p:cNvPr id="1475589" name="Rectangle 5"/>
            <p:cNvSpPr>
              <a:spLocks noChangeArrowheads="1"/>
            </p:cNvSpPr>
            <p:nvPr/>
          </p:nvSpPr>
          <p:spPr bwMode="auto">
            <a:xfrm>
              <a:off x="2664" y="1425"/>
              <a:ext cx="243" cy="237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M</a:t>
              </a:r>
            </a:p>
          </p:txBody>
        </p:sp>
        <p:sp>
          <p:nvSpPr>
            <p:cNvPr id="1475590" name="Rectangle 6"/>
            <p:cNvSpPr>
              <a:spLocks noChangeArrowheads="1"/>
            </p:cNvSpPr>
            <p:nvPr/>
          </p:nvSpPr>
          <p:spPr bwMode="auto">
            <a:xfrm>
              <a:off x="1864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862" y="1097"/>
              <a:ext cx="1904" cy="330"/>
              <a:chOff x="1894" y="1041"/>
              <a:chExt cx="1840" cy="330"/>
            </a:xfrm>
          </p:grpSpPr>
          <p:sp>
            <p:nvSpPr>
              <p:cNvPr id="1475592" name="Line 8"/>
              <p:cNvSpPr>
                <a:spLocks noChangeShapeType="1"/>
              </p:cNvSpPr>
              <p:nvPr/>
            </p:nvSpPr>
            <p:spPr bwMode="auto">
              <a:xfrm>
                <a:off x="1894" y="1206"/>
                <a:ext cx="184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5593" name="Line 9"/>
              <p:cNvSpPr>
                <a:spLocks noChangeShapeType="1"/>
              </p:cNvSpPr>
              <p:nvPr/>
            </p:nvSpPr>
            <p:spPr bwMode="auto">
              <a:xfrm>
                <a:off x="2790" y="1214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5594" name="Line 10"/>
              <p:cNvSpPr>
                <a:spLocks noChangeShapeType="1"/>
              </p:cNvSpPr>
              <p:nvPr/>
            </p:nvSpPr>
            <p:spPr bwMode="auto">
              <a:xfrm>
                <a:off x="1974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5595" name="Line 11"/>
              <p:cNvSpPr>
                <a:spLocks noChangeShapeType="1"/>
              </p:cNvSpPr>
              <p:nvPr/>
            </p:nvSpPr>
            <p:spPr bwMode="auto">
              <a:xfrm>
                <a:off x="3654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5596" name="Line 12"/>
              <p:cNvSpPr>
                <a:spLocks noChangeShapeType="1"/>
              </p:cNvSpPr>
              <p:nvPr/>
            </p:nvSpPr>
            <p:spPr bwMode="auto">
              <a:xfrm>
                <a:off x="3318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5597" name="Line 13"/>
              <p:cNvSpPr>
                <a:spLocks noChangeShapeType="1"/>
              </p:cNvSpPr>
              <p:nvPr/>
            </p:nvSpPr>
            <p:spPr bwMode="auto">
              <a:xfrm>
                <a:off x="2646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5598" name="Line 14"/>
              <p:cNvSpPr>
                <a:spLocks noChangeShapeType="1"/>
              </p:cNvSpPr>
              <p:nvPr/>
            </p:nvSpPr>
            <p:spPr bwMode="auto">
              <a:xfrm>
                <a:off x="2982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5599" name="Line 15"/>
              <p:cNvSpPr>
                <a:spLocks noChangeShapeType="1"/>
              </p:cNvSpPr>
              <p:nvPr/>
            </p:nvSpPr>
            <p:spPr bwMode="auto">
              <a:xfrm>
                <a:off x="2310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75600" name="Rectangle 16"/>
            <p:cNvSpPr>
              <a:spLocks noChangeArrowheads="1"/>
            </p:cNvSpPr>
            <p:nvPr/>
          </p:nvSpPr>
          <p:spPr bwMode="auto">
            <a:xfrm>
              <a:off x="2209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475601" name="Rectangle 17"/>
            <p:cNvSpPr>
              <a:spLocks noChangeArrowheads="1"/>
            </p:cNvSpPr>
            <p:nvPr/>
          </p:nvSpPr>
          <p:spPr bwMode="auto">
            <a:xfrm>
              <a:off x="2555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475602" name="Rectangle 18"/>
            <p:cNvSpPr>
              <a:spLocks noChangeArrowheads="1"/>
            </p:cNvSpPr>
            <p:nvPr/>
          </p:nvSpPr>
          <p:spPr bwMode="auto">
            <a:xfrm>
              <a:off x="2900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475603" name="Rectangle 19"/>
            <p:cNvSpPr>
              <a:spLocks noChangeArrowheads="1"/>
            </p:cNvSpPr>
            <p:nvPr/>
          </p:nvSpPr>
          <p:spPr bwMode="auto">
            <a:xfrm>
              <a:off x="3246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475604" name="Rectangle 20"/>
            <p:cNvSpPr>
              <a:spLocks noChangeArrowheads="1"/>
            </p:cNvSpPr>
            <p:nvPr/>
          </p:nvSpPr>
          <p:spPr bwMode="auto">
            <a:xfrm>
              <a:off x="3592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25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heavily contain material developed and copyright by</a:t>
            </a:r>
          </a:p>
          <a:p>
            <a:pPr lvl="1"/>
            <a:r>
              <a:rPr lang="en-US" dirty="0" err="1" smtClean="0"/>
              <a:t>Krste</a:t>
            </a:r>
            <a:r>
              <a:rPr lang="en-US" dirty="0" smtClean="0"/>
              <a:t> </a:t>
            </a:r>
            <a:r>
              <a:rPr lang="en-US" dirty="0" err="1" smtClean="0"/>
              <a:t>Asanovic</a:t>
            </a:r>
            <a:r>
              <a:rPr lang="en-US" dirty="0" smtClean="0"/>
              <a:t> (MIT/UCB)</a:t>
            </a:r>
          </a:p>
          <a:p>
            <a:pPr lvl="1"/>
            <a:r>
              <a:rPr lang="en-US" dirty="0" smtClean="0"/>
              <a:t>David Patterson (UCB)</a:t>
            </a:r>
          </a:p>
          <a:p>
            <a:r>
              <a:rPr lang="en-US" dirty="0" smtClean="0"/>
              <a:t>And also by:</a:t>
            </a:r>
            <a:endParaRPr lang="en-US" dirty="0"/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  <a:endParaRPr lang="en-US" dirty="0" smtClean="0"/>
          </a:p>
          <a:p>
            <a:pPr lvl="1"/>
            <a:r>
              <a:rPr lang="en-US" dirty="0" smtClean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</a:t>
            </a:r>
            <a:r>
              <a:rPr lang="en-US" dirty="0" smtClean="0"/>
              <a:t>CS252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095FCC7B-23C7-6A42-AE97-6D7E82C812E1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2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Superscalar Machine Efficiency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17725" y="1484313"/>
            <a:ext cx="2571750" cy="4078287"/>
            <a:chOff x="1382" y="791"/>
            <a:chExt cx="1620" cy="2569"/>
          </a:xfrm>
        </p:grpSpPr>
        <p:sp>
          <p:nvSpPr>
            <p:cNvPr id="1422340" name="Text Box 4"/>
            <p:cNvSpPr txBox="1">
              <a:spLocks noChangeArrowheads="1"/>
            </p:cNvSpPr>
            <p:nvPr/>
          </p:nvSpPr>
          <p:spPr bwMode="auto">
            <a:xfrm>
              <a:off x="2102" y="791"/>
              <a:ext cx="90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b="1" i="1"/>
                <a:t>Issue width</a:t>
              </a: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160" y="1248"/>
              <a:ext cx="768" cy="2112"/>
              <a:chOff x="2160" y="1248"/>
              <a:chExt cx="768" cy="2112"/>
            </a:xfrm>
          </p:grpSpPr>
          <p:sp>
            <p:nvSpPr>
              <p:cNvPr id="1422342" name="Rectangle 6" descr="Solid diamond"/>
              <p:cNvSpPr>
                <a:spLocks noChangeArrowheads="1"/>
              </p:cNvSpPr>
              <p:nvPr/>
            </p:nvSpPr>
            <p:spPr bwMode="auto">
              <a:xfrm>
                <a:off x="2160" y="1248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43" name="Rectangle 7" descr="Solid diamond"/>
              <p:cNvSpPr>
                <a:spLocks noChangeArrowheads="1"/>
              </p:cNvSpPr>
              <p:nvPr/>
            </p:nvSpPr>
            <p:spPr bwMode="auto">
              <a:xfrm>
                <a:off x="2352" y="1248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44" name="Rectangle 8" descr="Solid diamond"/>
              <p:cNvSpPr>
                <a:spLocks noChangeArrowheads="1"/>
              </p:cNvSpPr>
              <p:nvPr/>
            </p:nvSpPr>
            <p:spPr bwMode="auto">
              <a:xfrm>
                <a:off x="2544" y="1248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45" name="Rectangle 9"/>
              <p:cNvSpPr>
                <a:spLocks noChangeArrowheads="1"/>
              </p:cNvSpPr>
              <p:nvPr/>
            </p:nvSpPr>
            <p:spPr bwMode="auto">
              <a:xfrm>
                <a:off x="2736" y="1248"/>
                <a:ext cx="192" cy="192"/>
              </a:xfrm>
              <a:prstGeom prst="rect">
                <a:avLst/>
              </a:prstGeom>
              <a:solidFill>
                <a:schemeClr val="folHlink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46" name="Rectangle 10"/>
              <p:cNvSpPr>
                <a:spLocks noChangeArrowheads="1"/>
              </p:cNvSpPr>
              <p:nvPr/>
            </p:nvSpPr>
            <p:spPr bwMode="auto">
              <a:xfrm>
                <a:off x="2160" y="1440"/>
                <a:ext cx="192" cy="192"/>
              </a:xfrm>
              <a:prstGeom prst="rect">
                <a:avLst/>
              </a:prstGeom>
              <a:solidFill>
                <a:schemeClr val="folHlink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47" name="Rectangle 11"/>
              <p:cNvSpPr>
                <a:spLocks noChangeArrowheads="1"/>
              </p:cNvSpPr>
              <p:nvPr/>
            </p:nvSpPr>
            <p:spPr bwMode="auto">
              <a:xfrm>
                <a:off x="2352" y="1440"/>
                <a:ext cx="192" cy="192"/>
              </a:xfrm>
              <a:prstGeom prst="rect">
                <a:avLst/>
              </a:prstGeom>
              <a:solidFill>
                <a:schemeClr val="folHlink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48" name="Rectangle 12" descr="Solid diamond"/>
              <p:cNvSpPr>
                <a:spLocks noChangeArrowheads="1"/>
              </p:cNvSpPr>
              <p:nvPr/>
            </p:nvSpPr>
            <p:spPr bwMode="auto">
              <a:xfrm>
                <a:off x="2544" y="1440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49" name="Rectangle 13"/>
              <p:cNvSpPr>
                <a:spLocks noChangeArrowheads="1"/>
              </p:cNvSpPr>
              <p:nvPr/>
            </p:nvSpPr>
            <p:spPr bwMode="auto">
              <a:xfrm>
                <a:off x="2736" y="1440"/>
                <a:ext cx="192" cy="192"/>
              </a:xfrm>
              <a:prstGeom prst="rect">
                <a:avLst/>
              </a:prstGeom>
              <a:solidFill>
                <a:schemeClr val="folHlink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50" name="Rectangle 14"/>
              <p:cNvSpPr>
                <a:spLocks noChangeArrowheads="1"/>
              </p:cNvSpPr>
              <p:nvPr/>
            </p:nvSpPr>
            <p:spPr bwMode="auto">
              <a:xfrm>
                <a:off x="2160" y="1632"/>
                <a:ext cx="192" cy="192"/>
              </a:xfrm>
              <a:prstGeom prst="rect">
                <a:avLst/>
              </a:prstGeom>
              <a:solidFill>
                <a:schemeClr val="folHlink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51" name="Rectangle 15"/>
              <p:cNvSpPr>
                <a:spLocks noChangeArrowheads="1"/>
              </p:cNvSpPr>
              <p:nvPr/>
            </p:nvSpPr>
            <p:spPr bwMode="auto">
              <a:xfrm>
                <a:off x="2352" y="1632"/>
                <a:ext cx="192" cy="192"/>
              </a:xfrm>
              <a:prstGeom prst="rect">
                <a:avLst/>
              </a:prstGeom>
              <a:solidFill>
                <a:schemeClr val="folHlink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52" name="Rectangle 16"/>
              <p:cNvSpPr>
                <a:spLocks noChangeArrowheads="1"/>
              </p:cNvSpPr>
              <p:nvPr/>
            </p:nvSpPr>
            <p:spPr bwMode="auto">
              <a:xfrm>
                <a:off x="2544" y="1632"/>
                <a:ext cx="192" cy="192"/>
              </a:xfrm>
              <a:prstGeom prst="rect">
                <a:avLst/>
              </a:prstGeom>
              <a:solidFill>
                <a:schemeClr val="folHlink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53" name="Rectangle 17"/>
              <p:cNvSpPr>
                <a:spLocks noChangeArrowheads="1"/>
              </p:cNvSpPr>
              <p:nvPr/>
            </p:nvSpPr>
            <p:spPr bwMode="auto">
              <a:xfrm>
                <a:off x="2736" y="1632"/>
                <a:ext cx="192" cy="192"/>
              </a:xfrm>
              <a:prstGeom prst="rect">
                <a:avLst/>
              </a:prstGeom>
              <a:solidFill>
                <a:schemeClr val="folHlink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54" name="Rectangle 18"/>
              <p:cNvSpPr>
                <a:spLocks noChangeArrowheads="1"/>
              </p:cNvSpPr>
              <p:nvPr/>
            </p:nvSpPr>
            <p:spPr bwMode="auto">
              <a:xfrm>
                <a:off x="2160" y="1824"/>
                <a:ext cx="192" cy="192"/>
              </a:xfrm>
              <a:prstGeom prst="rect">
                <a:avLst/>
              </a:prstGeom>
              <a:solidFill>
                <a:schemeClr val="folHlink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55" name="Rectangle 19"/>
              <p:cNvSpPr>
                <a:spLocks noChangeArrowheads="1"/>
              </p:cNvSpPr>
              <p:nvPr/>
            </p:nvSpPr>
            <p:spPr bwMode="auto">
              <a:xfrm>
                <a:off x="2352" y="1824"/>
                <a:ext cx="192" cy="192"/>
              </a:xfrm>
              <a:prstGeom prst="rect">
                <a:avLst/>
              </a:prstGeom>
              <a:solidFill>
                <a:schemeClr val="folHlink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56" name="Rectangle 20"/>
              <p:cNvSpPr>
                <a:spLocks noChangeArrowheads="1"/>
              </p:cNvSpPr>
              <p:nvPr/>
            </p:nvSpPr>
            <p:spPr bwMode="auto">
              <a:xfrm>
                <a:off x="2544" y="1824"/>
                <a:ext cx="192" cy="192"/>
              </a:xfrm>
              <a:prstGeom prst="rect">
                <a:avLst/>
              </a:prstGeom>
              <a:solidFill>
                <a:schemeClr val="folHlink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57" name="Rectangle 21"/>
              <p:cNvSpPr>
                <a:spLocks noChangeArrowheads="1"/>
              </p:cNvSpPr>
              <p:nvPr/>
            </p:nvSpPr>
            <p:spPr bwMode="auto">
              <a:xfrm>
                <a:off x="2736" y="1824"/>
                <a:ext cx="192" cy="192"/>
              </a:xfrm>
              <a:prstGeom prst="rect">
                <a:avLst/>
              </a:prstGeom>
              <a:solidFill>
                <a:schemeClr val="folHlink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58" name="Rectangle 22"/>
              <p:cNvSpPr>
                <a:spLocks noChangeArrowheads="1"/>
              </p:cNvSpPr>
              <p:nvPr/>
            </p:nvSpPr>
            <p:spPr bwMode="auto">
              <a:xfrm>
                <a:off x="2160" y="2016"/>
                <a:ext cx="192" cy="192"/>
              </a:xfrm>
              <a:prstGeom prst="rect">
                <a:avLst/>
              </a:prstGeom>
              <a:solidFill>
                <a:schemeClr val="folHlink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59" name="Rectangle 23" descr="Solid diamond"/>
              <p:cNvSpPr>
                <a:spLocks noChangeArrowheads="1"/>
              </p:cNvSpPr>
              <p:nvPr/>
            </p:nvSpPr>
            <p:spPr bwMode="auto">
              <a:xfrm>
                <a:off x="2352" y="2016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60" name="Rectangle 24" descr="Solid diamond"/>
              <p:cNvSpPr>
                <a:spLocks noChangeArrowheads="1"/>
              </p:cNvSpPr>
              <p:nvPr/>
            </p:nvSpPr>
            <p:spPr bwMode="auto">
              <a:xfrm>
                <a:off x="2544" y="2016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61" name="Rectangle 25"/>
              <p:cNvSpPr>
                <a:spLocks noChangeArrowheads="1"/>
              </p:cNvSpPr>
              <p:nvPr/>
            </p:nvSpPr>
            <p:spPr bwMode="auto">
              <a:xfrm>
                <a:off x="2736" y="2016"/>
                <a:ext cx="192" cy="192"/>
              </a:xfrm>
              <a:prstGeom prst="rect">
                <a:avLst/>
              </a:prstGeom>
              <a:solidFill>
                <a:schemeClr val="folHlink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62" name="Rectangle 26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92" cy="192"/>
              </a:xfrm>
              <a:prstGeom prst="rect">
                <a:avLst/>
              </a:prstGeom>
              <a:solidFill>
                <a:schemeClr val="folHlink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63" name="Rectangle 27"/>
              <p:cNvSpPr>
                <a:spLocks noChangeArrowheads="1"/>
              </p:cNvSpPr>
              <p:nvPr/>
            </p:nvSpPr>
            <p:spPr bwMode="auto">
              <a:xfrm>
                <a:off x="2352" y="2208"/>
                <a:ext cx="192" cy="192"/>
              </a:xfrm>
              <a:prstGeom prst="rect">
                <a:avLst/>
              </a:prstGeom>
              <a:solidFill>
                <a:schemeClr val="folHlink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64" name="Rectangle 28" descr="Solid diamond"/>
              <p:cNvSpPr>
                <a:spLocks noChangeArrowheads="1"/>
              </p:cNvSpPr>
              <p:nvPr/>
            </p:nvSpPr>
            <p:spPr bwMode="auto">
              <a:xfrm>
                <a:off x="2544" y="2208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65" name="Rectangle 29"/>
              <p:cNvSpPr>
                <a:spLocks noChangeArrowheads="1"/>
              </p:cNvSpPr>
              <p:nvPr/>
            </p:nvSpPr>
            <p:spPr bwMode="auto">
              <a:xfrm>
                <a:off x="2736" y="2208"/>
                <a:ext cx="192" cy="192"/>
              </a:xfrm>
              <a:prstGeom prst="rect">
                <a:avLst/>
              </a:prstGeom>
              <a:solidFill>
                <a:schemeClr val="folHlink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66" name="Rectangle 30"/>
              <p:cNvSpPr>
                <a:spLocks noChangeArrowheads="1"/>
              </p:cNvSpPr>
              <p:nvPr/>
            </p:nvSpPr>
            <p:spPr bwMode="auto">
              <a:xfrm>
                <a:off x="2160" y="2400"/>
                <a:ext cx="192" cy="192"/>
              </a:xfrm>
              <a:prstGeom prst="rect">
                <a:avLst/>
              </a:prstGeom>
              <a:solidFill>
                <a:schemeClr val="folHlink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67" name="Rectangle 31"/>
              <p:cNvSpPr>
                <a:spLocks noChangeArrowheads="1"/>
              </p:cNvSpPr>
              <p:nvPr/>
            </p:nvSpPr>
            <p:spPr bwMode="auto">
              <a:xfrm>
                <a:off x="2352" y="2400"/>
                <a:ext cx="192" cy="192"/>
              </a:xfrm>
              <a:prstGeom prst="rect">
                <a:avLst/>
              </a:prstGeom>
              <a:solidFill>
                <a:schemeClr val="folHlink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68" name="Rectangle 32"/>
              <p:cNvSpPr>
                <a:spLocks noChangeArrowheads="1"/>
              </p:cNvSpPr>
              <p:nvPr/>
            </p:nvSpPr>
            <p:spPr bwMode="auto">
              <a:xfrm>
                <a:off x="2544" y="2400"/>
                <a:ext cx="192" cy="192"/>
              </a:xfrm>
              <a:prstGeom prst="rect">
                <a:avLst/>
              </a:prstGeom>
              <a:solidFill>
                <a:schemeClr val="folHlink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69" name="Rectangle 33"/>
              <p:cNvSpPr>
                <a:spLocks noChangeArrowheads="1"/>
              </p:cNvSpPr>
              <p:nvPr/>
            </p:nvSpPr>
            <p:spPr bwMode="auto">
              <a:xfrm>
                <a:off x="2736" y="2400"/>
                <a:ext cx="192" cy="192"/>
              </a:xfrm>
              <a:prstGeom prst="rect">
                <a:avLst/>
              </a:prstGeom>
              <a:solidFill>
                <a:schemeClr val="folHlink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70" name="Rectangle 34"/>
              <p:cNvSpPr>
                <a:spLocks noChangeArrowheads="1"/>
              </p:cNvSpPr>
              <p:nvPr/>
            </p:nvSpPr>
            <p:spPr bwMode="auto">
              <a:xfrm>
                <a:off x="2160" y="2592"/>
                <a:ext cx="192" cy="192"/>
              </a:xfrm>
              <a:prstGeom prst="rect">
                <a:avLst/>
              </a:prstGeom>
              <a:solidFill>
                <a:schemeClr val="folHlink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71" name="Rectangle 35"/>
              <p:cNvSpPr>
                <a:spLocks noChangeArrowheads="1"/>
              </p:cNvSpPr>
              <p:nvPr/>
            </p:nvSpPr>
            <p:spPr bwMode="auto">
              <a:xfrm>
                <a:off x="2352" y="2592"/>
                <a:ext cx="192" cy="192"/>
              </a:xfrm>
              <a:prstGeom prst="rect">
                <a:avLst/>
              </a:prstGeom>
              <a:solidFill>
                <a:schemeClr val="folHlink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72" name="Rectangle 36" descr="Solid diamond"/>
              <p:cNvSpPr>
                <a:spLocks noChangeArrowheads="1"/>
              </p:cNvSpPr>
              <p:nvPr/>
            </p:nvSpPr>
            <p:spPr bwMode="auto">
              <a:xfrm>
                <a:off x="2544" y="2592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73" name="Rectangle 37"/>
              <p:cNvSpPr>
                <a:spLocks noChangeArrowheads="1"/>
              </p:cNvSpPr>
              <p:nvPr/>
            </p:nvSpPr>
            <p:spPr bwMode="auto">
              <a:xfrm>
                <a:off x="2736" y="2592"/>
                <a:ext cx="192" cy="192"/>
              </a:xfrm>
              <a:prstGeom prst="rect">
                <a:avLst/>
              </a:prstGeom>
              <a:solidFill>
                <a:schemeClr val="folHlink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74" name="Rectangle 38" descr="Solid diamond"/>
              <p:cNvSpPr>
                <a:spLocks noChangeArrowheads="1"/>
              </p:cNvSpPr>
              <p:nvPr/>
            </p:nvSpPr>
            <p:spPr bwMode="auto">
              <a:xfrm>
                <a:off x="2160" y="2784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75" name="Rectangle 39" descr="Solid diamond"/>
              <p:cNvSpPr>
                <a:spLocks noChangeArrowheads="1"/>
              </p:cNvSpPr>
              <p:nvPr/>
            </p:nvSpPr>
            <p:spPr bwMode="auto">
              <a:xfrm>
                <a:off x="2352" y="2784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76" name="Rectangle 40"/>
              <p:cNvSpPr>
                <a:spLocks noChangeArrowheads="1"/>
              </p:cNvSpPr>
              <p:nvPr/>
            </p:nvSpPr>
            <p:spPr bwMode="auto">
              <a:xfrm>
                <a:off x="2544" y="2784"/>
                <a:ext cx="192" cy="192"/>
              </a:xfrm>
              <a:prstGeom prst="rect">
                <a:avLst/>
              </a:prstGeom>
              <a:solidFill>
                <a:schemeClr val="folHlink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77" name="Rectangle 41"/>
              <p:cNvSpPr>
                <a:spLocks noChangeArrowheads="1"/>
              </p:cNvSpPr>
              <p:nvPr/>
            </p:nvSpPr>
            <p:spPr bwMode="auto">
              <a:xfrm>
                <a:off x="2736" y="2784"/>
                <a:ext cx="192" cy="192"/>
              </a:xfrm>
              <a:prstGeom prst="rect">
                <a:avLst/>
              </a:prstGeom>
              <a:solidFill>
                <a:schemeClr val="folHlink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78" name="Rectangle 42" descr="Solid diamond"/>
              <p:cNvSpPr>
                <a:spLocks noChangeArrowheads="1"/>
              </p:cNvSpPr>
              <p:nvPr/>
            </p:nvSpPr>
            <p:spPr bwMode="auto">
              <a:xfrm>
                <a:off x="2160" y="2976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79" name="Rectangle 43" descr="Solid diamond"/>
              <p:cNvSpPr>
                <a:spLocks noChangeArrowheads="1"/>
              </p:cNvSpPr>
              <p:nvPr/>
            </p:nvSpPr>
            <p:spPr bwMode="auto">
              <a:xfrm>
                <a:off x="2352" y="2976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80" name="Rectangle 44" descr="Solid diamond"/>
              <p:cNvSpPr>
                <a:spLocks noChangeArrowheads="1"/>
              </p:cNvSpPr>
              <p:nvPr/>
            </p:nvSpPr>
            <p:spPr bwMode="auto">
              <a:xfrm>
                <a:off x="2544" y="2976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81" name="Rectangle 45" descr="Solid diamond"/>
              <p:cNvSpPr>
                <a:spLocks noChangeArrowheads="1"/>
              </p:cNvSpPr>
              <p:nvPr/>
            </p:nvSpPr>
            <p:spPr bwMode="auto">
              <a:xfrm>
                <a:off x="2736" y="2976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82" name="Rectangle 46"/>
              <p:cNvSpPr>
                <a:spLocks noChangeArrowheads="1"/>
              </p:cNvSpPr>
              <p:nvPr/>
            </p:nvSpPr>
            <p:spPr bwMode="auto">
              <a:xfrm>
                <a:off x="2160" y="3168"/>
                <a:ext cx="192" cy="192"/>
              </a:xfrm>
              <a:prstGeom prst="rect">
                <a:avLst/>
              </a:prstGeom>
              <a:solidFill>
                <a:schemeClr val="folHlink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83" name="Rectangle 47"/>
              <p:cNvSpPr>
                <a:spLocks noChangeArrowheads="1"/>
              </p:cNvSpPr>
              <p:nvPr/>
            </p:nvSpPr>
            <p:spPr bwMode="auto">
              <a:xfrm>
                <a:off x="2352" y="3168"/>
                <a:ext cx="192" cy="192"/>
              </a:xfrm>
              <a:prstGeom prst="rect">
                <a:avLst/>
              </a:prstGeom>
              <a:solidFill>
                <a:schemeClr val="folHlink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84" name="Rectangle 48"/>
              <p:cNvSpPr>
                <a:spLocks noChangeArrowheads="1"/>
              </p:cNvSpPr>
              <p:nvPr/>
            </p:nvSpPr>
            <p:spPr bwMode="auto">
              <a:xfrm>
                <a:off x="2544" y="3168"/>
                <a:ext cx="192" cy="192"/>
              </a:xfrm>
              <a:prstGeom prst="rect">
                <a:avLst/>
              </a:prstGeom>
              <a:solidFill>
                <a:schemeClr val="folHlink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385" name="Rectangle 49"/>
              <p:cNvSpPr>
                <a:spLocks noChangeArrowheads="1"/>
              </p:cNvSpPr>
              <p:nvPr/>
            </p:nvSpPr>
            <p:spPr bwMode="auto">
              <a:xfrm>
                <a:off x="2736" y="3168"/>
                <a:ext cx="192" cy="192"/>
              </a:xfrm>
              <a:prstGeom prst="rect">
                <a:avLst/>
              </a:prstGeom>
              <a:solidFill>
                <a:schemeClr val="folHlink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22386" name="Line 50"/>
            <p:cNvSpPr>
              <a:spLocks noChangeShapeType="1"/>
            </p:cNvSpPr>
            <p:nvPr/>
          </p:nvSpPr>
          <p:spPr bwMode="auto">
            <a:xfrm>
              <a:off x="2160" y="1056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2387" name="Line 51"/>
            <p:cNvSpPr>
              <a:spLocks noChangeShapeType="1"/>
            </p:cNvSpPr>
            <p:nvPr/>
          </p:nvSpPr>
          <p:spPr bwMode="auto">
            <a:xfrm>
              <a:off x="1872" y="1824"/>
              <a:ext cx="0" cy="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2388" name="Text Box 52"/>
            <p:cNvSpPr txBox="1">
              <a:spLocks noChangeArrowheads="1"/>
            </p:cNvSpPr>
            <p:nvPr/>
          </p:nvSpPr>
          <p:spPr bwMode="auto">
            <a:xfrm>
              <a:off x="1382" y="2183"/>
              <a:ext cx="45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b="1" i="1"/>
                <a:t>Time</a:t>
              </a:r>
            </a:p>
          </p:txBody>
        </p:sp>
      </p:grpSp>
      <p:sp>
        <p:nvSpPr>
          <p:cNvPr id="1422389" name="Line 53"/>
          <p:cNvSpPr>
            <a:spLocks noChangeShapeType="1"/>
          </p:cNvSpPr>
          <p:nvPr/>
        </p:nvSpPr>
        <p:spPr bwMode="auto">
          <a:xfrm flipV="1">
            <a:off x="4572000" y="2932113"/>
            <a:ext cx="6858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2390" name="Text Box 54"/>
          <p:cNvSpPr txBox="1">
            <a:spLocks noChangeArrowheads="1"/>
          </p:cNvSpPr>
          <p:nvPr/>
        </p:nvSpPr>
        <p:spPr bwMode="auto">
          <a:xfrm>
            <a:off x="5181600" y="2627313"/>
            <a:ext cx="27432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 i="1"/>
              <a:t>Completely idle cycle (</a:t>
            </a:r>
            <a:r>
              <a:rPr lang="en-US" sz="1800" b="1" i="1">
                <a:solidFill>
                  <a:schemeClr val="hlink"/>
                </a:solidFill>
              </a:rPr>
              <a:t>vertical waste</a:t>
            </a:r>
            <a:r>
              <a:rPr lang="en-US" sz="1800" b="1" i="1"/>
              <a:t>)</a:t>
            </a:r>
          </a:p>
        </p:txBody>
      </p:sp>
      <p:sp>
        <p:nvSpPr>
          <p:cNvPr id="1422391" name="Line 55"/>
          <p:cNvSpPr>
            <a:spLocks noChangeShapeType="1"/>
          </p:cNvSpPr>
          <p:nvPr/>
        </p:nvSpPr>
        <p:spPr bwMode="auto">
          <a:xfrm flipH="1" flipV="1">
            <a:off x="2743200" y="2286000"/>
            <a:ext cx="6858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2392" name="Text Box 56"/>
          <p:cNvSpPr txBox="1">
            <a:spLocks noChangeArrowheads="1"/>
          </p:cNvSpPr>
          <p:nvPr/>
        </p:nvSpPr>
        <p:spPr bwMode="auto">
          <a:xfrm>
            <a:off x="1828800" y="1905000"/>
            <a:ext cx="13874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 i="1"/>
              <a:t>Instruction issue</a:t>
            </a:r>
          </a:p>
        </p:txBody>
      </p:sp>
      <p:sp>
        <p:nvSpPr>
          <p:cNvPr id="1422393" name="Line 57"/>
          <p:cNvSpPr>
            <a:spLocks noChangeShapeType="1"/>
          </p:cNvSpPr>
          <p:nvPr/>
        </p:nvSpPr>
        <p:spPr bwMode="auto">
          <a:xfrm flipV="1">
            <a:off x="4572000" y="4303713"/>
            <a:ext cx="762000" cy="1920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2394" name="Text Box 58"/>
          <p:cNvSpPr txBox="1">
            <a:spLocks noChangeArrowheads="1"/>
          </p:cNvSpPr>
          <p:nvPr/>
        </p:nvSpPr>
        <p:spPr bwMode="auto">
          <a:xfrm>
            <a:off x="5410200" y="3922713"/>
            <a:ext cx="2438400" cy="9159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 i="1"/>
              <a:t>Partially filled cycle, i.e., IPC &lt; 4</a:t>
            </a:r>
          </a:p>
          <a:p>
            <a:pPr algn="l">
              <a:spcBef>
                <a:spcPct val="0"/>
              </a:spcBef>
            </a:pPr>
            <a:r>
              <a:rPr lang="en-US" sz="1800" b="1" i="1"/>
              <a:t>(</a:t>
            </a:r>
            <a:r>
              <a:rPr lang="en-US" sz="1800" b="1" i="1">
                <a:solidFill>
                  <a:schemeClr val="hlink"/>
                </a:solidFill>
              </a:rPr>
              <a:t>horizontal waste</a:t>
            </a:r>
            <a:r>
              <a:rPr lang="en-US" sz="1800" b="1" i="1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26A8A34F-5C70-EE49-A3BA-755E8EFACE42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2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55675" y="0"/>
            <a:ext cx="7162800" cy="914400"/>
          </a:xfrm>
        </p:spPr>
        <p:txBody>
          <a:bodyPr/>
          <a:lstStyle/>
          <a:p>
            <a:r>
              <a:rPr lang="en-US"/>
              <a:t>Vertical Multithreading</a:t>
            </a:r>
          </a:p>
        </p:txBody>
      </p:sp>
      <p:sp>
        <p:nvSpPr>
          <p:cNvPr id="142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5638800"/>
            <a:ext cx="7848600" cy="838200"/>
          </a:xfrm>
          <a:noFill/>
          <a:ln/>
        </p:spPr>
        <p:txBody>
          <a:bodyPr/>
          <a:lstStyle/>
          <a:p>
            <a:r>
              <a:rPr lang="en-US" sz="1800" dirty="0"/>
              <a:t>What is the effect of cycle-by-cycle interleaving</a:t>
            </a:r>
            <a:r>
              <a:rPr lang="en-US" sz="1800" dirty="0" smtClean="0"/>
              <a:t>?</a:t>
            </a:r>
            <a:endParaRPr lang="en-US" sz="1800" dirty="0"/>
          </a:p>
        </p:txBody>
      </p:sp>
      <p:sp>
        <p:nvSpPr>
          <p:cNvPr id="1424388" name="Rectangle 4" descr="Solid diamond"/>
          <p:cNvSpPr>
            <a:spLocks noChangeArrowheads="1"/>
          </p:cNvSpPr>
          <p:nvPr/>
        </p:nvSpPr>
        <p:spPr bwMode="auto">
          <a:xfrm>
            <a:off x="3429000" y="198120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389" name="Rectangle 5" descr="Solid diamond"/>
          <p:cNvSpPr>
            <a:spLocks noChangeArrowheads="1"/>
          </p:cNvSpPr>
          <p:nvPr/>
        </p:nvSpPr>
        <p:spPr bwMode="auto">
          <a:xfrm>
            <a:off x="3733800" y="198120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390" name="Rectangle 6" descr="Solid diamond"/>
          <p:cNvSpPr>
            <a:spLocks noChangeArrowheads="1"/>
          </p:cNvSpPr>
          <p:nvPr/>
        </p:nvSpPr>
        <p:spPr bwMode="auto">
          <a:xfrm>
            <a:off x="4038600" y="198120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391" name="Rectangle 7"/>
          <p:cNvSpPr>
            <a:spLocks noChangeArrowheads="1"/>
          </p:cNvSpPr>
          <p:nvPr/>
        </p:nvSpPr>
        <p:spPr bwMode="auto">
          <a:xfrm>
            <a:off x="4343400" y="198120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392" name="Rectangle 8"/>
          <p:cNvSpPr>
            <a:spLocks noChangeArrowheads="1"/>
          </p:cNvSpPr>
          <p:nvPr/>
        </p:nvSpPr>
        <p:spPr bwMode="auto">
          <a:xfrm>
            <a:off x="3429000" y="228600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393" name="Rectangle 9"/>
          <p:cNvSpPr>
            <a:spLocks noChangeArrowheads="1"/>
          </p:cNvSpPr>
          <p:nvPr/>
        </p:nvSpPr>
        <p:spPr bwMode="auto">
          <a:xfrm>
            <a:off x="3733800" y="228600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394" name="Rectangle 10" descr="Solid diamond"/>
          <p:cNvSpPr>
            <a:spLocks noChangeArrowheads="1"/>
          </p:cNvSpPr>
          <p:nvPr/>
        </p:nvSpPr>
        <p:spPr bwMode="auto">
          <a:xfrm>
            <a:off x="4038600" y="228600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395" name="Rectangle 11"/>
          <p:cNvSpPr>
            <a:spLocks noChangeArrowheads="1"/>
          </p:cNvSpPr>
          <p:nvPr/>
        </p:nvSpPr>
        <p:spPr bwMode="auto">
          <a:xfrm>
            <a:off x="4343400" y="228600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396" name="Rectangle 12"/>
          <p:cNvSpPr>
            <a:spLocks noChangeArrowheads="1"/>
          </p:cNvSpPr>
          <p:nvPr/>
        </p:nvSpPr>
        <p:spPr bwMode="auto">
          <a:xfrm>
            <a:off x="3429000" y="259080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397" name="Rectangle 13" descr="Wide upward diagonal"/>
          <p:cNvSpPr>
            <a:spLocks noChangeArrowheads="1"/>
          </p:cNvSpPr>
          <p:nvPr/>
        </p:nvSpPr>
        <p:spPr bwMode="auto">
          <a:xfrm>
            <a:off x="3733800" y="2590800"/>
            <a:ext cx="304800" cy="304800"/>
          </a:xfrm>
          <a:prstGeom prst="rect">
            <a:avLst/>
          </a:prstGeom>
          <a:pattFill prst="wdUpDiag">
            <a:fgClr>
              <a:srgbClr val="FF9933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398" name="Rectangle 14" descr="Wide upward diagonal"/>
          <p:cNvSpPr>
            <a:spLocks noChangeArrowheads="1"/>
          </p:cNvSpPr>
          <p:nvPr/>
        </p:nvSpPr>
        <p:spPr bwMode="auto">
          <a:xfrm>
            <a:off x="4038600" y="2590800"/>
            <a:ext cx="304800" cy="304800"/>
          </a:xfrm>
          <a:prstGeom prst="rect">
            <a:avLst/>
          </a:prstGeom>
          <a:pattFill prst="wdUpDiag">
            <a:fgClr>
              <a:srgbClr val="FF9933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399" name="Rectangle 15"/>
          <p:cNvSpPr>
            <a:spLocks noChangeArrowheads="1"/>
          </p:cNvSpPr>
          <p:nvPr/>
        </p:nvSpPr>
        <p:spPr bwMode="auto">
          <a:xfrm>
            <a:off x="4343400" y="259080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00" name="Rectangle 16"/>
          <p:cNvSpPr>
            <a:spLocks noChangeArrowheads="1"/>
          </p:cNvSpPr>
          <p:nvPr/>
        </p:nvSpPr>
        <p:spPr bwMode="auto">
          <a:xfrm>
            <a:off x="3429000" y="289560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01" name="Rectangle 17"/>
          <p:cNvSpPr>
            <a:spLocks noChangeArrowheads="1"/>
          </p:cNvSpPr>
          <p:nvPr/>
        </p:nvSpPr>
        <p:spPr bwMode="auto">
          <a:xfrm>
            <a:off x="3733800" y="289560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02" name="Rectangle 18" descr="Wide upward diagonal"/>
          <p:cNvSpPr>
            <a:spLocks noChangeArrowheads="1"/>
          </p:cNvSpPr>
          <p:nvPr/>
        </p:nvSpPr>
        <p:spPr bwMode="auto">
          <a:xfrm>
            <a:off x="4038600" y="2895600"/>
            <a:ext cx="304800" cy="304800"/>
          </a:xfrm>
          <a:prstGeom prst="rect">
            <a:avLst/>
          </a:prstGeom>
          <a:pattFill prst="wdUpDiag">
            <a:fgClr>
              <a:srgbClr val="FF9933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03" name="Rectangle 19"/>
          <p:cNvSpPr>
            <a:spLocks noChangeArrowheads="1"/>
          </p:cNvSpPr>
          <p:nvPr/>
        </p:nvSpPr>
        <p:spPr bwMode="auto">
          <a:xfrm>
            <a:off x="4343400" y="289560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04" name="Rectangle 20"/>
          <p:cNvSpPr>
            <a:spLocks noChangeArrowheads="1"/>
          </p:cNvSpPr>
          <p:nvPr/>
        </p:nvSpPr>
        <p:spPr bwMode="auto">
          <a:xfrm>
            <a:off x="3429000" y="320040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05" name="Rectangle 21" descr="Solid diamond"/>
          <p:cNvSpPr>
            <a:spLocks noChangeArrowheads="1"/>
          </p:cNvSpPr>
          <p:nvPr/>
        </p:nvSpPr>
        <p:spPr bwMode="auto">
          <a:xfrm>
            <a:off x="3733800" y="320040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06" name="Rectangle 22" descr="Solid diamond"/>
          <p:cNvSpPr>
            <a:spLocks noChangeArrowheads="1"/>
          </p:cNvSpPr>
          <p:nvPr/>
        </p:nvSpPr>
        <p:spPr bwMode="auto">
          <a:xfrm>
            <a:off x="4038600" y="320040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07" name="Rectangle 23"/>
          <p:cNvSpPr>
            <a:spLocks noChangeArrowheads="1"/>
          </p:cNvSpPr>
          <p:nvPr/>
        </p:nvSpPr>
        <p:spPr bwMode="auto">
          <a:xfrm>
            <a:off x="4343400" y="320040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08" name="Rectangle 24"/>
          <p:cNvSpPr>
            <a:spLocks noChangeArrowheads="1"/>
          </p:cNvSpPr>
          <p:nvPr/>
        </p:nvSpPr>
        <p:spPr bwMode="auto">
          <a:xfrm>
            <a:off x="3429000" y="350520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09" name="Rectangle 25"/>
          <p:cNvSpPr>
            <a:spLocks noChangeArrowheads="1"/>
          </p:cNvSpPr>
          <p:nvPr/>
        </p:nvSpPr>
        <p:spPr bwMode="auto">
          <a:xfrm>
            <a:off x="3733800" y="350520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10" name="Rectangle 26" descr="Solid diamond"/>
          <p:cNvSpPr>
            <a:spLocks noChangeArrowheads="1"/>
          </p:cNvSpPr>
          <p:nvPr/>
        </p:nvSpPr>
        <p:spPr bwMode="auto">
          <a:xfrm>
            <a:off x="4038600" y="350520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11" name="Rectangle 27"/>
          <p:cNvSpPr>
            <a:spLocks noChangeArrowheads="1"/>
          </p:cNvSpPr>
          <p:nvPr/>
        </p:nvSpPr>
        <p:spPr bwMode="auto">
          <a:xfrm>
            <a:off x="4343400" y="350520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12" name="Rectangle 28" descr="Wide upward diagonal"/>
          <p:cNvSpPr>
            <a:spLocks noChangeArrowheads="1"/>
          </p:cNvSpPr>
          <p:nvPr/>
        </p:nvSpPr>
        <p:spPr bwMode="auto">
          <a:xfrm>
            <a:off x="3429000" y="3810000"/>
            <a:ext cx="304800" cy="304800"/>
          </a:xfrm>
          <a:prstGeom prst="rect">
            <a:avLst/>
          </a:prstGeom>
          <a:pattFill prst="wdUpDiag">
            <a:fgClr>
              <a:srgbClr val="FF9933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13" name="Rectangle 29" descr="Wide upward diagonal"/>
          <p:cNvSpPr>
            <a:spLocks noChangeArrowheads="1"/>
          </p:cNvSpPr>
          <p:nvPr/>
        </p:nvSpPr>
        <p:spPr bwMode="auto">
          <a:xfrm>
            <a:off x="3733800" y="3810000"/>
            <a:ext cx="304800" cy="304800"/>
          </a:xfrm>
          <a:prstGeom prst="rect">
            <a:avLst/>
          </a:prstGeom>
          <a:pattFill prst="wdUpDiag">
            <a:fgClr>
              <a:srgbClr val="FF9933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14" name="Rectangle 30"/>
          <p:cNvSpPr>
            <a:spLocks noChangeArrowheads="1"/>
          </p:cNvSpPr>
          <p:nvPr/>
        </p:nvSpPr>
        <p:spPr bwMode="auto">
          <a:xfrm>
            <a:off x="4038600" y="381000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15" name="Rectangle 31"/>
          <p:cNvSpPr>
            <a:spLocks noChangeArrowheads="1"/>
          </p:cNvSpPr>
          <p:nvPr/>
        </p:nvSpPr>
        <p:spPr bwMode="auto">
          <a:xfrm>
            <a:off x="4343400" y="381000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16" name="Rectangle 32"/>
          <p:cNvSpPr>
            <a:spLocks noChangeArrowheads="1"/>
          </p:cNvSpPr>
          <p:nvPr/>
        </p:nvSpPr>
        <p:spPr bwMode="auto">
          <a:xfrm>
            <a:off x="3429000" y="411480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17" name="Rectangle 33"/>
          <p:cNvSpPr>
            <a:spLocks noChangeArrowheads="1"/>
          </p:cNvSpPr>
          <p:nvPr/>
        </p:nvSpPr>
        <p:spPr bwMode="auto">
          <a:xfrm>
            <a:off x="3733800" y="411480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18" name="Rectangle 34" descr="Solid diamond"/>
          <p:cNvSpPr>
            <a:spLocks noChangeArrowheads="1"/>
          </p:cNvSpPr>
          <p:nvPr/>
        </p:nvSpPr>
        <p:spPr bwMode="auto">
          <a:xfrm>
            <a:off x="4038600" y="411480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19" name="Rectangle 35"/>
          <p:cNvSpPr>
            <a:spLocks noChangeArrowheads="1"/>
          </p:cNvSpPr>
          <p:nvPr/>
        </p:nvSpPr>
        <p:spPr bwMode="auto">
          <a:xfrm>
            <a:off x="4343400" y="411480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20" name="Rectangle 36" descr="Solid diamond"/>
          <p:cNvSpPr>
            <a:spLocks noChangeArrowheads="1"/>
          </p:cNvSpPr>
          <p:nvPr/>
        </p:nvSpPr>
        <p:spPr bwMode="auto">
          <a:xfrm>
            <a:off x="3429000" y="441960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21" name="Rectangle 37" descr="Solid diamond"/>
          <p:cNvSpPr>
            <a:spLocks noChangeArrowheads="1"/>
          </p:cNvSpPr>
          <p:nvPr/>
        </p:nvSpPr>
        <p:spPr bwMode="auto">
          <a:xfrm>
            <a:off x="3733800" y="441960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22" name="Rectangle 38"/>
          <p:cNvSpPr>
            <a:spLocks noChangeArrowheads="1"/>
          </p:cNvSpPr>
          <p:nvPr/>
        </p:nvSpPr>
        <p:spPr bwMode="auto">
          <a:xfrm>
            <a:off x="4038600" y="441960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23" name="Rectangle 39"/>
          <p:cNvSpPr>
            <a:spLocks noChangeArrowheads="1"/>
          </p:cNvSpPr>
          <p:nvPr/>
        </p:nvSpPr>
        <p:spPr bwMode="auto">
          <a:xfrm>
            <a:off x="4343400" y="441960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24" name="Rectangle 40" descr="Solid diamond"/>
          <p:cNvSpPr>
            <a:spLocks noChangeArrowheads="1"/>
          </p:cNvSpPr>
          <p:nvPr/>
        </p:nvSpPr>
        <p:spPr bwMode="auto">
          <a:xfrm>
            <a:off x="3429000" y="472440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25" name="Rectangle 41" descr="Solid diamond"/>
          <p:cNvSpPr>
            <a:spLocks noChangeArrowheads="1"/>
          </p:cNvSpPr>
          <p:nvPr/>
        </p:nvSpPr>
        <p:spPr bwMode="auto">
          <a:xfrm>
            <a:off x="3733800" y="472440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26" name="Rectangle 42" descr="Solid diamond"/>
          <p:cNvSpPr>
            <a:spLocks noChangeArrowheads="1"/>
          </p:cNvSpPr>
          <p:nvPr/>
        </p:nvSpPr>
        <p:spPr bwMode="auto">
          <a:xfrm>
            <a:off x="4038600" y="472440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27" name="Rectangle 43" descr="Solid diamond"/>
          <p:cNvSpPr>
            <a:spLocks noChangeArrowheads="1"/>
          </p:cNvSpPr>
          <p:nvPr/>
        </p:nvSpPr>
        <p:spPr bwMode="auto">
          <a:xfrm>
            <a:off x="4343400" y="4724400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28" name="Rectangle 44"/>
          <p:cNvSpPr>
            <a:spLocks noChangeArrowheads="1"/>
          </p:cNvSpPr>
          <p:nvPr/>
        </p:nvSpPr>
        <p:spPr bwMode="auto">
          <a:xfrm>
            <a:off x="3429000" y="502920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29" name="Rectangle 45"/>
          <p:cNvSpPr>
            <a:spLocks noChangeArrowheads="1"/>
          </p:cNvSpPr>
          <p:nvPr/>
        </p:nvSpPr>
        <p:spPr bwMode="auto">
          <a:xfrm>
            <a:off x="3733800" y="5029200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30" name="Rectangle 46" descr="Wide upward diagonal"/>
          <p:cNvSpPr>
            <a:spLocks noChangeArrowheads="1"/>
          </p:cNvSpPr>
          <p:nvPr/>
        </p:nvSpPr>
        <p:spPr bwMode="auto">
          <a:xfrm>
            <a:off x="4038600" y="5029200"/>
            <a:ext cx="304800" cy="304800"/>
          </a:xfrm>
          <a:prstGeom prst="rect">
            <a:avLst/>
          </a:prstGeom>
          <a:pattFill prst="wdUpDiag">
            <a:fgClr>
              <a:srgbClr val="FF9933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31" name="Rectangle 47" descr="Wide upward diagonal"/>
          <p:cNvSpPr>
            <a:spLocks noChangeArrowheads="1"/>
          </p:cNvSpPr>
          <p:nvPr/>
        </p:nvSpPr>
        <p:spPr bwMode="auto">
          <a:xfrm>
            <a:off x="4343400" y="5029200"/>
            <a:ext cx="304800" cy="304800"/>
          </a:xfrm>
          <a:prstGeom prst="rect">
            <a:avLst/>
          </a:prstGeom>
          <a:pattFill prst="wdUpDiag">
            <a:fgClr>
              <a:srgbClr val="FF9933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32" name="Line 48"/>
          <p:cNvSpPr>
            <a:spLocks noChangeShapeType="1"/>
          </p:cNvSpPr>
          <p:nvPr/>
        </p:nvSpPr>
        <p:spPr bwMode="auto">
          <a:xfrm>
            <a:off x="3429000" y="1676400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33" name="Text Box 49"/>
          <p:cNvSpPr txBox="1">
            <a:spLocks noChangeArrowheads="1"/>
          </p:cNvSpPr>
          <p:nvPr/>
        </p:nvSpPr>
        <p:spPr bwMode="auto">
          <a:xfrm>
            <a:off x="3336925" y="1255713"/>
            <a:ext cx="14287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 i="1"/>
              <a:t>Issue width</a:t>
            </a:r>
          </a:p>
        </p:txBody>
      </p:sp>
      <p:sp>
        <p:nvSpPr>
          <p:cNvPr id="1424434" name="Line 50"/>
          <p:cNvSpPr>
            <a:spLocks noChangeShapeType="1"/>
          </p:cNvSpPr>
          <p:nvPr/>
        </p:nvSpPr>
        <p:spPr bwMode="auto">
          <a:xfrm>
            <a:off x="2971800" y="28956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35" name="Text Box 51"/>
          <p:cNvSpPr txBox="1">
            <a:spLocks noChangeArrowheads="1"/>
          </p:cNvSpPr>
          <p:nvPr/>
        </p:nvSpPr>
        <p:spPr bwMode="auto">
          <a:xfrm>
            <a:off x="2193925" y="3465513"/>
            <a:ext cx="7175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 i="1"/>
              <a:t>Time</a:t>
            </a:r>
          </a:p>
        </p:txBody>
      </p:sp>
      <p:sp>
        <p:nvSpPr>
          <p:cNvPr id="1424436" name="Text Box 52"/>
          <p:cNvSpPr txBox="1">
            <a:spLocks noChangeArrowheads="1"/>
          </p:cNvSpPr>
          <p:nvPr/>
        </p:nvSpPr>
        <p:spPr bwMode="auto">
          <a:xfrm>
            <a:off x="5410200" y="2438400"/>
            <a:ext cx="32004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 i="1"/>
              <a:t>Second thread interleaved cycle-by-cycle</a:t>
            </a:r>
          </a:p>
        </p:txBody>
      </p:sp>
      <p:sp>
        <p:nvSpPr>
          <p:cNvPr id="1424437" name="Line 53"/>
          <p:cNvSpPr>
            <a:spLocks noChangeShapeType="1"/>
          </p:cNvSpPr>
          <p:nvPr/>
        </p:nvSpPr>
        <p:spPr bwMode="auto">
          <a:xfrm flipH="1" flipV="1">
            <a:off x="2819400" y="2057400"/>
            <a:ext cx="6858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38" name="Text Box 54"/>
          <p:cNvSpPr txBox="1">
            <a:spLocks noChangeArrowheads="1"/>
          </p:cNvSpPr>
          <p:nvPr/>
        </p:nvSpPr>
        <p:spPr bwMode="auto">
          <a:xfrm>
            <a:off x="1905000" y="1676400"/>
            <a:ext cx="13874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 i="1"/>
              <a:t>Instruction issue</a:t>
            </a:r>
          </a:p>
        </p:txBody>
      </p:sp>
      <p:sp>
        <p:nvSpPr>
          <p:cNvPr id="1424439" name="Line 55"/>
          <p:cNvSpPr>
            <a:spLocks noChangeShapeType="1"/>
          </p:cNvSpPr>
          <p:nvPr/>
        </p:nvSpPr>
        <p:spPr bwMode="auto">
          <a:xfrm flipV="1">
            <a:off x="4648200" y="4114800"/>
            <a:ext cx="7620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4440" name="Text Box 56"/>
          <p:cNvSpPr txBox="1">
            <a:spLocks noChangeArrowheads="1"/>
          </p:cNvSpPr>
          <p:nvPr/>
        </p:nvSpPr>
        <p:spPr bwMode="auto">
          <a:xfrm>
            <a:off x="5410200" y="3733800"/>
            <a:ext cx="2438400" cy="9159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 i="1"/>
              <a:t>Partially filled cycle, i.e., IPC &lt; 4</a:t>
            </a:r>
          </a:p>
          <a:p>
            <a:pPr algn="l">
              <a:spcBef>
                <a:spcPct val="0"/>
              </a:spcBef>
            </a:pPr>
            <a:r>
              <a:rPr lang="en-US" sz="1800" b="1" i="1"/>
              <a:t>(</a:t>
            </a:r>
            <a:r>
              <a:rPr lang="en-US" sz="1800" b="1" i="1">
                <a:solidFill>
                  <a:schemeClr val="hlink"/>
                </a:solidFill>
              </a:rPr>
              <a:t>horizontal waste</a:t>
            </a:r>
            <a:r>
              <a:rPr lang="en-US" sz="1800" b="1" i="1"/>
              <a:t>)</a:t>
            </a:r>
          </a:p>
        </p:txBody>
      </p:sp>
      <p:sp>
        <p:nvSpPr>
          <p:cNvPr id="1424441" name="Line 57"/>
          <p:cNvSpPr>
            <a:spLocks noChangeShapeType="1"/>
          </p:cNvSpPr>
          <p:nvPr/>
        </p:nvSpPr>
        <p:spPr bwMode="auto">
          <a:xfrm flipV="1">
            <a:off x="4648200" y="2667000"/>
            <a:ext cx="762000" cy="115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A9C50312-BB75-3A4D-A617-4696F3CA241C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2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55675" y="0"/>
            <a:ext cx="7162800" cy="914400"/>
          </a:xfrm>
        </p:spPr>
        <p:txBody>
          <a:bodyPr/>
          <a:lstStyle/>
          <a:p>
            <a:r>
              <a:rPr lang="en-US"/>
              <a:t>Chip Multiprocessing (CMP)</a:t>
            </a:r>
          </a:p>
        </p:txBody>
      </p:sp>
      <p:sp>
        <p:nvSpPr>
          <p:cNvPr id="142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5187950"/>
            <a:ext cx="7848600" cy="1289050"/>
          </a:xfrm>
          <a:noFill/>
          <a:ln/>
        </p:spPr>
        <p:txBody>
          <a:bodyPr/>
          <a:lstStyle/>
          <a:p>
            <a:r>
              <a:rPr lang="en-US" sz="1800" dirty="0"/>
              <a:t>What is the effect of splitting into multiple processors</a:t>
            </a:r>
            <a:r>
              <a:rPr lang="en-US" sz="1800" dirty="0" smtClean="0"/>
              <a:t>?</a:t>
            </a:r>
            <a:endParaRPr lang="en-US" sz="1800" dirty="0"/>
          </a:p>
        </p:txBody>
      </p:sp>
      <p:sp>
        <p:nvSpPr>
          <p:cNvPr id="1426436" name="Rectangle 4" descr="Solid diamond"/>
          <p:cNvSpPr>
            <a:spLocks noChangeArrowheads="1"/>
          </p:cNvSpPr>
          <p:nvPr/>
        </p:nvSpPr>
        <p:spPr bwMode="auto">
          <a:xfrm>
            <a:off x="3903663" y="1665288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37" name="Rectangle 5" descr="Solid diamond"/>
          <p:cNvSpPr>
            <a:spLocks noChangeArrowheads="1"/>
          </p:cNvSpPr>
          <p:nvPr/>
        </p:nvSpPr>
        <p:spPr bwMode="auto">
          <a:xfrm>
            <a:off x="4208463" y="1665288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38" name="Rectangle 6" descr="Wide upward diagonal"/>
          <p:cNvSpPr>
            <a:spLocks noChangeArrowheads="1"/>
          </p:cNvSpPr>
          <p:nvPr/>
        </p:nvSpPr>
        <p:spPr bwMode="auto">
          <a:xfrm>
            <a:off x="4749800" y="1665288"/>
            <a:ext cx="304800" cy="304800"/>
          </a:xfrm>
          <a:prstGeom prst="rect">
            <a:avLst/>
          </a:prstGeom>
          <a:pattFill prst="wdUpDiag">
            <a:fgClr>
              <a:srgbClr val="FF9933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39" name="Rectangle 7"/>
          <p:cNvSpPr>
            <a:spLocks noChangeArrowheads="1"/>
          </p:cNvSpPr>
          <p:nvPr/>
        </p:nvSpPr>
        <p:spPr bwMode="auto">
          <a:xfrm>
            <a:off x="5054600" y="1665288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40" name="Rectangle 8"/>
          <p:cNvSpPr>
            <a:spLocks noChangeArrowheads="1"/>
          </p:cNvSpPr>
          <p:nvPr/>
        </p:nvSpPr>
        <p:spPr bwMode="auto">
          <a:xfrm>
            <a:off x="3903663" y="1970088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41" name="Rectangle 9"/>
          <p:cNvSpPr>
            <a:spLocks noChangeArrowheads="1"/>
          </p:cNvSpPr>
          <p:nvPr/>
        </p:nvSpPr>
        <p:spPr bwMode="auto">
          <a:xfrm>
            <a:off x="4208463" y="1970088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42" name="Rectangle 10"/>
          <p:cNvSpPr>
            <a:spLocks noChangeArrowheads="1"/>
          </p:cNvSpPr>
          <p:nvPr/>
        </p:nvSpPr>
        <p:spPr bwMode="auto">
          <a:xfrm>
            <a:off x="4749800" y="1970088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43" name="Rectangle 11" descr="Wide upward diagonal"/>
          <p:cNvSpPr>
            <a:spLocks noChangeArrowheads="1"/>
          </p:cNvSpPr>
          <p:nvPr/>
        </p:nvSpPr>
        <p:spPr bwMode="auto">
          <a:xfrm>
            <a:off x="5054600" y="1970088"/>
            <a:ext cx="304800" cy="304800"/>
          </a:xfrm>
          <a:prstGeom prst="rect">
            <a:avLst/>
          </a:prstGeom>
          <a:pattFill prst="wdUpDiag">
            <a:fgClr>
              <a:srgbClr val="FF9933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44" name="Rectangle 12"/>
          <p:cNvSpPr>
            <a:spLocks noChangeArrowheads="1"/>
          </p:cNvSpPr>
          <p:nvPr/>
        </p:nvSpPr>
        <p:spPr bwMode="auto">
          <a:xfrm>
            <a:off x="3903663" y="2274888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45" name="Rectangle 13" descr="Solid diamond"/>
          <p:cNvSpPr>
            <a:spLocks noChangeArrowheads="1"/>
          </p:cNvSpPr>
          <p:nvPr/>
        </p:nvSpPr>
        <p:spPr bwMode="auto">
          <a:xfrm>
            <a:off x="4208463" y="2274888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46" name="Rectangle 14" descr="Wide upward diagonal"/>
          <p:cNvSpPr>
            <a:spLocks noChangeArrowheads="1"/>
          </p:cNvSpPr>
          <p:nvPr/>
        </p:nvSpPr>
        <p:spPr bwMode="auto">
          <a:xfrm>
            <a:off x="4749800" y="2274888"/>
            <a:ext cx="304800" cy="304800"/>
          </a:xfrm>
          <a:prstGeom prst="rect">
            <a:avLst/>
          </a:prstGeom>
          <a:pattFill prst="wdUpDiag">
            <a:fgClr>
              <a:srgbClr val="FF9933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47" name="Rectangle 15"/>
          <p:cNvSpPr>
            <a:spLocks noChangeArrowheads="1"/>
          </p:cNvSpPr>
          <p:nvPr/>
        </p:nvSpPr>
        <p:spPr bwMode="auto">
          <a:xfrm>
            <a:off x="5054600" y="2274888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48" name="Rectangle 16"/>
          <p:cNvSpPr>
            <a:spLocks noChangeArrowheads="1"/>
          </p:cNvSpPr>
          <p:nvPr/>
        </p:nvSpPr>
        <p:spPr bwMode="auto">
          <a:xfrm>
            <a:off x="3903663" y="2579688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49" name="Rectangle 17"/>
          <p:cNvSpPr>
            <a:spLocks noChangeArrowheads="1"/>
          </p:cNvSpPr>
          <p:nvPr/>
        </p:nvSpPr>
        <p:spPr bwMode="auto">
          <a:xfrm>
            <a:off x="4208463" y="2579688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50" name="Rectangle 18"/>
          <p:cNvSpPr>
            <a:spLocks noChangeArrowheads="1"/>
          </p:cNvSpPr>
          <p:nvPr/>
        </p:nvSpPr>
        <p:spPr bwMode="auto">
          <a:xfrm>
            <a:off x="4749800" y="2579688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51" name="Rectangle 19"/>
          <p:cNvSpPr>
            <a:spLocks noChangeArrowheads="1"/>
          </p:cNvSpPr>
          <p:nvPr/>
        </p:nvSpPr>
        <p:spPr bwMode="auto">
          <a:xfrm>
            <a:off x="5054600" y="2579688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52" name="Rectangle 20"/>
          <p:cNvSpPr>
            <a:spLocks noChangeArrowheads="1"/>
          </p:cNvSpPr>
          <p:nvPr/>
        </p:nvSpPr>
        <p:spPr bwMode="auto">
          <a:xfrm>
            <a:off x="3903663" y="2884488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53" name="Rectangle 21" descr="Solid diamond"/>
          <p:cNvSpPr>
            <a:spLocks noChangeArrowheads="1"/>
          </p:cNvSpPr>
          <p:nvPr/>
        </p:nvSpPr>
        <p:spPr bwMode="auto">
          <a:xfrm>
            <a:off x="4208463" y="2884488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54" name="Rectangle 22" descr="Wide upward diagonal"/>
          <p:cNvSpPr>
            <a:spLocks noChangeArrowheads="1"/>
          </p:cNvSpPr>
          <p:nvPr/>
        </p:nvSpPr>
        <p:spPr bwMode="auto">
          <a:xfrm>
            <a:off x="4749800" y="2884488"/>
            <a:ext cx="304800" cy="304800"/>
          </a:xfrm>
          <a:prstGeom prst="rect">
            <a:avLst/>
          </a:prstGeom>
          <a:pattFill prst="wdUpDiag">
            <a:fgClr>
              <a:srgbClr val="FF9933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55" name="Rectangle 23" descr="Wide upward diagonal"/>
          <p:cNvSpPr>
            <a:spLocks noChangeArrowheads="1"/>
          </p:cNvSpPr>
          <p:nvPr/>
        </p:nvSpPr>
        <p:spPr bwMode="auto">
          <a:xfrm>
            <a:off x="5054600" y="2884488"/>
            <a:ext cx="304800" cy="304800"/>
          </a:xfrm>
          <a:prstGeom prst="rect">
            <a:avLst/>
          </a:prstGeom>
          <a:pattFill prst="wdUpDiag">
            <a:fgClr>
              <a:srgbClr val="FF9933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56" name="Rectangle 24"/>
          <p:cNvSpPr>
            <a:spLocks noChangeArrowheads="1"/>
          </p:cNvSpPr>
          <p:nvPr/>
        </p:nvSpPr>
        <p:spPr bwMode="auto">
          <a:xfrm>
            <a:off x="3903663" y="3189288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57" name="Rectangle 25"/>
          <p:cNvSpPr>
            <a:spLocks noChangeArrowheads="1"/>
          </p:cNvSpPr>
          <p:nvPr/>
        </p:nvSpPr>
        <p:spPr bwMode="auto">
          <a:xfrm>
            <a:off x="4208463" y="3189288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58" name="Rectangle 26" descr="Wide upward diagonal"/>
          <p:cNvSpPr>
            <a:spLocks noChangeArrowheads="1"/>
          </p:cNvSpPr>
          <p:nvPr/>
        </p:nvSpPr>
        <p:spPr bwMode="auto">
          <a:xfrm>
            <a:off x="4749800" y="3189288"/>
            <a:ext cx="304800" cy="304800"/>
          </a:xfrm>
          <a:prstGeom prst="rect">
            <a:avLst/>
          </a:prstGeom>
          <a:pattFill prst="wdUpDiag">
            <a:fgClr>
              <a:srgbClr val="FF9933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59" name="Rectangle 27"/>
          <p:cNvSpPr>
            <a:spLocks noChangeArrowheads="1"/>
          </p:cNvSpPr>
          <p:nvPr/>
        </p:nvSpPr>
        <p:spPr bwMode="auto">
          <a:xfrm>
            <a:off x="5054600" y="3189288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60" name="Rectangle 28" descr="Solid diamond"/>
          <p:cNvSpPr>
            <a:spLocks noChangeArrowheads="1"/>
          </p:cNvSpPr>
          <p:nvPr/>
        </p:nvSpPr>
        <p:spPr bwMode="auto">
          <a:xfrm>
            <a:off x="3903663" y="3494088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61" name="Rectangle 29" descr="Solid diamond"/>
          <p:cNvSpPr>
            <a:spLocks noChangeArrowheads="1"/>
          </p:cNvSpPr>
          <p:nvPr/>
        </p:nvSpPr>
        <p:spPr bwMode="auto">
          <a:xfrm>
            <a:off x="4208463" y="3494088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62" name="Rectangle 30"/>
          <p:cNvSpPr>
            <a:spLocks noChangeArrowheads="1"/>
          </p:cNvSpPr>
          <p:nvPr/>
        </p:nvSpPr>
        <p:spPr bwMode="auto">
          <a:xfrm>
            <a:off x="4749800" y="3494088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63" name="Rectangle 31"/>
          <p:cNvSpPr>
            <a:spLocks noChangeArrowheads="1"/>
          </p:cNvSpPr>
          <p:nvPr/>
        </p:nvSpPr>
        <p:spPr bwMode="auto">
          <a:xfrm>
            <a:off x="5054600" y="3494088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64" name="Rectangle 32"/>
          <p:cNvSpPr>
            <a:spLocks noChangeArrowheads="1"/>
          </p:cNvSpPr>
          <p:nvPr/>
        </p:nvSpPr>
        <p:spPr bwMode="auto">
          <a:xfrm>
            <a:off x="3903663" y="3798888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65" name="Rectangle 33"/>
          <p:cNvSpPr>
            <a:spLocks noChangeArrowheads="1"/>
          </p:cNvSpPr>
          <p:nvPr/>
        </p:nvSpPr>
        <p:spPr bwMode="auto">
          <a:xfrm>
            <a:off x="4208463" y="3798888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66" name="Rectangle 34" descr="Wide upward diagonal"/>
          <p:cNvSpPr>
            <a:spLocks noChangeArrowheads="1"/>
          </p:cNvSpPr>
          <p:nvPr/>
        </p:nvSpPr>
        <p:spPr bwMode="auto">
          <a:xfrm>
            <a:off x="4749800" y="3798888"/>
            <a:ext cx="304800" cy="304800"/>
          </a:xfrm>
          <a:prstGeom prst="rect">
            <a:avLst/>
          </a:prstGeom>
          <a:pattFill prst="wdUpDiag">
            <a:fgClr>
              <a:srgbClr val="FF9933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67" name="Rectangle 35"/>
          <p:cNvSpPr>
            <a:spLocks noChangeArrowheads="1"/>
          </p:cNvSpPr>
          <p:nvPr/>
        </p:nvSpPr>
        <p:spPr bwMode="auto">
          <a:xfrm>
            <a:off x="5054600" y="3798888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68" name="Rectangle 36" descr="Solid diamond"/>
          <p:cNvSpPr>
            <a:spLocks noChangeArrowheads="1"/>
          </p:cNvSpPr>
          <p:nvPr/>
        </p:nvSpPr>
        <p:spPr bwMode="auto">
          <a:xfrm>
            <a:off x="3903663" y="4103688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69" name="Rectangle 37" descr="Solid diamond"/>
          <p:cNvSpPr>
            <a:spLocks noChangeArrowheads="1"/>
          </p:cNvSpPr>
          <p:nvPr/>
        </p:nvSpPr>
        <p:spPr bwMode="auto">
          <a:xfrm>
            <a:off x="4208463" y="4103688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70" name="Rectangle 38"/>
          <p:cNvSpPr>
            <a:spLocks noChangeArrowheads="1"/>
          </p:cNvSpPr>
          <p:nvPr/>
        </p:nvSpPr>
        <p:spPr bwMode="auto">
          <a:xfrm>
            <a:off x="4749800" y="4103688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71" name="Rectangle 39"/>
          <p:cNvSpPr>
            <a:spLocks noChangeArrowheads="1"/>
          </p:cNvSpPr>
          <p:nvPr/>
        </p:nvSpPr>
        <p:spPr bwMode="auto">
          <a:xfrm>
            <a:off x="5054600" y="4103688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72" name="Rectangle 40" descr="Solid diamond"/>
          <p:cNvSpPr>
            <a:spLocks noChangeArrowheads="1"/>
          </p:cNvSpPr>
          <p:nvPr/>
        </p:nvSpPr>
        <p:spPr bwMode="auto">
          <a:xfrm>
            <a:off x="3903663" y="4408488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73" name="Rectangle 41" descr="Solid diamond"/>
          <p:cNvSpPr>
            <a:spLocks noChangeArrowheads="1"/>
          </p:cNvSpPr>
          <p:nvPr/>
        </p:nvSpPr>
        <p:spPr bwMode="auto">
          <a:xfrm>
            <a:off x="4208463" y="4408488"/>
            <a:ext cx="304800" cy="3048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74" name="Rectangle 42" descr="Wide upward diagonal"/>
          <p:cNvSpPr>
            <a:spLocks noChangeArrowheads="1"/>
          </p:cNvSpPr>
          <p:nvPr/>
        </p:nvSpPr>
        <p:spPr bwMode="auto">
          <a:xfrm>
            <a:off x="4749800" y="4408488"/>
            <a:ext cx="304800" cy="304800"/>
          </a:xfrm>
          <a:prstGeom prst="rect">
            <a:avLst/>
          </a:prstGeom>
          <a:pattFill prst="wdUpDiag">
            <a:fgClr>
              <a:srgbClr val="FF9933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75" name="Rectangle 43" descr="Wide upward diagonal"/>
          <p:cNvSpPr>
            <a:spLocks noChangeArrowheads="1"/>
          </p:cNvSpPr>
          <p:nvPr/>
        </p:nvSpPr>
        <p:spPr bwMode="auto">
          <a:xfrm>
            <a:off x="5054600" y="4408488"/>
            <a:ext cx="304800" cy="304800"/>
          </a:xfrm>
          <a:prstGeom prst="rect">
            <a:avLst/>
          </a:prstGeom>
          <a:pattFill prst="wdUpDiag">
            <a:fgClr>
              <a:srgbClr val="FF9933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76" name="Rectangle 44"/>
          <p:cNvSpPr>
            <a:spLocks noChangeArrowheads="1"/>
          </p:cNvSpPr>
          <p:nvPr/>
        </p:nvSpPr>
        <p:spPr bwMode="auto">
          <a:xfrm>
            <a:off x="3903663" y="4713288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77" name="Rectangle 45"/>
          <p:cNvSpPr>
            <a:spLocks noChangeArrowheads="1"/>
          </p:cNvSpPr>
          <p:nvPr/>
        </p:nvSpPr>
        <p:spPr bwMode="auto">
          <a:xfrm>
            <a:off x="4208463" y="4713288"/>
            <a:ext cx="304800" cy="3048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78" name="Rectangle 46" descr="Wide upward diagonal"/>
          <p:cNvSpPr>
            <a:spLocks noChangeArrowheads="1"/>
          </p:cNvSpPr>
          <p:nvPr/>
        </p:nvSpPr>
        <p:spPr bwMode="auto">
          <a:xfrm>
            <a:off x="4749800" y="4713288"/>
            <a:ext cx="304800" cy="304800"/>
          </a:xfrm>
          <a:prstGeom prst="rect">
            <a:avLst/>
          </a:prstGeom>
          <a:pattFill prst="wdUpDiag">
            <a:fgClr>
              <a:srgbClr val="FF9933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79" name="Rectangle 47" descr="Wide upward diagonal"/>
          <p:cNvSpPr>
            <a:spLocks noChangeArrowheads="1"/>
          </p:cNvSpPr>
          <p:nvPr/>
        </p:nvSpPr>
        <p:spPr bwMode="auto">
          <a:xfrm>
            <a:off x="5054600" y="4713288"/>
            <a:ext cx="304800" cy="304800"/>
          </a:xfrm>
          <a:prstGeom prst="rect">
            <a:avLst/>
          </a:prstGeom>
          <a:pattFill prst="wdUpDiag">
            <a:fgClr>
              <a:srgbClr val="FF9933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80" name="Line 48"/>
          <p:cNvSpPr>
            <a:spLocks noChangeShapeType="1"/>
          </p:cNvSpPr>
          <p:nvPr/>
        </p:nvSpPr>
        <p:spPr bwMode="auto">
          <a:xfrm>
            <a:off x="3859213" y="1450975"/>
            <a:ext cx="633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81" name="Text Box 49"/>
          <p:cNvSpPr txBox="1">
            <a:spLocks noChangeArrowheads="1"/>
          </p:cNvSpPr>
          <p:nvPr/>
        </p:nvSpPr>
        <p:spPr bwMode="auto">
          <a:xfrm>
            <a:off x="3857625" y="939800"/>
            <a:ext cx="1428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 i="1"/>
              <a:t>Issue width</a:t>
            </a:r>
          </a:p>
        </p:txBody>
      </p:sp>
      <p:sp>
        <p:nvSpPr>
          <p:cNvPr id="1426482" name="Line 50"/>
          <p:cNvSpPr>
            <a:spLocks noChangeShapeType="1"/>
          </p:cNvSpPr>
          <p:nvPr/>
        </p:nvSpPr>
        <p:spPr bwMode="auto">
          <a:xfrm>
            <a:off x="3446463" y="2579688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83" name="Text Box 51"/>
          <p:cNvSpPr txBox="1">
            <a:spLocks noChangeArrowheads="1"/>
          </p:cNvSpPr>
          <p:nvPr/>
        </p:nvSpPr>
        <p:spPr bwMode="auto">
          <a:xfrm>
            <a:off x="2668588" y="3149600"/>
            <a:ext cx="7175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 i="1"/>
              <a:t>Time</a:t>
            </a:r>
          </a:p>
        </p:txBody>
      </p:sp>
      <p:sp>
        <p:nvSpPr>
          <p:cNvPr id="1426484" name="Line 52"/>
          <p:cNvSpPr>
            <a:spLocks noChangeShapeType="1"/>
          </p:cNvSpPr>
          <p:nvPr/>
        </p:nvSpPr>
        <p:spPr bwMode="auto">
          <a:xfrm>
            <a:off x="4757738" y="1433513"/>
            <a:ext cx="633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0F518D33-9A10-3E45-A92C-130ECC3BA45F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2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490538"/>
            <a:ext cx="8648700" cy="609600"/>
          </a:xfrm>
        </p:spPr>
        <p:txBody>
          <a:bodyPr/>
          <a:lstStyle/>
          <a:p>
            <a:r>
              <a:rPr lang="en-US"/>
              <a:t>Ideal Superscalar Multithreading </a:t>
            </a:r>
            <a:br>
              <a:rPr lang="en-US"/>
            </a:br>
            <a:r>
              <a:rPr lang="en-US" sz="1800"/>
              <a:t>[Tullsen, Eggers, Levy, UW, 1995]</a:t>
            </a:r>
          </a:p>
        </p:txBody>
      </p:sp>
      <p:sp>
        <p:nvSpPr>
          <p:cNvPr id="142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5715000"/>
            <a:ext cx="7848600" cy="838200"/>
          </a:xfrm>
          <a:noFill/>
          <a:ln/>
        </p:spPr>
        <p:txBody>
          <a:bodyPr/>
          <a:lstStyle/>
          <a:p>
            <a:r>
              <a:rPr lang="en-US"/>
              <a:t>Interleave multiple threads to multiple issue slots with no restrictions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498725" y="1255713"/>
            <a:ext cx="2571750" cy="4078287"/>
            <a:chOff x="1574" y="791"/>
            <a:chExt cx="1620" cy="256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352" y="1248"/>
              <a:ext cx="768" cy="2112"/>
              <a:chOff x="2352" y="1248"/>
              <a:chExt cx="768" cy="2112"/>
            </a:xfrm>
          </p:grpSpPr>
          <p:sp>
            <p:nvSpPr>
              <p:cNvPr id="1428486" name="Rectangle 6" descr="Solid diamond"/>
              <p:cNvSpPr>
                <a:spLocks noChangeArrowheads="1"/>
              </p:cNvSpPr>
              <p:nvPr/>
            </p:nvSpPr>
            <p:spPr bwMode="auto">
              <a:xfrm>
                <a:off x="2352" y="1248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487" name="Rectangle 7" descr="Solid diamond"/>
              <p:cNvSpPr>
                <a:spLocks noChangeArrowheads="1"/>
              </p:cNvSpPr>
              <p:nvPr/>
            </p:nvSpPr>
            <p:spPr bwMode="auto">
              <a:xfrm>
                <a:off x="2544" y="1248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488" name="Rectangle 8" descr="Solid diamond"/>
              <p:cNvSpPr>
                <a:spLocks noChangeArrowheads="1"/>
              </p:cNvSpPr>
              <p:nvPr/>
            </p:nvSpPr>
            <p:spPr bwMode="auto">
              <a:xfrm>
                <a:off x="2736" y="1248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489" name="Rectangle 9"/>
              <p:cNvSpPr>
                <a:spLocks noChangeArrowheads="1"/>
              </p:cNvSpPr>
              <p:nvPr/>
            </p:nvSpPr>
            <p:spPr bwMode="auto">
              <a:xfrm>
                <a:off x="2928" y="1248"/>
                <a:ext cx="192" cy="192"/>
              </a:xfrm>
              <a:prstGeom prst="rect">
                <a:avLst/>
              </a:prstGeom>
              <a:solidFill>
                <a:srgbClr val="9999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490" name="Rectangle 10"/>
              <p:cNvSpPr>
                <a:spLocks noChangeArrowheads="1"/>
              </p:cNvSpPr>
              <p:nvPr/>
            </p:nvSpPr>
            <p:spPr bwMode="auto">
              <a:xfrm>
                <a:off x="2352" y="1440"/>
                <a:ext cx="192" cy="192"/>
              </a:xfrm>
              <a:prstGeom prst="rect">
                <a:avLst/>
              </a:prstGeom>
              <a:solidFill>
                <a:srgbClr val="9999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491" name="Rectangle 11" descr="Dark horizontal"/>
              <p:cNvSpPr>
                <a:spLocks noChangeArrowheads="1"/>
              </p:cNvSpPr>
              <p:nvPr/>
            </p:nvSpPr>
            <p:spPr bwMode="auto">
              <a:xfrm>
                <a:off x="2544" y="1440"/>
                <a:ext cx="192" cy="192"/>
              </a:xfrm>
              <a:prstGeom prst="rect">
                <a:avLst/>
              </a:prstGeom>
              <a:pattFill prst="dkHorz">
                <a:fgClr>
                  <a:schemeClr val="accent2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492" name="Rectangle 12" descr="Solid diamond"/>
              <p:cNvSpPr>
                <a:spLocks noChangeArrowheads="1"/>
              </p:cNvSpPr>
              <p:nvPr/>
            </p:nvSpPr>
            <p:spPr bwMode="auto">
              <a:xfrm>
                <a:off x="2736" y="1440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493" name="Rectangle 13"/>
              <p:cNvSpPr>
                <a:spLocks noChangeArrowheads="1"/>
              </p:cNvSpPr>
              <p:nvPr/>
            </p:nvSpPr>
            <p:spPr bwMode="auto">
              <a:xfrm>
                <a:off x="2928" y="1440"/>
                <a:ext cx="192" cy="192"/>
              </a:xfrm>
              <a:prstGeom prst="rect">
                <a:avLst/>
              </a:prstGeom>
              <a:solidFill>
                <a:srgbClr val="9999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494" name="Rectangle 14"/>
              <p:cNvSpPr>
                <a:spLocks noChangeArrowheads="1"/>
              </p:cNvSpPr>
              <p:nvPr/>
            </p:nvSpPr>
            <p:spPr bwMode="auto">
              <a:xfrm>
                <a:off x="2352" y="1632"/>
                <a:ext cx="192" cy="192"/>
              </a:xfrm>
              <a:prstGeom prst="rect">
                <a:avLst/>
              </a:prstGeom>
              <a:solidFill>
                <a:srgbClr val="9999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495" name="Rectangle 15" descr="Wide upward diagonal"/>
              <p:cNvSpPr>
                <a:spLocks noChangeArrowheads="1"/>
              </p:cNvSpPr>
              <p:nvPr/>
            </p:nvSpPr>
            <p:spPr bwMode="auto">
              <a:xfrm>
                <a:off x="2544" y="1632"/>
                <a:ext cx="192" cy="192"/>
              </a:xfrm>
              <a:prstGeom prst="rect">
                <a:avLst/>
              </a:prstGeom>
              <a:pattFill prst="wdUpDiag">
                <a:fgClr>
                  <a:srgbClr val="FF9933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496" name="Rectangle 16" descr="Wide upward diagonal"/>
              <p:cNvSpPr>
                <a:spLocks noChangeArrowheads="1"/>
              </p:cNvSpPr>
              <p:nvPr/>
            </p:nvSpPr>
            <p:spPr bwMode="auto">
              <a:xfrm>
                <a:off x="2736" y="1632"/>
                <a:ext cx="192" cy="192"/>
              </a:xfrm>
              <a:prstGeom prst="rect">
                <a:avLst/>
              </a:prstGeom>
              <a:pattFill prst="wdUpDiag">
                <a:fgClr>
                  <a:srgbClr val="FF9933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497" name="Rectangle 17" descr="Solid diamond"/>
              <p:cNvSpPr>
                <a:spLocks noChangeArrowheads="1"/>
              </p:cNvSpPr>
              <p:nvPr/>
            </p:nvSpPr>
            <p:spPr bwMode="auto">
              <a:xfrm>
                <a:off x="2928" y="1632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498" name="Rectangle 18" descr="Dark horizontal"/>
              <p:cNvSpPr>
                <a:spLocks noChangeArrowheads="1"/>
              </p:cNvSpPr>
              <p:nvPr/>
            </p:nvSpPr>
            <p:spPr bwMode="auto">
              <a:xfrm>
                <a:off x="2352" y="1824"/>
                <a:ext cx="192" cy="192"/>
              </a:xfrm>
              <a:prstGeom prst="rect">
                <a:avLst/>
              </a:prstGeom>
              <a:pattFill prst="dkHorz">
                <a:fgClr>
                  <a:schemeClr val="accent2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499" name="Rectangle 19" descr="Dark horizontal"/>
              <p:cNvSpPr>
                <a:spLocks noChangeArrowheads="1"/>
              </p:cNvSpPr>
              <p:nvPr/>
            </p:nvSpPr>
            <p:spPr bwMode="auto">
              <a:xfrm>
                <a:off x="2544" y="1824"/>
                <a:ext cx="192" cy="192"/>
              </a:xfrm>
              <a:prstGeom prst="rect">
                <a:avLst/>
              </a:prstGeom>
              <a:pattFill prst="dkHorz">
                <a:fgClr>
                  <a:schemeClr val="accent2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500" name="Rectangle 20" descr="Wide upward diagonal"/>
              <p:cNvSpPr>
                <a:spLocks noChangeArrowheads="1"/>
              </p:cNvSpPr>
              <p:nvPr/>
            </p:nvSpPr>
            <p:spPr bwMode="auto">
              <a:xfrm>
                <a:off x="2736" y="1824"/>
                <a:ext cx="192" cy="192"/>
              </a:xfrm>
              <a:prstGeom prst="rect">
                <a:avLst/>
              </a:prstGeom>
              <a:pattFill prst="wdUpDiag">
                <a:fgClr>
                  <a:srgbClr val="FF9933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501" name="Rectangle 21" descr="Dark horizontal"/>
              <p:cNvSpPr>
                <a:spLocks noChangeArrowheads="1"/>
              </p:cNvSpPr>
              <p:nvPr/>
            </p:nvSpPr>
            <p:spPr bwMode="auto">
              <a:xfrm>
                <a:off x="2928" y="1824"/>
                <a:ext cx="192" cy="192"/>
              </a:xfrm>
              <a:prstGeom prst="rect">
                <a:avLst/>
              </a:prstGeom>
              <a:pattFill prst="dkHorz">
                <a:fgClr>
                  <a:schemeClr val="accent2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502" name="Rectangle 22" descr="Dark horizontal"/>
              <p:cNvSpPr>
                <a:spLocks noChangeArrowheads="1"/>
              </p:cNvSpPr>
              <p:nvPr/>
            </p:nvSpPr>
            <p:spPr bwMode="auto">
              <a:xfrm>
                <a:off x="2352" y="2016"/>
                <a:ext cx="192" cy="192"/>
              </a:xfrm>
              <a:prstGeom prst="rect">
                <a:avLst/>
              </a:prstGeom>
              <a:pattFill prst="dkHorz">
                <a:fgClr>
                  <a:schemeClr val="accent2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503" name="Rectangle 23" descr="Solid diamond"/>
              <p:cNvSpPr>
                <a:spLocks noChangeArrowheads="1"/>
              </p:cNvSpPr>
              <p:nvPr/>
            </p:nvSpPr>
            <p:spPr bwMode="auto">
              <a:xfrm>
                <a:off x="2544" y="2016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504" name="Rectangle 24" descr="Solid diamond"/>
              <p:cNvSpPr>
                <a:spLocks noChangeArrowheads="1"/>
              </p:cNvSpPr>
              <p:nvPr/>
            </p:nvSpPr>
            <p:spPr bwMode="auto">
              <a:xfrm>
                <a:off x="2736" y="2016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505" name="Rectangle 25" descr="Wide upward diagonal"/>
              <p:cNvSpPr>
                <a:spLocks noChangeArrowheads="1"/>
              </p:cNvSpPr>
              <p:nvPr/>
            </p:nvSpPr>
            <p:spPr bwMode="auto">
              <a:xfrm>
                <a:off x="2928" y="2016"/>
                <a:ext cx="192" cy="192"/>
              </a:xfrm>
              <a:prstGeom prst="rect">
                <a:avLst/>
              </a:prstGeom>
              <a:pattFill prst="wdUpDiag">
                <a:fgClr>
                  <a:srgbClr val="FF9933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506" name="Rectangle 26"/>
              <p:cNvSpPr>
                <a:spLocks noChangeArrowheads="1"/>
              </p:cNvSpPr>
              <p:nvPr/>
            </p:nvSpPr>
            <p:spPr bwMode="auto">
              <a:xfrm>
                <a:off x="2352" y="2208"/>
                <a:ext cx="192" cy="192"/>
              </a:xfrm>
              <a:prstGeom prst="rect">
                <a:avLst/>
              </a:prstGeom>
              <a:solidFill>
                <a:srgbClr val="9999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507" name="Rectangle 27"/>
              <p:cNvSpPr>
                <a:spLocks noChangeArrowheads="1"/>
              </p:cNvSpPr>
              <p:nvPr/>
            </p:nvSpPr>
            <p:spPr bwMode="auto">
              <a:xfrm>
                <a:off x="2544" y="2208"/>
                <a:ext cx="192" cy="192"/>
              </a:xfrm>
              <a:prstGeom prst="rect">
                <a:avLst/>
              </a:prstGeom>
              <a:solidFill>
                <a:srgbClr val="9999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508" name="Rectangle 28" descr="Solid diamond"/>
              <p:cNvSpPr>
                <a:spLocks noChangeArrowheads="1"/>
              </p:cNvSpPr>
              <p:nvPr/>
            </p:nvSpPr>
            <p:spPr bwMode="auto">
              <a:xfrm>
                <a:off x="2736" y="2208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509" name="Rectangle 29" descr="Dark horizontal"/>
              <p:cNvSpPr>
                <a:spLocks noChangeArrowheads="1"/>
              </p:cNvSpPr>
              <p:nvPr/>
            </p:nvSpPr>
            <p:spPr bwMode="auto">
              <a:xfrm>
                <a:off x="2928" y="2208"/>
                <a:ext cx="192" cy="192"/>
              </a:xfrm>
              <a:prstGeom prst="rect">
                <a:avLst/>
              </a:prstGeom>
              <a:pattFill prst="dkHorz">
                <a:fgClr>
                  <a:schemeClr val="accent2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510" name="Rectangle 30" descr="Wide upward diagonal"/>
              <p:cNvSpPr>
                <a:spLocks noChangeArrowheads="1"/>
              </p:cNvSpPr>
              <p:nvPr/>
            </p:nvSpPr>
            <p:spPr bwMode="auto">
              <a:xfrm>
                <a:off x="2352" y="2400"/>
                <a:ext cx="192" cy="192"/>
              </a:xfrm>
              <a:prstGeom prst="rect">
                <a:avLst/>
              </a:prstGeom>
              <a:pattFill prst="wdUpDiag">
                <a:fgClr>
                  <a:srgbClr val="FF9933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511" name="Rectangle 31" descr="Wide upward diagonal"/>
              <p:cNvSpPr>
                <a:spLocks noChangeArrowheads="1"/>
              </p:cNvSpPr>
              <p:nvPr/>
            </p:nvSpPr>
            <p:spPr bwMode="auto">
              <a:xfrm>
                <a:off x="2544" y="2400"/>
                <a:ext cx="192" cy="192"/>
              </a:xfrm>
              <a:prstGeom prst="rect">
                <a:avLst/>
              </a:prstGeom>
              <a:pattFill prst="wdUpDiag">
                <a:fgClr>
                  <a:srgbClr val="FF9933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512" name="Rectangle 32"/>
              <p:cNvSpPr>
                <a:spLocks noChangeArrowheads="1"/>
              </p:cNvSpPr>
              <p:nvPr/>
            </p:nvSpPr>
            <p:spPr bwMode="auto">
              <a:xfrm>
                <a:off x="2736" y="2400"/>
                <a:ext cx="192" cy="192"/>
              </a:xfrm>
              <a:prstGeom prst="rect">
                <a:avLst/>
              </a:prstGeom>
              <a:solidFill>
                <a:srgbClr val="9999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513" name="Rectangle 33" descr="Dark horizontal"/>
              <p:cNvSpPr>
                <a:spLocks noChangeArrowheads="1"/>
              </p:cNvSpPr>
              <p:nvPr/>
            </p:nvSpPr>
            <p:spPr bwMode="auto">
              <a:xfrm>
                <a:off x="2928" y="2400"/>
                <a:ext cx="192" cy="192"/>
              </a:xfrm>
              <a:prstGeom prst="rect">
                <a:avLst/>
              </a:prstGeom>
              <a:pattFill prst="dkHorz">
                <a:fgClr>
                  <a:schemeClr val="accent2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514" name="Rectangle 34" descr="Wide upward diagonal"/>
              <p:cNvSpPr>
                <a:spLocks noChangeArrowheads="1"/>
              </p:cNvSpPr>
              <p:nvPr/>
            </p:nvSpPr>
            <p:spPr bwMode="auto">
              <a:xfrm>
                <a:off x="2352" y="2592"/>
                <a:ext cx="192" cy="192"/>
              </a:xfrm>
              <a:prstGeom prst="rect">
                <a:avLst/>
              </a:prstGeom>
              <a:pattFill prst="wdUpDiag">
                <a:fgClr>
                  <a:srgbClr val="FF9933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515" name="Rectangle 35"/>
              <p:cNvSpPr>
                <a:spLocks noChangeArrowheads="1"/>
              </p:cNvSpPr>
              <p:nvPr/>
            </p:nvSpPr>
            <p:spPr bwMode="auto">
              <a:xfrm>
                <a:off x="2544" y="2592"/>
                <a:ext cx="192" cy="192"/>
              </a:xfrm>
              <a:prstGeom prst="rect">
                <a:avLst/>
              </a:prstGeom>
              <a:solidFill>
                <a:srgbClr val="9999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516" name="Rectangle 36" descr="Solid diamond"/>
              <p:cNvSpPr>
                <a:spLocks noChangeArrowheads="1"/>
              </p:cNvSpPr>
              <p:nvPr/>
            </p:nvSpPr>
            <p:spPr bwMode="auto">
              <a:xfrm>
                <a:off x="2736" y="2592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517" name="Rectangle 37" descr="Dark horizontal"/>
              <p:cNvSpPr>
                <a:spLocks noChangeArrowheads="1"/>
              </p:cNvSpPr>
              <p:nvPr/>
            </p:nvSpPr>
            <p:spPr bwMode="auto">
              <a:xfrm>
                <a:off x="2928" y="2592"/>
                <a:ext cx="192" cy="192"/>
              </a:xfrm>
              <a:prstGeom prst="rect">
                <a:avLst/>
              </a:prstGeom>
              <a:pattFill prst="dkHorz">
                <a:fgClr>
                  <a:schemeClr val="accent2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518" name="Rectangle 38" descr="Solid diamond"/>
              <p:cNvSpPr>
                <a:spLocks noChangeArrowheads="1"/>
              </p:cNvSpPr>
              <p:nvPr/>
            </p:nvSpPr>
            <p:spPr bwMode="auto">
              <a:xfrm>
                <a:off x="2352" y="2784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519" name="Rectangle 39" descr="Solid diamond"/>
              <p:cNvSpPr>
                <a:spLocks noChangeArrowheads="1"/>
              </p:cNvSpPr>
              <p:nvPr/>
            </p:nvSpPr>
            <p:spPr bwMode="auto">
              <a:xfrm>
                <a:off x="2544" y="2784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520" name="Rectangle 40"/>
              <p:cNvSpPr>
                <a:spLocks noChangeArrowheads="1"/>
              </p:cNvSpPr>
              <p:nvPr/>
            </p:nvSpPr>
            <p:spPr bwMode="auto">
              <a:xfrm>
                <a:off x="2736" y="2784"/>
                <a:ext cx="192" cy="192"/>
              </a:xfrm>
              <a:prstGeom prst="rect">
                <a:avLst/>
              </a:prstGeom>
              <a:solidFill>
                <a:srgbClr val="9999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521" name="Rectangle 41"/>
              <p:cNvSpPr>
                <a:spLocks noChangeArrowheads="1"/>
              </p:cNvSpPr>
              <p:nvPr/>
            </p:nvSpPr>
            <p:spPr bwMode="auto">
              <a:xfrm>
                <a:off x="2928" y="2784"/>
                <a:ext cx="192" cy="192"/>
              </a:xfrm>
              <a:prstGeom prst="rect">
                <a:avLst/>
              </a:prstGeom>
              <a:solidFill>
                <a:srgbClr val="9999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522" name="Rectangle 42" descr="Solid diamond"/>
              <p:cNvSpPr>
                <a:spLocks noChangeArrowheads="1"/>
              </p:cNvSpPr>
              <p:nvPr/>
            </p:nvSpPr>
            <p:spPr bwMode="auto">
              <a:xfrm>
                <a:off x="2352" y="2976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523" name="Rectangle 43" descr="Solid diamond"/>
              <p:cNvSpPr>
                <a:spLocks noChangeArrowheads="1"/>
              </p:cNvSpPr>
              <p:nvPr/>
            </p:nvSpPr>
            <p:spPr bwMode="auto">
              <a:xfrm>
                <a:off x="2544" y="2976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524" name="Rectangle 44" descr="Solid diamond"/>
              <p:cNvSpPr>
                <a:spLocks noChangeArrowheads="1"/>
              </p:cNvSpPr>
              <p:nvPr/>
            </p:nvSpPr>
            <p:spPr bwMode="auto">
              <a:xfrm>
                <a:off x="2736" y="2976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525" name="Rectangle 45" descr="Solid diamond"/>
              <p:cNvSpPr>
                <a:spLocks noChangeArrowheads="1"/>
              </p:cNvSpPr>
              <p:nvPr/>
            </p:nvSpPr>
            <p:spPr bwMode="auto">
              <a:xfrm>
                <a:off x="2928" y="2976"/>
                <a:ext cx="192" cy="192"/>
              </a:xfrm>
              <a:prstGeom prst="rect">
                <a:avLst/>
              </a:prstGeom>
              <a:pattFill prst="solidDmnd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526" name="Rectangle 46" descr="Dark horizontal"/>
              <p:cNvSpPr>
                <a:spLocks noChangeArrowheads="1"/>
              </p:cNvSpPr>
              <p:nvPr/>
            </p:nvSpPr>
            <p:spPr bwMode="auto">
              <a:xfrm>
                <a:off x="2352" y="3168"/>
                <a:ext cx="192" cy="192"/>
              </a:xfrm>
              <a:prstGeom prst="rect">
                <a:avLst/>
              </a:prstGeom>
              <a:pattFill prst="dkHorz">
                <a:fgClr>
                  <a:schemeClr val="accent2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527" name="Rectangle 47"/>
              <p:cNvSpPr>
                <a:spLocks noChangeArrowheads="1"/>
              </p:cNvSpPr>
              <p:nvPr/>
            </p:nvSpPr>
            <p:spPr bwMode="auto">
              <a:xfrm>
                <a:off x="2544" y="3168"/>
                <a:ext cx="192" cy="192"/>
              </a:xfrm>
              <a:prstGeom prst="rect">
                <a:avLst/>
              </a:prstGeom>
              <a:solidFill>
                <a:srgbClr val="9999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528" name="Rectangle 48" descr="Wide upward diagonal"/>
              <p:cNvSpPr>
                <a:spLocks noChangeArrowheads="1"/>
              </p:cNvSpPr>
              <p:nvPr/>
            </p:nvSpPr>
            <p:spPr bwMode="auto">
              <a:xfrm>
                <a:off x="2736" y="3168"/>
                <a:ext cx="192" cy="192"/>
              </a:xfrm>
              <a:prstGeom prst="rect">
                <a:avLst/>
              </a:prstGeom>
              <a:pattFill prst="wdUpDiag">
                <a:fgClr>
                  <a:srgbClr val="FF9933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529" name="Rectangle 49" descr="Wide upward diagonal"/>
              <p:cNvSpPr>
                <a:spLocks noChangeArrowheads="1"/>
              </p:cNvSpPr>
              <p:nvPr/>
            </p:nvSpPr>
            <p:spPr bwMode="auto">
              <a:xfrm>
                <a:off x="2928" y="3168"/>
                <a:ext cx="192" cy="192"/>
              </a:xfrm>
              <a:prstGeom prst="rect">
                <a:avLst/>
              </a:prstGeom>
              <a:pattFill prst="wdUpDiag">
                <a:fgClr>
                  <a:srgbClr val="FF9933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28530" name="Line 50"/>
            <p:cNvSpPr>
              <a:spLocks noChangeShapeType="1"/>
            </p:cNvSpPr>
            <p:nvPr/>
          </p:nvSpPr>
          <p:spPr bwMode="auto">
            <a:xfrm>
              <a:off x="2352" y="1056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8531" name="Text Box 51"/>
            <p:cNvSpPr txBox="1">
              <a:spLocks noChangeArrowheads="1"/>
            </p:cNvSpPr>
            <p:nvPr/>
          </p:nvSpPr>
          <p:spPr bwMode="auto">
            <a:xfrm>
              <a:off x="2294" y="791"/>
              <a:ext cx="90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b="1" i="1"/>
                <a:t>Issue width</a:t>
              </a:r>
            </a:p>
          </p:txBody>
        </p:sp>
        <p:sp>
          <p:nvSpPr>
            <p:cNvPr id="1428532" name="Line 52"/>
            <p:cNvSpPr>
              <a:spLocks noChangeShapeType="1"/>
            </p:cNvSpPr>
            <p:nvPr/>
          </p:nvSpPr>
          <p:spPr bwMode="auto">
            <a:xfrm>
              <a:off x="2064" y="1824"/>
              <a:ext cx="0" cy="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8533" name="Text Box 53"/>
            <p:cNvSpPr txBox="1">
              <a:spLocks noChangeArrowheads="1"/>
            </p:cNvSpPr>
            <p:nvPr/>
          </p:nvSpPr>
          <p:spPr bwMode="auto">
            <a:xfrm>
              <a:off x="1574" y="2183"/>
              <a:ext cx="45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b="1" i="1"/>
                <a:t>Time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218BDE56-57CE-884D-BBAB-B794F3CC8E82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3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63563" y="382588"/>
            <a:ext cx="8121650" cy="1143000"/>
          </a:xfrm>
        </p:spPr>
        <p:txBody>
          <a:bodyPr/>
          <a:lstStyle/>
          <a:p>
            <a:r>
              <a:rPr lang="en-US" sz="2800"/>
              <a:t>O-o-O Simultaneous Multithreading</a:t>
            </a:r>
            <a:br>
              <a:rPr lang="en-US" sz="2800"/>
            </a:br>
            <a:r>
              <a:rPr lang="en-US" sz="1800"/>
              <a:t>[Tullsen, Eggers, Emer, Levy, Stamm, Lo, DEC/UW, 1996]</a:t>
            </a:r>
            <a:br>
              <a:rPr lang="en-US" sz="1800"/>
            </a:br>
            <a:endParaRPr lang="en-US" sz="1800"/>
          </a:p>
        </p:txBody>
      </p:sp>
      <p:sp>
        <p:nvSpPr>
          <p:cNvPr id="143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8138"/>
            <a:ext cx="7924800" cy="4346575"/>
          </a:xfrm>
          <a:ln/>
        </p:spPr>
        <p:txBody>
          <a:bodyPr lIns="82058" tIns="41029" rIns="82058" bIns="41029"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/>
              <a:t>Add multiple contexts and fetch engines and allow instructions fetched from different threads to issue simultaneously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/>
              <a:t>Utilize wide out-of-order superscalar processor issue queue to find instructions to issue from multiple threads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/>
              <a:t>OOO instruction window already has most of the circuitry required to schedule from multiple threads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/>
              <a:t>Any single thread can utilize whole machine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55193E56-947A-5B40-94E8-A89FB06400A8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3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229600" cy="731838"/>
          </a:xfrm>
          <a:noFill/>
        </p:spPr>
        <p:txBody>
          <a:bodyPr/>
          <a:lstStyle/>
          <a:p>
            <a:pPr marL="25400"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</a:pPr>
            <a:r>
              <a:rPr lang="en-US"/>
              <a:t>IBM Power 4</a:t>
            </a:r>
          </a:p>
        </p:txBody>
      </p:sp>
      <p:pic>
        <p:nvPicPr>
          <p:cNvPr id="14325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18325" y="1117600"/>
            <a:ext cx="1973263" cy="2073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143258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638" y="3289300"/>
            <a:ext cx="8639175" cy="3263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65125" y="1208088"/>
            <a:ext cx="6367463" cy="2800350"/>
            <a:chOff x="147" y="511"/>
            <a:chExt cx="4456" cy="1960"/>
          </a:xfrm>
        </p:grpSpPr>
        <p:sp>
          <p:nvSpPr>
            <p:cNvPr id="1432582" name="Text Box 6"/>
            <p:cNvSpPr txBox="1">
              <a:spLocks noChangeArrowheads="1"/>
            </p:cNvSpPr>
            <p:nvPr/>
          </p:nvSpPr>
          <p:spPr bwMode="auto">
            <a:xfrm>
              <a:off x="147" y="511"/>
              <a:ext cx="4456" cy="1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l" defTabSz="822325" eaLnBrk="1" hangingPunct="1">
                <a:spcBef>
                  <a:spcPct val="0"/>
                </a:spcBef>
                <a:tabLst>
                  <a:tab pos="320675" algn="l"/>
                  <a:tab pos="639763" algn="l"/>
                  <a:tab pos="960438" algn="l"/>
                  <a:tab pos="1279525" algn="l"/>
                  <a:tab pos="1600200" algn="l"/>
                  <a:tab pos="1920875" algn="l"/>
                  <a:tab pos="2239963" algn="l"/>
                  <a:tab pos="2560638" algn="l"/>
                  <a:tab pos="2879725" algn="l"/>
                  <a:tab pos="3200400" algn="l"/>
                  <a:tab pos="3521075" algn="l"/>
                  <a:tab pos="3840163" algn="l"/>
                </a:tabLst>
              </a:pPr>
              <a:r>
                <a:rPr lang="en-US" sz="3200" b="1">
                  <a:latin typeface="Helvetica" charset="0"/>
                </a:rPr>
                <a:t>Single-threaded predecessor to Power 5.  8 execution units in</a:t>
              </a:r>
            </a:p>
            <a:p>
              <a:pPr algn="l" defTabSz="822325" eaLnBrk="1" hangingPunct="1">
                <a:spcBef>
                  <a:spcPct val="0"/>
                </a:spcBef>
                <a:tabLst>
                  <a:tab pos="320675" algn="l"/>
                  <a:tab pos="639763" algn="l"/>
                  <a:tab pos="960438" algn="l"/>
                  <a:tab pos="1279525" algn="l"/>
                  <a:tab pos="1600200" algn="l"/>
                  <a:tab pos="1920875" algn="l"/>
                  <a:tab pos="2239963" algn="l"/>
                  <a:tab pos="2560638" algn="l"/>
                  <a:tab pos="2879725" algn="l"/>
                  <a:tab pos="3200400" algn="l"/>
                  <a:tab pos="3521075" algn="l"/>
                  <a:tab pos="3840163" algn="l"/>
                </a:tabLst>
              </a:pPr>
              <a:r>
                <a:rPr lang="en-US" sz="3200" b="1">
                  <a:latin typeface="Helvetica" charset="0"/>
                </a:rPr>
                <a:t>out-of-order engine, each may</a:t>
              </a:r>
            </a:p>
            <a:p>
              <a:pPr algn="l" defTabSz="822325" eaLnBrk="1" hangingPunct="1">
                <a:spcBef>
                  <a:spcPct val="0"/>
                </a:spcBef>
                <a:tabLst>
                  <a:tab pos="320675" algn="l"/>
                  <a:tab pos="639763" algn="l"/>
                  <a:tab pos="960438" algn="l"/>
                  <a:tab pos="1279525" algn="l"/>
                  <a:tab pos="1600200" algn="l"/>
                  <a:tab pos="1920875" algn="l"/>
                  <a:tab pos="2239963" algn="l"/>
                  <a:tab pos="2560638" algn="l"/>
                  <a:tab pos="2879725" algn="l"/>
                  <a:tab pos="3200400" algn="l"/>
                  <a:tab pos="3521075" algn="l"/>
                  <a:tab pos="3840163" algn="l"/>
                </a:tabLst>
              </a:pPr>
              <a:r>
                <a:rPr lang="en-US" sz="3200" b="1">
                  <a:latin typeface="Helvetica" charset="0"/>
                </a:rPr>
                <a:t>issue an instruction each cycle.</a:t>
              </a:r>
            </a:p>
          </p:txBody>
        </p:sp>
        <p:sp>
          <p:nvSpPr>
            <p:cNvPr id="1432583" name="Line 7"/>
            <p:cNvSpPr>
              <a:spLocks noChangeShapeType="1"/>
            </p:cNvSpPr>
            <p:nvPr/>
          </p:nvSpPr>
          <p:spPr bwMode="auto">
            <a:xfrm>
              <a:off x="3147" y="1863"/>
              <a:ext cx="840" cy="60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med" len="med"/>
            </a:ln>
            <a:effectLst>
              <a:outerShdw blurRad="63500"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6769D8FA-5D8F-0D4A-B340-C36A84F3D51E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14346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2700"/>
            <a:ext cx="8640763" cy="32654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14346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5438" y="3279775"/>
            <a:ext cx="8475662" cy="34591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434628" name="Text Box 4"/>
          <p:cNvSpPr txBox="1">
            <a:spLocks noChangeArrowheads="1"/>
          </p:cNvSpPr>
          <p:nvPr/>
        </p:nvSpPr>
        <p:spPr bwMode="auto">
          <a:xfrm>
            <a:off x="1443038" y="23813"/>
            <a:ext cx="146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76199" dir="2700000" algn="ctr" rotWithShape="0">
              <a:schemeClr val="bg2">
                <a:alpha val="15999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l" defTabSz="822325" eaLnBrk="1" hangingPunct="1">
              <a:spcBef>
                <a:spcPct val="0"/>
              </a:spcBef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3000" b="1">
                <a:solidFill>
                  <a:srgbClr val="0000FF"/>
                </a:solidFill>
                <a:latin typeface="Marker Felt" charset="0"/>
              </a:rPr>
              <a:t>Power 4</a:t>
            </a:r>
          </a:p>
        </p:txBody>
      </p:sp>
      <p:sp>
        <p:nvSpPr>
          <p:cNvPr id="1434629" name="Text Box 5"/>
          <p:cNvSpPr txBox="1">
            <a:spLocks noChangeArrowheads="1"/>
          </p:cNvSpPr>
          <p:nvPr/>
        </p:nvSpPr>
        <p:spPr bwMode="auto">
          <a:xfrm>
            <a:off x="1889125" y="3281363"/>
            <a:ext cx="146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76199" dir="2700000" algn="ctr" rotWithShape="0">
              <a:schemeClr val="bg2">
                <a:alpha val="15999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l" defTabSz="822325" eaLnBrk="1" hangingPunct="1">
              <a:spcBef>
                <a:spcPct val="0"/>
              </a:spcBef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3000" b="1">
                <a:solidFill>
                  <a:srgbClr val="0000FF"/>
                </a:solidFill>
                <a:latin typeface="Marker Felt" charset="0"/>
              </a:rPr>
              <a:t>Power 5</a:t>
            </a:r>
          </a:p>
        </p:txBody>
      </p:sp>
      <p:sp>
        <p:nvSpPr>
          <p:cNvPr id="1434630" name="Freeform 6"/>
          <p:cNvSpPr>
            <a:spLocks/>
          </p:cNvSpPr>
          <p:nvPr/>
        </p:nvSpPr>
        <p:spPr bwMode="auto">
          <a:xfrm>
            <a:off x="547688" y="4349750"/>
            <a:ext cx="727075" cy="725488"/>
          </a:xfrm>
          <a:custGeom>
            <a:avLst/>
            <a:gdLst/>
            <a:ahLst/>
            <a:cxnLst>
              <a:cxn ang="0">
                <a:pos x="7777" y="1334"/>
              </a:cxn>
              <a:cxn ang="0">
                <a:pos x="7777" y="7777"/>
              </a:cxn>
              <a:cxn ang="0">
                <a:pos x="1334" y="7777"/>
              </a:cxn>
              <a:cxn ang="0">
                <a:pos x="1334" y="1334"/>
              </a:cxn>
              <a:cxn ang="0">
                <a:pos x="7777" y="1334"/>
              </a:cxn>
              <a:cxn ang="0">
                <a:pos x="7777" y="1334"/>
              </a:cxn>
            </a:cxnLst>
            <a:rect l="0" t="0" r="r" b="b"/>
            <a:pathLst>
              <a:path w="9111" h="9111">
                <a:moveTo>
                  <a:pt x="7777" y="1334"/>
                </a:moveTo>
                <a:cubicBezTo>
                  <a:pt x="9556" y="3113"/>
                  <a:pt x="9556" y="5998"/>
                  <a:pt x="7777" y="7777"/>
                </a:cubicBezTo>
                <a:cubicBezTo>
                  <a:pt x="5998" y="9556"/>
                  <a:pt x="3113" y="9556"/>
                  <a:pt x="1334" y="7777"/>
                </a:cubicBezTo>
                <a:cubicBezTo>
                  <a:pt x="-445" y="5998"/>
                  <a:pt x="-445" y="3113"/>
                  <a:pt x="1334" y="1334"/>
                </a:cubicBezTo>
                <a:cubicBezTo>
                  <a:pt x="3113" y="-445"/>
                  <a:pt x="5998" y="-445"/>
                  <a:pt x="7777" y="1334"/>
                </a:cubicBezTo>
                <a:close/>
                <a:moveTo>
                  <a:pt x="7777" y="1334"/>
                </a:moveTo>
              </a:path>
            </a:pathLst>
          </a:custGeom>
          <a:noFill/>
          <a:ln w="38100">
            <a:solidFill>
              <a:srgbClr val="053DE8">
                <a:alpha val="54849"/>
              </a:srgbClr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31" name="Freeform 7"/>
          <p:cNvSpPr>
            <a:spLocks/>
          </p:cNvSpPr>
          <p:nvPr/>
        </p:nvSpPr>
        <p:spPr bwMode="auto">
          <a:xfrm>
            <a:off x="1450975" y="4897438"/>
            <a:ext cx="727075" cy="725487"/>
          </a:xfrm>
          <a:custGeom>
            <a:avLst/>
            <a:gdLst/>
            <a:ahLst/>
            <a:cxnLst>
              <a:cxn ang="0">
                <a:pos x="7777" y="1334"/>
              </a:cxn>
              <a:cxn ang="0">
                <a:pos x="7777" y="7777"/>
              </a:cxn>
              <a:cxn ang="0">
                <a:pos x="1334" y="7777"/>
              </a:cxn>
              <a:cxn ang="0">
                <a:pos x="1334" y="1334"/>
              </a:cxn>
              <a:cxn ang="0">
                <a:pos x="7777" y="1334"/>
              </a:cxn>
              <a:cxn ang="0">
                <a:pos x="7777" y="1334"/>
              </a:cxn>
            </a:cxnLst>
            <a:rect l="0" t="0" r="r" b="b"/>
            <a:pathLst>
              <a:path w="9111" h="9111">
                <a:moveTo>
                  <a:pt x="7777" y="1334"/>
                </a:moveTo>
                <a:cubicBezTo>
                  <a:pt x="9556" y="3113"/>
                  <a:pt x="9556" y="5998"/>
                  <a:pt x="7777" y="7777"/>
                </a:cubicBezTo>
                <a:cubicBezTo>
                  <a:pt x="5998" y="9556"/>
                  <a:pt x="3113" y="9556"/>
                  <a:pt x="1334" y="7777"/>
                </a:cubicBezTo>
                <a:cubicBezTo>
                  <a:pt x="-445" y="5998"/>
                  <a:pt x="-445" y="3113"/>
                  <a:pt x="1334" y="1334"/>
                </a:cubicBezTo>
                <a:cubicBezTo>
                  <a:pt x="3113" y="-445"/>
                  <a:pt x="5998" y="-445"/>
                  <a:pt x="7777" y="1334"/>
                </a:cubicBezTo>
                <a:close/>
                <a:moveTo>
                  <a:pt x="7777" y="1334"/>
                </a:moveTo>
              </a:path>
            </a:pathLst>
          </a:custGeom>
          <a:noFill/>
          <a:ln w="38100">
            <a:solidFill>
              <a:srgbClr val="053DE8">
                <a:alpha val="54849"/>
              </a:srgbClr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32" name="Line 8"/>
          <p:cNvSpPr>
            <a:spLocks noChangeShapeType="1"/>
          </p:cNvSpPr>
          <p:nvPr/>
        </p:nvSpPr>
        <p:spPr bwMode="auto">
          <a:xfrm rot="10800000" flipH="1">
            <a:off x="501650" y="5086350"/>
            <a:ext cx="285750" cy="4683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ffectLst>
            <a:outerShdw blurRad="63500" dist="76199" dir="2700000" algn="ctr" rotWithShape="0">
              <a:schemeClr val="bg2">
                <a:alpha val="75000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33" name="Line 9"/>
          <p:cNvSpPr>
            <a:spLocks noChangeShapeType="1"/>
          </p:cNvSpPr>
          <p:nvPr/>
        </p:nvSpPr>
        <p:spPr bwMode="auto">
          <a:xfrm rot="10800000" flipH="1">
            <a:off x="479425" y="5372100"/>
            <a:ext cx="903288" cy="2063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ffectLst>
            <a:outerShdw blurRad="63500" dist="76199" dir="2700000" algn="ctr" rotWithShape="0">
              <a:schemeClr val="bg2">
                <a:alpha val="75000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34" name="Freeform 10"/>
          <p:cNvSpPr>
            <a:spLocks/>
          </p:cNvSpPr>
          <p:nvPr/>
        </p:nvSpPr>
        <p:spPr bwMode="auto">
          <a:xfrm>
            <a:off x="8058150" y="4510088"/>
            <a:ext cx="725488" cy="725487"/>
          </a:xfrm>
          <a:custGeom>
            <a:avLst/>
            <a:gdLst/>
            <a:ahLst/>
            <a:cxnLst>
              <a:cxn ang="0">
                <a:pos x="7777" y="1334"/>
              </a:cxn>
              <a:cxn ang="0">
                <a:pos x="7777" y="7777"/>
              </a:cxn>
              <a:cxn ang="0">
                <a:pos x="1334" y="7777"/>
              </a:cxn>
              <a:cxn ang="0">
                <a:pos x="1334" y="1334"/>
              </a:cxn>
              <a:cxn ang="0">
                <a:pos x="7777" y="1334"/>
              </a:cxn>
              <a:cxn ang="0">
                <a:pos x="7777" y="1334"/>
              </a:cxn>
            </a:cxnLst>
            <a:rect l="0" t="0" r="r" b="b"/>
            <a:pathLst>
              <a:path w="9111" h="9111">
                <a:moveTo>
                  <a:pt x="7777" y="1334"/>
                </a:moveTo>
                <a:cubicBezTo>
                  <a:pt x="9556" y="3113"/>
                  <a:pt x="9556" y="5998"/>
                  <a:pt x="7777" y="7777"/>
                </a:cubicBezTo>
                <a:cubicBezTo>
                  <a:pt x="5998" y="9556"/>
                  <a:pt x="3113" y="9556"/>
                  <a:pt x="1334" y="7777"/>
                </a:cubicBezTo>
                <a:cubicBezTo>
                  <a:pt x="-445" y="5998"/>
                  <a:pt x="-445" y="3113"/>
                  <a:pt x="1334" y="1334"/>
                </a:cubicBezTo>
                <a:cubicBezTo>
                  <a:pt x="3113" y="-445"/>
                  <a:pt x="5998" y="-445"/>
                  <a:pt x="7777" y="1334"/>
                </a:cubicBezTo>
                <a:close/>
                <a:moveTo>
                  <a:pt x="7777" y="1334"/>
                </a:moveTo>
              </a:path>
            </a:pathLst>
          </a:custGeom>
          <a:noFill/>
          <a:ln w="38100">
            <a:solidFill>
              <a:srgbClr val="053DE8">
                <a:alpha val="54849"/>
              </a:srgbClr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35" name="Line 11"/>
          <p:cNvSpPr>
            <a:spLocks noChangeShapeType="1"/>
          </p:cNvSpPr>
          <p:nvPr/>
        </p:nvSpPr>
        <p:spPr bwMode="auto">
          <a:xfrm>
            <a:off x="8401050" y="4000500"/>
            <a:ext cx="0" cy="4683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ffectLst>
            <a:outerShdw blurRad="63500" dist="76199" dir="2700000" algn="ctr" rotWithShape="0">
              <a:schemeClr val="bg2">
                <a:alpha val="75000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36" name="Text Box 12"/>
          <p:cNvSpPr txBox="1">
            <a:spLocks noChangeArrowheads="1"/>
          </p:cNvSpPr>
          <p:nvPr/>
        </p:nvSpPr>
        <p:spPr bwMode="auto">
          <a:xfrm>
            <a:off x="381000" y="5638800"/>
            <a:ext cx="2951163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b="1" dirty="0">
                <a:solidFill>
                  <a:srgbClr val="0000FF"/>
                </a:solidFill>
              </a:rPr>
              <a:t>2 fetch (PC),</a:t>
            </a:r>
            <a:br>
              <a:rPr lang="en-US" sz="2800" b="1" dirty="0">
                <a:solidFill>
                  <a:srgbClr val="0000FF"/>
                </a:solidFill>
              </a:rPr>
            </a:br>
            <a:r>
              <a:rPr lang="en-US" sz="2800" b="1" dirty="0">
                <a:solidFill>
                  <a:srgbClr val="0000FF"/>
                </a:solidFill>
              </a:rPr>
              <a:t>2 initial decodes</a:t>
            </a:r>
          </a:p>
        </p:txBody>
      </p:sp>
      <p:sp>
        <p:nvSpPr>
          <p:cNvPr id="1434637" name="Text Box 13"/>
          <p:cNvSpPr txBox="1">
            <a:spLocks noChangeArrowheads="1"/>
          </p:cNvSpPr>
          <p:nvPr/>
        </p:nvSpPr>
        <p:spPr bwMode="auto">
          <a:xfrm>
            <a:off x="7162800" y="2971800"/>
            <a:ext cx="222567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>
                <a:solidFill>
                  <a:srgbClr val="0000FF"/>
                </a:solidFill>
              </a:rPr>
              <a:t>2 commits (architected register sets)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5116</TotalTime>
  <Pages>12</Pages>
  <Words>1669</Words>
  <Application>Microsoft Macintosh PowerPoint</Application>
  <PresentationFormat>Letter Paper (8.5x11 in)</PresentationFormat>
  <Paragraphs>306</Paragraphs>
  <Slides>25</Slides>
  <Notes>25</Notes>
  <HiddenSlides>0</HiddenSlides>
  <MMClips>0</MMClips>
  <ScaleCrop>false</ScaleCrop>
  <HeadingPairs>
    <vt:vector size="6" baseType="variant"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CS252-template</vt:lpstr>
      <vt:lpstr>Office Theme</vt:lpstr>
      <vt:lpstr>Microsoft Excel 97 - 2004 Worksheet</vt:lpstr>
      <vt:lpstr>CSE 490/590 Computer Architecture  Multithreading II</vt:lpstr>
      <vt:lpstr>Last time…</vt:lpstr>
      <vt:lpstr>Superscalar Machine Efficiency</vt:lpstr>
      <vt:lpstr>Vertical Multithreading</vt:lpstr>
      <vt:lpstr>Chip Multiprocessing (CMP)</vt:lpstr>
      <vt:lpstr>Ideal Superscalar Multithreading  [Tullsen, Eggers, Levy, UW, 1995]</vt:lpstr>
      <vt:lpstr>O-o-O Simultaneous Multithreading [Tullsen, Eggers, Emer, Levy, Stamm, Lo, DEC/UW, 1996] </vt:lpstr>
      <vt:lpstr>IBM Power 4</vt:lpstr>
      <vt:lpstr>Slide 9</vt:lpstr>
      <vt:lpstr>Power 5 data flow ...</vt:lpstr>
      <vt:lpstr>Changes in Power 5 to support SMT</vt:lpstr>
      <vt:lpstr>CSE 490/590 Administrivia</vt:lpstr>
      <vt:lpstr>Pentium-4 Hyperthreading (2002)</vt:lpstr>
      <vt:lpstr>Initial Performance of SMT</vt:lpstr>
      <vt:lpstr>SMT adaptation to parallelism type </vt:lpstr>
      <vt:lpstr>Icount Choosing Policy</vt:lpstr>
      <vt:lpstr>Summary: Multithreaded Categories</vt:lpstr>
      <vt:lpstr>Uniprocessor Performance (SPECint)</vt:lpstr>
      <vt:lpstr>Parallel Processing: Déjà vu all over again?</vt:lpstr>
      <vt:lpstr>Symmetric Multiprocessors</vt:lpstr>
      <vt:lpstr>Synchronization</vt:lpstr>
      <vt:lpstr>A Producer-Consumer Example</vt:lpstr>
      <vt:lpstr>A Producer-Consumer Example continued</vt:lpstr>
      <vt:lpstr>Sequential Consistency A Memory Model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347</cp:revision>
  <cp:lastPrinted>2011-03-30T13:15:49Z</cp:lastPrinted>
  <dcterms:created xsi:type="dcterms:W3CDTF">2011-03-31T20:50:49Z</dcterms:created>
  <dcterms:modified xsi:type="dcterms:W3CDTF">2011-03-31T20:56:31Z</dcterms:modified>
  <cp:category/>
</cp:coreProperties>
</file>