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7"/>
  </p:notesMasterIdLst>
  <p:handoutMasterIdLst>
    <p:handoutMasterId r:id="rId28"/>
  </p:handoutMasterIdLst>
  <p:sldIdLst>
    <p:sldId id="322" r:id="rId3"/>
    <p:sldId id="840" r:id="rId4"/>
    <p:sldId id="841" r:id="rId5"/>
    <p:sldId id="842" r:id="rId6"/>
    <p:sldId id="843" r:id="rId7"/>
    <p:sldId id="844" r:id="rId8"/>
    <p:sldId id="845" r:id="rId9"/>
    <p:sldId id="846" r:id="rId10"/>
    <p:sldId id="847" r:id="rId11"/>
    <p:sldId id="848" r:id="rId12"/>
    <p:sldId id="849" r:id="rId13"/>
    <p:sldId id="850" r:id="rId14"/>
    <p:sldId id="851" r:id="rId15"/>
    <p:sldId id="852" r:id="rId16"/>
    <p:sldId id="853" r:id="rId17"/>
    <p:sldId id="854" r:id="rId18"/>
    <p:sldId id="855" r:id="rId19"/>
    <p:sldId id="856" r:id="rId20"/>
    <p:sldId id="857" r:id="rId21"/>
    <p:sldId id="858" r:id="rId22"/>
    <p:sldId id="859" r:id="rId23"/>
    <p:sldId id="860" r:id="rId24"/>
    <p:sldId id="839" r:id="rId25"/>
    <p:sldId id="543" r:id="rId26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0102" autoAdjust="0"/>
  </p:normalViewPr>
  <p:slideViewPr>
    <p:cSldViewPr>
      <p:cViewPr varScale="1">
        <p:scale>
          <a:sx n="101" d="100"/>
          <a:sy n="101" d="100"/>
        </p:scale>
        <p:origin x="-9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ACCF8-C9E9-3342-9E60-3F06506AC353}" type="slidenum">
              <a:rPr lang="en-US"/>
              <a:pPr/>
              <a:t>10</a:t>
            </a:fld>
            <a:endParaRPr lang="en-US"/>
          </a:p>
        </p:txBody>
      </p:sp>
      <p:sp>
        <p:nvSpPr>
          <p:cNvPr id="186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EED15-CE7E-E34A-92B7-3559300E3EA6}" type="slidenum">
              <a:rPr lang="en-US"/>
              <a:pPr/>
              <a:t>11</a:t>
            </a:fld>
            <a:endParaRPr lang="en-US"/>
          </a:p>
        </p:txBody>
      </p:sp>
      <p:sp>
        <p:nvSpPr>
          <p:cNvPr id="186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09900-88AF-7347-873A-AF0AB6BC25CE}" type="slidenum">
              <a:rPr lang="en-US"/>
              <a:pPr/>
              <a:t>12</a:t>
            </a:fld>
            <a:endParaRPr lang="en-US"/>
          </a:p>
        </p:txBody>
      </p:sp>
      <p:sp>
        <p:nvSpPr>
          <p:cNvPr id="186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BF622-0B0D-2543-AB4C-2763EEA3D3E1}" type="slidenum">
              <a:rPr lang="en-US"/>
              <a:pPr/>
              <a:t>13</a:t>
            </a:fld>
            <a:endParaRPr lang="en-US"/>
          </a:p>
        </p:txBody>
      </p:sp>
      <p:sp>
        <p:nvSpPr>
          <p:cNvPr id="188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E8059-C736-A84C-B226-FC79795C9BC5}" type="slidenum">
              <a:rPr lang="en-US"/>
              <a:pPr/>
              <a:t>14</a:t>
            </a:fld>
            <a:endParaRPr lang="en-US"/>
          </a:p>
        </p:txBody>
      </p:sp>
      <p:sp>
        <p:nvSpPr>
          <p:cNvPr id="18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75259-A847-4741-A0A1-6FDA20194054}" type="slidenum">
              <a:rPr lang="en-US"/>
              <a:pPr/>
              <a:t>15</a:t>
            </a:fld>
            <a:endParaRPr lang="en-US"/>
          </a:p>
        </p:txBody>
      </p:sp>
      <p:sp>
        <p:nvSpPr>
          <p:cNvPr id="185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FB35D-7525-1141-894E-50FE80101EE9}" type="slidenum">
              <a:rPr lang="en-US"/>
              <a:pPr/>
              <a:t>16</a:t>
            </a:fld>
            <a:endParaRPr lang="en-US"/>
          </a:p>
        </p:txBody>
      </p:sp>
      <p:sp>
        <p:nvSpPr>
          <p:cNvPr id="18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504E6-015F-C940-91B2-8C4D1C023469}" type="slidenum">
              <a:rPr lang="en-US"/>
              <a:pPr/>
              <a:t>17</a:t>
            </a:fld>
            <a:endParaRPr lang="en-US"/>
          </a:p>
        </p:txBody>
      </p:sp>
      <p:sp>
        <p:nvSpPr>
          <p:cNvPr id="186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A370D-BEE2-5045-9B99-1EF143EC9C26}" type="slidenum">
              <a:rPr lang="en-US"/>
              <a:pPr/>
              <a:t>19</a:t>
            </a:fld>
            <a:endParaRPr lang="en-US"/>
          </a:p>
        </p:txBody>
      </p:sp>
      <p:sp>
        <p:nvSpPr>
          <p:cNvPr id="188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3A9E0-CD5B-E048-998C-3D2A4E585EEB}" type="slidenum">
              <a:rPr lang="en-US"/>
              <a:pPr/>
              <a:t>21</a:t>
            </a:fld>
            <a:endParaRPr lang="en-US"/>
          </a:p>
        </p:txBody>
      </p:sp>
      <p:sp>
        <p:nvSpPr>
          <p:cNvPr id="186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5D6D7-43F0-3843-B263-A63D87EFE140}" type="slidenum">
              <a:rPr lang="en-US"/>
              <a:pPr/>
              <a:t>2</a:t>
            </a:fld>
            <a:endParaRPr lang="en-US"/>
          </a:p>
        </p:txBody>
      </p:sp>
      <p:sp>
        <p:nvSpPr>
          <p:cNvPr id="171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1780E-9CC2-8042-868F-85046ADC63A3}" type="slidenum">
              <a:rPr lang="en-US"/>
              <a:pPr/>
              <a:t>22</a:t>
            </a:fld>
            <a:endParaRPr lang="en-US"/>
          </a:p>
        </p:txBody>
      </p:sp>
      <p:sp>
        <p:nvSpPr>
          <p:cNvPr id="188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E3F84-8438-4F4A-94DB-372236275705}" type="slidenum">
              <a:rPr lang="en-US"/>
              <a:pPr/>
              <a:t>3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49AF8-9163-A342-B2DC-DD876E08D152}" type="slidenum">
              <a:rPr lang="en-US"/>
              <a:pPr/>
              <a:t>4</a:t>
            </a:fld>
            <a:endParaRPr lang="en-US"/>
          </a:p>
        </p:txBody>
      </p:sp>
      <p:sp>
        <p:nvSpPr>
          <p:cNvPr id="185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B387A-3EE9-C344-B10D-21AD6CBA17F2}" type="slidenum">
              <a:rPr lang="en-US"/>
              <a:pPr/>
              <a:t>5</a:t>
            </a:fld>
            <a:endParaRPr lang="en-US"/>
          </a:p>
        </p:txBody>
      </p:sp>
      <p:sp>
        <p:nvSpPr>
          <p:cNvPr id="185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8D5B7-FD3E-2E4D-80A0-1CDBBCC0AA18}" type="slidenum">
              <a:rPr lang="en-US"/>
              <a:pPr/>
              <a:t>6</a:t>
            </a:fld>
            <a:endParaRPr lang="en-US"/>
          </a:p>
        </p:txBody>
      </p:sp>
      <p:sp>
        <p:nvSpPr>
          <p:cNvPr id="186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FBC01-2B91-E040-B547-A1523055B54D}" type="slidenum">
              <a:rPr lang="en-US"/>
              <a:pPr/>
              <a:t>7</a:t>
            </a:fld>
            <a:endParaRPr lang="en-US"/>
          </a:p>
        </p:txBody>
      </p:sp>
      <p:sp>
        <p:nvSpPr>
          <p:cNvPr id="186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10A9E-15CD-2A45-B867-400AE06C6362}" type="slidenum">
              <a:rPr lang="en-US"/>
              <a:pPr/>
              <a:t>8</a:t>
            </a:fld>
            <a:endParaRPr lang="en-US"/>
          </a:p>
        </p:txBody>
      </p:sp>
      <p:sp>
        <p:nvSpPr>
          <p:cNvPr id="186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B8BC9-B7E0-694E-ADFD-D9971E20007A}" type="slidenum">
              <a:rPr lang="en-US"/>
              <a:pPr/>
              <a:t>9</a:t>
            </a:fld>
            <a:endParaRPr lang="en-US"/>
          </a:p>
        </p:txBody>
      </p:sp>
      <p:sp>
        <p:nvSpPr>
          <p:cNvPr id="188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490/590, Spring</a:t>
            </a:r>
            <a:r>
              <a:rPr lang="en-US" baseline="0" dirty="0" smtClean="0"/>
              <a:t> 2011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490/590 Computer Architecture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Putting it all together: Intel Nehalem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1CDEDC79-4503-6D4F-95AA-766421C8F091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Split x86 in small uOPs, then fuse back into bigger units</a:t>
            </a:r>
          </a:p>
        </p:txBody>
      </p:sp>
      <p:pic>
        <p:nvPicPr>
          <p:cNvPr id="1848324" name="Picture 4" descr="fu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8713"/>
            <a:ext cx="9226550" cy="57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C76C554E-439D-AD4F-86C6-A80CACCD6E30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Stream Detectors save Power</a:t>
            </a:r>
          </a:p>
        </p:txBody>
      </p:sp>
      <p:pic>
        <p:nvPicPr>
          <p:cNvPr id="1853443" name="Picture 3" descr=",P-F-160323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7315200" cy="572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DF8FC8AB-DCE0-524C-9839-C9A6034B5C20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4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Out-of-Order Execution Engine</a:t>
            </a:r>
          </a:p>
        </p:txBody>
      </p:sp>
      <p:pic>
        <p:nvPicPr>
          <p:cNvPr id="1847299" name="Picture 3" descr="Nehalem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1679575"/>
            <a:ext cx="5048250" cy="3497263"/>
          </a:xfrm>
          <a:prstGeom prst="rect">
            <a:avLst/>
          </a:prstGeom>
          <a:noFill/>
        </p:spPr>
      </p:pic>
      <p:pic>
        <p:nvPicPr>
          <p:cNvPr id="1847300" name="Picture 4" descr="Nehalem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7620000" cy="5280025"/>
          </a:xfrm>
          <a:prstGeom prst="rect">
            <a:avLst/>
          </a:prstGeom>
          <a:noFill/>
        </p:spPr>
      </p:pic>
      <p:sp>
        <p:nvSpPr>
          <p:cNvPr id="1847301" name="Rectangle 5"/>
          <p:cNvSpPr>
            <a:spLocks noChangeArrowheads="1"/>
          </p:cNvSpPr>
          <p:nvPr/>
        </p:nvSpPr>
        <p:spPr bwMode="auto">
          <a:xfrm>
            <a:off x="6400800" y="1447800"/>
            <a:ext cx="2286000" cy="7620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302" name="Line 6"/>
          <p:cNvSpPr>
            <a:spLocks noChangeShapeType="1"/>
          </p:cNvSpPr>
          <p:nvPr/>
        </p:nvSpPr>
        <p:spPr bwMode="auto">
          <a:xfrm flipH="1">
            <a:off x="5257800" y="1524000"/>
            <a:ext cx="762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7303" name="Text Box 7"/>
          <p:cNvSpPr txBox="1">
            <a:spLocks noChangeArrowheads="1"/>
          </p:cNvSpPr>
          <p:nvPr/>
        </p:nvSpPr>
        <p:spPr bwMode="auto">
          <a:xfrm>
            <a:off x="5334000" y="974725"/>
            <a:ext cx="3852863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Renaming happens at uOP level (not original macro-x86 instructions)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43A89F6D-A998-9847-904A-45DECC42D65A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 effects in OoO Execution Core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Reorder buffer (remembers program order and exception status for in-order commit) has 128 entries divided statically and equally between both SMT threads</a:t>
            </a:r>
          </a:p>
          <a:p>
            <a:r>
              <a:rPr lang="en-US"/>
              <a:t>Reservation stations (instructions waiting for operands for execution) have 36 entries competitively shared by 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88D5D41B-ADE2-804E-913B-6AC0BE6B9296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37100" name="Rectangle 44"/>
          <p:cNvSpPr>
            <a:spLocks noChangeArrowheads="1"/>
          </p:cNvSpPr>
          <p:nvPr/>
        </p:nvSpPr>
        <p:spPr bwMode="auto">
          <a:xfrm>
            <a:off x="1828800" y="990600"/>
            <a:ext cx="5105400" cy="4648200"/>
          </a:xfrm>
          <a:prstGeom prst="rect">
            <a:avLst/>
          </a:prstGeom>
          <a:solidFill>
            <a:srgbClr val="FBBA0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467600" cy="736600"/>
          </a:xfrm>
        </p:spPr>
        <p:txBody>
          <a:bodyPr/>
          <a:lstStyle/>
          <a:p>
            <a:r>
              <a:rPr lang="en-US"/>
              <a:t>Nehalem Memory Hierarchy Overview</a:t>
            </a:r>
          </a:p>
        </p:txBody>
      </p:sp>
      <p:sp>
        <p:nvSpPr>
          <p:cNvPr id="1837060" name="Rectangle 4"/>
          <p:cNvSpPr>
            <a:spLocks noChangeArrowheads="1"/>
          </p:cNvSpPr>
          <p:nvPr/>
        </p:nvSpPr>
        <p:spPr bwMode="auto">
          <a:xfrm>
            <a:off x="1981200" y="1447800"/>
            <a:ext cx="1143000" cy="838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CPU Core</a:t>
            </a:r>
          </a:p>
        </p:txBody>
      </p:sp>
      <p:sp>
        <p:nvSpPr>
          <p:cNvPr id="1837063" name="Rectangle 7"/>
          <p:cNvSpPr>
            <a:spLocks noChangeArrowheads="1"/>
          </p:cNvSpPr>
          <p:nvPr/>
        </p:nvSpPr>
        <p:spPr bwMode="auto">
          <a:xfrm>
            <a:off x="1981200" y="2286000"/>
            <a:ext cx="11430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32KB L1 D$</a:t>
            </a:r>
          </a:p>
        </p:txBody>
      </p:sp>
      <p:sp>
        <p:nvSpPr>
          <p:cNvPr id="1837064" name="Rectangle 8"/>
          <p:cNvSpPr>
            <a:spLocks noChangeArrowheads="1"/>
          </p:cNvSpPr>
          <p:nvPr/>
        </p:nvSpPr>
        <p:spPr bwMode="auto">
          <a:xfrm>
            <a:off x="1981200" y="1143000"/>
            <a:ext cx="11430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32KB L1 I$</a:t>
            </a:r>
          </a:p>
        </p:txBody>
      </p:sp>
      <p:sp>
        <p:nvSpPr>
          <p:cNvPr id="1837065" name="Rectangle 9"/>
          <p:cNvSpPr>
            <a:spLocks noChangeArrowheads="1"/>
          </p:cNvSpPr>
          <p:nvPr/>
        </p:nvSpPr>
        <p:spPr bwMode="auto">
          <a:xfrm>
            <a:off x="1981200" y="2971800"/>
            <a:ext cx="11430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256KB L2$</a:t>
            </a:r>
          </a:p>
        </p:txBody>
      </p:sp>
      <p:sp>
        <p:nvSpPr>
          <p:cNvPr id="1837066" name="Line 10"/>
          <p:cNvSpPr>
            <a:spLocks noChangeShapeType="1"/>
          </p:cNvSpPr>
          <p:nvPr/>
        </p:nvSpPr>
        <p:spPr bwMode="auto">
          <a:xfrm>
            <a:off x="2590800" y="2590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67" name="Rectangle 11"/>
          <p:cNvSpPr>
            <a:spLocks noChangeArrowheads="1"/>
          </p:cNvSpPr>
          <p:nvPr/>
        </p:nvSpPr>
        <p:spPr bwMode="auto">
          <a:xfrm>
            <a:off x="1981200" y="3962400"/>
            <a:ext cx="4800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8MB Shared L3$</a:t>
            </a:r>
          </a:p>
        </p:txBody>
      </p:sp>
      <p:sp>
        <p:nvSpPr>
          <p:cNvPr id="1837069" name="Line 13"/>
          <p:cNvSpPr>
            <a:spLocks noChangeShapeType="1"/>
          </p:cNvSpPr>
          <p:nvPr/>
        </p:nvSpPr>
        <p:spPr bwMode="auto">
          <a:xfrm>
            <a:off x="25908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70" name="Rectangle 14"/>
          <p:cNvSpPr>
            <a:spLocks noChangeArrowheads="1"/>
          </p:cNvSpPr>
          <p:nvPr/>
        </p:nvSpPr>
        <p:spPr bwMode="auto">
          <a:xfrm>
            <a:off x="5638800" y="1447800"/>
            <a:ext cx="1143000" cy="838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CPU Core</a:t>
            </a:r>
          </a:p>
        </p:txBody>
      </p:sp>
      <p:sp>
        <p:nvSpPr>
          <p:cNvPr id="1837071" name="Rectangle 15"/>
          <p:cNvSpPr>
            <a:spLocks noChangeArrowheads="1"/>
          </p:cNvSpPr>
          <p:nvPr/>
        </p:nvSpPr>
        <p:spPr bwMode="auto">
          <a:xfrm>
            <a:off x="5638800" y="2286000"/>
            <a:ext cx="11430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32KB L1 D$</a:t>
            </a:r>
          </a:p>
        </p:txBody>
      </p:sp>
      <p:sp>
        <p:nvSpPr>
          <p:cNvPr id="1837072" name="Rectangle 16"/>
          <p:cNvSpPr>
            <a:spLocks noChangeArrowheads="1"/>
          </p:cNvSpPr>
          <p:nvPr/>
        </p:nvSpPr>
        <p:spPr bwMode="auto">
          <a:xfrm>
            <a:off x="5638800" y="1143000"/>
            <a:ext cx="11430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32KB L1 I$</a:t>
            </a:r>
          </a:p>
        </p:txBody>
      </p:sp>
      <p:sp>
        <p:nvSpPr>
          <p:cNvPr id="1837073" name="Rectangle 17"/>
          <p:cNvSpPr>
            <a:spLocks noChangeArrowheads="1"/>
          </p:cNvSpPr>
          <p:nvPr/>
        </p:nvSpPr>
        <p:spPr bwMode="auto">
          <a:xfrm>
            <a:off x="5638800" y="2971800"/>
            <a:ext cx="11430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256KB L2$</a:t>
            </a:r>
          </a:p>
        </p:txBody>
      </p:sp>
      <p:sp>
        <p:nvSpPr>
          <p:cNvPr id="1837074" name="Line 18"/>
          <p:cNvSpPr>
            <a:spLocks noChangeShapeType="1"/>
          </p:cNvSpPr>
          <p:nvPr/>
        </p:nvSpPr>
        <p:spPr bwMode="auto">
          <a:xfrm>
            <a:off x="6248400" y="2590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75" name="Line 19"/>
          <p:cNvSpPr>
            <a:spLocks noChangeShapeType="1"/>
          </p:cNvSpPr>
          <p:nvPr/>
        </p:nvSpPr>
        <p:spPr bwMode="auto">
          <a:xfrm>
            <a:off x="62484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76" name="Line 20"/>
          <p:cNvSpPr>
            <a:spLocks noChangeShapeType="1"/>
          </p:cNvSpPr>
          <p:nvPr/>
        </p:nvSpPr>
        <p:spPr bwMode="auto">
          <a:xfrm>
            <a:off x="3429000" y="1905000"/>
            <a:ext cx="1981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77" name="Text Box 21"/>
          <p:cNvSpPr txBox="1">
            <a:spLocks noChangeArrowheads="1"/>
          </p:cNvSpPr>
          <p:nvPr/>
        </p:nvSpPr>
        <p:spPr bwMode="auto">
          <a:xfrm>
            <a:off x="3625850" y="1419225"/>
            <a:ext cx="130016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4-8 Cores</a:t>
            </a:r>
          </a:p>
        </p:txBody>
      </p:sp>
      <p:sp>
        <p:nvSpPr>
          <p:cNvPr id="1837079" name="Rectangle 23"/>
          <p:cNvSpPr>
            <a:spLocks noChangeArrowheads="1"/>
          </p:cNvSpPr>
          <p:nvPr/>
        </p:nvSpPr>
        <p:spPr bwMode="auto">
          <a:xfrm>
            <a:off x="1981200" y="4800600"/>
            <a:ext cx="2514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DDR3 DRAM Memory Controllers</a:t>
            </a:r>
          </a:p>
        </p:txBody>
      </p:sp>
      <p:sp>
        <p:nvSpPr>
          <p:cNvPr id="1837081" name="Rectangle 25"/>
          <p:cNvSpPr>
            <a:spLocks noChangeArrowheads="1"/>
          </p:cNvSpPr>
          <p:nvPr/>
        </p:nvSpPr>
        <p:spPr bwMode="auto">
          <a:xfrm>
            <a:off x="4724400" y="4800600"/>
            <a:ext cx="20574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QuickPath System Interconnect</a:t>
            </a:r>
          </a:p>
        </p:txBody>
      </p:sp>
      <p:sp>
        <p:nvSpPr>
          <p:cNvPr id="1837082" name="Line 26"/>
          <p:cNvSpPr>
            <a:spLocks noChangeShapeType="1"/>
          </p:cNvSpPr>
          <p:nvPr/>
        </p:nvSpPr>
        <p:spPr bwMode="auto">
          <a:xfrm>
            <a:off x="24384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83" name="Line 27"/>
          <p:cNvSpPr>
            <a:spLocks noChangeShapeType="1"/>
          </p:cNvSpPr>
          <p:nvPr/>
        </p:nvSpPr>
        <p:spPr bwMode="auto">
          <a:xfrm>
            <a:off x="32004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84" name="Line 28"/>
          <p:cNvSpPr>
            <a:spLocks noChangeShapeType="1"/>
          </p:cNvSpPr>
          <p:nvPr/>
        </p:nvSpPr>
        <p:spPr bwMode="auto">
          <a:xfrm>
            <a:off x="39624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88" name="Line 32"/>
          <p:cNvSpPr>
            <a:spLocks noChangeShapeType="1"/>
          </p:cNvSpPr>
          <p:nvPr/>
        </p:nvSpPr>
        <p:spPr bwMode="auto">
          <a:xfrm flipV="1">
            <a:off x="51054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89" name="Line 33"/>
          <p:cNvSpPr>
            <a:spLocks noChangeShapeType="1"/>
          </p:cNvSpPr>
          <p:nvPr/>
        </p:nvSpPr>
        <p:spPr bwMode="auto">
          <a:xfrm>
            <a:off x="52578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92" name="Line 36"/>
          <p:cNvSpPr>
            <a:spLocks noChangeShapeType="1"/>
          </p:cNvSpPr>
          <p:nvPr/>
        </p:nvSpPr>
        <p:spPr bwMode="auto">
          <a:xfrm flipV="1">
            <a:off x="61722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93" name="Line 37"/>
          <p:cNvSpPr>
            <a:spLocks noChangeShapeType="1"/>
          </p:cNvSpPr>
          <p:nvPr/>
        </p:nvSpPr>
        <p:spPr bwMode="auto">
          <a:xfrm>
            <a:off x="63246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94" name="Text Box 38"/>
          <p:cNvSpPr txBox="1">
            <a:spLocks noChangeArrowheads="1"/>
          </p:cNvSpPr>
          <p:nvPr/>
        </p:nvSpPr>
        <p:spPr bwMode="auto">
          <a:xfrm>
            <a:off x="5643563" y="5867400"/>
            <a:ext cx="298767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Each direction is 20b@6.4Gb/s</a:t>
            </a:r>
          </a:p>
        </p:txBody>
      </p:sp>
      <p:sp>
        <p:nvSpPr>
          <p:cNvPr id="1837095" name="Text Box 39"/>
          <p:cNvSpPr txBox="1">
            <a:spLocks noChangeArrowheads="1"/>
          </p:cNvSpPr>
          <p:nvPr/>
        </p:nvSpPr>
        <p:spPr bwMode="auto">
          <a:xfrm>
            <a:off x="1600200" y="5867400"/>
            <a:ext cx="2971800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Each DRAM Channel is 64/72b wide at up to 1.33Gb/s</a:t>
            </a:r>
          </a:p>
        </p:txBody>
      </p:sp>
      <p:sp>
        <p:nvSpPr>
          <p:cNvPr id="1837096" name="AutoShape 40"/>
          <p:cNvSpPr>
            <a:spLocks/>
          </p:cNvSpPr>
          <p:nvPr/>
        </p:nvSpPr>
        <p:spPr bwMode="auto">
          <a:xfrm>
            <a:off x="1143000" y="1143000"/>
            <a:ext cx="609600" cy="2438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97" name="Text Box 41"/>
          <p:cNvSpPr txBox="1">
            <a:spLocks noChangeArrowheads="1"/>
          </p:cNvSpPr>
          <p:nvPr/>
        </p:nvSpPr>
        <p:spPr bwMode="auto">
          <a:xfrm>
            <a:off x="-76200" y="1981200"/>
            <a:ext cx="1535113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Private L1/L2 per core</a:t>
            </a:r>
          </a:p>
        </p:txBody>
      </p:sp>
      <p:sp>
        <p:nvSpPr>
          <p:cNvPr id="1837098" name="AutoShape 42"/>
          <p:cNvSpPr>
            <a:spLocks/>
          </p:cNvSpPr>
          <p:nvPr/>
        </p:nvSpPr>
        <p:spPr bwMode="auto">
          <a:xfrm>
            <a:off x="7162800" y="1143000"/>
            <a:ext cx="381000" cy="3581400"/>
          </a:xfrm>
          <a:prstGeom prst="rightBrace">
            <a:avLst>
              <a:gd name="adj1" fmla="val 7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7099" name="Text Box 43"/>
          <p:cNvSpPr txBox="1">
            <a:spLocks noChangeArrowheads="1"/>
          </p:cNvSpPr>
          <p:nvPr/>
        </p:nvSpPr>
        <p:spPr bwMode="auto">
          <a:xfrm>
            <a:off x="7391400" y="2282825"/>
            <a:ext cx="1752600" cy="1069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L3 fully inclusive of higher levels (but L2 not inclusive of L1)</a:t>
            </a:r>
          </a:p>
        </p:txBody>
      </p:sp>
      <p:sp>
        <p:nvSpPr>
          <p:cNvPr id="1837101" name="Text Box 45"/>
          <p:cNvSpPr txBox="1">
            <a:spLocks noChangeArrowheads="1"/>
          </p:cNvSpPr>
          <p:nvPr/>
        </p:nvSpPr>
        <p:spPr bwMode="auto">
          <a:xfrm>
            <a:off x="6934200" y="4922838"/>
            <a:ext cx="2209800" cy="82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Other sockets’ caches kept coherent using QuickPath messages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76200" y="1727200"/>
            <a:ext cx="2146300" cy="3911600"/>
            <a:chOff x="48" y="1088"/>
            <a:chExt cx="1352" cy="2464"/>
          </a:xfrm>
        </p:grpSpPr>
        <p:sp>
          <p:nvSpPr>
            <p:cNvPr id="1837102" name="Freeform 46"/>
            <p:cNvSpPr>
              <a:spLocks/>
            </p:cNvSpPr>
            <p:nvPr/>
          </p:nvSpPr>
          <p:spPr bwMode="auto">
            <a:xfrm>
              <a:off x="720" y="1088"/>
              <a:ext cx="680" cy="2464"/>
            </a:xfrm>
            <a:custGeom>
              <a:avLst/>
              <a:gdLst/>
              <a:ahLst/>
              <a:cxnLst>
                <a:cxn ang="0">
                  <a:pos x="544" y="0"/>
                </a:cxn>
                <a:cxn ang="0">
                  <a:pos x="64" y="1056"/>
                </a:cxn>
                <a:cxn ang="0">
                  <a:pos x="160" y="2064"/>
                </a:cxn>
                <a:cxn ang="0">
                  <a:pos x="400" y="2352"/>
                </a:cxn>
                <a:cxn ang="0">
                  <a:pos x="640" y="1392"/>
                </a:cxn>
                <a:cxn ang="0">
                  <a:pos x="640" y="144"/>
                </a:cxn>
              </a:cxnLst>
              <a:rect l="0" t="0" r="r" b="b"/>
              <a:pathLst>
                <a:path w="680" h="2464">
                  <a:moveTo>
                    <a:pt x="544" y="0"/>
                  </a:moveTo>
                  <a:cubicBezTo>
                    <a:pt x="336" y="356"/>
                    <a:pt x="128" y="712"/>
                    <a:pt x="64" y="1056"/>
                  </a:cubicBezTo>
                  <a:cubicBezTo>
                    <a:pt x="0" y="1400"/>
                    <a:pt x="104" y="1848"/>
                    <a:pt x="160" y="2064"/>
                  </a:cubicBezTo>
                  <a:cubicBezTo>
                    <a:pt x="216" y="2280"/>
                    <a:pt x="320" y="2464"/>
                    <a:pt x="400" y="2352"/>
                  </a:cubicBezTo>
                  <a:cubicBezTo>
                    <a:pt x="480" y="2240"/>
                    <a:pt x="600" y="1760"/>
                    <a:pt x="640" y="1392"/>
                  </a:cubicBezTo>
                  <a:cubicBezTo>
                    <a:pt x="680" y="1024"/>
                    <a:pt x="660" y="584"/>
                    <a:pt x="640" y="144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7103" name="Text Box 47"/>
            <p:cNvSpPr txBox="1">
              <a:spLocks noChangeArrowheads="1"/>
            </p:cNvSpPr>
            <p:nvPr/>
          </p:nvSpPr>
          <p:spPr bwMode="auto">
            <a:xfrm>
              <a:off x="48" y="2448"/>
              <a:ext cx="864" cy="8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Local memory access latency ~60ns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99178ED6-D9BC-2B46-8C0F-53417D0271E6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5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Sockets can Access all Data</a:t>
            </a:r>
          </a:p>
        </p:txBody>
      </p:sp>
      <p:pic>
        <p:nvPicPr>
          <p:cNvPr id="1855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8991600" cy="3724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855492" name="Text Box 4"/>
          <p:cNvSpPr txBox="1">
            <a:spLocks noChangeArrowheads="1"/>
          </p:cNvSpPr>
          <p:nvPr/>
        </p:nvSpPr>
        <p:spPr bwMode="auto">
          <a:xfrm>
            <a:off x="1443038" y="1770063"/>
            <a:ext cx="10572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~60ns</a:t>
            </a:r>
          </a:p>
        </p:txBody>
      </p:sp>
      <p:sp>
        <p:nvSpPr>
          <p:cNvPr id="1855493" name="Text Box 5"/>
          <p:cNvSpPr txBox="1">
            <a:spLocks noChangeArrowheads="1"/>
          </p:cNvSpPr>
          <p:nvPr/>
        </p:nvSpPr>
        <p:spPr bwMode="auto">
          <a:xfrm>
            <a:off x="5913438" y="5732463"/>
            <a:ext cx="12271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~100ns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4450C603-03B6-7540-B03D-66676F62F2F0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4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Core’s Private Memory System</a:t>
            </a:r>
          </a:p>
        </p:txBody>
      </p:sp>
      <p:pic>
        <p:nvPicPr>
          <p:cNvPr id="1846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8153400" cy="4795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846276" name="Rectangle 4"/>
          <p:cNvSpPr>
            <a:spLocks noChangeArrowheads="1"/>
          </p:cNvSpPr>
          <p:nvPr/>
        </p:nvSpPr>
        <p:spPr bwMode="auto">
          <a:xfrm>
            <a:off x="76200" y="1447800"/>
            <a:ext cx="2819400" cy="18288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1800"/>
              <a:t>Load queue 48 entries</a:t>
            </a:r>
          </a:p>
          <a:p>
            <a:pPr algn="l"/>
            <a:r>
              <a:rPr lang="en-US" sz="1800"/>
              <a:t>Store queue 32 entries</a:t>
            </a:r>
          </a:p>
          <a:p>
            <a:pPr algn="l"/>
            <a:r>
              <a:rPr lang="en-US" sz="1800"/>
              <a:t>Divided statically between SMT threads</a:t>
            </a:r>
          </a:p>
          <a:p>
            <a:pPr algn="l"/>
            <a:r>
              <a:rPr lang="en-US" sz="1800"/>
              <a:t>Up to 16 outstanding misses in flight per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0E148D52-94C3-7547-94EA-8252F23CF348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851396" name="Picture 4" descr="Nehalem-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6934200" cy="688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Hierarchy Latencies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L1 32KB 8-way, latency 4 cycles</a:t>
            </a:r>
          </a:p>
          <a:p>
            <a:r>
              <a:rPr lang="en-US" dirty="0" smtClean="0"/>
              <a:t>L2 256KB 8-way, latency &lt;12 cycles</a:t>
            </a:r>
          </a:p>
          <a:p>
            <a:r>
              <a:rPr lang="en-US" dirty="0" smtClean="0"/>
              <a:t>L3 8MB, 16-way, latency 30-40 cycles</a:t>
            </a:r>
          </a:p>
          <a:p>
            <a:r>
              <a:rPr lang="en-US" dirty="0" smtClean="0"/>
              <a:t>DRAM, latency ~180-200 cycles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3F148D0A-C383-724C-B171-ED03CEE96B60}" type="slidenum">
              <a:rPr lang="en-US" smtClean="0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273F2137-0E7E-934F-BB34-D210D2711D11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7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Nehalem Virtual Memory Details</a:t>
            </a:r>
          </a:p>
        </p:txBody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Implements 48-bit virtual address space, 40-bit physical address space</a:t>
            </a:r>
          </a:p>
          <a:p>
            <a:r>
              <a:rPr lang="en-US"/>
              <a:t>Two-level TLB</a:t>
            </a:r>
          </a:p>
          <a:p>
            <a:r>
              <a:rPr lang="en-US"/>
              <a:t>I-TLB (L1) has shared 128 entries 4-way associative for 4KB pages, plus 7 dedicated fully-associative entries per SMT thread for large page (2/4MB) entries</a:t>
            </a:r>
          </a:p>
          <a:p>
            <a:r>
              <a:rPr lang="en-US"/>
              <a:t>D-TLB (L1) has 64 entries for 4KB pages and 32 entries for 2/4MB pages, both 4-way associative, dynamically shared between SMT threads</a:t>
            </a:r>
          </a:p>
          <a:p>
            <a:r>
              <a:rPr lang="en-US"/>
              <a:t>Unified L2 TLB has 512 entries for 4KB pages only, also 4-way associative</a:t>
            </a:r>
          </a:p>
          <a:p>
            <a:r>
              <a:rPr lang="en-US"/>
              <a:t>Additional support for system-level 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21180E0B-7DD2-3044-B939-039BA3DDC34B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Nehalem</a:t>
            </a:r>
          </a:p>
        </p:txBody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entire semester by looking at most recent microprocessor from Intel</a:t>
            </a:r>
          </a:p>
          <a:p>
            <a:r>
              <a:rPr lang="en-US" dirty="0"/>
              <a:t>Nehalem is code name for </a:t>
            </a:r>
            <a:r>
              <a:rPr lang="en-US" dirty="0" err="1"/>
              <a:t>microarchitecture</a:t>
            </a:r>
            <a:r>
              <a:rPr lang="en-US" dirty="0"/>
              <a:t> at heart of Core i7 and Xeon 5500 series server chips</a:t>
            </a:r>
          </a:p>
          <a:p>
            <a:r>
              <a:rPr lang="en-US" dirty="0"/>
              <a:t>First released at end of </a:t>
            </a:r>
            <a:r>
              <a:rPr lang="en-US" dirty="0" smtClean="0"/>
              <a:t>2008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Figures/Info from Intel, David </a:t>
            </a:r>
            <a:r>
              <a:rPr lang="en-US" dirty="0" err="1" smtClean="0"/>
              <a:t>Kanter</a:t>
            </a:r>
            <a:r>
              <a:rPr lang="en-US" dirty="0" smtClean="0"/>
              <a:t> at Real World Technologies.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TLB entries tagged with virtual machine and address space ID</a:t>
            </a:r>
          </a:p>
          <a:p>
            <a:pPr lvl="1"/>
            <a:r>
              <a:rPr lang="en-US" dirty="0" smtClean="0"/>
              <a:t>No need to flush on context switches between </a:t>
            </a:r>
            <a:r>
              <a:rPr lang="en-US" dirty="0" err="1" smtClean="0"/>
              <a:t>VMs</a:t>
            </a:r>
            <a:endParaRPr lang="en-US" dirty="0" smtClean="0"/>
          </a:p>
          <a:p>
            <a:r>
              <a:rPr lang="en-US" dirty="0" smtClean="0"/>
              <a:t>Hardware page table walker can walk guest-physical to host-physical mapping tables</a:t>
            </a:r>
          </a:p>
          <a:p>
            <a:pPr lvl="1"/>
            <a:r>
              <a:rPr lang="en-US" dirty="0" smtClean="0"/>
              <a:t>Fewer traps to hypervisor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87C1D17B-66D6-AE4C-9990-F5792E910FF4}" type="slidenum">
              <a:rPr lang="en-US" smtClean="0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A39EF418-3D62-024D-BEC3-8984017D1150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5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Area Breakdown</a:t>
            </a:r>
          </a:p>
        </p:txBody>
      </p:sp>
      <p:pic>
        <p:nvPicPr>
          <p:cNvPr id="1856517" name="Picture 5" descr=",P-J-160327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0013"/>
            <a:ext cx="9144000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C3E598A5-5DAD-1E4D-B230-88E2244061B7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871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14400"/>
            <a:ext cx="9220200" cy="5205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87ACA-11F3-6644-86B8-A84C0268C2BD}" type="slidenum">
              <a:rPr lang="en-US"/>
              <a:pPr/>
              <a:t>23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490/590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Keyboards available for pickup at my office</a:t>
            </a:r>
          </a:p>
          <a:p>
            <a:r>
              <a:rPr lang="en-US" dirty="0" smtClean="0"/>
              <a:t>Project 2: less than 2 weeks left (Deadline 5/2)</a:t>
            </a:r>
          </a:p>
          <a:p>
            <a:pPr lvl="1"/>
            <a:r>
              <a:rPr lang="en-US" sz="2000" dirty="0" smtClean="0"/>
              <a:t>Will have demo sessions</a:t>
            </a:r>
          </a:p>
          <a:p>
            <a:r>
              <a:rPr lang="en-US" sz="2600" dirty="0" smtClean="0"/>
              <a:t>No class on 5/2 (finish the project!)</a:t>
            </a:r>
          </a:p>
          <a:p>
            <a:r>
              <a:rPr lang="en-US" dirty="0" smtClean="0"/>
              <a:t>Final exam: Thursday 5/5, 11:45pm – 2:45pm</a:t>
            </a:r>
          </a:p>
          <a:p>
            <a:r>
              <a:rPr lang="en-US" dirty="0" smtClean="0"/>
              <a:t>Project 2 + Final = 55%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24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heavily contain material developed and copyright by</a:t>
            </a:r>
          </a:p>
          <a:p>
            <a:pPr lvl="1"/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Asanovic</a:t>
            </a:r>
            <a:r>
              <a:rPr lang="en-US" dirty="0" smtClean="0"/>
              <a:t> (MIT/UCB)</a:t>
            </a:r>
          </a:p>
          <a:p>
            <a:pPr lvl="1"/>
            <a:r>
              <a:rPr lang="en-US" dirty="0" smtClean="0"/>
              <a:t>David Patterson (UCB)</a:t>
            </a:r>
          </a:p>
          <a:p>
            <a:r>
              <a:rPr lang="en-US" dirty="0" smtClean="0"/>
              <a:t>And also by:</a:t>
            </a:r>
            <a:endParaRPr lang="en-US" dirty="0"/>
          </a:p>
          <a:p>
            <a:pPr lvl="1"/>
            <a:r>
              <a:rPr lang="en-US" dirty="0" err="1"/>
              <a:t>Arvind</a:t>
            </a:r>
            <a:r>
              <a:rPr lang="en-US" dirty="0"/>
              <a:t> (MIT)</a:t>
            </a:r>
            <a:endParaRPr lang="en-US" dirty="0" smtClean="0"/>
          </a:p>
          <a:p>
            <a:pPr lvl="1"/>
            <a:r>
              <a:rPr lang="en-US" dirty="0" smtClean="0"/>
              <a:t>Joel </a:t>
            </a:r>
            <a:r>
              <a:rPr lang="en-US" dirty="0" err="1"/>
              <a:t>Emer</a:t>
            </a:r>
            <a:r>
              <a:rPr lang="en-US" dirty="0"/>
              <a:t>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MIT material derived from course 6.823</a:t>
            </a:r>
          </a:p>
          <a:p>
            <a:r>
              <a:rPr lang="en-US" dirty="0"/>
              <a:t>UCB material derived from course </a:t>
            </a:r>
            <a:r>
              <a:rPr lang="en-US" dirty="0" smtClean="0"/>
              <a:t>CS252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BCB7C161-F2DD-D440-85A7-58A8B059C732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3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Nehalem System Example:</a:t>
            </a:r>
            <a:br>
              <a:rPr lang="en-US"/>
            </a:br>
            <a:r>
              <a:rPr lang="en-US"/>
              <a:t>Apple Mac Pro Desktop 2009</a:t>
            </a:r>
          </a:p>
        </p:txBody>
      </p:sp>
      <p:pic>
        <p:nvPicPr>
          <p:cNvPr id="1836037" name="Picture 5" descr="features_processor_architecture200903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2074" y="2209800"/>
            <a:ext cx="4280761" cy="3863975"/>
          </a:xfrm>
          <a:prstGeom prst="rect">
            <a:avLst/>
          </a:prstGeom>
          <a:noFill/>
        </p:spPr>
      </p:pic>
      <p:sp>
        <p:nvSpPr>
          <p:cNvPr id="1836038" name="Text Box 6"/>
          <p:cNvSpPr txBox="1">
            <a:spLocks noChangeArrowheads="1"/>
          </p:cNvSpPr>
          <p:nvPr/>
        </p:nvSpPr>
        <p:spPr bwMode="auto">
          <a:xfrm>
            <a:off x="2479675" y="1219200"/>
            <a:ext cx="4968740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/>
              <a:t>Two Nehalem Chips (“Sockets”), each containing four processors (“cores”) running at up to 2.93GHz</a:t>
            </a:r>
          </a:p>
        </p:txBody>
      </p:sp>
      <p:sp>
        <p:nvSpPr>
          <p:cNvPr id="1836039" name="Line 7"/>
          <p:cNvSpPr>
            <a:spLocks noChangeShapeType="1"/>
          </p:cNvSpPr>
          <p:nvPr/>
        </p:nvSpPr>
        <p:spPr bwMode="auto">
          <a:xfrm flipH="1">
            <a:off x="4232275" y="1752600"/>
            <a:ext cx="152884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40" name="Line 8"/>
          <p:cNvSpPr>
            <a:spLocks noChangeShapeType="1"/>
          </p:cNvSpPr>
          <p:nvPr/>
        </p:nvSpPr>
        <p:spPr bwMode="auto">
          <a:xfrm>
            <a:off x="5146675" y="1752600"/>
            <a:ext cx="76442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41" name="Text Box 9"/>
          <p:cNvSpPr txBox="1">
            <a:spLocks noChangeArrowheads="1"/>
          </p:cNvSpPr>
          <p:nvPr/>
        </p:nvSpPr>
        <p:spPr bwMode="auto">
          <a:xfrm>
            <a:off x="41274" y="1503363"/>
            <a:ext cx="2599033" cy="1925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/>
              <a:t>Each chip has three DRAM channels attached, each 8 bytes wide at 1.066Gb/s (3*8.5GB/s).</a:t>
            </a:r>
          </a:p>
          <a:p>
            <a:r>
              <a:rPr lang="en-US"/>
              <a:t>Can have up to two DIMMs on each channel (up to 4GB/DIMM)</a:t>
            </a:r>
          </a:p>
        </p:txBody>
      </p:sp>
      <p:sp>
        <p:nvSpPr>
          <p:cNvPr id="1836042" name="Line 10"/>
          <p:cNvSpPr>
            <a:spLocks noChangeShapeType="1"/>
          </p:cNvSpPr>
          <p:nvPr/>
        </p:nvSpPr>
        <p:spPr bwMode="auto">
          <a:xfrm>
            <a:off x="2479674" y="2286000"/>
            <a:ext cx="382211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43" name="Line 11"/>
          <p:cNvSpPr>
            <a:spLocks noChangeShapeType="1"/>
          </p:cNvSpPr>
          <p:nvPr/>
        </p:nvSpPr>
        <p:spPr bwMode="auto">
          <a:xfrm>
            <a:off x="2479674" y="2438400"/>
            <a:ext cx="305769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44" name="Line 12"/>
          <p:cNvSpPr>
            <a:spLocks noChangeShapeType="1"/>
          </p:cNvSpPr>
          <p:nvPr/>
        </p:nvSpPr>
        <p:spPr bwMode="auto">
          <a:xfrm>
            <a:off x="2327274" y="2590800"/>
            <a:ext cx="382211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45" name="Line 13"/>
          <p:cNvSpPr>
            <a:spLocks noChangeShapeType="1"/>
          </p:cNvSpPr>
          <p:nvPr/>
        </p:nvSpPr>
        <p:spPr bwMode="auto">
          <a:xfrm flipH="1" flipV="1">
            <a:off x="5146674" y="2971800"/>
            <a:ext cx="535095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46" name="Line 14"/>
          <p:cNvSpPr>
            <a:spLocks noChangeShapeType="1"/>
          </p:cNvSpPr>
          <p:nvPr/>
        </p:nvSpPr>
        <p:spPr bwMode="auto">
          <a:xfrm flipH="1" flipV="1">
            <a:off x="4765675" y="2590800"/>
            <a:ext cx="993748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47" name="Text Box 15"/>
          <p:cNvSpPr txBox="1">
            <a:spLocks noChangeArrowheads="1"/>
          </p:cNvSpPr>
          <p:nvPr/>
        </p:nvSpPr>
        <p:spPr bwMode="auto">
          <a:xfrm>
            <a:off x="5375274" y="2743200"/>
            <a:ext cx="3516339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QuickPath</a:t>
            </a:r>
            <a:r>
              <a:rPr lang="en-US" dirty="0"/>
              <a:t>” point-point system interconnect between CPUs and I/O.</a:t>
            </a:r>
          </a:p>
        </p:txBody>
      </p:sp>
      <p:sp>
        <p:nvSpPr>
          <p:cNvPr id="1836048" name="Text Box 16"/>
          <p:cNvSpPr txBox="1">
            <a:spLocks noChangeArrowheads="1"/>
          </p:cNvSpPr>
          <p:nvPr/>
        </p:nvSpPr>
        <p:spPr bwMode="auto">
          <a:xfrm>
            <a:off x="6670675" y="3200400"/>
            <a:ext cx="2404743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Up to 25.6 GB/</a:t>
            </a:r>
            <a:r>
              <a:rPr lang="en-US" dirty="0" err="1"/>
              <a:t>s</a:t>
            </a:r>
            <a:r>
              <a:rPr lang="en-US" dirty="0"/>
              <a:t> per link.</a:t>
            </a:r>
          </a:p>
        </p:txBody>
      </p:sp>
      <p:sp>
        <p:nvSpPr>
          <p:cNvPr id="1836049" name="Line 17"/>
          <p:cNvSpPr>
            <a:spLocks noChangeShapeType="1"/>
          </p:cNvSpPr>
          <p:nvPr/>
        </p:nvSpPr>
        <p:spPr bwMode="auto">
          <a:xfrm flipV="1">
            <a:off x="3241675" y="3581400"/>
            <a:ext cx="917306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50" name="Line 18"/>
          <p:cNvSpPr>
            <a:spLocks noChangeShapeType="1"/>
          </p:cNvSpPr>
          <p:nvPr/>
        </p:nvSpPr>
        <p:spPr bwMode="auto">
          <a:xfrm flipV="1">
            <a:off x="3394075" y="3733800"/>
            <a:ext cx="1911054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51" name="Text Box 19"/>
          <p:cNvSpPr txBox="1">
            <a:spLocks noChangeArrowheads="1"/>
          </p:cNvSpPr>
          <p:nvPr/>
        </p:nvSpPr>
        <p:spPr bwMode="auto">
          <a:xfrm>
            <a:off x="41274" y="3822700"/>
            <a:ext cx="3516339" cy="82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PCI Express connections for Graphics cards and other extension boards.  Up to 8 GB/</a:t>
            </a:r>
            <a:r>
              <a:rPr lang="en-US" dirty="0" err="1"/>
              <a:t>s</a:t>
            </a:r>
            <a:r>
              <a:rPr lang="en-US" dirty="0"/>
              <a:t> per </a:t>
            </a:r>
            <a:r>
              <a:rPr lang="en-US" dirty="0" smtClean="0"/>
              <a:t>slot.</a:t>
            </a:r>
            <a:endParaRPr lang="en-US" dirty="0"/>
          </a:p>
        </p:txBody>
      </p:sp>
      <p:sp>
        <p:nvSpPr>
          <p:cNvPr id="1836053" name="Line 21"/>
          <p:cNvSpPr>
            <a:spLocks noChangeShapeType="1"/>
          </p:cNvSpPr>
          <p:nvPr/>
        </p:nvSpPr>
        <p:spPr bwMode="auto">
          <a:xfrm flipH="1" flipV="1">
            <a:off x="5222874" y="4267200"/>
            <a:ext cx="87312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6054" name="Text Box 22"/>
          <p:cNvSpPr txBox="1">
            <a:spLocks noChangeArrowheads="1"/>
          </p:cNvSpPr>
          <p:nvPr/>
        </p:nvSpPr>
        <p:spPr bwMode="auto">
          <a:xfrm>
            <a:off x="6061074" y="4419600"/>
            <a:ext cx="3082926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Disk drives attached with 3Gb/s serial ATA link</a:t>
            </a:r>
          </a:p>
        </p:txBody>
      </p:sp>
      <p:sp>
        <p:nvSpPr>
          <p:cNvPr id="1836055" name="Text Box 23"/>
          <p:cNvSpPr txBox="1">
            <a:spLocks noChangeArrowheads="1"/>
          </p:cNvSpPr>
          <p:nvPr/>
        </p:nvSpPr>
        <p:spPr bwMode="auto">
          <a:xfrm>
            <a:off x="1717675" y="6096000"/>
            <a:ext cx="6803352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/>
              <a:t>Slower peripherals (Ethernet, USB, Firewire, WiFi, Bluetooth, Audio)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0F1FB8A5-2881-F842-A09E-273DE37A4607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Blocks to support “Family” of processors</a:t>
            </a:r>
          </a:p>
        </p:txBody>
      </p:sp>
      <p:pic>
        <p:nvPicPr>
          <p:cNvPr id="1854467" name="Picture 3" descr=",P-G-160324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538"/>
            <a:ext cx="9144000" cy="587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5F631F2B-96AF-2D4B-AF63-25DD33A98B2A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4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Nehalem Die Photo</a:t>
            </a:r>
          </a:p>
        </p:txBody>
      </p:sp>
      <p:pic>
        <p:nvPicPr>
          <p:cNvPr id="1842179" name="Picture 3" descr="nehal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8077200" cy="507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2571002A-9C45-3B4E-B483-76886CDAB6CE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843203" name="Picture 3" descr="535px-Intel_Nehalem_ar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0" y="-228600"/>
            <a:ext cx="6592888" cy="7391400"/>
          </a:xfrm>
          <a:prstGeom prst="rect">
            <a:avLst/>
          </a:prstGeom>
          <a:noFill/>
        </p:spPr>
      </p:pic>
      <p:sp>
        <p:nvSpPr>
          <p:cNvPr id="1843204" name="AutoShape 4"/>
          <p:cNvSpPr>
            <a:spLocks/>
          </p:cNvSpPr>
          <p:nvPr/>
        </p:nvSpPr>
        <p:spPr bwMode="auto">
          <a:xfrm>
            <a:off x="2667000" y="304800"/>
            <a:ext cx="304800" cy="990600"/>
          </a:xfrm>
          <a:prstGeom prst="leftBrace">
            <a:avLst>
              <a:gd name="adj1" fmla="val 2708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205" name="Text Box 5"/>
          <p:cNvSpPr txBox="1">
            <a:spLocks noChangeArrowheads="1"/>
          </p:cNvSpPr>
          <p:nvPr/>
        </p:nvSpPr>
        <p:spPr bwMode="auto">
          <a:xfrm>
            <a:off x="1143000" y="654050"/>
            <a:ext cx="150495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In-Order Fetch</a:t>
            </a:r>
          </a:p>
        </p:txBody>
      </p:sp>
      <p:sp>
        <p:nvSpPr>
          <p:cNvPr id="1843206" name="AutoShape 6"/>
          <p:cNvSpPr>
            <a:spLocks/>
          </p:cNvSpPr>
          <p:nvPr/>
        </p:nvSpPr>
        <p:spPr bwMode="auto">
          <a:xfrm>
            <a:off x="2667000" y="1524000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207" name="Text Box 7"/>
          <p:cNvSpPr txBox="1">
            <a:spLocks noChangeArrowheads="1"/>
          </p:cNvSpPr>
          <p:nvPr/>
        </p:nvSpPr>
        <p:spPr bwMode="auto">
          <a:xfrm>
            <a:off x="533400" y="2057400"/>
            <a:ext cx="2152650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In-Order Decode and Register Renaming</a:t>
            </a:r>
          </a:p>
        </p:txBody>
      </p:sp>
      <p:sp>
        <p:nvSpPr>
          <p:cNvPr id="1843208" name="AutoShape 8"/>
          <p:cNvSpPr>
            <a:spLocks/>
          </p:cNvSpPr>
          <p:nvPr/>
        </p:nvSpPr>
        <p:spPr bwMode="auto">
          <a:xfrm>
            <a:off x="2590800" y="4114800"/>
            <a:ext cx="304800" cy="2209800"/>
          </a:xfrm>
          <a:prstGeom prst="leftBrace">
            <a:avLst>
              <a:gd name="adj1" fmla="val 6041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209" name="Text Box 9"/>
          <p:cNvSpPr txBox="1">
            <a:spLocks noChangeArrowheads="1"/>
          </p:cNvSpPr>
          <p:nvPr/>
        </p:nvSpPr>
        <p:spPr bwMode="auto">
          <a:xfrm>
            <a:off x="914400" y="4724400"/>
            <a:ext cx="1771650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Out-of-Order Execution</a:t>
            </a:r>
          </a:p>
        </p:txBody>
      </p:sp>
      <p:sp>
        <p:nvSpPr>
          <p:cNvPr id="1843210" name="Text Box 10"/>
          <p:cNvSpPr txBox="1">
            <a:spLocks noChangeArrowheads="1"/>
          </p:cNvSpPr>
          <p:nvPr/>
        </p:nvSpPr>
        <p:spPr bwMode="auto">
          <a:xfrm>
            <a:off x="381000" y="3200400"/>
            <a:ext cx="177165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In-Order Commit</a:t>
            </a:r>
          </a:p>
        </p:txBody>
      </p:sp>
      <p:sp>
        <p:nvSpPr>
          <p:cNvPr id="1843211" name="Line 11"/>
          <p:cNvSpPr>
            <a:spLocks noChangeShapeType="1"/>
          </p:cNvSpPr>
          <p:nvPr/>
        </p:nvSpPr>
        <p:spPr bwMode="auto">
          <a:xfrm>
            <a:off x="2057400" y="33528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213" name="Line 13"/>
          <p:cNvSpPr>
            <a:spLocks noChangeShapeType="1"/>
          </p:cNvSpPr>
          <p:nvPr/>
        </p:nvSpPr>
        <p:spPr bwMode="auto">
          <a:xfrm flipH="1" flipV="1">
            <a:off x="7010400" y="5715000"/>
            <a:ext cx="762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214" name="Text Box 14"/>
          <p:cNvSpPr txBox="1">
            <a:spLocks noChangeArrowheads="1"/>
          </p:cNvSpPr>
          <p:nvPr/>
        </p:nvSpPr>
        <p:spPr bwMode="auto">
          <a:xfrm>
            <a:off x="7296150" y="5791200"/>
            <a:ext cx="1771650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Out-of-Order Completion</a:t>
            </a:r>
          </a:p>
        </p:txBody>
      </p:sp>
      <p:sp>
        <p:nvSpPr>
          <p:cNvPr id="1843215" name="Text Box 15"/>
          <p:cNvSpPr txBox="1">
            <a:spLocks noChangeArrowheads="1"/>
          </p:cNvSpPr>
          <p:nvPr/>
        </p:nvSpPr>
        <p:spPr bwMode="auto">
          <a:xfrm>
            <a:off x="152400" y="5715000"/>
            <a:ext cx="213360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2 SMT Threads per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7FDEC27A-E5D6-BE42-83B6-C8FA5BB8DC41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845255" name="Picture 7" descr="Nehalem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60400"/>
            <a:ext cx="6705600" cy="5165725"/>
          </a:xfrm>
          <a:prstGeom prst="rect">
            <a:avLst/>
          </a:prstGeom>
          <a:noFill/>
        </p:spPr>
      </p:pic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736600"/>
          </a:xfrm>
        </p:spPr>
        <p:txBody>
          <a:bodyPr/>
          <a:lstStyle/>
          <a:p>
            <a:r>
              <a:rPr lang="en-US"/>
              <a:t>Front-End Instruction Fetch &amp; Decode</a:t>
            </a:r>
          </a:p>
        </p:txBody>
      </p:sp>
      <p:sp>
        <p:nvSpPr>
          <p:cNvPr id="1845252" name="Text Box 4"/>
          <p:cNvSpPr txBox="1">
            <a:spLocks noChangeArrowheads="1"/>
          </p:cNvSpPr>
          <p:nvPr/>
        </p:nvSpPr>
        <p:spPr bwMode="auto">
          <a:xfrm>
            <a:off x="152400" y="4927600"/>
            <a:ext cx="2590800" cy="1069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µOP is Intel name for internal RISC-like instruction, into which x86 instructions are translated</a:t>
            </a:r>
          </a:p>
        </p:txBody>
      </p:sp>
      <p:sp>
        <p:nvSpPr>
          <p:cNvPr id="1845253" name="Text Box 5"/>
          <p:cNvSpPr txBox="1">
            <a:spLocks noChangeArrowheads="1"/>
          </p:cNvSpPr>
          <p:nvPr/>
        </p:nvSpPr>
        <p:spPr bwMode="auto">
          <a:xfrm>
            <a:off x="7543800" y="2476500"/>
            <a:ext cx="1366838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x86 instruction bits</a:t>
            </a:r>
          </a:p>
        </p:txBody>
      </p:sp>
      <p:sp>
        <p:nvSpPr>
          <p:cNvPr id="1845254" name="Text Box 6"/>
          <p:cNvSpPr txBox="1">
            <a:spLocks noChangeArrowheads="1"/>
          </p:cNvSpPr>
          <p:nvPr/>
        </p:nvSpPr>
        <p:spPr bwMode="auto">
          <a:xfrm>
            <a:off x="7543800" y="4775200"/>
            <a:ext cx="1366838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internal µOP bits</a:t>
            </a:r>
          </a:p>
        </p:txBody>
      </p:sp>
      <p:sp>
        <p:nvSpPr>
          <p:cNvPr id="1845256" name="Line 8"/>
          <p:cNvSpPr>
            <a:spLocks noChangeShapeType="1"/>
          </p:cNvSpPr>
          <p:nvPr/>
        </p:nvSpPr>
        <p:spPr bwMode="auto">
          <a:xfrm flipH="1" flipV="1">
            <a:off x="6096000" y="53848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57" name="Text Box 9"/>
          <p:cNvSpPr txBox="1">
            <a:spLocks noChangeArrowheads="1"/>
          </p:cNvSpPr>
          <p:nvPr/>
        </p:nvSpPr>
        <p:spPr bwMode="auto">
          <a:xfrm>
            <a:off x="5121275" y="5797550"/>
            <a:ext cx="38703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Loop Stream Detector (can run short loops out of the buffer)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D1080CE1-9143-A541-B8DB-BDCE23C1E499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Prediction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of instruction fetch unit</a:t>
            </a:r>
          </a:p>
          <a:p>
            <a:endParaRPr lang="en-US"/>
          </a:p>
          <a:p>
            <a:r>
              <a:rPr lang="en-US"/>
              <a:t>Several different types of branch predictor</a:t>
            </a:r>
          </a:p>
          <a:p>
            <a:pPr lvl="1"/>
            <a:r>
              <a:rPr lang="en-US"/>
              <a:t>Details not public</a:t>
            </a:r>
          </a:p>
          <a:p>
            <a:r>
              <a:rPr lang="en-US"/>
              <a:t>Two-level BTB</a:t>
            </a:r>
          </a:p>
          <a:p>
            <a:r>
              <a:rPr lang="en-US"/>
              <a:t>Loop count predictor</a:t>
            </a:r>
          </a:p>
          <a:p>
            <a:pPr lvl="1"/>
            <a:r>
              <a:rPr lang="en-US"/>
              <a:t>How many backwards taken branches before loop exit</a:t>
            </a:r>
          </a:p>
          <a:p>
            <a:pPr lvl="1"/>
            <a:r>
              <a:rPr lang="en-US"/>
              <a:t>(Also predictor for length of microcode loops, e.g., string move)</a:t>
            </a:r>
          </a:p>
          <a:p>
            <a:r>
              <a:rPr lang="en-US"/>
              <a:t>Return Stack Buffer</a:t>
            </a:r>
          </a:p>
          <a:p>
            <a:pPr lvl="1"/>
            <a:r>
              <a:rPr lang="en-US"/>
              <a:t>Holds subroutine targets</a:t>
            </a:r>
          </a:p>
          <a:p>
            <a:pPr lvl="1"/>
            <a:r>
              <a:rPr lang="en-US"/>
              <a:t>Renames the stack buffer so that it is repaired after mispredicted returns</a:t>
            </a:r>
          </a:p>
          <a:p>
            <a:pPr lvl="1"/>
            <a:r>
              <a:rPr lang="en-US"/>
              <a:t>Separate return stack buffer for each SMT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/>
          <a:p>
            <a:fld id="{998AAEBF-222D-5D4B-8A1E-A742EFD64A1D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7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x86 Decoding</a:t>
            </a:r>
          </a:p>
        </p:txBody>
      </p:sp>
      <p:sp>
        <p:nvSpPr>
          <p:cNvPr id="187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Translate up to 4 x86 instructions into uOPS each cycle</a:t>
            </a:r>
          </a:p>
          <a:p>
            <a:r>
              <a:rPr lang="en-US"/>
              <a:t>Only first x86 instruction in group can be complex (maps to 1-4 uOPS), rest must be simple (map to one uOP) </a:t>
            </a:r>
          </a:p>
          <a:p>
            <a:r>
              <a:rPr lang="en-US"/>
              <a:t>Even more complex instructions, jump into microcode engine which spits out stream of uOPS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6261</TotalTime>
  <Pages>12</Pages>
  <Words>1018</Words>
  <Application>Microsoft Macintosh PowerPoint</Application>
  <PresentationFormat>Letter Paper (8.5x11 in)</PresentationFormat>
  <Paragraphs>166</Paragraphs>
  <Slides>24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CS252-template</vt:lpstr>
      <vt:lpstr>Office Theme</vt:lpstr>
      <vt:lpstr>CSE 490/590 Computer Architecture  Putting it all together: Intel Nehalem</vt:lpstr>
      <vt:lpstr>Intel Nehalem</vt:lpstr>
      <vt:lpstr>Nehalem System Example: Apple Mac Pro Desktop 2009</vt:lpstr>
      <vt:lpstr>Building Blocks to support “Family” of processors</vt:lpstr>
      <vt:lpstr>Nehalem Die Photo</vt:lpstr>
      <vt:lpstr>Slide 6</vt:lpstr>
      <vt:lpstr>Front-End Instruction Fetch &amp; Decode</vt:lpstr>
      <vt:lpstr>Branch Prediction</vt:lpstr>
      <vt:lpstr>x86 Decoding</vt:lpstr>
      <vt:lpstr>Split x86 in small uOPs, then fuse back into bigger units</vt:lpstr>
      <vt:lpstr>Loop Stream Detectors save Power</vt:lpstr>
      <vt:lpstr>Out-of-Order Execution Engine</vt:lpstr>
      <vt:lpstr>SMT effects in OoO Execution Core</vt:lpstr>
      <vt:lpstr>Nehalem Memory Hierarchy Overview</vt:lpstr>
      <vt:lpstr>All Sockets can Access all Data</vt:lpstr>
      <vt:lpstr>Core’s Private Memory System</vt:lpstr>
      <vt:lpstr>Slide 17</vt:lpstr>
      <vt:lpstr>Cache Hierarchy Latencies</vt:lpstr>
      <vt:lpstr>Nehalem Virtual Memory Details</vt:lpstr>
      <vt:lpstr>Virtualization Support</vt:lpstr>
      <vt:lpstr>Core Area Breakdown</vt:lpstr>
      <vt:lpstr>Slide 22</vt:lpstr>
      <vt:lpstr>CSE 490/590 Administrivia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391</cp:revision>
  <cp:lastPrinted>2011-04-20T13:22:52Z</cp:lastPrinted>
  <dcterms:created xsi:type="dcterms:W3CDTF">2011-04-29T13:42:48Z</dcterms:created>
  <dcterms:modified xsi:type="dcterms:W3CDTF">2011-04-29T13:49:33Z</dcterms:modified>
  <cp:category/>
</cp:coreProperties>
</file>