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581" r:id="rId4"/>
    <p:sldId id="635" r:id="rId5"/>
    <p:sldId id="636" r:id="rId6"/>
    <p:sldId id="637" r:id="rId7"/>
    <p:sldId id="640" r:id="rId8"/>
    <p:sldId id="641" r:id="rId9"/>
    <p:sldId id="645" r:id="rId10"/>
    <p:sldId id="646" r:id="rId11"/>
    <p:sldId id="677" r:id="rId12"/>
    <p:sldId id="647" r:id="rId13"/>
    <p:sldId id="648" r:id="rId14"/>
    <p:sldId id="649" r:id="rId15"/>
    <p:sldId id="678" r:id="rId16"/>
    <p:sldId id="657" r:id="rId17"/>
    <p:sldId id="658" r:id="rId18"/>
    <p:sldId id="659" r:id="rId19"/>
    <p:sldId id="662" r:id="rId20"/>
    <p:sldId id="676" r:id="rId21"/>
    <p:sldId id="543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10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0A5D1-E7E8-644E-8BBB-D944EF35B67B}" type="slidenum">
              <a:rPr lang="en-US"/>
              <a:pPr/>
              <a:t>11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62F35-F142-A84D-9EA0-B256EB463752}" type="slidenum">
              <a:rPr lang="en-US"/>
              <a:pPr/>
              <a:t>12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Kill takes precedence over stall.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24BC4-8B9C-0748-A4DA-EE70CA48FD9A}" type="slidenum">
              <a:rPr lang="en-US"/>
              <a:pPr/>
              <a:t>13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14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C3E24-4F8D-A34F-8F01-4E1B83B25DA5}" type="slidenum">
              <a:rPr lang="en-US"/>
              <a:pPr/>
              <a:t>15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B2699-1491-444C-BB1B-A618F7F3A48E}" type="slidenum">
              <a:rPr lang="en-US"/>
              <a:pPr/>
              <a:t>16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8CDD-8219-674E-897C-ADB28CB6F6BF}" type="slidenum">
              <a:rPr lang="en-US"/>
              <a:pPr/>
              <a:t>17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5274C-357D-A946-89CE-F4F6B325341E}" type="slidenum">
              <a:rPr lang="en-US"/>
              <a:pPr/>
              <a:t>18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82A85-EED7-A74E-801E-121177BAA77E}" type="slidenum">
              <a:rPr lang="en-US"/>
              <a:pPr/>
              <a:t>3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84E2-56A8-B446-9528-D8747023A2AA}" type="slidenum">
              <a:rPr lang="en-US"/>
              <a:pPr/>
              <a:t>4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529B2-DD51-E44E-AFD4-50DB7D789DAE}" type="slidenum">
              <a:rPr lang="en-US"/>
              <a:pPr/>
              <a:t>5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6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3CC61-96F8-0549-A6F1-ECFB64546412}" type="slidenum">
              <a:rPr lang="en-US"/>
              <a:pPr/>
              <a:t>7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8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1B699-27FD-2346-8EAC-22E82046F279}" type="slidenum">
              <a:rPr lang="en-US"/>
              <a:pPr/>
              <a:t>9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 III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Harvard-Style Datapath for MIPS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81033" name="Rectangle 4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81034" name="Freeform 5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5" name="Line 6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6" name="Line 7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03" name="Freeform 8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Freeform 9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Freeform 10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3792538" y="1390650"/>
            <a:ext cx="8493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80907" name="Rectangle 12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08" name="Freeform 13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10" name="Freeform 15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Freeform 16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81016" name="Rectangle 18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1017" name="Line 19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8" name="Freeform 20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9" name="Rectangle 21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81020" name="Rectangle 22"/>
            <p:cNvSpPr>
              <a:spLocks noChangeArrowheads="1"/>
            </p:cNvSpPr>
            <p:nvPr/>
          </p:nvSpPr>
          <p:spPr bwMode="auto">
            <a:xfrm>
              <a:off x="4573" y="876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81021" name="Freeform 23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2" name="Freeform 24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3" name="Freeform 25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4" name="Rectangle 26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5" name="Rectangle 27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81026" name="Rectangle 28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81027" name="Rectangle 29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81028" name="Rectangle 30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81029" name="Rectangle 31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81031" name="Line 33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2" name="Line 34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80935" name="Freeform 39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6" name="Freeform 40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7" name="Freeform 41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8" name="Freeform 42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9" name="Freeform 43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0" name="Freeform 44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1" name="Freeform 45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5" name="Line 49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3117" y="3916"/>
              <a:ext cx="33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1" name="Rectangle 55"/>
            <p:cNvSpPr>
              <a:spLocks noChangeArrowheads="1"/>
            </p:cNvSpPr>
            <p:nvPr/>
          </p:nvSpPr>
          <p:spPr bwMode="auto">
            <a:xfrm>
              <a:off x="2197" y="3913"/>
              <a:ext cx="40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80952" name="Rectangle 56"/>
            <p:cNvSpPr>
              <a:spLocks noChangeArrowheads="1"/>
            </p:cNvSpPr>
            <p:nvPr/>
          </p:nvSpPr>
          <p:spPr bwMode="auto">
            <a:xfrm>
              <a:off x="1189" y="3913"/>
              <a:ext cx="4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9" name="Rectangle 63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3" name="Freeform 67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7" name="Rectangle 71"/>
            <p:cNvSpPr>
              <a:spLocks noChangeArrowheads="1"/>
            </p:cNvSpPr>
            <p:nvPr/>
          </p:nvSpPr>
          <p:spPr bwMode="auto">
            <a:xfrm>
              <a:off x="270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80968" name="Line 72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9" name="Rectangle 73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0970" name="Line 74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1" name="Oval 75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2" name="Freeform 76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3" name="Line 77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4" name="Line 78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6" name="Line 80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7" name="Rectangle 81"/>
            <p:cNvSpPr>
              <a:spLocks noChangeArrowheads="1"/>
            </p:cNvSpPr>
            <p:nvPr/>
          </p:nvSpPr>
          <p:spPr bwMode="auto">
            <a:xfrm>
              <a:off x="3632" y="39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80978" name="Freeform 82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9" name="Freeform 83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81003" name="Rectangle 85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04" name="Line 86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7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81006" name="Freeform 88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89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8101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8101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8101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8100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9" name="Line 95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10" name="Rectangle 96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81011" name="Freeform 97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0981" name="Rectangle 98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2" name="Rectangle 99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983" name="Rectangle 100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0984" name="Rectangle 101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0985" name="Rectangle 102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0986" name="Rectangle 103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0987" name="Rectangle 104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0988" name="Rectangle 105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0989" name="Rectangle 106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7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81001" name="Rectangle 108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2" name="Rectangle 109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80999" name="Freeform 111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0" name="Rectangle 112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3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80997" name="Line 11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8" name="Line 11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80995" name="Rectangle 117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6" name="Rectangle 118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80994" name="Freeform 119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14" name="Freeform 120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5" name="Freeform 121"/>
          <p:cNvSpPr>
            <a:spLocks/>
          </p:cNvSpPr>
          <p:nvPr/>
        </p:nvSpPr>
        <p:spPr bwMode="auto">
          <a:xfrm>
            <a:off x="4432300" y="2349500"/>
            <a:ext cx="3859213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Line 122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Text Box 123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80918" name="Freeform 124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Rectangle 125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80920" name="Rectangle 126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80921" name="Freeform 127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2" name="Freeform 128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Freeform 129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Freeform 130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5" name="Rectangle 131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80926" name="Rectangle 132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80927" name="Oval 133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8" name="Line 134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Line 135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0" name="Freeform 136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Rectangle 137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191-0B81-C446-BE50-8C7E9444BCF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1524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Speculate next address is PC+4</a:t>
            </a:r>
          </a:p>
        </p:txBody>
      </p:sp>
      <p:sp>
        <p:nvSpPr>
          <p:cNvPr id="1310723" name="Rectangle 3"/>
          <p:cNvSpPr>
            <a:spLocks noChangeArrowheads="1"/>
          </p:cNvSpPr>
          <p:nvPr/>
        </p:nvSpPr>
        <p:spPr bwMode="auto">
          <a:xfrm>
            <a:off x="431800" y="4997450"/>
            <a:ext cx="2630488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8263" y="5513388"/>
            <a:ext cx="2527300" cy="454025"/>
            <a:chOff x="843" y="3727"/>
            <a:chExt cx="1592" cy="286"/>
          </a:xfrm>
        </p:grpSpPr>
        <p:sp>
          <p:nvSpPr>
            <p:cNvPr id="1310725" name="Line 5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26" name="Rectangle 6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sp>
        <p:nvSpPr>
          <p:cNvPr id="1310727" name="Text Box 7"/>
          <p:cNvSpPr txBox="1">
            <a:spLocks noChangeArrowheads="1"/>
          </p:cNvSpPr>
          <p:nvPr/>
        </p:nvSpPr>
        <p:spPr bwMode="auto">
          <a:xfrm>
            <a:off x="4348163" y="5046663"/>
            <a:ext cx="46005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A jump instruction kills (not stalls)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the following instruction</a:t>
            </a:r>
            <a:endParaRPr lang="en-US" sz="2000" i="1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0728" name="Rectangle 8"/>
          <p:cNvSpPr>
            <a:spLocks noChangeArrowheads="1"/>
          </p:cNvSpPr>
          <p:nvPr/>
        </p:nvSpPr>
        <p:spPr bwMode="auto">
          <a:xfrm>
            <a:off x="3702050" y="8128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0729" name="Rectangle 9"/>
          <p:cNvSpPr>
            <a:spLocks noChangeArrowheads="1"/>
          </p:cNvSpPr>
          <p:nvPr/>
        </p:nvSpPr>
        <p:spPr bwMode="auto">
          <a:xfrm>
            <a:off x="7412038" y="578643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How?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806450"/>
            <a:ext cx="7388225" cy="3862388"/>
            <a:chOff x="424" y="762"/>
            <a:chExt cx="4654" cy="2433"/>
          </a:xfrm>
        </p:grpSpPr>
        <p:sp>
          <p:nvSpPr>
            <p:cNvPr id="1310731" name="Text Box 11"/>
            <p:cNvSpPr txBox="1">
              <a:spLocks noChangeArrowheads="1"/>
            </p:cNvSpPr>
            <p:nvPr/>
          </p:nvSpPr>
          <p:spPr bwMode="auto">
            <a:xfrm>
              <a:off x="2252" y="2998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0732" name="Text Box 12"/>
            <p:cNvSpPr txBox="1">
              <a:spLocks noChangeArrowheads="1"/>
            </p:cNvSpPr>
            <p:nvPr/>
          </p:nvSpPr>
          <p:spPr bwMode="auto">
            <a:xfrm>
              <a:off x="4001" y="2049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0733" name="Text Box 13"/>
            <p:cNvSpPr txBox="1">
              <a:spLocks noChangeArrowheads="1"/>
            </p:cNvSpPr>
            <p:nvPr/>
          </p:nvSpPr>
          <p:spPr bwMode="auto">
            <a:xfrm>
              <a:off x="579" y="2908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  <p:sp>
          <p:nvSpPr>
            <p:cNvPr id="1310734" name="Freeform 14"/>
            <p:cNvSpPr>
              <a:spLocks/>
            </p:cNvSpPr>
            <p:nvPr/>
          </p:nvSpPr>
          <p:spPr bwMode="auto">
            <a:xfrm>
              <a:off x="1107" y="1512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5" name="AutoShape 15"/>
            <p:cNvSpPr>
              <a:spLocks noChangeArrowheads="1"/>
            </p:cNvSpPr>
            <p:nvPr/>
          </p:nvSpPr>
          <p:spPr bwMode="auto">
            <a:xfrm>
              <a:off x="2763" y="2596"/>
              <a:ext cx="1863" cy="595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6" name="Freeform 16"/>
            <p:cNvSpPr>
              <a:spLocks/>
            </p:cNvSpPr>
            <p:nvPr/>
          </p:nvSpPr>
          <p:spPr bwMode="auto">
            <a:xfrm flipH="1">
              <a:off x="2311" y="970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7" name="Freeform 17"/>
            <p:cNvSpPr>
              <a:spLocks/>
            </p:cNvSpPr>
            <p:nvPr/>
          </p:nvSpPr>
          <p:spPr bwMode="auto">
            <a:xfrm>
              <a:off x="716" y="1023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8" name="Freeform 18"/>
            <p:cNvSpPr>
              <a:spLocks/>
            </p:cNvSpPr>
            <p:nvPr/>
          </p:nvSpPr>
          <p:spPr bwMode="auto">
            <a:xfrm>
              <a:off x="2342" y="1024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9" name="Rectangle 19"/>
            <p:cNvSpPr>
              <a:spLocks noChangeArrowheads="1"/>
            </p:cNvSpPr>
            <p:nvPr/>
          </p:nvSpPr>
          <p:spPr bwMode="auto">
            <a:xfrm>
              <a:off x="4033" y="1715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0" name="Freeform 20"/>
            <p:cNvSpPr>
              <a:spLocks/>
            </p:cNvSpPr>
            <p:nvPr/>
          </p:nvSpPr>
          <p:spPr bwMode="auto">
            <a:xfrm>
              <a:off x="4066" y="1969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1" name="Rectangle 21"/>
            <p:cNvSpPr>
              <a:spLocks noChangeArrowheads="1"/>
            </p:cNvSpPr>
            <p:nvPr/>
          </p:nvSpPr>
          <p:spPr bwMode="auto">
            <a:xfrm>
              <a:off x="4895" y="171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2" name="Freeform 22"/>
            <p:cNvSpPr>
              <a:spLocks/>
            </p:cNvSpPr>
            <p:nvPr/>
          </p:nvSpPr>
          <p:spPr bwMode="auto">
            <a:xfrm>
              <a:off x="4928" y="196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3" name="Freeform 23"/>
            <p:cNvSpPr>
              <a:spLocks/>
            </p:cNvSpPr>
            <p:nvPr/>
          </p:nvSpPr>
          <p:spPr bwMode="auto">
            <a:xfrm>
              <a:off x="2654" y="1934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4" name="Line 24"/>
            <p:cNvSpPr>
              <a:spLocks noChangeShapeType="1"/>
            </p:cNvSpPr>
            <p:nvPr/>
          </p:nvSpPr>
          <p:spPr bwMode="auto">
            <a:xfrm>
              <a:off x="4162" y="1883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5" name="Rectangle 25"/>
            <p:cNvSpPr>
              <a:spLocks noChangeArrowheads="1"/>
            </p:cNvSpPr>
            <p:nvPr/>
          </p:nvSpPr>
          <p:spPr bwMode="auto">
            <a:xfrm>
              <a:off x="3985" y="1778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6" name="Rectangle 26"/>
            <p:cNvSpPr>
              <a:spLocks noChangeArrowheads="1"/>
            </p:cNvSpPr>
            <p:nvPr/>
          </p:nvSpPr>
          <p:spPr bwMode="auto">
            <a:xfrm>
              <a:off x="4839" y="1773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7" name="Freeform 27"/>
            <p:cNvSpPr>
              <a:spLocks/>
            </p:cNvSpPr>
            <p:nvPr/>
          </p:nvSpPr>
          <p:spPr bwMode="auto">
            <a:xfrm>
              <a:off x="822" y="2066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8" name="Freeform 28"/>
            <p:cNvSpPr>
              <a:spLocks/>
            </p:cNvSpPr>
            <p:nvPr/>
          </p:nvSpPr>
          <p:spPr bwMode="auto">
            <a:xfrm>
              <a:off x="798" y="2698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9" name="Rectangle 29"/>
            <p:cNvSpPr>
              <a:spLocks noChangeArrowheads="1"/>
            </p:cNvSpPr>
            <p:nvPr/>
          </p:nvSpPr>
          <p:spPr bwMode="auto">
            <a:xfrm>
              <a:off x="662" y="2514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0" name="Line 30"/>
            <p:cNvSpPr>
              <a:spLocks noChangeShapeType="1"/>
            </p:cNvSpPr>
            <p:nvPr/>
          </p:nvSpPr>
          <p:spPr bwMode="auto">
            <a:xfrm>
              <a:off x="806" y="269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1" name="Rectangle 31"/>
            <p:cNvSpPr>
              <a:spLocks noChangeArrowheads="1"/>
            </p:cNvSpPr>
            <p:nvPr/>
          </p:nvSpPr>
          <p:spPr bwMode="auto">
            <a:xfrm>
              <a:off x="613" y="2638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10752" name="Freeform 32"/>
            <p:cNvSpPr>
              <a:spLocks/>
            </p:cNvSpPr>
            <p:nvPr/>
          </p:nvSpPr>
          <p:spPr bwMode="auto">
            <a:xfrm>
              <a:off x="702" y="282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3" name="Rectangle 33"/>
            <p:cNvSpPr>
              <a:spLocks noChangeArrowheads="1"/>
            </p:cNvSpPr>
            <p:nvPr/>
          </p:nvSpPr>
          <p:spPr bwMode="auto">
            <a:xfrm>
              <a:off x="997" y="2601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4" name="Rectangle 34"/>
            <p:cNvSpPr>
              <a:spLocks noChangeArrowheads="1"/>
            </p:cNvSpPr>
            <p:nvPr/>
          </p:nvSpPr>
          <p:spPr bwMode="auto">
            <a:xfrm>
              <a:off x="964" y="2599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310755" name="Rectangle 35"/>
            <p:cNvSpPr>
              <a:spLocks noChangeArrowheads="1"/>
            </p:cNvSpPr>
            <p:nvPr/>
          </p:nvSpPr>
          <p:spPr bwMode="auto">
            <a:xfrm>
              <a:off x="1198" y="2713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310756" name="Rectangle 36"/>
            <p:cNvSpPr>
              <a:spLocks noChangeArrowheads="1"/>
            </p:cNvSpPr>
            <p:nvPr/>
          </p:nvSpPr>
          <p:spPr bwMode="auto">
            <a:xfrm>
              <a:off x="955" y="2871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310757" name="Rectangle 37"/>
            <p:cNvSpPr>
              <a:spLocks noChangeArrowheads="1"/>
            </p:cNvSpPr>
            <p:nvPr/>
          </p:nvSpPr>
          <p:spPr bwMode="auto">
            <a:xfrm>
              <a:off x="732" y="170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310758" name="Line 38"/>
            <p:cNvSpPr>
              <a:spLocks noChangeShapeType="1"/>
            </p:cNvSpPr>
            <p:nvPr/>
          </p:nvSpPr>
          <p:spPr bwMode="auto">
            <a:xfrm>
              <a:off x="1001" y="1777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9" name="Freeform 39"/>
            <p:cNvSpPr>
              <a:spLocks/>
            </p:cNvSpPr>
            <p:nvPr/>
          </p:nvSpPr>
          <p:spPr bwMode="auto">
            <a:xfrm>
              <a:off x="1045" y="1729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0" name="Rectangle 40"/>
            <p:cNvSpPr>
              <a:spLocks noChangeArrowheads="1"/>
            </p:cNvSpPr>
            <p:nvPr/>
          </p:nvSpPr>
          <p:spPr bwMode="auto">
            <a:xfrm>
              <a:off x="1059" y="1847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3276" y="1691"/>
              <a:ext cx="748" cy="330"/>
              <a:chOff x="2532" y="1410"/>
              <a:chExt cx="748" cy="330"/>
            </a:xfrm>
          </p:grpSpPr>
          <p:sp>
            <p:nvSpPr>
              <p:cNvPr id="1310762" name="Freeform 42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3" name="Rectangle 43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310764" name="Line 44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5" name="Line 45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0766" name="Rectangle 46"/>
            <p:cNvSpPr>
              <a:spLocks noChangeArrowheads="1"/>
            </p:cNvSpPr>
            <p:nvPr/>
          </p:nvSpPr>
          <p:spPr bwMode="auto">
            <a:xfrm>
              <a:off x="2296" y="264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7" name="Freeform 47"/>
            <p:cNvSpPr>
              <a:spLocks/>
            </p:cNvSpPr>
            <p:nvPr/>
          </p:nvSpPr>
          <p:spPr bwMode="auto">
            <a:xfrm>
              <a:off x="2329" y="2901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8" name="Rectangle 48"/>
            <p:cNvSpPr>
              <a:spLocks noChangeArrowheads="1"/>
            </p:cNvSpPr>
            <p:nvPr/>
          </p:nvSpPr>
          <p:spPr bwMode="auto">
            <a:xfrm>
              <a:off x="2257" y="2714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69" name="Text Box 49"/>
            <p:cNvSpPr txBox="1">
              <a:spLocks noChangeArrowheads="1"/>
            </p:cNvSpPr>
            <p:nvPr/>
          </p:nvSpPr>
          <p:spPr bwMode="auto">
            <a:xfrm>
              <a:off x="4004" y="1522"/>
              <a:ext cx="17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10770" name="Text Box 50"/>
            <p:cNvSpPr txBox="1">
              <a:spLocks noChangeArrowheads="1"/>
            </p:cNvSpPr>
            <p:nvPr/>
          </p:nvSpPr>
          <p:spPr bwMode="auto">
            <a:xfrm>
              <a:off x="4860" y="1517"/>
              <a:ext cx="19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10771" name="Line 51"/>
            <p:cNvSpPr>
              <a:spLocks noChangeShapeType="1"/>
            </p:cNvSpPr>
            <p:nvPr/>
          </p:nvSpPr>
          <p:spPr bwMode="auto">
            <a:xfrm flipV="1">
              <a:off x="2411" y="2810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2" name="Line 52"/>
            <p:cNvSpPr>
              <a:spLocks noChangeShapeType="1"/>
            </p:cNvSpPr>
            <p:nvPr/>
          </p:nvSpPr>
          <p:spPr bwMode="auto">
            <a:xfrm>
              <a:off x="1470" y="2812"/>
              <a:ext cx="8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3" name="Freeform 53"/>
            <p:cNvSpPr>
              <a:spLocks/>
            </p:cNvSpPr>
            <p:nvPr/>
          </p:nvSpPr>
          <p:spPr bwMode="auto">
            <a:xfrm>
              <a:off x="934" y="1106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4" name="Freeform 54"/>
            <p:cNvSpPr>
              <a:spLocks/>
            </p:cNvSpPr>
            <p:nvPr/>
          </p:nvSpPr>
          <p:spPr bwMode="auto">
            <a:xfrm>
              <a:off x="424" y="1359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2375" y="1389"/>
              <a:ext cx="385" cy="241"/>
              <a:chOff x="2375" y="1063"/>
              <a:chExt cx="385" cy="241"/>
            </a:xfrm>
          </p:grpSpPr>
          <p:sp>
            <p:nvSpPr>
              <p:cNvPr id="1310776" name="Freeform 56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77" name="Rectangle 57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0778" name="Freeform 58"/>
            <p:cNvSpPr>
              <a:spLocks/>
            </p:cNvSpPr>
            <p:nvPr/>
          </p:nvSpPr>
          <p:spPr bwMode="auto">
            <a:xfrm>
              <a:off x="1088" y="1193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9" name="Freeform 59"/>
            <p:cNvSpPr>
              <a:spLocks/>
            </p:cNvSpPr>
            <p:nvPr/>
          </p:nvSpPr>
          <p:spPr bwMode="auto">
            <a:xfrm>
              <a:off x="823" y="1625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0" name="AutoShape 60"/>
            <p:cNvSpPr>
              <a:spLocks noChangeArrowheads="1"/>
            </p:cNvSpPr>
            <p:nvPr/>
          </p:nvSpPr>
          <p:spPr bwMode="auto">
            <a:xfrm>
              <a:off x="2832" y="2009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Jump?</a:t>
              </a:r>
            </a:p>
          </p:txBody>
        </p:sp>
        <p:sp>
          <p:nvSpPr>
            <p:cNvPr id="1310781" name="Line 61"/>
            <p:cNvSpPr>
              <a:spLocks noChangeShapeType="1"/>
            </p:cNvSpPr>
            <p:nvPr/>
          </p:nvSpPr>
          <p:spPr bwMode="auto">
            <a:xfrm>
              <a:off x="2663" y="2144"/>
              <a:ext cx="2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2" name="Line 62"/>
            <p:cNvSpPr>
              <a:spLocks noChangeShapeType="1"/>
            </p:cNvSpPr>
            <p:nvPr/>
          </p:nvSpPr>
          <p:spPr bwMode="auto">
            <a:xfrm rot="-5400000">
              <a:off x="2510" y="1775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3" name="Freeform 63"/>
            <p:cNvSpPr>
              <a:spLocks/>
            </p:cNvSpPr>
            <p:nvPr/>
          </p:nvSpPr>
          <p:spPr bwMode="auto">
            <a:xfrm>
              <a:off x="1112" y="1296"/>
              <a:ext cx="2032" cy="1388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4" name="Rectangle 64"/>
            <p:cNvSpPr>
              <a:spLocks noChangeArrowheads="1"/>
            </p:cNvSpPr>
            <p:nvPr/>
          </p:nvSpPr>
          <p:spPr bwMode="auto">
            <a:xfrm>
              <a:off x="714" y="762"/>
              <a:ext cx="155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PCSrc</a:t>
              </a:r>
              <a:r>
                <a:rPr lang="en-US" sz="1200">
                  <a:solidFill>
                    <a:schemeClr val="bg2"/>
                  </a:solidFill>
                  <a:latin typeface="Verdana" charset="0"/>
                </a:rPr>
                <a:t> (pc+4 / jabs / rind/ br)</a:t>
              </a:r>
            </a:p>
          </p:txBody>
        </p:sp>
        <p:sp>
          <p:nvSpPr>
            <p:cNvPr id="1310785" name="Line 65"/>
            <p:cNvSpPr>
              <a:spLocks noChangeShapeType="1"/>
            </p:cNvSpPr>
            <p:nvPr/>
          </p:nvSpPr>
          <p:spPr bwMode="auto">
            <a:xfrm>
              <a:off x="1016" y="896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6" name="Oval 66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7" name="Line 67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8" name="Freeform 68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9" name="Freeform 69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Oval 72"/>
          <p:cNvSpPr/>
          <p:nvPr/>
        </p:nvSpPr>
        <p:spPr bwMode="auto">
          <a:xfrm>
            <a:off x="3705225" y="11842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27" grpId="0" autoUpdateAnimBg="0"/>
      <p:bldP spid="13107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3DDF-9BA6-3343-B209-AC306CBD29A2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1746" name="Oval 2"/>
          <p:cNvSpPr>
            <a:spLocks noChangeArrowheads="1"/>
          </p:cNvSpPr>
          <p:nvPr/>
        </p:nvSpPr>
        <p:spPr bwMode="auto">
          <a:xfrm>
            <a:off x="2908300" y="3800475"/>
            <a:ext cx="508000" cy="711200"/>
          </a:xfrm>
          <a:prstGeom prst="ellipse">
            <a:avLst/>
          </a:prstGeom>
          <a:solidFill>
            <a:srgbClr val="CFBDC8"/>
          </a:solidFill>
          <a:ln w="9525">
            <a:solidFill>
              <a:srgbClr val="B69CA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Jumps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1800" y="5149850"/>
            <a:ext cx="3433763" cy="1187450"/>
            <a:chOff x="272" y="3402"/>
            <a:chExt cx="2163" cy="748"/>
          </a:xfrm>
        </p:grpSpPr>
        <p:sp>
          <p:nvSpPr>
            <p:cNvPr id="1311749" name="Rectangle 5"/>
            <p:cNvSpPr>
              <a:spLocks noChangeArrowheads="1"/>
            </p:cNvSpPr>
            <p:nvPr/>
          </p:nvSpPr>
          <p:spPr bwMode="auto">
            <a:xfrm>
              <a:off x="272" y="3402"/>
              <a:ext cx="1657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096	ADD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chemeClr val="accent2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	100	J 304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104	ADD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304	ADD</a:t>
              </a:r>
            </a:p>
          </p:txBody>
        </p:sp>
        <p:sp>
          <p:nvSpPr>
            <p:cNvPr id="1311750" name="Line 6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51" name="Rectangle 7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9163" y="2963863"/>
            <a:ext cx="5745162" cy="1781175"/>
            <a:chOff x="579" y="2025"/>
            <a:chExt cx="3619" cy="1122"/>
          </a:xfrm>
        </p:grpSpPr>
        <p:sp>
          <p:nvSpPr>
            <p:cNvPr id="1311753" name="Text Box 9"/>
            <p:cNvSpPr txBox="1">
              <a:spLocks noChangeArrowheads="1"/>
            </p:cNvSpPr>
            <p:nvPr/>
          </p:nvSpPr>
          <p:spPr bwMode="auto">
            <a:xfrm>
              <a:off x="2252" y="297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754" name="Text Box 10"/>
            <p:cNvSpPr txBox="1">
              <a:spLocks noChangeArrowheads="1"/>
            </p:cNvSpPr>
            <p:nvPr/>
          </p:nvSpPr>
          <p:spPr bwMode="auto">
            <a:xfrm>
              <a:off x="4001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55" name="Text Box 11"/>
            <p:cNvSpPr txBox="1">
              <a:spLocks noChangeArrowheads="1"/>
            </p:cNvSpPr>
            <p:nvPr/>
          </p:nvSpPr>
          <p:spPr bwMode="auto">
            <a:xfrm>
              <a:off x="579" y="2884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</p:grpSp>
      <p:sp>
        <p:nvSpPr>
          <p:cNvPr id="1311756" name="Freeform 12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7" name="AutoShape 13"/>
          <p:cNvSpPr>
            <a:spLocks noChangeArrowheads="1"/>
          </p:cNvSpPr>
          <p:nvPr/>
        </p:nvSpPr>
        <p:spPr bwMode="auto">
          <a:xfrm>
            <a:off x="4386263" y="3832225"/>
            <a:ext cx="2957512" cy="9445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8" name="Freeform 14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9" name="Freeform 15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0" name="Freeform 16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1" name="Rectangle 17"/>
          <p:cNvSpPr>
            <a:spLocks noChangeArrowheads="1"/>
          </p:cNvSpPr>
          <p:nvPr/>
        </p:nvSpPr>
        <p:spPr bwMode="auto">
          <a:xfrm>
            <a:off x="3702050" y="9271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1762" name="Rectangle 18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3" name="Freeform 19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4" name="Rectangle 20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5" name="Freeform 21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6" name="Freeform 22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7" name="Line 23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8" name="Rectangle 24"/>
          <p:cNvSpPr>
            <a:spLocks noChangeArrowheads="1"/>
          </p:cNvSpPr>
          <p:nvPr/>
        </p:nvSpPr>
        <p:spPr bwMode="auto">
          <a:xfrm>
            <a:off x="6326188" y="2533650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69" name="Rectangle 25"/>
          <p:cNvSpPr>
            <a:spLocks noChangeArrowheads="1"/>
          </p:cNvSpPr>
          <p:nvPr/>
        </p:nvSpPr>
        <p:spPr bwMode="auto">
          <a:xfrm>
            <a:off x="7681913" y="2525713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70" name="Freeform 26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1" name="Freeform 27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2" name="Rectangle 28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3" name="Line 29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4" name="Rectangle 30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1775" name="Freeform 31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6" name="Rectangle 32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7" name="Rectangle 33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1778" name="Rectangle 34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1779" name="Rectangle 35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1780" name="Rectangle 36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1781" name="Line 37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2" name="Freeform 38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3" name="Rectangle 39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200650" y="2395538"/>
            <a:ext cx="1187450" cy="523875"/>
            <a:chOff x="2532" y="1410"/>
            <a:chExt cx="748" cy="330"/>
          </a:xfrm>
        </p:grpSpPr>
        <p:sp>
          <p:nvSpPr>
            <p:cNvPr id="1311785" name="Freeform 41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6" name="Rectangle 42"/>
            <p:cNvSpPr>
              <a:spLocks noChangeArrowheads="1"/>
            </p:cNvSpPr>
            <p:nvPr/>
          </p:nvSpPr>
          <p:spPr bwMode="auto">
            <a:xfrm>
              <a:off x="2532" y="1410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311787" name="Line 43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8" name="Line 44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789" name="Rectangle 45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0" name="Freeform 46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1" name="Rectangle 47"/>
          <p:cNvSpPr>
            <a:spLocks noChangeArrowheads="1"/>
          </p:cNvSpPr>
          <p:nvPr/>
        </p:nvSpPr>
        <p:spPr bwMode="auto">
          <a:xfrm>
            <a:off x="3582988" y="40195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92" name="Text Box 48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1793" name="Text Box 49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1794" name="Line 50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5" name="Line 51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6" name="Freeform 52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7" name="Freeform 53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1799" name="Freeform 55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00" name="Rectangle 56"/>
            <p:cNvSpPr>
              <a:spLocks noChangeArrowheads="1"/>
            </p:cNvSpPr>
            <p:nvPr/>
          </p:nvSpPr>
          <p:spPr bwMode="auto">
            <a:xfrm>
              <a:off x="2421" y="1103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</p:grpSp>
      <p:sp>
        <p:nvSpPr>
          <p:cNvPr id="1311801" name="Freeform 57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2" name="Freeform 58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3" name="AutoShape 59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Jump?</a:t>
            </a:r>
          </a:p>
        </p:txBody>
      </p:sp>
      <p:sp>
        <p:nvSpPr>
          <p:cNvPr id="1311804" name="Line 60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5" name="Line 61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6" name="Freeform 62"/>
          <p:cNvSpPr>
            <a:spLocks/>
          </p:cNvSpPr>
          <p:nvPr/>
        </p:nvSpPr>
        <p:spPr bwMode="auto">
          <a:xfrm>
            <a:off x="1765300" y="1806575"/>
            <a:ext cx="3225800" cy="21653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7" name="Rectangle 63"/>
          <p:cNvSpPr>
            <a:spLocks noChangeArrowheads="1"/>
          </p:cNvSpPr>
          <p:nvPr/>
        </p:nvSpPr>
        <p:spPr bwMode="auto">
          <a:xfrm>
            <a:off x="1135063" y="920750"/>
            <a:ext cx="246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 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(pc+4 / jabs / rind/ br)</a:t>
            </a:r>
          </a:p>
        </p:txBody>
      </p:sp>
      <p:sp>
        <p:nvSpPr>
          <p:cNvPr id="1311808" name="Line 64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9" name="Rectangle 65"/>
          <p:cNvSpPr>
            <a:spLocks noChangeArrowheads="1"/>
          </p:cNvSpPr>
          <p:nvPr/>
        </p:nvSpPr>
        <p:spPr bwMode="auto">
          <a:xfrm>
            <a:off x="4816475" y="5027613"/>
            <a:ext cx="2857500" cy="92868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J, JAL 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nop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	 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IM</a:t>
            </a:r>
          </a:p>
        </p:txBody>
      </p:sp>
      <p:sp>
        <p:nvSpPr>
          <p:cNvPr id="1311810" name="Text Box 66"/>
          <p:cNvSpPr txBox="1">
            <a:spLocks noChangeArrowheads="1"/>
          </p:cNvSpPr>
          <p:nvPr/>
        </p:nvSpPr>
        <p:spPr bwMode="auto">
          <a:xfrm>
            <a:off x="6134100" y="1049338"/>
            <a:ext cx="2819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To kill a fetched instruction --  Insert a mux before IR</a:t>
            </a: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444750" y="3556000"/>
            <a:ext cx="1187450" cy="836613"/>
            <a:chOff x="1540" y="2406"/>
            <a:chExt cx="748" cy="527"/>
          </a:xfrm>
        </p:grpSpPr>
        <p:sp>
          <p:nvSpPr>
            <p:cNvPr id="1311813" name="Freeform 69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4" name="Rectangle 70"/>
            <p:cNvSpPr>
              <a:spLocks noChangeArrowheads="1"/>
            </p:cNvSpPr>
            <p:nvPr/>
          </p:nvSpPr>
          <p:spPr bwMode="auto">
            <a:xfrm>
              <a:off x="1540" y="2603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311815" name="Line 71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6" name="Line 72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7" name="Text Box 73"/>
            <p:cNvSpPr txBox="1">
              <a:spLocks noChangeArrowheads="1"/>
            </p:cNvSpPr>
            <p:nvPr/>
          </p:nvSpPr>
          <p:spPr bwMode="auto">
            <a:xfrm>
              <a:off x="1623" y="2406"/>
              <a:ext cx="429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IRSrc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D</a:t>
              </a:r>
              <a:endParaRPr lang="en-US" sz="12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311818" name="Line 74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906463" y="2959100"/>
            <a:ext cx="7129462" cy="1770063"/>
            <a:chOff x="571" y="2022"/>
            <a:chExt cx="4491" cy="1115"/>
          </a:xfrm>
        </p:grpSpPr>
        <p:sp>
          <p:nvSpPr>
            <p:cNvPr id="1311820" name="Text Box 76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821" name="Text Box 77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22" name="Text Box 78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304</a:t>
              </a:r>
            </a:p>
          </p:txBody>
        </p:sp>
        <p:sp>
          <p:nvSpPr>
            <p:cNvPr id="1311823" name="Text Box 79"/>
            <p:cNvSpPr txBox="1">
              <a:spLocks noChangeArrowheads="1"/>
            </p:cNvSpPr>
            <p:nvPr/>
          </p:nvSpPr>
          <p:spPr bwMode="auto">
            <a:xfrm>
              <a:off x="2203" y="2964"/>
              <a:ext cx="295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1825" name="Oval 81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6" name="Line 82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7" name="Freeform 83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8" name="Freeform 84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Oval 87"/>
          <p:cNvSpPr/>
          <p:nvPr/>
        </p:nvSpPr>
        <p:spPr bwMode="auto">
          <a:xfrm>
            <a:off x="3705225" y="12731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809" grpId="0" animBg="1" autoUpdateAnimBg="0"/>
      <p:bldP spid="13118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5232-93A9-374E-9AC6-FEE2ED4F8CAF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Jump Pipeline Diagrams</a:t>
            </a:r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011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 100: J 304		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endParaRPr lang="en-US" sz="1800" baseline="-2500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5511800" y="5951538"/>
            <a:ext cx="3140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41148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4" grpId="0" autoUpdateAnimBg="0"/>
      <p:bldP spid="1313796" grpId="0" build="p" autoUpdateAnimBg="0"/>
      <p:bldP spid="1313797" grpId="0" autoUpdateAnimBg="0"/>
      <p:bldP spid="1313798" grpId="0" autoUpdateAnimBg="0"/>
      <p:bldP spid="13137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Harvard-Style Datapath for MIPS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81033" name="Rectangle 4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81034" name="Freeform 5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5" name="Line 6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6" name="Line 7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03" name="Freeform 8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Freeform 9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Freeform 10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3792538" y="1390650"/>
            <a:ext cx="8493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80907" name="Rectangle 12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08" name="Freeform 13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10" name="Freeform 15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Freeform 16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81016" name="Rectangle 18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1017" name="Line 19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8" name="Freeform 20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9" name="Rectangle 21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81020" name="Rectangle 22"/>
            <p:cNvSpPr>
              <a:spLocks noChangeArrowheads="1"/>
            </p:cNvSpPr>
            <p:nvPr/>
          </p:nvSpPr>
          <p:spPr bwMode="auto">
            <a:xfrm>
              <a:off x="4573" y="876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81021" name="Freeform 23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2" name="Freeform 24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3" name="Freeform 25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4" name="Rectangle 26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5" name="Rectangle 27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81026" name="Rectangle 28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81027" name="Rectangle 29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81028" name="Rectangle 30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81029" name="Rectangle 31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81031" name="Line 33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2" name="Line 34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80935" name="Freeform 39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6" name="Freeform 40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7" name="Freeform 41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8" name="Freeform 42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9" name="Freeform 43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0" name="Freeform 44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1" name="Freeform 45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5" name="Line 49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3117" y="3916"/>
              <a:ext cx="33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1" name="Rectangle 55"/>
            <p:cNvSpPr>
              <a:spLocks noChangeArrowheads="1"/>
            </p:cNvSpPr>
            <p:nvPr/>
          </p:nvSpPr>
          <p:spPr bwMode="auto">
            <a:xfrm>
              <a:off x="2197" y="3913"/>
              <a:ext cx="40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80952" name="Rectangle 56"/>
            <p:cNvSpPr>
              <a:spLocks noChangeArrowheads="1"/>
            </p:cNvSpPr>
            <p:nvPr/>
          </p:nvSpPr>
          <p:spPr bwMode="auto">
            <a:xfrm>
              <a:off x="1189" y="3913"/>
              <a:ext cx="4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9" name="Rectangle 63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3" name="Freeform 67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7" name="Rectangle 71"/>
            <p:cNvSpPr>
              <a:spLocks noChangeArrowheads="1"/>
            </p:cNvSpPr>
            <p:nvPr/>
          </p:nvSpPr>
          <p:spPr bwMode="auto">
            <a:xfrm>
              <a:off x="270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80968" name="Line 72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9" name="Rectangle 73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0970" name="Line 74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1" name="Oval 75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2" name="Freeform 76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3" name="Line 77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4" name="Line 78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6" name="Line 80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7" name="Rectangle 81"/>
            <p:cNvSpPr>
              <a:spLocks noChangeArrowheads="1"/>
            </p:cNvSpPr>
            <p:nvPr/>
          </p:nvSpPr>
          <p:spPr bwMode="auto">
            <a:xfrm>
              <a:off x="3632" y="39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80978" name="Freeform 82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9" name="Freeform 83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81003" name="Rectangle 85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04" name="Line 86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7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81006" name="Freeform 88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89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8101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8101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8101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8100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9" name="Line 95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10" name="Rectangle 96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81011" name="Freeform 97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0981" name="Rectangle 98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2" name="Rectangle 99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983" name="Rectangle 100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0984" name="Rectangle 101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0985" name="Rectangle 102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0986" name="Rectangle 103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0987" name="Rectangle 104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0988" name="Rectangle 105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0989" name="Rectangle 106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7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81001" name="Rectangle 108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2" name="Rectangle 109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80999" name="Freeform 111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0" name="Rectangle 112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3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80997" name="Line 11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8" name="Line 11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80995" name="Rectangle 117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6" name="Rectangle 118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80994" name="Freeform 119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14" name="Freeform 120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5" name="Freeform 121"/>
          <p:cNvSpPr>
            <a:spLocks/>
          </p:cNvSpPr>
          <p:nvPr/>
        </p:nvSpPr>
        <p:spPr bwMode="auto">
          <a:xfrm>
            <a:off x="4432300" y="2349500"/>
            <a:ext cx="3859213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Line 122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Text Box 123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80918" name="Freeform 124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Rectangle 125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80920" name="Rectangle 126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80921" name="Freeform 127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2" name="Freeform 128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Freeform 129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Freeform 130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5" name="Rectangle 131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80926" name="Rectangle 132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80927" name="Oval 133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8" name="Line 134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Line 135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0" name="Freeform 136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Rectangle 137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399-ECEB-354D-A3B5-C3F2F17CB52C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314819" name="Rectangle 3"/>
          <p:cNvSpPr>
            <a:spLocks noChangeArrowheads="1"/>
          </p:cNvSpPr>
          <p:nvPr/>
        </p:nvSpPr>
        <p:spPr bwMode="auto">
          <a:xfrm>
            <a:off x="0" y="5111750"/>
            <a:ext cx="367506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BEQZ r1 +200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sp>
        <p:nvSpPr>
          <p:cNvPr id="1314820" name="AutoShape 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BEQZ?</a:t>
            </a:r>
          </a:p>
        </p:txBody>
      </p:sp>
      <p:sp>
        <p:nvSpPr>
          <p:cNvPr id="1314821" name="Line 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3100" y="920750"/>
            <a:ext cx="7585075" cy="3862388"/>
            <a:chOff x="424" y="738"/>
            <a:chExt cx="4778" cy="2433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9" y="2025"/>
              <a:ext cx="3619" cy="1122"/>
              <a:chOff x="579" y="2025"/>
              <a:chExt cx="3619" cy="1122"/>
            </a:xfrm>
          </p:grpSpPr>
          <p:sp>
            <p:nvSpPr>
              <p:cNvPr id="1314824" name="Text Box 8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197" cy="173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i="1">
                    <a:solidFill>
                      <a:schemeClr val="tx1"/>
                    </a:solidFill>
                    <a:latin typeface="Verdana" charset="0"/>
                  </a:rPr>
                  <a:t>I</a:t>
                </a:r>
                <a:r>
                  <a:rPr lang="en-US" sz="1200" i="1" baseline="-25000">
                    <a:solidFill>
                      <a:schemeClr val="tx1"/>
                    </a:solidFill>
                    <a:latin typeface="Verdana" charset="0"/>
                  </a:rPr>
                  <a:t>2</a:t>
                </a:r>
              </a:p>
            </p:txBody>
          </p:sp>
          <p:sp>
            <p:nvSpPr>
              <p:cNvPr id="1314825" name="Text Box 9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197" cy="173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i="1">
                    <a:solidFill>
                      <a:schemeClr val="tx1"/>
                    </a:solidFill>
                    <a:latin typeface="Verdana" charset="0"/>
                  </a:rPr>
                  <a:t>I</a:t>
                </a:r>
                <a:r>
                  <a:rPr lang="en-US" sz="1200" i="1" baseline="-25000">
                    <a:solidFill>
                      <a:schemeClr val="tx1"/>
                    </a:solidFill>
                    <a:latin typeface="Verdana" charset="0"/>
                  </a:rPr>
                  <a:t>1</a:t>
                </a:r>
                <a:endParaRPr lang="en-US" sz="1200" i="1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4826" name="Text Box 10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299" cy="173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i="1">
                    <a:solidFill>
                      <a:schemeClr val="tx1"/>
                    </a:solidFill>
                    <a:latin typeface="Verdana" charset="0"/>
                  </a:rPr>
                  <a:t>104</a:t>
                </a:r>
              </a:p>
            </p:txBody>
          </p:sp>
        </p:grpSp>
        <p:sp>
          <p:nvSpPr>
            <p:cNvPr id="1314827" name="Freeform 11"/>
            <p:cNvSpPr>
              <a:spLocks/>
            </p:cNvSpPr>
            <p:nvPr/>
          </p:nvSpPr>
          <p:spPr bwMode="auto">
            <a:xfrm>
              <a:off x="1107" y="1488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28" name="AutoShape 12"/>
            <p:cNvSpPr>
              <a:spLocks noChangeArrowheads="1"/>
            </p:cNvSpPr>
            <p:nvPr/>
          </p:nvSpPr>
          <p:spPr bwMode="auto">
            <a:xfrm>
              <a:off x="2763" y="2444"/>
              <a:ext cx="2439" cy="72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29" name="Freeform 13"/>
            <p:cNvSpPr>
              <a:spLocks/>
            </p:cNvSpPr>
            <p:nvPr/>
          </p:nvSpPr>
          <p:spPr bwMode="auto">
            <a:xfrm flipH="1">
              <a:off x="2311" y="946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0" name="Freeform 14"/>
            <p:cNvSpPr>
              <a:spLocks/>
            </p:cNvSpPr>
            <p:nvPr/>
          </p:nvSpPr>
          <p:spPr bwMode="auto">
            <a:xfrm>
              <a:off x="716" y="999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1" name="Freeform 15"/>
            <p:cNvSpPr>
              <a:spLocks/>
            </p:cNvSpPr>
            <p:nvPr/>
          </p:nvSpPr>
          <p:spPr bwMode="auto">
            <a:xfrm>
              <a:off x="2342" y="1000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2" name="Rectangle 16"/>
            <p:cNvSpPr>
              <a:spLocks noChangeArrowheads="1"/>
            </p:cNvSpPr>
            <p:nvPr/>
          </p:nvSpPr>
          <p:spPr bwMode="auto">
            <a:xfrm>
              <a:off x="2332" y="742"/>
              <a:ext cx="4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314833" name="Rectangle 17"/>
            <p:cNvSpPr>
              <a:spLocks noChangeArrowheads="1"/>
            </p:cNvSpPr>
            <p:nvPr/>
          </p:nvSpPr>
          <p:spPr bwMode="auto">
            <a:xfrm>
              <a:off x="4033" y="1691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4" name="Freeform 18"/>
            <p:cNvSpPr>
              <a:spLocks/>
            </p:cNvSpPr>
            <p:nvPr/>
          </p:nvSpPr>
          <p:spPr bwMode="auto">
            <a:xfrm>
              <a:off x="4066" y="1945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5" name="Rectangle 19"/>
            <p:cNvSpPr>
              <a:spLocks noChangeArrowheads="1"/>
            </p:cNvSpPr>
            <p:nvPr/>
          </p:nvSpPr>
          <p:spPr bwMode="auto">
            <a:xfrm>
              <a:off x="4895" y="168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6" name="Freeform 20"/>
            <p:cNvSpPr>
              <a:spLocks/>
            </p:cNvSpPr>
            <p:nvPr/>
          </p:nvSpPr>
          <p:spPr bwMode="auto">
            <a:xfrm>
              <a:off x="4928" y="194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7" name="Freeform 21"/>
            <p:cNvSpPr>
              <a:spLocks/>
            </p:cNvSpPr>
            <p:nvPr/>
          </p:nvSpPr>
          <p:spPr bwMode="auto">
            <a:xfrm>
              <a:off x="2654" y="1910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8" name="Line 22"/>
            <p:cNvSpPr>
              <a:spLocks noChangeShapeType="1"/>
            </p:cNvSpPr>
            <p:nvPr/>
          </p:nvSpPr>
          <p:spPr bwMode="auto">
            <a:xfrm>
              <a:off x="4162" y="1859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9" name="Rectangle 23"/>
            <p:cNvSpPr>
              <a:spLocks noChangeArrowheads="1"/>
            </p:cNvSpPr>
            <p:nvPr/>
          </p:nvSpPr>
          <p:spPr bwMode="auto">
            <a:xfrm>
              <a:off x="3985" y="1754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4840" name="Rectangle 24"/>
            <p:cNvSpPr>
              <a:spLocks noChangeArrowheads="1"/>
            </p:cNvSpPr>
            <p:nvPr/>
          </p:nvSpPr>
          <p:spPr bwMode="auto">
            <a:xfrm>
              <a:off x="4839" y="1749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4841" name="Freeform 25"/>
            <p:cNvSpPr>
              <a:spLocks/>
            </p:cNvSpPr>
            <p:nvPr/>
          </p:nvSpPr>
          <p:spPr bwMode="auto">
            <a:xfrm>
              <a:off x="822" y="2042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2" name="Freeform 26"/>
            <p:cNvSpPr>
              <a:spLocks/>
            </p:cNvSpPr>
            <p:nvPr/>
          </p:nvSpPr>
          <p:spPr bwMode="auto">
            <a:xfrm>
              <a:off x="798" y="2674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3" name="Rectangle 27"/>
            <p:cNvSpPr>
              <a:spLocks noChangeArrowheads="1"/>
            </p:cNvSpPr>
            <p:nvPr/>
          </p:nvSpPr>
          <p:spPr bwMode="auto">
            <a:xfrm>
              <a:off x="662" y="2490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4" name="Line 28"/>
            <p:cNvSpPr>
              <a:spLocks noChangeShapeType="1"/>
            </p:cNvSpPr>
            <p:nvPr/>
          </p:nvSpPr>
          <p:spPr bwMode="auto">
            <a:xfrm>
              <a:off x="806" y="2674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5" name="Rectangle 29"/>
            <p:cNvSpPr>
              <a:spLocks noChangeArrowheads="1"/>
            </p:cNvSpPr>
            <p:nvPr/>
          </p:nvSpPr>
          <p:spPr bwMode="auto">
            <a:xfrm>
              <a:off x="613" y="2614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14846" name="Freeform 30"/>
            <p:cNvSpPr>
              <a:spLocks/>
            </p:cNvSpPr>
            <p:nvPr/>
          </p:nvSpPr>
          <p:spPr bwMode="auto">
            <a:xfrm>
              <a:off x="702" y="2802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7" name="Rectangle 31"/>
            <p:cNvSpPr>
              <a:spLocks noChangeArrowheads="1"/>
            </p:cNvSpPr>
            <p:nvPr/>
          </p:nvSpPr>
          <p:spPr bwMode="auto">
            <a:xfrm>
              <a:off x="997" y="2577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8" name="Rectangle 32"/>
            <p:cNvSpPr>
              <a:spLocks noChangeArrowheads="1"/>
            </p:cNvSpPr>
            <p:nvPr/>
          </p:nvSpPr>
          <p:spPr bwMode="auto">
            <a:xfrm>
              <a:off x="964" y="2575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314849" name="Rectangle 33"/>
            <p:cNvSpPr>
              <a:spLocks noChangeArrowheads="1"/>
            </p:cNvSpPr>
            <p:nvPr/>
          </p:nvSpPr>
          <p:spPr bwMode="auto">
            <a:xfrm>
              <a:off x="1198" y="2689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314850" name="Rectangle 34"/>
            <p:cNvSpPr>
              <a:spLocks noChangeArrowheads="1"/>
            </p:cNvSpPr>
            <p:nvPr/>
          </p:nvSpPr>
          <p:spPr bwMode="auto">
            <a:xfrm>
              <a:off x="955" y="2847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314851" name="Rectangle 35"/>
            <p:cNvSpPr>
              <a:spLocks noChangeArrowheads="1"/>
            </p:cNvSpPr>
            <p:nvPr/>
          </p:nvSpPr>
          <p:spPr bwMode="auto">
            <a:xfrm>
              <a:off x="732" y="1679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314852" name="Line 36"/>
            <p:cNvSpPr>
              <a:spLocks noChangeShapeType="1"/>
            </p:cNvSpPr>
            <p:nvPr/>
          </p:nvSpPr>
          <p:spPr bwMode="auto">
            <a:xfrm>
              <a:off x="1001" y="1753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53" name="Freeform 37"/>
            <p:cNvSpPr>
              <a:spLocks/>
            </p:cNvSpPr>
            <p:nvPr/>
          </p:nvSpPr>
          <p:spPr bwMode="auto">
            <a:xfrm>
              <a:off x="1045" y="170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54" name="Rectangle 38"/>
            <p:cNvSpPr>
              <a:spLocks noChangeArrowheads="1"/>
            </p:cNvSpPr>
            <p:nvPr/>
          </p:nvSpPr>
          <p:spPr bwMode="auto">
            <a:xfrm>
              <a:off x="1059" y="1823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3276" y="1667"/>
              <a:ext cx="748" cy="330"/>
              <a:chOff x="2532" y="1410"/>
              <a:chExt cx="748" cy="330"/>
            </a:xfrm>
          </p:grpSpPr>
          <p:sp>
            <p:nvSpPr>
              <p:cNvPr id="1314856" name="Freeform 40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57" name="Rectangle 41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314858" name="Line 42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59" name="Line 43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4860" name="Rectangle 44"/>
            <p:cNvSpPr>
              <a:spLocks noChangeArrowheads="1"/>
            </p:cNvSpPr>
            <p:nvPr/>
          </p:nvSpPr>
          <p:spPr bwMode="auto">
            <a:xfrm>
              <a:off x="2296" y="262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1" name="Freeform 45"/>
            <p:cNvSpPr>
              <a:spLocks/>
            </p:cNvSpPr>
            <p:nvPr/>
          </p:nvSpPr>
          <p:spPr bwMode="auto">
            <a:xfrm>
              <a:off x="2329" y="287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2" name="Rectangle 46"/>
            <p:cNvSpPr>
              <a:spLocks noChangeArrowheads="1"/>
            </p:cNvSpPr>
            <p:nvPr/>
          </p:nvSpPr>
          <p:spPr bwMode="auto">
            <a:xfrm>
              <a:off x="2257" y="2690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4863" name="Text Box 47"/>
            <p:cNvSpPr txBox="1">
              <a:spLocks noChangeArrowheads="1"/>
            </p:cNvSpPr>
            <p:nvPr/>
          </p:nvSpPr>
          <p:spPr bwMode="auto">
            <a:xfrm>
              <a:off x="4004" y="1498"/>
              <a:ext cx="17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14864" name="Text Box 48"/>
            <p:cNvSpPr txBox="1">
              <a:spLocks noChangeArrowheads="1"/>
            </p:cNvSpPr>
            <p:nvPr/>
          </p:nvSpPr>
          <p:spPr bwMode="auto">
            <a:xfrm>
              <a:off x="4860" y="1493"/>
              <a:ext cx="19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14865" name="Line 49"/>
            <p:cNvSpPr>
              <a:spLocks noChangeShapeType="1"/>
            </p:cNvSpPr>
            <p:nvPr/>
          </p:nvSpPr>
          <p:spPr bwMode="auto">
            <a:xfrm flipV="1">
              <a:off x="2411" y="2786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6" name="Line 50"/>
            <p:cNvSpPr>
              <a:spLocks noChangeShapeType="1"/>
            </p:cNvSpPr>
            <p:nvPr/>
          </p:nvSpPr>
          <p:spPr bwMode="auto">
            <a:xfrm flipV="1">
              <a:off x="1486" y="2828"/>
              <a:ext cx="46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7" name="Freeform 51"/>
            <p:cNvSpPr>
              <a:spLocks/>
            </p:cNvSpPr>
            <p:nvPr/>
          </p:nvSpPr>
          <p:spPr bwMode="auto">
            <a:xfrm>
              <a:off x="934" y="1082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8" name="Freeform 52"/>
            <p:cNvSpPr>
              <a:spLocks/>
            </p:cNvSpPr>
            <p:nvPr/>
          </p:nvSpPr>
          <p:spPr bwMode="auto">
            <a:xfrm>
              <a:off x="424" y="1335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2375" y="1365"/>
              <a:ext cx="385" cy="241"/>
              <a:chOff x="2375" y="1063"/>
              <a:chExt cx="385" cy="241"/>
            </a:xfrm>
          </p:grpSpPr>
          <p:sp>
            <p:nvSpPr>
              <p:cNvPr id="1314870" name="Freeform 54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71" name="Rectangle 55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4872" name="Freeform 56"/>
            <p:cNvSpPr>
              <a:spLocks/>
            </p:cNvSpPr>
            <p:nvPr/>
          </p:nvSpPr>
          <p:spPr bwMode="auto">
            <a:xfrm>
              <a:off x="1088" y="1169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3" name="Freeform 57"/>
            <p:cNvSpPr>
              <a:spLocks/>
            </p:cNvSpPr>
            <p:nvPr/>
          </p:nvSpPr>
          <p:spPr bwMode="auto">
            <a:xfrm>
              <a:off x="823" y="1601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4" name="Line 58"/>
            <p:cNvSpPr>
              <a:spLocks noChangeShapeType="1"/>
            </p:cNvSpPr>
            <p:nvPr/>
          </p:nvSpPr>
          <p:spPr bwMode="auto">
            <a:xfrm rot="-5400000">
              <a:off x="2510" y="1751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5" name="Freeform 59"/>
            <p:cNvSpPr>
              <a:spLocks/>
            </p:cNvSpPr>
            <p:nvPr/>
          </p:nvSpPr>
          <p:spPr bwMode="auto">
            <a:xfrm>
              <a:off x="1104" y="1296"/>
              <a:ext cx="2032" cy="134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6" name="Rectangle 60"/>
            <p:cNvSpPr>
              <a:spLocks noChangeArrowheads="1"/>
            </p:cNvSpPr>
            <p:nvPr/>
          </p:nvSpPr>
          <p:spPr bwMode="auto">
            <a:xfrm>
              <a:off x="701" y="738"/>
              <a:ext cx="158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PCSrc</a:t>
              </a:r>
              <a:r>
                <a:rPr lang="en-US" sz="1200">
                  <a:solidFill>
                    <a:schemeClr val="bg2"/>
                  </a:solidFill>
                  <a:latin typeface="Verdana" charset="0"/>
                </a:rPr>
                <a:t> (pc+4 / jabs / rind / br)</a:t>
              </a:r>
            </a:p>
          </p:txBody>
        </p:sp>
        <p:sp>
          <p:nvSpPr>
            <p:cNvPr id="1314877" name="Line 61"/>
            <p:cNvSpPr>
              <a:spLocks noChangeShapeType="1"/>
            </p:cNvSpPr>
            <p:nvPr/>
          </p:nvSpPr>
          <p:spPr bwMode="auto">
            <a:xfrm>
              <a:off x="1016" y="87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540" y="2398"/>
              <a:ext cx="748" cy="527"/>
              <a:chOff x="1540" y="2406"/>
              <a:chExt cx="748" cy="527"/>
            </a:xfrm>
          </p:grpSpPr>
          <p:sp>
            <p:nvSpPr>
              <p:cNvPr id="1314879" name="Freeform 63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80" name="Rectangle 64"/>
              <p:cNvSpPr>
                <a:spLocks noChangeArrowheads="1"/>
              </p:cNvSpPr>
              <p:nvPr/>
            </p:nvSpPr>
            <p:spPr bwMode="auto">
              <a:xfrm>
                <a:off x="1540" y="2603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314881" name="Line 65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82" name="Line 66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83" name="Text Box 67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42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IRSrc</a:t>
                </a:r>
                <a:r>
                  <a:rPr lang="en-US" sz="1200" baseline="-25000">
                    <a:solidFill>
                      <a:schemeClr val="tx1"/>
                    </a:solidFill>
                    <a:latin typeface="Verdana" charset="0"/>
                  </a:rPr>
                  <a:t>D</a:t>
                </a:r>
                <a:endParaRPr lang="en-US" sz="120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4884" name="Line 68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14885" name="Text Box 69"/>
          <p:cNvSpPr txBox="1">
            <a:spLocks noChangeArrowheads="1"/>
          </p:cNvSpPr>
          <p:nvPr/>
        </p:nvSpPr>
        <p:spPr bwMode="auto">
          <a:xfrm>
            <a:off x="3783013" y="4965700"/>
            <a:ext cx="5119687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Branch condition is not known until the execute stage </a:t>
            </a: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what action should be taken in the</a:t>
            </a: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decode stage ?</a:t>
            </a: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627688" y="3114675"/>
            <a:ext cx="2179637" cy="1476375"/>
            <a:chOff x="3545" y="2120"/>
            <a:chExt cx="1373" cy="930"/>
          </a:xfrm>
        </p:grpSpPr>
        <p:sp>
          <p:nvSpPr>
            <p:cNvPr id="1314887" name="Freeform 71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88" name="Freeform 72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89" name="Rectangle 73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314890" name="Rectangle 74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314891" name="Freeform 75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2" name="Rectangle 76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14893" name="Freeform 77"/>
            <p:cNvSpPr>
              <a:spLocks/>
            </p:cNvSpPr>
            <p:nvPr/>
          </p:nvSpPr>
          <p:spPr bwMode="auto">
            <a:xfrm>
              <a:off x="4340" y="2120"/>
              <a:ext cx="84" cy="696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4" name="Rectangle 78"/>
            <p:cNvSpPr>
              <a:spLocks noChangeArrowheads="1"/>
            </p:cNvSpPr>
            <p:nvPr/>
          </p:nvSpPr>
          <p:spPr bwMode="auto">
            <a:xfrm>
              <a:off x="4440" y="2143"/>
              <a:ext cx="416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zero?</a:t>
              </a: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4896" name="Oval 80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7" name="Line 81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8" name="Freeform 82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9" name="Freeform 83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8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DFDA-1853-3E43-983A-76C2406B99C5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315843" name="Rectangle 3"/>
          <p:cNvSpPr>
            <a:spLocks noChangeArrowheads="1"/>
          </p:cNvSpPr>
          <p:nvPr/>
        </p:nvSpPr>
        <p:spPr bwMode="auto">
          <a:xfrm>
            <a:off x="0" y="5111750"/>
            <a:ext cx="367506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BEQZ r1 +200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sp>
        <p:nvSpPr>
          <p:cNvPr id="1315844" name="Freeform 4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5" name="AutoShape 5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6" name="Freeform 6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7" name="Freeform 7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8" name="Freeform 8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9" name="Rectangle 9"/>
          <p:cNvSpPr>
            <a:spLocks noChangeArrowheads="1"/>
          </p:cNvSpPr>
          <p:nvPr/>
        </p:nvSpPr>
        <p:spPr bwMode="auto">
          <a:xfrm>
            <a:off x="3702050" y="9271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5850" name="Rectangle 10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1" name="Freeform 11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2" name="Rectangle 12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3" name="Freeform 13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4" name="Freeform 14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5" name="Line 15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6" name="Rectangle 16"/>
          <p:cNvSpPr>
            <a:spLocks noChangeArrowheads="1"/>
          </p:cNvSpPr>
          <p:nvPr/>
        </p:nvSpPr>
        <p:spPr bwMode="auto">
          <a:xfrm>
            <a:off x="6326188" y="25336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5857" name="Rectangle 17"/>
          <p:cNvSpPr>
            <a:spLocks noChangeArrowheads="1"/>
          </p:cNvSpPr>
          <p:nvPr/>
        </p:nvSpPr>
        <p:spPr bwMode="auto">
          <a:xfrm>
            <a:off x="7681913" y="2525713"/>
            <a:ext cx="350837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5858" name="Freeform 18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9" name="Freeform 19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0" name="Rectangle 20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1" name="Line 21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2" name="Rectangle 22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5863" name="Freeform 23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4" name="Rectangle 24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5" name="Rectangle 25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5866" name="Rectangle 26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5867" name="Rectangle 27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5868" name="Rectangle 28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5869" name="Line 29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0" name="Freeform 30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1" name="Rectangle 31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200650" y="2395538"/>
            <a:ext cx="1187450" cy="523875"/>
            <a:chOff x="2532" y="1410"/>
            <a:chExt cx="748" cy="330"/>
          </a:xfrm>
        </p:grpSpPr>
        <p:sp>
          <p:nvSpPr>
            <p:cNvPr id="1315873" name="Freeform 33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74" name="Rectangle 34"/>
            <p:cNvSpPr>
              <a:spLocks noChangeArrowheads="1"/>
            </p:cNvSpPr>
            <p:nvPr/>
          </p:nvSpPr>
          <p:spPr bwMode="auto">
            <a:xfrm>
              <a:off x="2532" y="1410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315875" name="Line 35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76" name="Line 36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5877" name="Rectangle 37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8" name="Freeform 38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9" name="Rectangle 39"/>
          <p:cNvSpPr>
            <a:spLocks noChangeArrowheads="1"/>
          </p:cNvSpPr>
          <p:nvPr/>
        </p:nvSpPr>
        <p:spPr bwMode="auto">
          <a:xfrm>
            <a:off x="3582988" y="40195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5880" name="Text Box 40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5881" name="Text Box 41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5882" name="Line 42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83" name="Line 43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84" name="Freeform 44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85" name="Freeform 45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5887" name="Freeform 47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88" name="Rectangle 48"/>
            <p:cNvSpPr>
              <a:spLocks noChangeArrowheads="1"/>
            </p:cNvSpPr>
            <p:nvPr/>
          </p:nvSpPr>
          <p:spPr bwMode="auto">
            <a:xfrm>
              <a:off x="2421" y="1103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</p:grpSp>
      <p:sp>
        <p:nvSpPr>
          <p:cNvPr id="1315889" name="Freeform 49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0" name="Freeform 50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1" name="Line 51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2" name="Line 52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3" name="Freeform 53"/>
          <p:cNvSpPr>
            <a:spLocks/>
          </p:cNvSpPr>
          <p:nvPr/>
        </p:nvSpPr>
        <p:spPr bwMode="auto">
          <a:xfrm>
            <a:off x="1752600" y="1806575"/>
            <a:ext cx="3225800" cy="21272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4" name="Rectangle 54"/>
          <p:cNvSpPr>
            <a:spLocks noChangeArrowheads="1"/>
          </p:cNvSpPr>
          <p:nvPr/>
        </p:nvSpPr>
        <p:spPr bwMode="auto">
          <a:xfrm>
            <a:off x="1108075" y="920750"/>
            <a:ext cx="2520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 (pc+4 / jabs / rind / br)</a:t>
            </a:r>
          </a:p>
        </p:txBody>
      </p:sp>
      <p:sp>
        <p:nvSpPr>
          <p:cNvPr id="1315895" name="Line 55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444750" y="3556000"/>
            <a:ext cx="1187450" cy="836613"/>
            <a:chOff x="1540" y="2406"/>
            <a:chExt cx="748" cy="527"/>
          </a:xfrm>
        </p:grpSpPr>
        <p:sp>
          <p:nvSpPr>
            <p:cNvPr id="1315897" name="Freeform 57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98" name="Rectangle 58"/>
            <p:cNvSpPr>
              <a:spLocks noChangeArrowheads="1"/>
            </p:cNvSpPr>
            <p:nvPr/>
          </p:nvSpPr>
          <p:spPr bwMode="auto">
            <a:xfrm>
              <a:off x="1540" y="2603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315899" name="Line 59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0" name="Line 60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1" name="Text Box 61"/>
            <p:cNvSpPr txBox="1">
              <a:spLocks noChangeArrowheads="1"/>
            </p:cNvSpPr>
            <p:nvPr/>
          </p:nvSpPr>
          <p:spPr bwMode="auto">
            <a:xfrm>
              <a:off x="1623" y="2406"/>
              <a:ext cx="429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IRSrc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</a:t>
              </a:r>
              <a:endParaRPr lang="en-US" sz="120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5902" name="Line 62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5904" name="Freeform 64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5" name="Freeform 65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6" name="Rectangle 66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315907" name="Rectangle 67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315908" name="Freeform 68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9" name="Rectangle 69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15910" name="Freeform 70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11" name="Rectangle 71"/>
            <p:cNvSpPr>
              <a:spLocks noChangeArrowheads="1"/>
            </p:cNvSpPr>
            <p:nvPr/>
          </p:nvSpPr>
          <p:spPr bwMode="auto">
            <a:xfrm>
              <a:off x="4440" y="2143"/>
              <a:ext cx="416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zero?</a:t>
              </a:r>
            </a:p>
          </p:txBody>
        </p:sp>
      </p:grpSp>
      <p:sp>
        <p:nvSpPr>
          <p:cNvPr id="1315912" name="Text Box 72"/>
          <p:cNvSpPr txBox="1">
            <a:spLocks noChangeArrowheads="1"/>
          </p:cNvSpPr>
          <p:nvPr/>
        </p:nvSpPr>
        <p:spPr bwMode="auto">
          <a:xfrm>
            <a:off x="3503613" y="4813300"/>
            <a:ext cx="5411787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If the branch is taken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kill the two following instructions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the instruction at the decode stage is not valid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stall signal is not valid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944563" y="2959100"/>
            <a:ext cx="7129462" cy="1770063"/>
            <a:chOff x="571" y="2022"/>
            <a:chExt cx="4491" cy="1115"/>
          </a:xfrm>
        </p:grpSpPr>
        <p:sp>
          <p:nvSpPr>
            <p:cNvPr id="1315914" name="Text Box 74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5915" name="Text Box 75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5916" name="Text Box 76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108</a:t>
              </a:r>
            </a:p>
          </p:txBody>
        </p:sp>
        <p:sp>
          <p:nvSpPr>
            <p:cNvPr id="1315917" name="Text Box 77"/>
            <p:cNvSpPr txBox="1">
              <a:spLocks noChangeArrowheads="1"/>
            </p:cNvSpPr>
            <p:nvPr/>
          </p:nvSpPr>
          <p:spPr bwMode="auto">
            <a:xfrm>
              <a:off x="2203" y="296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6604000" y="1292225"/>
            <a:ext cx="1084263" cy="1222375"/>
            <a:chOff x="4160" y="972"/>
            <a:chExt cx="683" cy="770"/>
          </a:xfrm>
        </p:grpSpPr>
        <p:sp>
          <p:nvSpPr>
            <p:cNvPr id="1315919" name="AutoShape 79"/>
            <p:cNvSpPr>
              <a:spLocks noChangeArrowheads="1"/>
            </p:cNvSpPr>
            <p:nvPr/>
          </p:nvSpPr>
          <p:spPr bwMode="auto">
            <a:xfrm>
              <a:off x="4160" y="1433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BEQZ?</a:t>
              </a:r>
            </a:p>
          </p:txBody>
        </p:sp>
        <p:sp>
          <p:nvSpPr>
            <p:cNvPr id="1315920" name="Line 80"/>
            <p:cNvSpPr>
              <a:spLocks noChangeShapeType="1"/>
            </p:cNvSpPr>
            <p:nvPr/>
          </p:nvSpPr>
          <p:spPr bwMode="auto">
            <a:xfrm flipH="1" flipV="1">
              <a:off x="4464" y="1224"/>
              <a:ext cx="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1" name="Text Box 81"/>
            <p:cNvSpPr txBox="1">
              <a:spLocks noChangeArrowheads="1"/>
            </p:cNvSpPr>
            <p:nvPr/>
          </p:nvSpPr>
          <p:spPr bwMode="auto">
            <a:xfrm>
              <a:off x="4358" y="972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?</a:t>
              </a: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5923" name="Oval 83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4" name="Line 84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5" name="Freeform 85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6" name="Freeform 86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91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39FB-AD7F-4D44-B0CD-18B5B0536A59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316867" name="Rectangle 3"/>
          <p:cNvSpPr>
            <a:spLocks noChangeArrowheads="1"/>
          </p:cNvSpPr>
          <p:nvPr/>
        </p:nvSpPr>
        <p:spPr bwMode="auto">
          <a:xfrm>
            <a:off x="0" y="5111750"/>
            <a:ext cx="367506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BEQZ r1 +200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02000" y="1368425"/>
            <a:ext cx="3886200" cy="2279650"/>
            <a:chOff x="2080" y="1020"/>
            <a:chExt cx="2448" cy="1436"/>
          </a:xfrm>
        </p:grpSpPr>
        <p:sp>
          <p:nvSpPr>
            <p:cNvPr id="131686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87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87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6872" name="Line 8"/>
          <p:cNvSpPr>
            <a:spLocks noChangeShapeType="1"/>
          </p:cNvSpPr>
          <p:nvPr/>
        </p:nvSpPr>
        <p:spPr bwMode="auto">
          <a:xfrm>
            <a:off x="5976938" y="220345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3" name="Freeform 9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4" name="AutoShape 10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5" name="Rectangle 11"/>
          <p:cNvSpPr>
            <a:spLocks noChangeArrowheads="1"/>
          </p:cNvSpPr>
          <p:nvPr/>
        </p:nvSpPr>
        <p:spPr bwMode="auto">
          <a:xfrm>
            <a:off x="3422650" y="9017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6876" name="Rectangle 12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7" name="Freeform 13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8" name="Rectangle 14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9" name="Freeform 15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0" name="Freeform 16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1" name="Line 17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2" name="Rectangle 18"/>
          <p:cNvSpPr>
            <a:spLocks noChangeArrowheads="1"/>
          </p:cNvSpPr>
          <p:nvPr/>
        </p:nvSpPr>
        <p:spPr bwMode="auto">
          <a:xfrm>
            <a:off x="6316663" y="25336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6883" name="Rectangle 19"/>
          <p:cNvSpPr>
            <a:spLocks noChangeArrowheads="1"/>
          </p:cNvSpPr>
          <p:nvPr/>
        </p:nvSpPr>
        <p:spPr bwMode="auto">
          <a:xfrm>
            <a:off x="7681913" y="2525713"/>
            <a:ext cx="350837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6884" name="Freeform 20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5" name="Freeform 21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6" name="Rectangle 22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7" name="Line 23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8" name="Rectangle 24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6889" name="Freeform 25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0" name="Rectangle 26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1" name="Rectangle 27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6892" name="Rectangle 28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6893" name="Rectangle 29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6894" name="Rectangle 30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6895" name="Line 31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6" name="Freeform 32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7" name="Rectangle 33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200650" y="2395538"/>
            <a:ext cx="1187450" cy="523875"/>
            <a:chOff x="2532" y="1410"/>
            <a:chExt cx="748" cy="330"/>
          </a:xfrm>
        </p:grpSpPr>
        <p:sp>
          <p:nvSpPr>
            <p:cNvPr id="1316899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00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316901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02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6903" name="Rectangle 39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04" name="Freeform 40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05" name="Rectangle 41"/>
          <p:cNvSpPr>
            <a:spLocks noChangeArrowheads="1"/>
          </p:cNvSpPr>
          <p:nvPr/>
        </p:nvSpPr>
        <p:spPr bwMode="auto">
          <a:xfrm>
            <a:off x="3559175" y="4019550"/>
            <a:ext cx="350838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6906" name="Text Box 42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6907" name="Text Box 43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6908" name="Line 44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09" name="Line 45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0" name="Freeform 46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1" name="Freeform 47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2" name="Line 48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3" name="Freeform 49"/>
          <p:cNvSpPr>
            <a:spLocks/>
          </p:cNvSpPr>
          <p:nvPr/>
        </p:nvSpPr>
        <p:spPr bwMode="auto">
          <a:xfrm>
            <a:off x="1739900" y="186055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4" name="Rectangle 50"/>
          <p:cNvSpPr>
            <a:spLocks noChangeArrowheads="1"/>
          </p:cNvSpPr>
          <p:nvPr/>
        </p:nvSpPr>
        <p:spPr bwMode="auto">
          <a:xfrm>
            <a:off x="1036638" y="920750"/>
            <a:ext cx="2200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 (pc+4/jabs/rind/br)</a:t>
            </a:r>
          </a:p>
        </p:txBody>
      </p:sp>
      <p:sp>
        <p:nvSpPr>
          <p:cNvPr id="1316915" name="Line 51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6" name="Freeform 52"/>
          <p:cNvSpPr>
            <a:spLocks/>
          </p:cNvSpPr>
          <p:nvPr/>
        </p:nvSpPr>
        <p:spPr bwMode="auto">
          <a:xfrm>
            <a:off x="3082925" y="393382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7" name="Rectangle 53"/>
          <p:cNvSpPr>
            <a:spLocks noChangeArrowheads="1"/>
          </p:cNvSpPr>
          <p:nvPr/>
        </p:nvSpPr>
        <p:spPr bwMode="auto">
          <a:xfrm>
            <a:off x="2444750" y="3868738"/>
            <a:ext cx="51276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nop</a:t>
            </a:r>
          </a:p>
        </p:txBody>
      </p:sp>
      <p:sp>
        <p:nvSpPr>
          <p:cNvPr id="1316918" name="Line 54"/>
          <p:cNvSpPr>
            <a:spLocks noChangeShapeType="1"/>
          </p:cNvSpPr>
          <p:nvPr/>
        </p:nvSpPr>
        <p:spPr bwMode="auto">
          <a:xfrm>
            <a:off x="3314700" y="414972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9" name="Line 55"/>
          <p:cNvSpPr>
            <a:spLocks noChangeShapeType="1"/>
          </p:cNvSpPr>
          <p:nvPr/>
        </p:nvSpPr>
        <p:spPr bwMode="auto">
          <a:xfrm>
            <a:off x="2959100" y="403542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20" name="Line 56"/>
          <p:cNvSpPr>
            <a:spLocks noChangeShapeType="1"/>
          </p:cNvSpPr>
          <p:nvPr/>
        </p:nvSpPr>
        <p:spPr bwMode="auto">
          <a:xfrm>
            <a:off x="3233738" y="369887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6922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3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4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316925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316926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7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16928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9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416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zero?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944563" y="2959100"/>
            <a:ext cx="7129462" cy="1770063"/>
            <a:chOff x="571" y="2022"/>
            <a:chExt cx="4491" cy="1115"/>
          </a:xfrm>
        </p:grpSpPr>
        <p:sp>
          <p:nvSpPr>
            <p:cNvPr id="131693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6932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6933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108</a:t>
              </a:r>
            </a:p>
          </p:txBody>
        </p:sp>
        <p:sp>
          <p:nvSpPr>
            <p:cNvPr id="131693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</p:grpSp>
      <p:sp>
        <p:nvSpPr>
          <p:cNvPr id="1316935" name="AutoShape 71"/>
          <p:cNvSpPr>
            <a:spLocks noChangeArrowheads="1"/>
          </p:cNvSpPr>
          <p:nvPr/>
        </p:nvSpPr>
        <p:spPr bwMode="auto">
          <a:xfrm>
            <a:off x="6604000" y="20240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BEQZ?</a:t>
            </a:r>
          </a:p>
        </p:txBody>
      </p:sp>
      <p:sp>
        <p:nvSpPr>
          <p:cNvPr id="1316936" name="Rectangle 72"/>
          <p:cNvSpPr>
            <a:spLocks noChangeArrowheads="1"/>
          </p:cNvSpPr>
          <p:nvPr/>
        </p:nvSpPr>
        <p:spPr bwMode="auto">
          <a:xfrm>
            <a:off x="5842000" y="20986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37" name="Rectangle 73"/>
          <p:cNvSpPr>
            <a:spLocks noChangeArrowheads="1"/>
          </p:cNvSpPr>
          <p:nvPr/>
        </p:nvSpPr>
        <p:spPr bwMode="auto">
          <a:xfrm>
            <a:off x="3098800" y="36353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38" name="AutoShape 7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Jump?</a:t>
            </a:r>
          </a:p>
        </p:txBody>
      </p:sp>
      <p:sp>
        <p:nvSpPr>
          <p:cNvPr id="1316939" name="Line 7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0" name="Text Box 76"/>
          <p:cNvSpPr txBox="1">
            <a:spLocks noChangeArrowheads="1"/>
          </p:cNvSpPr>
          <p:nvPr/>
        </p:nvSpPr>
        <p:spPr bwMode="auto">
          <a:xfrm>
            <a:off x="2462213" y="3683000"/>
            <a:ext cx="68103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200" baseline="-25000">
                <a:solidFill>
                  <a:srgbClr val="56127A"/>
                </a:solidFill>
                <a:latin typeface="Verdana" charset="0"/>
              </a:rPr>
              <a:t>D</a:t>
            </a:r>
            <a:endParaRPr lang="en-US" sz="12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16941" name="Freeform 77"/>
          <p:cNvSpPr>
            <a:spLocks/>
          </p:cNvSpPr>
          <p:nvPr/>
        </p:nvSpPr>
        <p:spPr bwMode="auto">
          <a:xfrm>
            <a:off x="3149600" y="287655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2" name="Freeform 78"/>
          <p:cNvSpPr>
            <a:spLocks/>
          </p:cNvSpPr>
          <p:nvPr/>
        </p:nvSpPr>
        <p:spPr bwMode="auto">
          <a:xfrm flipH="1">
            <a:off x="3668713" y="124142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3" name="Freeform 79"/>
          <p:cNvSpPr>
            <a:spLocks/>
          </p:cNvSpPr>
          <p:nvPr/>
        </p:nvSpPr>
        <p:spPr bwMode="auto">
          <a:xfrm>
            <a:off x="1136650" y="132556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4" name="Freeform 80"/>
          <p:cNvSpPr>
            <a:spLocks/>
          </p:cNvSpPr>
          <p:nvPr/>
        </p:nvSpPr>
        <p:spPr bwMode="auto">
          <a:xfrm>
            <a:off x="3717925" y="132715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5" name="Oval 81"/>
          <p:cNvSpPr>
            <a:spLocks noChangeArrowheads="1"/>
          </p:cNvSpPr>
          <p:nvPr/>
        </p:nvSpPr>
        <p:spPr bwMode="auto">
          <a:xfrm>
            <a:off x="3719513" y="129698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6" name="Text Box 82"/>
          <p:cNvSpPr txBox="1">
            <a:spLocks noChangeArrowheads="1"/>
          </p:cNvSpPr>
          <p:nvPr/>
        </p:nvSpPr>
        <p:spPr bwMode="auto">
          <a:xfrm>
            <a:off x="5268913" y="2222500"/>
            <a:ext cx="6667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200" baseline="-25000">
                <a:solidFill>
                  <a:srgbClr val="56127A"/>
                </a:solidFill>
                <a:latin typeface="Verdana" charset="0"/>
              </a:rPr>
              <a:t>E</a:t>
            </a:r>
            <a:endParaRPr lang="en-US" sz="12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16947" name="Text Box 83"/>
          <p:cNvSpPr txBox="1">
            <a:spLocks noChangeArrowheads="1"/>
          </p:cNvSpPr>
          <p:nvPr/>
        </p:nvSpPr>
        <p:spPr bwMode="auto">
          <a:xfrm>
            <a:off x="3503613" y="4813300"/>
            <a:ext cx="5411787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If the branch is taken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kill the two following instructions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the instruction at the decode stage is not valid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stall signal is not valid</a:t>
            </a:r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1762125" y="2000250"/>
            <a:ext cx="2449513" cy="1176338"/>
            <a:chOff x="1110" y="1418"/>
            <a:chExt cx="1543" cy="741"/>
          </a:xfrm>
        </p:grpSpPr>
        <p:sp>
          <p:nvSpPr>
            <p:cNvPr id="1316949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50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51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52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6953" name="Line 89"/>
          <p:cNvSpPr>
            <a:spLocks noChangeShapeType="1"/>
          </p:cNvSpPr>
          <p:nvPr/>
        </p:nvSpPr>
        <p:spPr bwMode="auto">
          <a:xfrm flipH="1">
            <a:off x="1301750" y="317817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752600" y="1349375"/>
            <a:ext cx="5067300" cy="2474913"/>
            <a:chOff x="1104" y="1008"/>
            <a:chExt cx="3192" cy="1559"/>
          </a:xfrm>
        </p:grpSpPr>
        <p:sp>
          <p:nvSpPr>
            <p:cNvPr id="1316955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1316957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958" name="Rectangle 94"/>
              <p:cNvSpPr>
                <a:spLocks noChangeArrowheads="1"/>
              </p:cNvSpPr>
              <p:nvPr/>
            </p:nvSpPr>
            <p:spPr bwMode="auto">
              <a:xfrm>
                <a:off x="2425" y="1102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6959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2242" y="2263"/>
              <a:ext cx="218" cy="304"/>
              <a:chOff x="2242" y="2263"/>
              <a:chExt cx="218" cy="304"/>
            </a:xfrm>
          </p:grpSpPr>
          <p:sp>
            <p:nvSpPr>
              <p:cNvPr id="1316961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962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963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18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</p:grpSp>
        <p:sp>
          <p:nvSpPr>
            <p:cNvPr id="1316964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65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66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377C-1183-5348-A2B5-27AAD07D2D55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9938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Pipeline Diagrams</a:t>
            </a:r>
            <a:br>
              <a:rPr lang="en-US"/>
            </a:br>
            <a:r>
              <a:rPr lang="en-US" sz="2400"/>
              <a:t>(resolved in execute stage)</a:t>
            </a:r>
            <a:endParaRPr lang="en-US"/>
          </a:p>
        </p:txBody>
      </p:sp>
      <p:sp>
        <p:nvSpPr>
          <p:cNvPr id="1319940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468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 100: BEQZ +200	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endParaRPr lang="en-US" sz="1800" baseline="-2500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108: 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endParaRPr lang="en-US" sz="1800" baseline="-2500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          	      		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19941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9942" name="Rectangle 6"/>
          <p:cNvSpPr>
            <a:spLocks noChangeArrowheads="1"/>
          </p:cNvSpPr>
          <p:nvPr/>
        </p:nvSpPr>
        <p:spPr bwMode="auto">
          <a:xfrm>
            <a:off x="5511800" y="5951538"/>
            <a:ext cx="3140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9943" name="Line 7"/>
          <p:cNvSpPr>
            <a:spLocks noChangeShapeType="1"/>
          </p:cNvSpPr>
          <p:nvPr/>
        </p:nvSpPr>
        <p:spPr bwMode="auto">
          <a:xfrm>
            <a:off x="47244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944" name="Line 8"/>
          <p:cNvSpPr>
            <a:spLocks noChangeShapeType="1"/>
          </p:cNvSpPr>
          <p:nvPr/>
        </p:nvSpPr>
        <p:spPr bwMode="auto">
          <a:xfrm>
            <a:off x="4648200" y="23876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38" grpId="0" autoUpdateAnimBg="0"/>
      <p:bldP spid="1319940" grpId="0" build="p" autoUpdateAnimBg="0"/>
      <p:bldP spid="1319941" grpId="0" autoUpdateAnimBg="0"/>
      <p:bldP spid="1319942" grpId="0" autoUpdateAnimBg="0"/>
      <p:bldP spid="1319943" grpId="0" animBg="1"/>
      <p:bldP spid="13199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Recitations notes will be up online too.</a:t>
            </a:r>
          </a:p>
          <a:p>
            <a:r>
              <a:rPr lang="en-US" dirty="0" smtClean="0"/>
              <a:t>Very important to attend</a:t>
            </a:r>
          </a:p>
          <a:p>
            <a:pPr lvl="1"/>
            <a:r>
              <a:rPr lang="en-US" dirty="0" smtClean="0"/>
              <a:t>Recitations next week &amp; the week after</a:t>
            </a:r>
          </a:p>
          <a:p>
            <a:r>
              <a:rPr lang="en-US" dirty="0" smtClean="0"/>
              <a:t>Quiz 1</a:t>
            </a:r>
          </a:p>
          <a:p>
            <a:pPr lvl="1"/>
            <a:r>
              <a:rPr lang="en-US" dirty="0" smtClean="0"/>
              <a:t>Fri, 2/4</a:t>
            </a:r>
          </a:p>
          <a:p>
            <a:pPr lvl="1"/>
            <a:r>
              <a:rPr lang="en-US" dirty="0" smtClean="0"/>
              <a:t>Closed book, in-class</a:t>
            </a:r>
          </a:p>
          <a:p>
            <a:pPr lvl="1"/>
            <a:r>
              <a:rPr lang="en-US" dirty="0" smtClean="0"/>
              <a:t>Includes whatever we cover until today</a:t>
            </a:r>
          </a:p>
          <a:p>
            <a:r>
              <a:rPr lang="en-US" dirty="0" smtClean="0"/>
              <a:t>Next class (Wed): 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562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MIPS pipelining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5 stages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Pipelining hazards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Structural hazards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Data hazards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Control hazards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Structural hazards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Resource conflict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MIPS doesn’t have it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Data hazards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Stall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Bypass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C02E-E71F-344C-A7E4-352336525F93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(2)</a:t>
            </a:r>
          </a:p>
        </p:txBody>
      </p:sp>
      <p:sp>
        <p:nvSpPr>
          <p:cNvPr id="1300483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Strategy 2:</a:t>
            </a:r>
            <a:br>
              <a:rPr lang="en-US" sz="2400">
                <a:solidFill>
                  <a:schemeClr val="tx1"/>
                </a:solidFill>
                <a:latin typeface="Verdana" charset="0"/>
              </a:rPr>
            </a:b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Route data as soon as possible after it is calculated to the earlier pipeline stage </a:t>
            </a:r>
            <a:r>
              <a:rPr lang="en-US" sz="2400">
                <a:solidFill>
                  <a:schemeClr val="tx1"/>
                </a:solidFill>
                <a:latin typeface="Verdana" charset="0"/>
                <a:sym typeface="Wingdings" charset="2"/>
              </a:rPr>
              <a:t>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Verdana" charset="0"/>
              </a:rPr>
              <a:t>bypass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08-68F0-3C4D-827E-E288242D8190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228600"/>
            <a:ext cx="71755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Bypassing</a:t>
            </a: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542925" y="2914650"/>
            <a:ext cx="800893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Each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stall or kill 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introduces a bubble in the pipeline</a:t>
            </a:r>
          </a:p>
          <a:p>
            <a:pPr lvl="4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Symbol" charset="2"/>
              </a:rPr>
              <a:t>		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CPI  &gt;  1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 </a:t>
            </a:r>
            <a:endParaRPr lang="en-US" sz="900">
              <a:solidFill>
                <a:schemeClr val="tx1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2925" y="1077913"/>
            <a:ext cx="8185150" cy="1736725"/>
            <a:chOff x="342" y="795"/>
            <a:chExt cx="5156" cy="1094"/>
          </a:xfrm>
        </p:grpSpPr>
        <p:sp>
          <p:nvSpPr>
            <p:cNvPr id="1301509" name="Rectangle 5"/>
            <p:cNvSpPr>
              <a:spLocks noChangeArrowheads="1"/>
            </p:cNvSpPr>
            <p:nvPr/>
          </p:nvSpPr>
          <p:spPr bwMode="auto">
            <a:xfrm>
              <a:off x="2872" y="1170"/>
              <a:ext cx="1111" cy="364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0" name="Arc 6"/>
            <p:cNvSpPr>
              <a:spLocks/>
            </p:cNvSpPr>
            <p:nvPr/>
          </p:nvSpPr>
          <p:spPr bwMode="auto">
            <a:xfrm>
              <a:off x="3058" y="1056"/>
              <a:ext cx="606" cy="13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2400" i="1">
                <a:latin typeface="Verdana" charset="0"/>
              </a:endParaRPr>
            </a:p>
          </p:txBody>
        </p:sp>
        <p:sp>
          <p:nvSpPr>
            <p:cNvPr id="1301511" name="Arc 7"/>
            <p:cNvSpPr>
              <a:spLocks/>
            </p:cNvSpPr>
            <p:nvPr/>
          </p:nvSpPr>
          <p:spPr bwMode="auto">
            <a:xfrm>
              <a:off x="3898" y="1064"/>
              <a:ext cx="230" cy="107"/>
            </a:xfrm>
            <a:custGeom>
              <a:avLst/>
              <a:gdLst>
                <a:gd name="G0" fmla="+- 94 0 0"/>
                <a:gd name="G1" fmla="+- 21600 0 0"/>
                <a:gd name="G2" fmla="+- 21600 0 0"/>
                <a:gd name="T0" fmla="*/ 0 w 21694"/>
                <a:gd name="T1" fmla="*/ 0 h 21600"/>
                <a:gd name="T2" fmla="*/ 21694 w 21694"/>
                <a:gd name="T3" fmla="*/ 21600 h 21600"/>
                <a:gd name="T4" fmla="*/ 94 w 2169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4" h="21600" fill="none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</a:path>
                <a:path w="21694" h="21600" stroke="0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  <a:lnTo>
                    <a:pt x="94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2" name="Rectangle 8"/>
            <p:cNvSpPr>
              <a:spLocks noChangeArrowheads="1"/>
            </p:cNvSpPr>
            <p:nvPr/>
          </p:nvSpPr>
          <p:spPr bwMode="auto">
            <a:xfrm>
              <a:off x="342" y="795"/>
              <a:ext cx="515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571500" lvl="1" defTabSz="571500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time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			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18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r0 + 10		IF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) r4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r1 + 17			IF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			</a:t>
              </a: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stalled stages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     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4735513"/>
            <a:ext cx="8089900" cy="1736725"/>
            <a:chOff x="432" y="3099"/>
            <a:chExt cx="5096" cy="1094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950" y="3220"/>
              <a:ext cx="772" cy="513"/>
              <a:chOff x="2558" y="3220"/>
              <a:chExt cx="772" cy="513"/>
            </a:xfrm>
          </p:grpSpPr>
          <p:sp>
            <p:nvSpPr>
              <p:cNvPr id="1301515" name="Oval 11"/>
              <p:cNvSpPr>
                <a:spLocks noChangeArrowheads="1"/>
              </p:cNvSpPr>
              <p:nvPr/>
            </p:nvSpPr>
            <p:spPr bwMode="auto">
              <a:xfrm>
                <a:off x="2921" y="3422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6" name="Oval 12"/>
              <p:cNvSpPr>
                <a:spLocks noChangeArrowheads="1"/>
              </p:cNvSpPr>
              <p:nvPr/>
            </p:nvSpPr>
            <p:spPr bwMode="auto">
              <a:xfrm>
                <a:off x="2558" y="3220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7" name="Arc 13"/>
              <p:cNvSpPr>
                <a:spLocks/>
              </p:cNvSpPr>
              <p:nvPr/>
            </p:nvSpPr>
            <p:spPr bwMode="auto">
              <a:xfrm>
                <a:off x="2845" y="3402"/>
                <a:ext cx="229" cy="108"/>
              </a:xfrm>
              <a:custGeom>
                <a:avLst/>
                <a:gdLst>
                  <a:gd name="G0" fmla="+- 95 0 0"/>
                  <a:gd name="G1" fmla="+- 21600 0 0"/>
                  <a:gd name="G2" fmla="+- 21600 0 0"/>
                  <a:gd name="T0" fmla="*/ 0 w 21695"/>
                  <a:gd name="T1" fmla="*/ 0 h 21600"/>
                  <a:gd name="T2" fmla="*/ 21695 w 21695"/>
                  <a:gd name="T3" fmla="*/ 21600 h 21600"/>
                  <a:gd name="T4" fmla="*/ 95 w 216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95" h="21600" fill="none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</a:path>
                  <a:path w="21695" h="21600" stroke="0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  <a:lnTo>
                      <a:pt x="95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1518" name="Rectangle 14"/>
            <p:cNvSpPr>
              <a:spLocks noChangeArrowheads="1"/>
            </p:cNvSpPr>
            <p:nvPr/>
          </p:nvSpPr>
          <p:spPr bwMode="auto">
            <a:xfrm>
              <a:off x="432" y="3099"/>
              <a:ext cx="509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571500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	time	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) r1 </a:t>
              </a:r>
              <a:r>
                <a:rPr lang="en-US" sz="18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r0 + 10		IF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) r4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r1 + 17			IF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		</a:t>
              </a: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     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</a:p>
          </p:txBody>
        </p:sp>
      </p:grpSp>
      <p:sp>
        <p:nvSpPr>
          <p:cNvPr id="1301519" name="Rectangle 15"/>
          <p:cNvSpPr>
            <a:spLocks noChangeArrowheads="1"/>
          </p:cNvSpPr>
          <p:nvPr/>
        </p:nvSpPr>
        <p:spPr bwMode="auto">
          <a:xfrm>
            <a:off x="542925" y="3778250"/>
            <a:ext cx="85328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A new datapath, i.e.,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a bypass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, can get the data from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the output of the ALU to its input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507" grpId="0" autoUpdateAnimBg="0"/>
      <p:bldP spid="13015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CF15-FA30-BA4C-A3DF-CCBC46F43B25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Adding a Bypass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40225" y="2698750"/>
            <a:ext cx="2227263" cy="1123950"/>
            <a:chOff x="2734" y="1812"/>
            <a:chExt cx="1403" cy="708"/>
          </a:xfrm>
        </p:grpSpPr>
        <p:sp>
          <p:nvSpPr>
            <p:cNvPr id="1302532" name="Freeform 4"/>
            <p:cNvSpPr>
              <a:spLocks/>
            </p:cNvSpPr>
            <p:nvPr/>
          </p:nvSpPr>
          <p:spPr bwMode="auto">
            <a:xfrm>
              <a:off x="3053" y="220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92" y="2072"/>
              <a:ext cx="1345" cy="448"/>
              <a:chOff x="2792" y="2360"/>
              <a:chExt cx="1345" cy="448"/>
            </a:xfrm>
          </p:grpSpPr>
          <p:sp>
            <p:nvSpPr>
              <p:cNvPr id="1302534" name="Freeform 6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76200" cap="flat" cmpd="sng">
                <a:solidFill>
                  <a:srgbClr val="CFBDC8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5" name="Oval 7"/>
              <p:cNvSpPr>
                <a:spLocks noChangeArrowheads="1"/>
              </p:cNvSpPr>
              <p:nvPr/>
            </p:nvSpPr>
            <p:spPr bwMode="auto">
              <a:xfrm>
                <a:off x="4105" y="277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6" name="Freeform 8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537" name="Line 9"/>
            <p:cNvSpPr>
              <a:spLocks noChangeShapeType="1"/>
            </p:cNvSpPr>
            <p:nvPr/>
          </p:nvSpPr>
          <p:spPr bwMode="auto">
            <a:xfrm>
              <a:off x="3144" y="1888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538" name="Text Box 10"/>
            <p:cNvSpPr txBox="1">
              <a:spLocks noChangeArrowheads="1"/>
            </p:cNvSpPr>
            <p:nvPr/>
          </p:nvSpPr>
          <p:spPr bwMode="auto">
            <a:xfrm>
              <a:off x="2734" y="1812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ASrc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535113"/>
            <a:ext cx="6362700" cy="4843462"/>
            <a:chOff x="0" y="1079"/>
            <a:chExt cx="4008" cy="3051"/>
          </a:xfrm>
        </p:grpSpPr>
        <p:sp>
          <p:nvSpPr>
            <p:cNvPr id="1302540" name="Rectangle 12"/>
            <p:cNvSpPr>
              <a:spLocks noChangeArrowheads="1"/>
            </p:cNvSpPr>
            <p:nvPr/>
          </p:nvSpPr>
          <p:spPr bwMode="auto">
            <a:xfrm>
              <a:off x="0" y="3498"/>
              <a:ext cx="1731" cy="6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	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20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)	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r0 + 10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)	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 + 17</a:t>
              </a:r>
              <a:endParaRPr lang="en-US" sz="200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02541" name="Text Box 13"/>
            <p:cNvSpPr txBox="1">
              <a:spLocks noChangeArrowheads="1"/>
            </p:cNvSpPr>
            <p:nvPr/>
          </p:nvSpPr>
          <p:spPr bwMode="auto">
            <a:xfrm>
              <a:off x="1699" y="1079"/>
              <a:ext cx="87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...</a:t>
              </a:r>
            </a:p>
          </p:txBody>
        </p:sp>
        <p:sp>
          <p:nvSpPr>
            <p:cNvPr id="1302542" name="Text Box 14"/>
            <p:cNvSpPr txBox="1">
              <a:spLocks noChangeArrowheads="1"/>
            </p:cNvSpPr>
            <p:nvPr/>
          </p:nvSpPr>
          <p:spPr bwMode="auto">
            <a:xfrm>
              <a:off x="3348" y="1079"/>
              <a:ext cx="66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...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90513" y="1031875"/>
            <a:ext cx="8837612" cy="4164013"/>
            <a:chOff x="183" y="762"/>
            <a:chExt cx="5567" cy="2623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3" y="762"/>
              <a:ext cx="5465" cy="2623"/>
              <a:chOff x="183" y="762"/>
              <a:chExt cx="5465" cy="2623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1381" y="1416"/>
                <a:ext cx="4212" cy="1545"/>
                <a:chOff x="1438" y="1144"/>
                <a:chExt cx="4212" cy="1545"/>
              </a:xfrm>
            </p:grpSpPr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30254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8" name="Freeform 20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302550" name="Freeform 22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1" name="Line 23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2" name="Line 24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9" name="Group 25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3025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5" name="Freeform 27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0" name="Group 29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30255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9" name="Freeform 31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6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sp>
            <p:nvSpPr>
              <p:cNvPr id="1302561" name="Freeform 33"/>
              <p:cNvSpPr>
                <a:spLocks/>
              </p:cNvSpPr>
              <p:nvPr/>
            </p:nvSpPr>
            <p:spPr bwMode="auto">
              <a:xfrm>
                <a:off x="1765" y="1768"/>
                <a:ext cx="3192" cy="712"/>
              </a:xfrm>
              <a:custGeom>
                <a:avLst/>
                <a:gdLst/>
                <a:ahLst/>
                <a:cxnLst>
                  <a:cxn ang="0">
                    <a:pos x="3192" y="0"/>
                  </a:cxn>
                  <a:cxn ang="0">
                    <a:pos x="0" y="0"/>
                  </a:cxn>
                  <a:cxn ang="0">
                    <a:pos x="0" y="712"/>
                  </a:cxn>
                  <a:cxn ang="0">
                    <a:pos x="427" y="712"/>
                  </a:cxn>
                </a:cxnLst>
                <a:rect l="0" t="0" r="r" b="b"/>
                <a:pathLst>
                  <a:path w="3192" h="712">
                    <a:moveTo>
                      <a:pt x="3192" y="0"/>
                    </a:moveTo>
                    <a:lnTo>
                      <a:pt x="0" y="0"/>
                    </a:lnTo>
                    <a:lnTo>
                      <a:pt x="0" y="712"/>
                    </a:lnTo>
                    <a:lnTo>
                      <a:pt x="427" y="7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2" name="Freeform 34"/>
              <p:cNvSpPr>
                <a:spLocks/>
              </p:cNvSpPr>
              <p:nvPr/>
            </p:nvSpPr>
            <p:spPr bwMode="auto">
              <a:xfrm>
                <a:off x="2859" y="2597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3" name="Line 35"/>
              <p:cNvSpPr>
                <a:spLocks noChangeShapeType="1"/>
              </p:cNvSpPr>
              <p:nvPr/>
            </p:nvSpPr>
            <p:spPr bwMode="auto">
              <a:xfrm>
                <a:off x="3223" y="2664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4" name="Line 36"/>
              <p:cNvSpPr>
                <a:spLocks noChangeShapeType="1"/>
              </p:cNvSpPr>
              <p:nvPr/>
            </p:nvSpPr>
            <p:spPr bwMode="auto">
              <a:xfrm>
                <a:off x="3751" y="2504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5" name="Freeform 37"/>
              <p:cNvSpPr>
                <a:spLocks/>
              </p:cNvSpPr>
              <p:nvPr/>
            </p:nvSpPr>
            <p:spPr bwMode="auto">
              <a:xfrm>
                <a:off x="183" y="1192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6" name="Freeform 38"/>
              <p:cNvSpPr>
                <a:spLocks/>
              </p:cNvSpPr>
              <p:nvPr/>
            </p:nvSpPr>
            <p:spPr bwMode="auto">
              <a:xfrm>
                <a:off x="543" y="1760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7" name="Freeform 39"/>
              <p:cNvSpPr>
                <a:spLocks/>
              </p:cNvSpPr>
              <p:nvPr/>
            </p:nvSpPr>
            <p:spPr bwMode="auto">
              <a:xfrm>
                <a:off x="519" y="2392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8" name="Freeform 40"/>
              <p:cNvSpPr>
                <a:spLocks/>
              </p:cNvSpPr>
              <p:nvPr/>
            </p:nvSpPr>
            <p:spPr bwMode="auto">
              <a:xfrm>
                <a:off x="647" y="1192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9" name="Freeform 41"/>
              <p:cNvSpPr>
                <a:spLocks/>
              </p:cNvSpPr>
              <p:nvPr/>
            </p:nvSpPr>
            <p:spPr bwMode="auto">
              <a:xfrm>
                <a:off x="1383" y="2200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0" name="Freeform 42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1" name="Freeform 43"/>
              <p:cNvSpPr>
                <a:spLocks/>
              </p:cNvSpPr>
              <p:nvPr/>
            </p:nvSpPr>
            <p:spPr bwMode="auto">
              <a:xfrm>
                <a:off x="1383" y="2392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2" name="Freeform 44"/>
              <p:cNvSpPr>
                <a:spLocks/>
              </p:cNvSpPr>
              <p:nvPr/>
            </p:nvSpPr>
            <p:spPr bwMode="auto">
              <a:xfrm>
                <a:off x="2589" y="2762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3" name="Freeform 45"/>
              <p:cNvSpPr>
                <a:spLocks/>
              </p:cNvSpPr>
              <p:nvPr/>
            </p:nvSpPr>
            <p:spPr bwMode="auto">
              <a:xfrm>
                <a:off x="2585" y="2392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4" name="Freeform 46"/>
              <p:cNvSpPr>
                <a:spLocks/>
              </p:cNvSpPr>
              <p:nvPr/>
            </p:nvSpPr>
            <p:spPr bwMode="auto">
              <a:xfrm flipV="1">
                <a:off x="4872" y="2672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5" name="Freeform 47"/>
              <p:cNvSpPr>
                <a:spLocks/>
              </p:cNvSpPr>
              <p:nvPr/>
            </p:nvSpPr>
            <p:spPr bwMode="auto">
              <a:xfrm>
                <a:off x="4129" y="2513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6" name="Freeform 48"/>
              <p:cNvSpPr>
                <a:spLocks/>
              </p:cNvSpPr>
              <p:nvPr/>
            </p:nvSpPr>
            <p:spPr bwMode="auto">
              <a:xfrm>
                <a:off x="1959" y="2584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7" name="Oval 49"/>
              <p:cNvSpPr>
                <a:spLocks noChangeArrowheads="1"/>
              </p:cNvSpPr>
              <p:nvPr/>
            </p:nvSpPr>
            <p:spPr bwMode="auto">
              <a:xfrm>
                <a:off x="2843" y="255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8" name="Freeform 50"/>
              <p:cNvSpPr>
                <a:spLocks/>
              </p:cNvSpPr>
              <p:nvPr/>
            </p:nvSpPr>
            <p:spPr bwMode="auto">
              <a:xfrm>
                <a:off x="3061" y="2520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334" y="2208"/>
                <a:ext cx="239" cy="369"/>
                <a:chOff x="391" y="2136"/>
                <a:chExt cx="239" cy="369"/>
              </a:xfrm>
            </p:grpSpPr>
            <p:sp>
              <p:nvSpPr>
                <p:cNvPr id="1302580" name="Rectangle 52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1" name="Line 53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2" name="Rectangle 54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9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302583" name="Line 55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4" name="Freeform 56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585" name="Line 57"/>
              <p:cNvSpPr>
                <a:spLocks noChangeShapeType="1"/>
              </p:cNvSpPr>
              <p:nvPr/>
            </p:nvSpPr>
            <p:spPr bwMode="auto">
              <a:xfrm>
                <a:off x="2583" y="2576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58"/>
              <p:cNvGrpSpPr>
                <a:grpSpLocks/>
              </p:cNvGrpSpPr>
              <p:nvPr/>
            </p:nvGrpSpPr>
            <p:grpSpPr bwMode="auto">
              <a:xfrm>
                <a:off x="3254" y="2192"/>
                <a:ext cx="180" cy="306"/>
                <a:chOff x="3311" y="2120"/>
                <a:chExt cx="180" cy="306"/>
              </a:xfrm>
            </p:grpSpPr>
            <p:sp>
              <p:nvSpPr>
                <p:cNvPr id="1302587" name="Rectangle 59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8" name="Freeform 60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</a:t>
                  </a:r>
                </a:p>
              </p:txBody>
            </p:sp>
          </p:grpSp>
          <p:grpSp>
            <p:nvGrpSpPr>
              <p:cNvPr id="13" name="Group 62"/>
              <p:cNvGrpSpPr>
                <a:grpSpLocks/>
              </p:cNvGrpSpPr>
              <p:nvPr/>
            </p:nvGrpSpPr>
            <p:grpSpPr bwMode="auto">
              <a:xfrm>
                <a:off x="3254" y="2528"/>
                <a:ext cx="180" cy="306"/>
                <a:chOff x="3311" y="2456"/>
                <a:chExt cx="180" cy="306"/>
              </a:xfrm>
            </p:grpSpPr>
            <p:sp>
              <p:nvSpPr>
                <p:cNvPr id="1302591" name="Rectangle 63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2" name="Freeform 64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B</a:t>
                  </a:r>
                </a:p>
              </p:txBody>
            </p:sp>
          </p:grpSp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3278" y="2864"/>
                <a:ext cx="109" cy="304"/>
                <a:chOff x="3335" y="2792"/>
                <a:chExt cx="109" cy="304"/>
              </a:xfrm>
            </p:grpSpPr>
            <p:sp>
              <p:nvSpPr>
                <p:cNvPr id="1302595" name="Rectangle 67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6" name="Freeform 68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878" y="2360"/>
                <a:ext cx="173" cy="306"/>
                <a:chOff x="3935" y="2288"/>
                <a:chExt cx="173" cy="306"/>
              </a:xfrm>
            </p:grpSpPr>
            <p:sp>
              <p:nvSpPr>
                <p:cNvPr id="1302598" name="Rectangle 70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9" name="Freeform 71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0" name="Rectangle 72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3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Y</a:t>
                  </a:r>
                </a:p>
              </p:txBody>
            </p:sp>
          </p:grp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894" y="2864"/>
                <a:ext cx="109" cy="304"/>
                <a:chOff x="3951" y="2792"/>
                <a:chExt cx="109" cy="304"/>
              </a:xfrm>
            </p:grpSpPr>
            <p:sp>
              <p:nvSpPr>
                <p:cNvPr id="1302602" name="Rectangle 74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3" name="Freeform 75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5363" y="2728"/>
                <a:ext cx="192" cy="306"/>
                <a:chOff x="5420" y="2656"/>
                <a:chExt cx="192" cy="306"/>
              </a:xfrm>
            </p:grpSpPr>
            <p:sp>
              <p:nvSpPr>
                <p:cNvPr id="1302605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6" name="Rectangle 78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7" name="Freeform 79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8" name="Rectangle 80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8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</a:t>
                  </a:r>
                </a:p>
              </p:txBody>
            </p:sp>
          </p:grpSp>
          <p:sp>
            <p:nvSpPr>
              <p:cNvPr id="1302609" name="Rectangle 81"/>
              <p:cNvSpPr>
                <a:spLocks noChangeArrowheads="1"/>
              </p:cNvSpPr>
              <p:nvPr/>
            </p:nvSpPr>
            <p:spPr bwMode="auto">
              <a:xfrm>
                <a:off x="3190" y="3147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MD1</a:t>
                </a:r>
              </a:p>
            </p:txBody>
          </p:sp>
          <p:sp>
            <p:nvSpPr>
              <p:cNvPr id="1302610" name="Rectangle 82"/>
              <p:cNvSpPr>
                <a:spLocks noChangeArrowheads="1"/>
              </p:cNvSpPr>
              <p:nvPr/>
            </p:nvSpPr>
            <p:spPr bwMode="auto">
              <a:xfrm>
                <a:off x="3806" y="3155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MD2</a:t>
                </a:r>
              </a:p>
            </p:txBody>
          </p:sp>
          <p:sp>
            <p:nvSpPr>
              <p:cNvPr id="1302611" name="Line 83"/>
              <p:cNvSpPr>
                <a:spLocks noChangeShapeType="1"/>
              </p:cNvSpPr>
              <p:nvPr/>
            </p:nvSpPr>
            <p:spPr bwMode="auto">
              <a:xfrm>
                <a:off x="3135" y="2788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676" y="2293"/>
                <a:ext cx="566" cy="596"/>
                <a:chOff x="733" y="2221"/>
                <a:chExt cx="566" cy="596"/>
              </a:xfrm>
            </p:grpSpPr>
            <p:sp>
              <p:nvSpPr>
                <p:cNvPr id="1302613" name="Rectangle 85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14" name="Rectangle 86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15" name="Rectangle 87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9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</p:txBody>
            </p:sp>
            <p:sp>
              <p:nvSpPr>
                <p:cNvPr id="1302616" name="Rectangle 88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6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</p:grpSp>
          <p:grpSp>
            <p:nvGrpSpPr>
              <p:cNvPr id="19" name="Group 89"/>
              <p:cNvGrpSpPr>
                <a:grpSpLocks/>
              </p:cNvGrpSpPr>
              <p:nvPr/>
            </p:nvGrpSpPr>
            <p:grpSpPr bwMode="auto">
              <a:xfrm>
                <a:off x="469" y="1397"/>
                <a:ext cx="601" cy="411"/>
                <a:chOff x="526" y="1325"/>
                <a:chExt cx="601" cy="411"/>
              </a:xfrm>
            </p:grpSpPr>
            <p:sp>
              <p:nvSpPr>
                <p:cNvPr id="1302618" name="Rectangle 90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9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0x4</a:t>
                  </a:r>
                </a:p>
              </p:txBody>
            </p:sp>
            <p:sp>
              <p:nvSpPr>
                <p:cNvPr id="1302619" name="Freeform 91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0" name="Line 92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1" name="Rectangle 93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68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Add</a:t>
                  </a:r>
                </a:p>
              </p:txBody>
            </p:sp>
            <p:sp>
              <p:nvSpPr>
                <p:cNvPr id="1302622" name="Line 94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95"/>
              <p:cNvGrpSpPr>
                <a:grpSpLocks/>
              </p:cNvGrpSpPr>
              <p:nvPr/>
            </p:nvGrpSpPr>
            <p:grpSpPr bwMode="auto">
              <a:xfrm>
                <a:off x="1181" y="2335"/>
                <a:ext cx="221" cy="304"/>
                <a:chOff x="1238" y="2263"/>
                <a:chExt cx="221" cy="304"/>
              </a:xfrm>
            </p:grpSpPr>
            <p:sp>
              <p:nvSpPr>
                <p:cNvPr id="1302624" name="Line 96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5" name="Rectangle 97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6" name="Freeform 98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7" name="Rectangle 99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2628" name="Rectangle 100"/>
              <p:cNvSpPr>
                <a:spLocks noChangeArrowheads="1"/>
              </p:cNvSpPr>
              <p:nvPr/>
            </p:nvSpPr>
            <p:spPr bwMode="auto">
              <a:xfrm>
                <a:off x="2208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29" name="Rectangle 101"/>
              <p:cNvSpPr>
                <a:spLocks noChangeArrowheads="1"/>
              </p:cNvSpPr>
              <p:nvPr/>
            </p:nvSpPr>
            <p:spPr bwMode="auto">
              <a:xfrm>
                <a:off x="2226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</a:t>
                </a:r>
              </a:p>
            </p:txBody>
          </p:sp>
          <p:sp>
            <p:nvSpPr>
              <p:cNvPr id="1302630" name="Freeform 102"/>
              <p:cNvSpPr>
                <a:spLocks/>
              </p:cNvSpPr>
              <p:nvPr/>
            </p:nvSpPr>
            <p:spPr bwMode="auto">
              <a:xfrm>
                <a:off x="3562" y="2335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31" name="Rectangle 103"/>
              <p:cNvSpPr>
                <a:spLocks noChangeArrowheads="1"/>
              </p:cNvSpPr>
              <p:nvPr/>
            </p:nvSpPr>
            <p:spPr bwMode="auto">
              <a:xfrm>
                <a:off x="3570" y="2445"/>
                <a:ext cx="27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ALU</a:t>
                </a:r>
              </a:p>
            </p:txBody>
          </p:sp>
          <p:sp>
            <p:nvSpPr>
              <p:cNvPr id="1302632" name="Freeform 104"/>
              <p:cNvSpPr>
                <a:spLocks/>
              </p:cNvSpPr>
              <p:nvPr/>
            </p:nvSpPr>
            <p:spPr bwMode="auto">
              <a:xfrm>
                <a:off x="5223" y="2665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105"/>
              <p:cNvGrpSpPr>
                <a:grpSpLocks/>
              </p:cNvGrpSpPr>
              <p:nvPr/>
            </p:nvGrpSpPr>
            <p:grpSpPr bwMode="auto">
              <a:xfrm>
                <a:off x="2167" y="2009"/>
                <a:ext cx="444" cy="748"/>
                <a:chOff x="2224" y="1737"/>
                <a:chExt cx="444" cy="748"/>
              </a:xfrm>
            </p:grpSpPr>
            <p:sp>
              <p:nvSpPr>
                <p:cNvPr id="130263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3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rd1</a:t>
                  </a:r>
                </a:p>
              </p:txBody>
            </p:sp>
            <p:sp>
              <p:nvSpPr>
                <p:cNvPr id="130263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405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GPRs</a:t>
                  </a:r>
                </a:p>
              </p:txBody>
            </p:sp>
            <p:sp>
              <p:nvSpPr>
                <p:cNvPr id="130263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rs1</a:t>
                  </a:r>
                </a:p>
              </p:txBody>
            </p:sp>
            <p:sp>
              <p:nvSpPr>
                <p:cNvPr id="130263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rs2</a:t>
                  </a:r>
                </a:p>
              </p:txBody>
            </p:sp>
            <p:sp>
              <p:nvSpPr>
                <p:cNvPr id="130263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4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ws</a:t>
                  </a:r>
                </a:p>
              </p:txBody>
            </p:sp>
            <p:sp>
              <p:nvSpPr>
                <p:cNvPr id="130264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</a:t>
                  </a:r>
                </a:p>
              </p:txBody>
            </p:sp>
            <p:sp>
              <p:nvSpPr>
                <p:cNvPr id="1302641" name="Rectangle 113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rd2</a:t>
                  </a:r>
                </a:p>
              </p:txBody>
            </p:sp>
            <p:sp>
              <p:nvSpPr>
                <p:cNvPr id="1302642" name="Rectangle 114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43" name="Freeform 115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16"/>
              <p:cNvGrpSpPr>
                <a:grpSpLocks/>
              </p:cNvGrpSpPr>
              <p:nvPr/>
            </p:nvGrpSpPr>
            <p:grpSpPr bwMode="auto">
              <a:xfrm>
                <a:off x="4334" y="2260"/>
                <a:ext cx="586" cy="868"/>
                <a:chOff x="4391" y="2188"/>
                <a:chExt cx="586" cy="868"/>
              </a:xfrm>
            </p:grpSpPr>
            <p:sp>
              <p:nvSpPr>
                <p:cNvPr id="1302645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33" cy="1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9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46" name="Line 118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7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8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rdata</a:t>
                  </a:r>
                </a:p>
              </p:txBody>
            </p:sp>
            <p:sp>
              <p:nvSpPr>
                <p:cNvPr id="13026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6" cy="2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  <p:sp>
              <p:nvSpPr>
                <p:cNvPr id="1302652" name="Rectangle 124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53" name="Freeform 125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54" name="Freeform 126"/>
              <p:cNvSpPr>
                <a:spLocks/>
              </p:cNvSpPr>
              <p:nvPr/>
            </p:nvSpPr>
            <p:spPr bwMode="auto">
              <a:xfrm>
                <a:off x="1377" y="2786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55" name="Freeform 127"/>
              <p:cNvSpPr>
                <a:spLocks/>
              </p:cNvSpPr>
              <p:nvPr/>
            </p:nvSpPr>
            <p:spPr bwMode="auto">
              <a:xfrm>
                <a:off x="3384" y="1656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28"/>
              <p:cNvGrpSpPr>
                <a:grpSpLocks/>
              </p:cNvGrpSpPr>
              <p:nvPr/>
            </p:nvGrpSpPr>
            <p:grpSpPr bwMode="auto">
              <a:xfrm>
                <a:off x="4979" y="1576"/>
                <a:ext cx="669" cy="514"/>
                <a:chOff x="4755" y="1768"/>
                <a:chExt cx="893" cy="514"/>
              </a:xfrm>
            </p:grpSpPr>
            <p:grpSp>
              <p:nvGrpSpPr>
                <p:cNvPr id="24" name="Group 129"/>
                <p:cNvGrpSpPr>
                  <a:grpSpLocks/>
                </p:cNvGrpSpPr>
                <p:nvPr/>
              </p:nvGrpSpPr>
              <p:grpSpPr bwMode="auto">
                <a:xfrm>
                  <a:off x="4755" y="1768"/>
                  <a:ext cx="851" cy="345"/>
                  <a:chOff x="4812" y="1304"/>
                  <a:chExt cx="851" cy="345"/>
                </a:xfrm>
              </p:grpSpPr>
              <p:sp>
                <p:nvSpPr>
                  <p:cNvPr id="1302658" name="Freeform 130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659" name="Line 1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5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94" cy="301"/>
                    <a:chOff x="4812" y="1348"/>
                    <a:chExt cx="394" cy="301"/>
                  </a:xfrm>
                </p:grpSpPr>
                <p:sp>
                  <p:nvSpPr>
                    <p:cNvPr id="130266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89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302662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302663" name="Freeform 135"/>
                <p:cNvSpPr>
                  <a:spLocks/>
                </p:cNvSpPr>
                <p:nvPr/>
              </p:nvSpPr>
              <p:spPr bwMode="auto">
                <a:xfrm>
                  <a:off x="4799" y="1882"/>
                  <a:ext cx="849" cy="400"/>
                </a:xfrm>
                <a:custGeom>
                  <a:avLst/>
                  <a:gdLst/>
                  <a:ahLst/>
                  <a:cxnLst>
                    <a:cxn ang="0">
                      <a:pos x="729" y="0"/>
                    </a:cxn>
                    <a:cxn ang="0">
                      <a:pos x="849" y="0"/>
                    </a:cxn>
                    <a:cxn ang="0">
                      <a:pos x="849" y="400"/>
                    </a:cxn>
                    <a:cxn ang="0">
                      <a:pos x="9" y="400"/>
                    </a:cxn>
                    <a:cxn ang="0">
                      <a:pos x="0" y="202"/>
                    </a:cxn>
                  </a:cxnLst>
                  <a:rect l="0" t="0" r="r" b="b"/>
                  <a:pathLst>
                    <a:path w="849" h="400">
                      <a:moveTo>
                        <a:pt x="729" y="0"/>
                      </a:moveTo>
                      <a:lnTo>
                        <a:pt x="849" y="0"/>
                      </a:lnTo>
                      <a:lnTo>
                        <a:pt x="849" y="400"/>
                      </a:lnTo>
                      <a:lnTo>
                        <a:pt x="9" y="400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64" name="Freeform 136"/>
              <p:cNvSpPr>
                <a:spLocks/>
              </p:cNvSpPr>
              <p:nvPr/>
            </p:nvSpPr>
            <p:spPr bwMode="auto">
              <a:xfrm>
                <a:off x="2403" y="1816"/>
                <a:ext cx="2624" cy="274"/>
              </a:xfrm>
              <a:custGeom>
                <a:avLst/>
                <a:gdLst/>
                <a:ahLst/>
                <a:cxnLst>
                  <a:cxn ang="0">
                    <a:pos x="2624" y="274"/>
                  </a:cxn>
                  <a:cxn ang="0">
                    <a:pos x="2365" y="272"/>
                  </a:cxn>
                  <a:cxn ang="0">
                    <a:pos x="2365" y="0"/>
                  </a:cxn>
                  <a:cxn ang="0">
                    <a:pos x="0" y="2"/>
                  </a:cxn>
                  <a:cxn ang="0">
                    <a:pos x="0" y="242"/>
                  </a:cxn>
                </a:cxnLst>
                <a:rect l="0" t="0" r="r" b="b"/>
                <a:pathLst>
                  <a:path w="2624" h="274">
                    <a:moveTo>
                      <a:pt x="2624" y="274"/>
                    </a:moveTo>
                    <a:lnTo>
                      <a:pt x="2365" y="272"/>
                    </a:lnTo>
                    <a:lnTo>
                      <a:pt x="2365" y="0"/>
                    </a:lnTo>
                    <a:lnTo>
                      <a:pt x="0" y="2"/>
                    </a:lnTo>
                    <a:lnTo>
                      <a:pt x="0" y="24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5" name="Freeform 137"/>
              <p:cNvSpPr>
                <a:spLocks/>
              </p:cNvSpPr>
              <p:nvPr/>
            </p:nvSpPr>
            <p:spPr bwMode="auto">
              <a:xfrm>
                <a:off x="4032" y="1690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6" name="Freeform 138"/>
              <p:cNvSpPr>
                <a:spLocks/>
              </p:cNvSpPr>
              <p:nvPr/>
            </p:nvSpPr>
            <p:spPr bwMode="auto">
              <a:xfrm>
                <a:off x="4548" y="2210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139"/>
              <p:cNvGrpSpPr>
                <a:grpSpLocks/>
              </p:cNvGrpSpPr>
              <p:nvPr/>
            </p:nvGrpSpPr>
            <p:grpSpPr bwMode="auto">
              <a:xfrm>
                <a:off x="2460" y="1410"/>
                <a:ext cx="547" cy="330"/>
                <a:chOff x="2980" y="1242"/>
                <a:chExt cx="547" cy="330"/>
              </a:xfrm>
            </p:grpSpPr>
            <p:sp>
              <p:nvSpPr>
                <p:cNvPr id="1302668" name="Freeform 140"/>
                <p:cNvSpPr>
                  <a:spLocks/>
                </p:cNvSpPr>
                <p:nvPr/>
              </p:nvSpPr>
              <p:spPr bwMode="auto">
                <a:xfrm>
                  <a:off x="3382" y="1283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980" y="1242"/>
                  <a:ext cx="323" cy="19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nop</a:t>
                  </a:r>
                </a:p>
              </p:txBody>
            </p:sp>
            <p:sp>
              <p:nvSpPr>
                <p:cNvPr id="1302670" name="Line 142"/>
                <p:cNvSpPr>
                  <a:spLocks noChangeShapeType="1"/>
                </p:cNvSpPr>
                <p:nvPr/>
              </p:nvSpPr>
              <p:spPr bwMode="auto">
                <a:xfrm>
                  <a:off x="3304" y="1347"/>
                  <a:ext cx="6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71" name="Freeform 143"/>
              <p:cNvSpPr>
                <a:spLocks/>
              </p:cNvSpPr>
              <p:nvPr/>
            </p:nvSpPr>
            <p:spPr bwMode="auto">
              <a:xfrm>
                <a:off x="437" y="1300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2" name="Freeform 144"/>
              <p:cNvSpPr>
                <a:spLocks/>
              </p:cNvSpPr>
              <p:nvPr/>
            </p:nvSpPr>
            <p:spPr bwMode="auto">
              <a:xfrm>
                <a:off x="1285" y="1300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3" name="Oval 145"/>
              <p:cNvSpPr>
                <a:spLocks noChangeArrowheads="1"/>
              </p:cNvSpPr>
              <p:nvPr/>
            </p:nvSpPr>
            <p:spPr bwMode="auto">
              <a:xfrm>
                <a:off x="1287" y="1286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4" name="Rectangle 146"/>
              <p:cNvSpPr>
                <a:spLocks noChangeArrowheads="1"/>
              </p:cNvSpPr>
              <p:nvPr/>
            </p:nvSpPr>
            <p:spPr bwMode="auto">
              <a:xfrm>
                <a:off x="1015" y="762"/>
                <a:ext cx="31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  <p:sp>
            <p:nvSpPr>
              <p:cNvPr id="1302675" name="Line 147"/>
              <p:cNvSpPr>
                <a:spLocks noChangeShapeType="1"/>
              </p:cNvSpPr>
              <p:nvPr/>
            </p:nvSpPr>
            <p:spPr bwMode="auto">
              <a:xfrm>
                <a:off x="1304" y="912"/>
                <a:ext cx="0" cy="1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676" name="Text Box 148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2677" name="Text Box 149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2678" name="Text Box 150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2679" name="Text Box 151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</p:grpSp>
      <p:sp>
        <p:nvSpPr>
          <p:cNvPr id="1302680" name="Rectangle 152"/>
          <p:cNvSpPr>
            <a:spLocks noChangeArrowheads="1"/>
          </p:cNvSpPr>
          <p:nvPr/>
        </p:nvSpPr>
        <p:spPr bwMode="auto">
          <a:xfrm>
            <a:off x="2733675" y="5248275"/>
            <a:ext cx="3883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When does </a:t>
            </a:r>
            <a:r>
              <a:rPr lang="en-US" sz="2000" i="1" u="sng">
                <a:solidFill>
                  <a:schemeClr val="tx1"/>
                </a:solidFill>
                <a:latin typeface="Verdana" charset="0"/>
              </a:rPr>
              <a:t>this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 bypass help?</a:t>
            </a:r>
          </a:p>
        </p:txBody>
      </p:sp>
      <p:grpSp>
        <p:nvGrpSpPr>
          <p:cNvPr id="27" name="Group 153"/>
          <p:cNvGrpSpPr>
            <a:grpSpLocks/>
          </p:cNvGrpSpPr>
          <p:nvPr/>
        </p:nvGrpSpPr>
        <p:grpSpPr bwMode="auto">
          <a:xfrm>
            <a:off x="3111500" y="5638800"/>
            <a:ext cx="2667000" cy="838200"/>
            <a:chOff x="1960" y="3664"/>
            <a:chExt cx="1680" cy="528"/>
          </a:xfrm>
        </p:grpSpPr>
        <p:sp>
          <p:nvSpPr>
            <p:cNvPr id="1302682" name="Rectangle 154"/>
            <p:cNvSpPr>
              <a:spLocks noChangeArrowheads="1"/>
            </p:cNvSpPr>
            <p:nvPr/>
          </p:nvSpPr>
          <p:spPr bwMode="auto">
            <a:xfrm>
              <a:off x="2205" y="3713"/>
              <a:ext cx="143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M[r0 + 10]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 + 17</a:t>
              </a:r>
            </a:p>
          </p:txBody>
        </p:sp>
        <p:sp>
          <p:nvSpPr>
            <p:cNvPr id="1302683" name="Line 155"/>
            <p:cNvSpPr>
              <a:spLocks noChangeShapeType="1"/>
            </p:cNvSpPr>
            <p:nvPr/>
          </p:nvSpPr>
          <p:spPr bwMode="auto">
            <a:xfrm>
              <a:off x="1960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56"/>
          <p:cNvGrpSpPr>
            <a:grpSpLocks/>
          </p:cNvGrpSpPr>
          <p:nvPr/>
        </p:nvGrpSpPr>
        <p:grpSpPr bwMode="auto">
          <a:xfrm>
            <a:off x="6248400" y="5638800"/>
            <a:ext cx="2320925" cy="838200"/>
            <a:chOff x="3936" y="3664"/>
            <a:chExt cx="1462" cy="528"/>
          </a:xfrm>
        </p:grpSpPr>
        <p:sp>
          <p:nvSpPr>
            <p:cNvPr id="1302685" name="Rectangle 157"/>
            <p:cNvSpPr>
              <a:spLocks noChangeArrowheads="1"/>
            </p:cNvSpPr>
            <p:nvPr/>
          </p:nvSpPr>
          <p:spPr bwMode="auto">
            <a:xfrm>
              <a:off x="4141" y="3713"/>
              <a:ext cx="1257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JAL  500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r31 + 17</a:t>
              </a:r>
            </a:p>
          </p:txBody>
        </p:sp>
        <p:sp>
          <p:nvSpPr>
            <p:cNvPr id="1302686" name="Line 158"/>
            <p:cNvSpPr>
              <a:spLocks noChangeShapeType="1"/>
            </p:cNvSpPr>
            <p:nvPr/>
          </p:nvSpPr>
          <p:spPr bwMode="auto">
            <a:xfrm>
              <a:off x="3936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2687" name="Text Box 159"/>
          <p:cNvSpPr txBox="1">
            <a:spLocks noChangeArrowheads="1"/>
          </p:cNvSpPr>
          <p:nvPr/>
        </p:nvSpPr>
        <p:spPr bwMode="auto">
          <a:xfrm>
            <a:off x="2143125" y="6283325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yes</a:t>
            </a:r>
          </a:p>
        </p:txBody>
      </p:sp>
      <p:sp>
        <p:nvSpPr>
          <p:cNvPr id="1302688" name="Text Box 160"/>
          <p:cNvSpPr txBox="1">
            <a:spLocks noChangeArrowheads="1"/>
          </p:cNvSpPr>
          <p:nvPr/>
        </p:nvSpPr>
        <p:spPr bwMode="auto">
          <a:xfrm>
            <a:off x="5724525" y="62833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  <p:sp>
        <p:nvSpPr>
          <p:cNvPr id="1302689" name="Text Box 161"/>
          <p:cNvSpPr txBox="1">
            <a:spLocks noChangeArrowheads="1"/>
          </p:cNvSpPr>
          <p:nvPr/>
        </p:nvSpPr>
        <p:spPr bwMode="auto">
          <a:xfrm>
            <a:off x="8061325" y="62833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680" grpId="0" autoUpdateAnimBg="0"/>
      <p:bldP spid="1302687" grpId="0" autoUpdateAnimBg="0"/>
      <p:bldP spid="1302688" grpId="0" autoUpdateAnimBg="0"/>
      <p:bldP spid="130268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Fully Bypassed Datapath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388" y="1187450"/>
            <a:ext cx="8837612" cy="4121150"/>
            <a:chOff x="183" y="892"/>
            <a:chExt cx="556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ASrc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54" y="2192"/>
              <a:ext cx="180" cy="306"/>
              <a:chOff x="3311" y="2120"/>
              <a:chExt cx="180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54" y="2528"/>
              <a:ext cx="180" cy="306"/>
              <a:chOff x="3311" y="2456"/>
              <a:chExt cx="180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8" y="2864"/>
              <a:ext cx="109" cy="304"/>
              <a:chOff x="3335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90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6" y="2841"/>
              <a:ext cx="375" cy="286"/>
              <a:chOff x="1816" y="2841"/>
              <a:chExt cx="375" cy="286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850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</a:t>
                </a: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GPRs</a:t>
                </a: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ws</a:t>
                </a: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</a:t>
                </a: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9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30674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74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130675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31</a:t>
                    </a:r>
                  </a:p>
                </p:txBody>
              </p:sp>
              <p:sp>
                <p:nvSpPr>
                  <p:cNvPr id="130675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460" y="1410"/>
              <a:ext cx="547" cy="330"/>
              <a:chOff x="2980" y="1242"/>
              <a:chExt cx="547" cy="330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BSrc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C0D5-A6EA-A94B-9DCE-3D957E33E768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(3)</a:t>
            </a:r>
          </a:p>
        </p:txBody>
      </p:sp>
      <p:sp>
        <p:nvSpPr>
          <p:cNvPr id="1307651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3783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3: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Speculate on the dependence. Two cases:</a:t>
            </a:r>
          </a:p>
          <a:p>
            <a:pPr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	Guessed correctly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 charset="2"/>
              </a:rPr>
              <a:t>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do nothing</a:t>
            </a: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	Guessed incorrectly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 charset="2"/>
              </a:rPr>
              <a:t></a:t>
            </a:r>
            <a:r>
              <a:rPr lang="en-US" sz="2400" dirty="0">
                <a:solidFill>
                  <a:schemeClr val="tx1"/>
                </a:solidFill>
                <a:latin typeface="Verdana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kill </a:t>
            </a:r>
            <a:r>
              <a:rPr lang="en-US" sz="2400" dirty="0">
                <a:solidFill>
                  <a:schemeClr val="tx1"/>
                </a:solidFill>
                <a:latin typeface="Verdana" charset="0"/>
                <a:sym typeface="Wingdings" charset="2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restart</a:t>
            </a:r>
          </a:p>
          <a:p>
            <a:pPr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Verdana" charset="0"/>
              <a:sym typeface="Wingdings" charset="2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…. We’ll later see examples of this approach in more complex processors.</a:t>
            </a:r>
            <a:endParaRPr lang="en-US" sz="2400" i="1" dirty="0">
              <a:solidFill>
                <a:srgbClr val="FF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0BF-9A85-3349-91B9-AD7774474F6C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152400"/>
            <a:ext cx="8410575" cy="831850"/>
          </a:xfrm>
        </p:spPr>
        <p:txBody>
          <a:bodyPr/>
          <a:lstStyle/>
          <a:p>
            <a:r>
              <a:rPr lang="en-US" sz="2800" dirty="0" smtClean="0"/>
              <a:t>Control Hazards</a:t>
            </a:r>
            <a:endParaRPr lang="en-US" sz="2800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004887"/>
            <a:ext cx="7912100" cy="4927600"/>
          </a:xfrm>
        </p:spPr>
        <p:txBody>
          <a:bodyPr/>
          <a:lstStyle/>
          <a:p>
            <a:r>
              <a:rPr lang="en-US" sz="3200" dirty="0"/>
              <a:t>What do we need to calculate next PC?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2400" dirty="0"/>
              <a:t>For Jumps</a:t>
            </a:r>
          </a:p>
          <a:p>
            <a:pPr lvl="2"/>
            <a:r>
              <a:rPr lang="en-US" sz="2400" dirty="0"/>
              <a:t> </a:t>
            </a:r>
            <a:r>
              <a:rPr lang="en-US" sz="2400" dirty="0" err="1"/>
              <a:t>Opcode</a:t>
            </a:r>
            <a:r>
              <a:rPr lang="en-US" sz="2400" dirty="0"/>
              <a:t>, offset and PC</a:t>
            </a:r>
          </a:p>
          <a:p>
            <a:pPr lvl="1"/>
            <a:r>
              <a:rPr lang="en-US" sz="2400" dirty="0"/>
              <a:t>For Jump Register</a:t>
            </a:r>
          </a:p>
          <a:p>
            <a:pPr lvl="2"/>
            <a:r>
              <a:rPr lang="en-US" sz="2400" dirty="0" err="1"/>
              <a:t>Opcode</a:t>
            </a:r>
            <a:r>
              <a:rPr lang="en-US" sz="2400" dirty="0"/>
              <a:t> and Register value</a:t>
            </a:r>
          </a:p>
          <a:p>
            <a:pPr lvl="1"/>
            <a:r>
              <a:rPr lang="en-US" sz="2400" dirty="0"/>
              <a:t>For Conditional Branches</a:t>
            </a:r>
          </a:p>
          <a:p>
            <a:pPr lvl="2"/>
            <a:r>
              <a:rPr lang="en-US" sz="2400" dirty="0" err="1"/>
              <a:t>Opcode</a:t>
            </a:r>
            <a:r>
              <a:rPr lang="en-US" sz="2400" dirty="0"/>
              <a:t>, PC, Register (for condition), and offset</a:t>
            </a:r>
          </a:p>
          <a:p>
            <a:pPr lvl="1"/>
            <a:r>
              <a:rPr lang="en-US" sz="2400" dirty="0"/>
              <a:t>For all other instructions</a:t>
            </a:r>
          </a:p>
          <a:p>
            <a:pPr lvl="2"/>
            <a:r>
              <a:rPr lang="en-US" sz="2400" dirty="0" err="1"/>
              <a:t>Opcode</a:t>
            </a:r>
            <a:r>
              <a:rPr lang="en-US" sz="2400" dirty="0"/>
              <a:t> and PC</a:t>
            </a:r>
          </a:p>
          <a:p>
            <a:pPr lvl="3"/>
            <a:r>
              <a:rPr lang="en-US" sz="1800" dirty="0"/>
              <a:t>have to know it’s not one of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194-1C14-2A48-A5BE-7E4BE6878023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62338" y="2181225"/>
            <a:ext cx="2717800" cy="925513"/>
            <a:chOff x="2181" y="1502"/>
            <a:chExt cx="1712" cy="583"/>
          </a:xfrm>
        </p:grpSpPr>
        <p:sp>
          <p:nvSpPr>
            <p:cNvPr id="1309699" name="Rectangle 3"/>
            <p:cNvSpPr>
              <a:spLocks noChangeArrowheads="1"/>
            </p:cNvSpPr>
            <p:nvPr/>
          </p:nvSpPr>
          <p:spPr bwMode="auto">
            <a:xfrm>
              <a:off x="2181" y="1502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0" name="Rectangle 4"/>
            <p:cNvSpPr>
              <a:spLocks noChangeArrowheads="1"/>
            </p:cNvSpPr>
            <p:nvPr/>
          </p:nvSpPr>
          <p:spPr bwMode="auto">
            <a:xfrm>
              <a:off x="2894" y="1687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1" name="Rectangle 5"/>
            <p:cNvSpPr>
              <a:spLocks noChangeArrowheads="1"/>
            </p:cNvSpPr>
            <p:nvPr/>
          </p:nvSpPr>
          <p:spPr bwMode="auto">
            <a:xfrm>
              <a:off x="3621" y="1845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9702" name="Rectangle 6"/>
          <p:cNvSpPr>
            <a:spLocks noChangeArrowheads="1"/>
          </p:cNvSpPr>
          <p:nvPr/>
        </p:nvSpPr>
        <p:spPr bwMode="auto">
          <a:xfrm>
            <a:off x="-11113" y="1011238"/>
            <a:ext cx="8661401" cy="2254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) r1 </a:t>
            </a:r>
            <a:r>
              <a:rPr lang="en-US" sz="1800">
                <a:solidFill>
                  <a:schemeClr val="accent1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(r0) + 10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 r3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(r2) + 17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)			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20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200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</p:txBody>
      </p:sp>
      <p:sp>
        <p:nvSpPr>
          <p:cNvPr id="1309703" name="Rectangle 7"/>
          <p:cNvSpPr>
            <a:spLocks noChangeArrowheads="1"/>
          </p:cNvSpPr>
          <p:nvPr/>
        </p:nvSpPr>
        <p:spPr bwMode="auto">
          <a:xfrm>
            <a:off x="1712913" y="3795713"/>
            <a:ext cx="6661150" cy="2071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FF0000"/>
                </a:solidFill>
              </a:rPr>
              <a:t>nop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FF0000"/>
                </a:solidFill>
              </a:rPr>
              <a:t>nop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FF0000"/>
                </a:solidFill>
              </a:rPr>
              <a:t>nop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FF0000"/>
                </a:solidFill>
              </a:rPr>
              <a:t>nop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FF0000"/>
                </a:solidFill>
              </a:rPr>
              <a:t>nop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2000">
                <a:solidFill>
                  <a:srgbClr val="FF0000"/>
                </a:solidFill>
              </a:rPr>
              <a:t>nop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09704" name="Rectangle 8"/>
          <p:cNvSpPr>
            <a:spLocks noGrp="1" noChangeArrowheads="1"/>
          </p:cNvSpPr>
          <p:nvPr>
            <p:ph type="title"/>
          </p:nvPr>
        </p:nvSpPr>
        <p:spPr>
          <a:xfrm>
            <a:off x="279400" y="2286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PC Calculation Bubbles</a:t>
            </a:r>
            <a:br>
              <a:rPr lang="en-US"/>
            </a:br>
            <a:r>
              <a:rPr lang="en-US" sz="2000" i="1"/>
              <a:t>(assuming no branch delay slots for now)</a:t>
            </a:r>
            <a:endParaRPr lang="en-US"/>
          </a:p>
        </p:txBody>
      </p:sp>
      <p:sp>
        <p:nvSpPr>
          <p:cNvPr id="1309705" name="Rectangle 9"/>
          <p:cNvSpPr>
            <a:spLocks noChangeArrowheads="1"/>
          </p:cNvSpPr>
          <p:nvPr/>
        </p:nvSpPr>
        <p:spPr bwMode="auto">
          <a:xfrm>
            <a:off x="87313" y="47783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09706" name="Rectangle 10"/>
          <p:cNvSpPr>
            <a:spLocks noChangeArrowheads="1"/>
          </p:cNvSpPr>
          <p:nvPr/>
        </p:nvSpPr>
        <p:spPr bwMode="auto">
          <a:xfrm>
            <a:off x="5283200" y="6027738"/>
            <a:ext cx="3140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702" grpId="0" build="p" autoUpdateAnimBg="0"/>
      <p:bldP spid="1309703" grpId="0" build="p" autoUpdateAnimBg="0"/>
      <p:bldP spid="1309705" grpId="0" autoUpdateAnimBg="0"/>
      <p:bldP spid="1309706" grpId="0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4579</TotalTime>
  <Pages>12</Pages>
  <Words>2040</Words>
  <Application>Microsoft Macintosh PowerPoint</Application>
  <PresentationFormat>Letter Paper (8.5x11 in)</PresentationFormat>
  <Paragraphs>560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CS252-template</vt:lpstr>
      <vt:lpstr>Office Theme</vt:lpstr>
      <vt:lpstr>CSE 490/590 Computer Architecture  Pipelining III </vt:lpstr>
      <vt:lpstr>Last Time…</vt:lpstr>
      <vt:lpstr>Resolving Data Hazards (2)</vt:lpstr>
      <vt:lpstr>Bypassing</vt:lpstr>
      <vt:lpstr>Adding a Bypass</vt:lpstr>
      <vt:lpstr>Fully Bypassed Datapath</vt:lpstr>
      <vt:lpstr>Resolving Data Hazards (3)</vt:lpstr>
      <vt:lpstr>Control Hazards</vt:lpstr>
      <vt:lpstr>PC Calculation Bubbles (assuming no branch delay slots for now)</vt:lpstr>
      <vt:lpstr>Harvard-Style Datapath for MIPS</vt:lpstr>
      <vt:lpstr>Speculate next address is PC+4</vt:lpstr>
      <vt:lpstr>Pipelining Jumps</vt:lpstr>
      <vt:lpstr>Jump Pipeline Diagrams</vt:lpstr>
      <vt:lpstr>Harvard-Style Datapath for MIPS</vt:lpstr>
      <vt:lpstr>Pipelining Conditional Branches</vt:lpstr>
      <vt:lpstr>Pipelining Conditional Branches</vt:lpstr>
      <vt:lpstr>Pipelining Conditional Branches</vt:lpstr>
      <vt:lpstr>Branch Pipeline Diagrams (resolved in execute stage)</vt:lpstr>
      <vt:lpstr>CSE 490/590 Administrivia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323</cp:revision>
  <cp:lastPrinted>2010-01-19T21:50:09Z</cp:lastPrinted>
  <dcterms:created xsi:type="dcterms:W3CDTF">2011-01-31T21:33:24Z</dcterms:created>
  <dcterms:modified xsi:type="dcterms:W3CDTF">2011-01-31T21:35:35Z</dcterms:modified>
  <cp:category/>
</cp:coreProperties>
</file>