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9"/>
  </p:notesMasterIdLst>
  <p:handoutMasterIdLst>
    <p:handoutMasterId r:id="rId20"/>
  </p:handoutMasterIdLst>
  <p:sldIdLst>
    <p:sldId id="322" r:id="rId3"/>
    <p:sldId id="712" r:id="rId4"/>
    <p:sldId id="790" r:id="rId5"/>
    <p:sldId id="791" r:id="rId6"/>
    <p:sldId id="792" r:id="rId7"/>
    <p:sldId id="793" r:id="rId8"/>
    <p:sldId id="794" r:id="rId9"/>
    <p:sldId id="774" r:id="rId10"/>
    <p:sldId id="795" r:id="rId11"/>
    <p:sldId id="796" r:id="rId12"/>
    <p:sldId id="797" r:id="rId13"/>
    <p:sldId id="798" r:id="rId14"/>
    <p:sldId id="799" r:id="rId15"/>
    <p:sldId id="800" r:id="rId16"/>
    <p:sldId id="801" r:id="rId17"/>
    <p:sldId id="543" r:id="rId1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73EB2-DA50-D046-B8F5-DA3925330711}" type="slidenum">
              <a:rPr lang="en-US"/>
              <a:pPr/>
              <a:t>10</a:t>
            </a:fld>
            <a:endParaRPr lang="en-US"/>
          </a:p>
        </p:txBody>
      </p:sp>
      <p:sp>
        <p:nvSpPr>
          <p:cNvPr id="1562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47035-37A4-4240-9D22-78D2EEA24FE1}" type="slidenum">
              <a:rPr lang="en-US"/>
              <a:pPr/>
              <a:t>11</a:t>
            </a:fld>
            <a:endParaRPr lang="en-US"/>
          </a:p>
        </p:txBody>
      </p:sp>
      <p:sp>
        <p:nvSpPr>
          <p:cNvPr id="156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980A2-6FE0-4141-9BB5-6876A23ADD8D}" type="slidenum">
              <a:rPr lang="en-US"/>
              <a:pPr/>
              <a:t>13</a:t>
            </a:fld>
            <a:endParaRPr lang="en-US"/>
          </a:p>
        </p:txBody>
      </p:sp>
      <p:sp>
        <p:nvSpPr>
          <p:cNvPr id="1566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6C4CF-EA4C-D843-827A-D610A83A9375}" type="slidenum">
              <a:rPr lang="en-US"/>
              <a:pPr/>
              <a:t>14</a:t>
            </a:fld>
            <a:endParaRPr lang="en-US"/>
          </a:p>
        </p:txBody>
      </p:sp>
      <p:sp>
        <p:nvSpPr>
          <p:cNvPr id="1570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6AC4B-5503-7343-9A49-EA8E828B1216}" type="slidenum">
              <a:rPr lang="en-US"/>
              <a:pPr/>
              <a:t>15</a:t>
            </a:fld>
            <a:endParaRPr lang="en-US"/>
          </a:p>
        </p:txBody>
      </p:sp>
      <p:sp>
        <p:nvSpPr>
          <p:cNvPr id="1572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3B3E6-EA40-1A49-984C-ECE83D8CFBBE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6DA596-7C18-574B-9440-C7EA74A36AFF}" type="slidenum">
              <a:rPr lang="en-US"/>
              <a:pPr/>
              <a:t>3</a:t>
            </a:fld>
            <a:endParaRPr lang="en-US"/>
          </a:p>
        </p:txBody>
      </p:sp>
      <p:sp>
        <p:nvSpPr>
          <p:cNvPr id="1507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7320E-620E-064F-92A4-4A30F804688C}" type="slidenum">
              <a:rPr lang="en-US"/>
              <a:pPr/>
              <a:t>4</a:t>
            </a:fld>
            <a:endParaRPr lang="en-US"/>
          </a:p>
        </p:txBody>
      </p:sp>
      <p:sp>
        <p:nvSpPr>
          <p:cNvPr id="1509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9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F7464-0FA0-DD4A-9CDF-7CB3F8F5AD9B}" type="slidenum">
              <a:rPr lang="en-US"/>
              <a:pPr/>
              <a:t>5</a:t>
            </a:fld>
            <a:endParaRPr lang="en-US"/>
          </a:p>
        </p:txBody>
      </p:sp>
      <p:sp>
        <p:nvSpPr>
          <p:cNvPr id="1511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AD6ED-60D7-4045-BCA7-4EF2865B384C}" type="slidenum">
              <a:rPr lang="en-US"/>
              <a:pPr/>
              <a:t>6</a:t>
            </a:fld>
            <a:endParaRPr lang="en-US"/>
          </a:p>
        </p:txBody>
      </p:sp>
      <p:sp>
        <p:nvSpPr>
          <p:cNvPr id="1513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41921-25CD-064D-AA72-F444926C1622}" type="slidenum">
              <a:rPr lang="en-US"/>
              <a:pPr/>
              <a:t>7</a:t>
            </a:fld>
            <a:endParaRPr lang="en-US"/>
          </a:p>
        </p:txBody>
      </p:sp>
      <p:sp>
        <p:nvSpPr>
          <p:cNvPr id="151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/>
              <a:t>Wait if the process is currently choosing</a:t>
            </a:r>
          </a:p>
          <a:p>
            <a:r>
              <a:rPr lang="en-US"/>
              <a:t>Wait if the process has a number and comes ahead of us.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3A265-D370-E343-8470-E71159648681}" type="slidenum">
              <a:rPr lang="en-US"/>
              <a:pPr/>
              <a:t>9</a:t>
            </a:fld>
            <a:endParaRPr lang="en-US"/>
          </a:p>
        </p:txBody>
      </p:sp>
      <p:sp>
        <p:nvSpPr>
          <p:cNvPr id="156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Snoopy Caches 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375D3617-612C-0042-8707-185AA73E16A1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848600" cy="7366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Write</a:t>
            </a:r>
            <a:r>
              <a:rPr lang="en-US" dirty="0"/>
              <a:t>-back Caches &amp; SC</a:t>
            </a:r>
          </a:p>
        </p:txBody>
      </p:sp>
      <p:sp>
        <p:nvSpPr>
          <p:cNvPr id="1561603" name="Rectangle 3"/>
          <p:cNvSpPr>
            <a:spLocks noChangeArrowheads="1"/>
          </p:cNvSpPr>
          <p:nvPr/>
        </p:nvSpPr>
        <p:spPr bwMode="auto">
          <a:xfrm>
            <a:off x="533400" y="1422400"/>
            <a:ext cx="27876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T1 is executed </a:t>
            </a:r>
          </a:p>
        </p:txBody>
      </p:sp>
      <p:sp>
        <p:nvSpPr>
          <p:cNvPr id="1561604" name="Rectangle 4"/>
          <p:cNvSpPr>
            <a:spLocks noChangeArrowheads="1"/>
          </p:cNvSpPr>
          <p:nvPr/>
        </p:nvSpPr>
        <p:spPr bwMode="auto">
          <a:xfrm>
            <a:off x="7818438" y="1212850"/>
            <a:ext cx="952500" cy="10033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1605" name="Rectangle 5"/>
          <p:cNvSpPr>
            <a:spLocks noChangeArrowheads="1"/>
          </p:cNvSpPr>
          <p:nvPr/>
        </p:nvSpPr>
        <p:spPr bwMode="auto">
          <a:xfrm flipH="1">
            <a:off x="7764463" y="917575"/>
            <a:ext cx="1111250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prog T2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LD Y, R1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ST Y’, R1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LD X, R2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ST X’,R2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16250" y="927100"/>
            <a:ext cx="1116013" cy="822325"/>
            <a:chOff x="1900" y="992"/>
            <a:chExt cx="703" cy="518"/>
          </a:xfrm>
        </p:grpSpPr>
        <p:sp>
          <p:nvSpPr>
            <p:cNvPr id="1561607" name="Rectangle 7"/>
            <p:cNvSpPr>
              <a:spLocks noChangeArrowheads="1"/>
            </p:cNvSpPr>
            <p:nvPr/>
          </p:nvSpPr>
          <p:spPr bwMode="auto">
            <a:xfrm flipH="1">
              <a:off x="1900" y="992"/>
              <a:ext cx="703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prog T1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X,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Y,11</a:t>
              </a:r>
            </a:p>
          </p:txBody>
        </p:sp>
        <p:sp>
          <p:nvSpPr>
            <p:cNvPr id="1561608" name="Rectangle 8"/>
            <p:cNvSpPr>
              <a:spLocks noChangeArrowheads="1"/>
            </p:cNvSpPr>
            <p:nvPr/>
          </p:nvSpPr>
          <p:spPr bwMode="auto">
            <a:xfrm>
              <a:off x="1994" y="1170"/>
              <a:ext cx="566" cy="320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181475" y="876300"/>
            <a:ext cx="3436938" cy="336550"/>
            <a:chOff x="2634" y="624"/>
            <a:chExt cx="2165" cy="212"/>
          </a:xfrm>
        </p:grpSpPr>
        <p:sp>
          <p:nvSpPr>
            <p:cNvPr id="1561610" name="Rectangle 10"/>
            <p:cNvSpPr>
              <a:spLocks noChangeArrowheads="1"/>
            </p:cNvSpPr>
            <p:nvPr/>
          </p:nvSpPr>
          <p:spPr bwMode="auto">
            <a:xfrm flipH="1">
              <a:off x="4178" y="626"/>
              <a:ext cx="62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</p:txBody>
        </p:sp>
        <p:sp>
          <p:nvSpPr>
            <p:cNvPr id="1561611" name="Rectangle 11"/>
            <p:cNvSpPr>
              <a:spLocks noChangeArrowheads="1"/>
            </p:cNvSpPr>
            <p:nvPr/>
          </p:nvSpPr>
          <p:spPr bwMode="auto">
            <a:xfrm flipH="1">
              <a:off x="2634" y="624"/>
              <a:ext cx="62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</p:txBody>
        </p:sp>
        <p:sp>
          <p:nvSpPr>
            <p:cNvPr id="1561612" name="Rectangle 12"/>
            <p:cNvSpPr>
              <a:spLocks noChangeArrowheads="1"/>
            </p:cNvSpPr>
            <p:nvPr/>
          </p:nvSpPr>
          <p:spPr bwMode="auto">
            <a:xfrm flipH="1">
              <a:off x="3450" y="624"/>
              <a:ext cx="647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179888" y="1143000"/>
            <a:ext cx="3311525" cy="1066800"/>
            <a:chOff x="2633" y="920"/>
            <a:chExt cx="2086" cy="672"/>
          </a:xfrm>
        </p:grpSpPr>
        <p:sp>
          <p:nvSpPr>
            <p:cNvPr id="1561614" name="Rectangle 14"/>
            <p:cNvSpPr>
              <a:spLocks noChangeArrowheads="1"/>
            </p:cNvSpPr>
            <p:nvPr/>
          </p:nvSpPr>
          <p:spPr bwMode="auto">
            <a:xfrm>
              <a:off x="3476" y="95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15" name="Rectangle 15"/>
            <p:cNvSpPr>
              <a:spLocks noChangeArrowheads="1"/>
            </p:cNvSpPr>
            <p:nvPr/>
          </p:nvSpPr>
          <p:spPr bwMode="auto">
            <a:xfrm flipH="1">
              <a:off x="3403" y="920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16" name="Rectangle 16"/>
            <p:cNvSpPr>
              <a:spLocks noChangeArrowheads="1"/>
            </p:cNvSpPr>
            <p:nvPr/>
          </p:nvSpPr>
          <p:spPr bwMode="auto">
            <a:xfrm>
              <a:off x="2680" y="968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17" name="Rectangle 17"/>
            <p:cNvSpPr>
              <a:spLocks noChangeArrowheads="1"/>
            </p:cNvSpPr>
            <p:nvPr/>
          </p:nvSpPr>
          <p:spPr bwMode="auto">
            <a:xfrm flipH="1">
              <a:off x="2633" y="936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  <p:sp>
          <p:nvSpPr>
            <p:cNvPr id="1561618" name="Rectangle 18"/>
            <p:cNvSpPr>
              <a:spLocks noChangeArrowheads="1"/>
            </p:cNvSpPr>
            <p:nvPr/>
          </p:nvSpPr>
          <p:spPr bwMode="auto">
            <a:xfrm>
              <a:off x="4223" y="95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19" name="Rectangle 19"/>
            <p:cNvSpPr>
              <a:spLocks noChangeArrowheads="1"/>
            </p:cNvSpPr>
            <p:nvPr/>
          </p:nvSpPr>
          <p:spPr bwMode="auto">
            <a:xfrm flipH="1">
              <a:off x="4138" y="920"/>
              <a:ext cx="521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57200" y="2184400"/>
            <a:ext cx="7046913" cy="1066800"/>
            <a:chOff x="288" y="1576"/>
            <a:chExt cx="4439" cy="672"/>
          </a:xfrm>
        </p:grpSpPr>
        <p:sp>
          <p:nvSpPr>
            <p:cNvPr id="1561621" name="Rectangle 21"/>
            <p:cNvSpPr>
              <a:spLocks noChangeArrowheads="1"/>
            </p:cNvSpPr>
            <p:nvPr/>
          </p:nvSpPr>
          <p:spPr bwMode="auto">
            <a:xfrm>
              <a:off x="288" y="1680"/>
              <a:ext cx="2398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cache-1 writes back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Y</a:t>
              </a:r>
            </a:p>
          </p:txBody>
        </p:sp>
        <p:sp>
          <p:nvSpPr>
            <p:cNvPr id="1561622" name="Rectangle 22"/>
            <p:cNvSpPr>
              <a:spLocks noChangeArrowheads="1"/>
            </p:cNvSpPr>
            <p:nvPr/>
          </p:nvSpPr>
          <p:spPr bwMode="auto">
            <a:xfrm>
              <a:off x="3484" y="161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23" name="Rectangle 23"/>
            <p:cNvSpPr>
              <a:spLocks noChangeArrowheads="1"/>
            </p:cNvSpPr>
            <p:nvPr/>
          </p:nvSpPr>
          <p:spPr bwMode="auto">
            <a:xfrm flipH="1">
              <a:off x="3411" y="1576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24" name="Rectangle 24"/>
            <p:cNvSpPr>
              <a:spLocks noChangeArrowheads="1"/>
            </p:cNvSpPr>
            <p:nvPr/>
          </p:nvSpPr>
          <p:spPr bwMode="auto">
            <a:xfrm>
              <a:off x="2688" y="162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25" name="Rectangle 25"/>
            <p:cNvSpPr>
              <a:spLocks noChangeArrowheads="1"/>
            </p:cNvSpPr>
            <p:nvPr/>
          </p:nvSpPr>
          <p:spPr bwMode="auto">
            <a:xfrm flipH="1">
              <a:off x="2633" y="1584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26" name="Rectangle 26"/>
            <p:cNvSpPr>
              <a:spLocks noChangeArrowheads="1"/>
            </p:cNvSpPr>
            <p:nvPr/>
          </p:nvSpPr>
          <p:spPr bwMode="auto">
            <a:xfrm>
              <a:off x="4231" y="161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27" name="Rectangle 27"/>
            <p:cNvSpPr>
              <a:spLocks noChangeArrowheads="1"/>
            </p:cNvSpPr>
            <p:nvPr/>
          </p:nvSpPr>
          <p:spPr bwMode="auto">
            <a:xfrm flipH="1">
              <a:off x="4146" y="1576"/>
              <a:ext cx="521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81000" y="4254500"/>
            <a:ext cx="7213600" cy="1066800"/>
            <a:chOff x="240" y="2880"/>
            <a:chExt cx="4544" cy="672"/>
          </a:xfrm>
        </p:grpSpPr>
        <p:sp>
          <p:nvSpPr>
            <p:cNvPr id="1561629" name="Rectangle 29"/>
            <p:cNvSpPr>
              <a:spLocks noChangeArrowheads="1"/>
            </p:cNvSpPr>
            <p:nvPr/>
          </p:nvSpPr>
          <p:spPr bwMode="auto">
            <a:xfrm>
              <a:off x="3484" y="291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0" name="Rectangle 30"/>
            <p:cNvSpPr>
              <a:spLocks noChangeArrowheads="1"/>
            </p:cNvSpPr>
            <p:nvPr/>
          </p:nvSpPr>
          <p:spPr bwMode="auto">
            <a:xfrm flipH="1">
              <a:off x="3411" y="2880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31" name="Rectangle 31"/>
            <p:cNvSpPr>
              <a:spLocks noChangeArrowheads="1"/>
            </p:cNvSpPr>
            <p:nvPr/>
          </p:nvSpPr>
          <p:spPr bwMode="auto">
            <a:xfrm>
              <a:off x="2688" y="2928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2" name="Rectangle 32"/>
            <p:cNvSpPr>
              <a:spLocks noChangeArrowheads="1"/>
            </p:cNvSpPr>
            <p:nvPr/>
          </p:nvSpPr>
          <p:spPr bwMode="auto">
            <a:xfrm flipH="1">
              <a:off x="2633" y="2888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33" name="Rectangle 33"/>
            <p:cNvSpPr>
              <a:spLocks noChangeArrowheads="1"/>
            </p:cNvSpPr>
            <p:nvPr/>
          </p:nvSpPr>
          <p:spPr bwMode="auto">
            <a:xfrm>
              <a:off x="4231" y="291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4" name="Rectangle 34"/>
            <p:cNvSpPr>
              <a:spLocks noChangeArrowheads="1"/>
            </p:cNvSpPr>
            <p:nvPr/>
          </p:nvSpPr>
          <p:spPr bwMode="auto">
            <a:xfrm flipH="1">
              <a:off x="4144" y="2880"/>
              <a:ext cx="64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0</a:t>
              </a:r>
            </a:p>
          </p:txBody>
        </p:sp>
        <p:sp>
          <p:nvSpPr>
            <p:cNvPr id="1561635" name="Rectangle 35"/>
            <p:cNvSpPr>
              <a:spLocks noChangeArrowheads="1"/>
            </p:cNvSpPr>
            <p:nvPr/>
          </p:nvSpPr>
          <p:spPr bwMode="auto">
            <a:xfrm>
              <a:off x="240" y="3024"/>
              <a:ext cx="2411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cache-1 writes back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X</a:t>
              </a: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457200" y="3225800"/>
            <a:ext cx="7137400" cy="1066800"/>
            <a:chOff x="288" y="2232"/>
            <a:chExt cx="4496" cy="672"/>
          </a:xfrm>
        </p:grpSpPr>
        <p:sp>
          <p:nvSpPr>
            <p:cNvPr id="1561637" name="Rectangle 37"/>
            <p:cNvSpPr>
              <a:spLocks noChangeArrowheads="1"/>
            </p:cNvSpPr>
            <p:nvPr/>
          </p:nvSpPr>
          <p:spPr bwMode="auto">
            <a:xfrm>
              <a:off x="3484" y="226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8" name="Rectangle 38"/>
            <p:cNvSpPr>
              <a:spLocks noChangeArrowheads="1"/>
            </p:cNvSpPr>
            <p:nvPr/>
          </p:nvSpPr>
          <p:spPr bwMode="auto">
            <a:xfrm flipH="1">
              <a:off x="3411" y="2232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39" name="Rectangle 39"/>
            <p:cNvSpPr>
              <a:spLocks noChangeArrowheads="1"/>
            </p:cNvSpPr>
            <p:nvPr/>
          </p:nvSpPr>
          <p:spPr bwMode="auto">
            <a:xfrm>
              <a:off x="2688" y="228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0" name="Rectangle 40"/>
            <p:cNvSpPr>
              <a:spLocks noChangeArrowheads="1"/>
            </p:cNvSpPr>
            <p:nvPr/>
          </p:nvSpPr>
          <p:spPr bwMode="auto">
            <a:xfrm flipH="1">
              <a:off x="2633" y="2240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41" name="Rectangle 41"/>
            <p:cNvSpPr>
              <a:spLocks noChangeArrowheads="1"/>
            </p:cNvSpPr>
            <p:nvPr/>
          </p:nvSpPr>
          <p:spPr bwMode="auto">
            <a:xfrm>
              <a:off x="4231" y="226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2" name="Rectangle 42"/>
            <p:cNvSpPr>
              <a:spLocks noChangeArrowheads="1"/>
            </p:cNvSpPr>
            <p:nvPr/>
          </p:nvSpPr>
          <p:spPr bwMode="auto">
            <a:xfrm flipH="1">
              <a:off x="4144" y="2232"/>
              <a:ext cx="64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561643" name="Rectangle 43"/>
            <p:cNvSpPr>
              <a:spLocks noChangeArrowheads="1"/>
            </p:cNvSpPr>
            <p:nvPr/>
          </p:nvSpPr>
          <p:spPr bwMode="auto">
            <a:xfrm>
              <a:off x="288" y="2400"/>
              <a:ext cx="1468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T2 executed</a:t>
              </a:r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381000" y="5321300"/>
            <a:ext cx="7200900" cy="1066800"/>
            <a:chOff x="240" y="3552"/>
            <a:chExt cx="4536" cy="672"/>
          </a:xfrm>
        </p:grpSpPr>
        <p:sp>
          <p:nvSpPr>
            <p:cNvPr id="1561645" name="Rectangle 45"/>
            <p:cNvSpPr>
              <a:spLocks noChangeArrowheads="1"/>
            </p:cNvSpPr>
            <p:nvPr/>
          </p:nvSpPr>
          <p:spPr bwMode="auto">
            <a:xfrm>
              <a:off x="3484" y="358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6" name="Rectangle 46"/>
            <p:cNvSpPr>
              <a:spLocks noChangeArrowheads="1"/>
            </p:cNvSpPr>
            <p:nvPr/>
          </p:nvSpPr>
          <p:spPr bwMode="auto">
            <a:xfrm flipH="1">
              <a:off x="3412" y="3552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  <p:sp>
          <p:nvSpPr>
            <p:cNvPr id="1561647" name="Rectangle 47"/>
            <p:cNvSpPr>
              <a:spLocks noChangeArrowheads="1"/>
            </p:cNvSpPr>
            <p:nvPr/>
          </p:nvSpPr>
          <p:spPr bwMode="auto">
            <a:xfrm>
              <a:off x="2688" y="360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8" name="Rectangle 48"/>
            <p:cNvSpPr>
              <a:spLocks noChangeArrowheads="1"/>
            </p:cNvSpPr>
            <p:nvPr/>
          </p:nvSpPr>
          <p:spPr bwMode="auto">
            <a:xfrm flipH="1">
              <a:off x="2633" y="3560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49" name="Rectangle 49"/>
            <p:cNvSpPr>
              <a:spLocks noChangeArrowheads="1"/>
            </p:cNvSpPr>
            <p:nvPr/>
          </p:nvSpPr>
          <p:spPr bwMode="auto">
            <a:xfrm>
              <a:off x="4231" y="358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50" name="Rectangle 50"/>
            <p:cNvSpPr>
              <a:spLocks noChangeArrowheads="1"/>
            </p:cNvSpPr>
            <p:nvPr/>
          </p:nvSpPr>
          <p:spPr bwMode="auto">
            <a:xfrm flipH="1">
              <a:off x="4146" y="3552"/>
              <a:ext cx="63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Y’=11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0 </a:t>
              </a:r>
            </a:p>
          </p:txBody>
        </p:sp>
        <p:sp>
          <p:nvSpPr>
            <p:cNvPr id="1561651" name="Rectangle 51"/>
            <p:cNvSpPr>
              <a:spLocks noChangeArrowheads="1"/>
            </p:cNvSpPr>
            <p:nvPr/>
          </p:nvSpPr>
          <p:spPr bwMode="auto">
            <a:xfrm>
              <a:off x="240" y="3648"/>
              <a:ext cx="2280" cy="5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cache-2 writes back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</a:p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  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X’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latin typeface="Verdana" charset="0"/>
                </a:rPr>
                <a:t>&amp;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Y’</a:t>
              </a:r>
            </a:p>
          </p:txBody>
        </p:sp>
      </p:grpSp>
      <p:sp>
        <p:nvSpPr>
          <p:cNvPr id="1561652" name="Text Box 52"/>
          <p:cNvSpPr txBox="1">
            <a:spLocks noChangeArrowheads="1"/>
          </p:cNvSpPr>
          <p:nvPr/>
        </p:nvSpPr>
        <p:spPr bwMode="auto">
          <a:xfrm rot="-2654579">
            <a:off x="7327900" y="5153025"/>
            <a:ext cx="204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inconsistent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165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20BD92EE-DAC6-7C41-B929-489BE20A75A0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304800"/>
            <a:ext cx="7848600" cy="6223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Write-through Caches &amp; SC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79800" y="1104900"/>
            <a:ext cx="3300413" cy="1311275"/>
            <a:chOff x="2192" y="864"/>
            <a:chExt cx="2079" cy="826"/>
          </a:xfrm>
        </p:grpSpPr>
        <p:sp>
          <p:nvSpPr>
            <p:cNvPr id="1563652" name="Rectangle 4"/>
            <p:cNvSpPr>
              <a:spLocks noChangeArrowheads="1"/>
            </p:cNvSpPr>
            <p:nvPr/>
          </p:nvSpPr>
          <p:spPr bwMode="auto">
            <a:xfrm>
              <a:off x="3743" y="104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3" name="Rectangle 5"/>
            <p:cNvSpPr>
              <a:spLocks noChangeArrowheads="1"/>
            </p:cNvSpPr>
            <p:nvPr/>
          </p:nvSpPr>
          <p:spPr bwMode="auto">
            <a:xfrm flipH="1">
              <a:off x="3650" y="864"/>
              <a:ext cx="621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  <p:sp>
          <p:nvSpPr>
            <p:cNvPr id="1563654" name="Rectangle 6"/>
            <p:cNvSpPr>
              <a:spLocks noChangeArrowheads="1"/>
            </p:cNvSpPr>
            <p:nvPr/>
          </p:nvSpPr>
          <p:spPr bwMode="auto">
            <a:xfrm>
              <a:off x="2996" y="104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5" name="Rectangle 7"/>
            <p:cNvSpPr>
              <a:spLocks noChangeArrowheads="1"/>
            </p:cNvSpPr>
            <p:nvPr/>
          </p:nvSpPr>
          <p:spPr bwMode="auto">
            <a:xfrm flipH="1">
              <a:off x="2882" y="864"/>
              <a:ext cx="647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3656" name="Rectangle 8"/>
            <p:cNvSpPr>
              <a:spLocks noChangeArrowheads="1"/>
            </p:cNvSpPr>
            <p:nvPr/>
          </p:nvSpPr>
          <p:spPr bwMode="auto">
            <a:xfrm>
              <a:off x="2285" y="104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7" name="Rectangle 9"/>
            <p:cNvSpPr>
              <a:spLocks noChangeArrowheads="1"/>
            </p:cNvSpPr>
            <p:nvPr/>
          </p:nvSpPr>
          <p:spPr bwMode="auto">
            <a:xfrm flipH="1">
              <a:off x="2192" y="864"/>
              <a:ext cx="621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Y=10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243763" y="1028700"/>
            <a:ext cx="1111250" cy="1311275"/>
            <a:chOff x="1706" y="1646"/>
            <a:chExt cx="700" cy="826"/>
          </a:xfrm>
        </p:grpSpPr>
        <p:sp>
          <p:nvSpPr>
            <p:cNvPr id="1563659" name="Rectangle 11"/>
            <p:cNvSpPr>
              <a:spLocks noChangeArrowheads="1"/>
            </p:cNvSpPr>
            <p:nvPr/>
          </p:nvSpPr>
          <p:spPr bwMode="auto">
            <a:xfrm>
              <a:off x="1740" y="1832"/>
              <a:ext cx="600" cy="632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0" name="Rectangle 12"/>
            <p:cNvSpPr>
              <a:spLocks noChangeArrowheads="1"/>
            </p:cNvSpPr>
            <p:nvPr/>
          </p:nvSpPr>
          <p:spPr bwMode="auto">
            <a:xfrm flipH="1">
              <a:off x="1706" y="1646"/>
              <a:ext cx="700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prog T2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LD Y, R1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ST Y’, R1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LD X, R2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ST X’,R2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198688" y="1155700"/>
            <a:ext cx="1116012" cy="822325"/>
            <a:chOff x="1385" y="896"/>
            <a:chExt cx="703" cy="518"/>
          </a:xfrm>
        </p:grpSpPr>
        <p:sp>
          <p:nvSpPr>
            <p:cNvPr id="1563662" name="Rectangle 14"/>
            <p:cNvSpPr>
              <a:spLocks noChangeArrowheads="1"/>
            </p:cNvSpPr>
            <p:nvPr/>
          </p:nvSpPr>
          <p:spPr bwMode="auto">
            <a:xfrm flipH="1">
              <a:off x="1385" y="896"/>
              <a:ext cx="703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prog T1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X,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Y,11</a:t>
              </a:r>
            </a:p>
          </p:txBody>
        </p:sp>
        <p:sp>
          <p:nvSpPr>
            <p:cNvPr id="1563663" name="Rectangle 15"/>
            <p:cNvSpPr>
              <a:spLocks noChangeArrowheads="1"/>
            </p:cNvSpPr>
            <p:nvPr/>
          </p:nvSpPr>
          <p:spPr bwMode="auto">
            <a:xfrm>
              <a:off x="1495" y="1074"/>
              <a:ext cx="566" cy="320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63664" name="Rectangle 16"/>
          <p:cNvSpPr>
            <a:spLocks noChangeArrowheads="1"/>
          </p:cNvSpPr>
          <p:nvPr/>
        </p:nvSpPr>
        <p:spPr bwMode="auto">
          <a:xfrm>
            <a:off x="2374900" y="5341938"/>
            <a:ext cx="6070600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Write-through caches don’t preserve sequential consistency either</a:t>
            </a:r>
          </a:p>
        </p:txBody>
      </p:sp>
      <p:sp>
        <p:nvSpPr>
          <p:cNvPr id="1563665" name="Rectangle 17"/>
          <p:cNvSpPr>
            <a:spLocks noChangeArrowheads="1"/>
          </p:cNvSpPr>
          <p:nvPr/>
        </p:nvSpPr>
        <p:spPr bwMode="auto">
          <a:xfrm>
            <a:off x="533400" y="3030538"/>
            <a:ext cx="23304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T1 executed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505200" y="2476500"/>
            <a:ext cx="3252788" cy="1311275"/>
            <a:chOff x="2208" y="1728"/>
            <a:chExt cx="2049" cy="826"/>
          </a:xfrm>
        </p:grpSpPr>
        <p:sp>
          <p:nvSpPr>
            <p:cNvPr id="1563667" name="Rectangle 19"/>
            <p:cNvSpPr>
              <a:spLocks noChangeArrowheads="1"/>
            </p:cNvSpPr>
            <p:nvPr/>
          </p:nvSpPr>
          <p:spPr bwMode="auto">
            <a:xfrm>
              <a:off x="3761" y="190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8" name="Rectangle 20"/>
            <p:cNvSpPr>
              <a:spLocks noChangeArrowheads="1"/>
            </p:cNvSpPr>
            <p:nvPr/>
          </p:nvSpPr>
          <p:spPr bwMode="auto">
            <a:xfrm flipH="1">
              <a:off x="3668" y="1728"/>
              <a:ext cx="568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  <p:sp>
          <p:nvSpPr>
            <p:cNvPr id="1563669" name="Rectangle 21"/>
            <p:cNvSpPr>
              <a:spLocks noChangeArrowheads="1"/>
            </p:cNvSpPr>
            <p:nvPr/>
          </p:nvSpPr>
          <p:spPr bwMode="auto">
            <a:xfrm>
              <a:off x="3014" y="190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0" name="Rectangle 22"/>
            <p:cNvSpPr>
              <a:spLocks noChangeArrowheads="1"/>
            </p:cNvSpPr>
            <p:nvPr/>
          </p:nvSpPr>
          <p:spPr bwMode="auto">
            <a:xfrm flipH="1">
              <a:off x="2901" y="1728"/>
              <a:ext cx="595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3671" name="Rectangle 23"/>
            <p:cNvSpPr>
              <a:spLocks noChangeArrowheads="1"/>
            </p:cNvSpPr>
            <p:nvPr/>
          </p:nvSpPr>
          <p:spPr bwMode="auto">
            <a:xfrm>
              <a:off x="2303" y="190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2" name="Rectangle 24"/>
            <p:cNvSpPr>
              <a:spLocks noChangeArrowheads="1"/>
            </p:cNvSpPr>
            <p:nvPr/>
          </p:nvSpPr>
          <p:spPr bwMode="auto">
            <a:xfrm flipH="1">
              <a:off x="2208" y="1728"/>
              <a:ext cx="550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</p:grpSp>
      <p:sp>
        <p:nvSpPr>
          <p:cNvPr id="1563673" name="Rectangle 25"/>
          <p:cNvSpPr>
            <a:spLocks noChangeArrowheads="1"/>
          </p:cNvSpPr>
          <p:nvPr/>
        </p:nvSpPr>
        <p:spPr bwMode="auto">
          <a:xfrm>
            <a:off x="533400" y="4097338"/>
            <a:ext cx="23304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T2 executed</a:t>
            </a: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3533775" y="3779838"/>
            <a:ext cx="3332163" cy="1311275"/>
            <a:chOff x="2226" y="2549"/>
            <a:chExt cx="2099" cy="826"/>
          </a:xfrm>
        </p:grpSpPr>
        <p:sp>
          <p:nvSpPr>
            <p:cNvPr id="1563675" name="Rectangle 27"/>
            <p:cNvSpPr>
              <a:spLocks noChangeArrowheads="1"/>
            </p:cNvSpPr>
            <p:nvPr/>
          </p:nvSpPr>
          <p:spPr bwMode="auto">
            <a:xfrm>
              <a:off x="3779" y="2725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6" name="Rectangle 28"/>
            <p:cNvSpPr>
              <a:spLocks noChangeArrowheads="1"/>
            </p:cNvSpPr>
            <p:nvPr/>
          </p:nvSpPr>
          <p:spPr bwMode="auto">
            <a:xfrm flipH="1">
              <a:off x="3685" y="2549"/>
              <a:ext cx="640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563677" name="Rectangle 29"/>
            <p:cNvSpPr>
              <a:spLocks noChangeArrowheads="1"/>
            </p:cNvSpPr>
            <p:nvPr/>
          </p:nvSpPr>
          <p:spPr bwMode="auto">
            <a:xfrm>
              <a:off x="3032" y="2725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8" name="Rectangle 30"/>
            <p:cNvSpPr>
              <a:spLocks noChangeArrowheads="1"/>
            </p:cNvSpPr>
            <p:nvPr/>
          </p:nvSpPr>
          <p:spPr bwMode="auto">
            <a:xfrm flipH="1">
              <a:off x="2919" y="2549"/>
              <a:ext cx="595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  <p:sp>
          <p:nvSpPr>
            <p:cNvPr id="1563679" name="Rectangle 31"/>
            <p:cNvSpPr>
              <a:spLocks noChangeArrowheads="1"/>
            </p:cNvSpPr>
            <p:nvPr/>
          </p:nvSpPr>
          <p:spPr bwMode="auto">
            <a:xfrm>
              <a:off x="2321" y="2725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80" name="Rectangle 32"/>
            <p:cNvSpPr>
              <a:spLocks noChangeArrowheads="1"/>
            </p:cNvSpPr>
            <p:nvPr/>
          </p:nvSpPr>
          <p:spPr bwMode="auto">
            <a:xfrm flipH="1">
              <a:off x="2226" y="2549"/>
              <a:ext cx="550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6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30200"/>
            <a:ext cx="5867399" cy="736600"/>
          </a:xfrm>
        </p:spPr>
        <p:txBody>
          <a:bodyPr/>
          <a:lstStyle/>
          <a:p>
            <a:r>
              <a:rPr lang="en-US" dirty="0" smtClean="0"/>
              <a:t>Cache Coherence vs. Memory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130800"/>
          </a:xfrm>
        </p:spPr>
        <p:txBody>
          <a:bodyPr/>
          <a:lstStyle/>
          <a:p>
            <a:r>
              <a:rPr lang="en-US" dirty="0" smtClean="0"/>
              <a:t>A cache coherence protocol ensures that all writes by one processor are eventually visible to other processors</a:t>
            </a:r>
          </a:p>
          <a:p>
            <a:pPr lvl="1"/>
            <a:r>
              <a:rPr lang="en-US" dirty="0" smtClean="0"/>
              <a:t>i.e., updates are not lost</a:t>
            </a:r>
          </a:p>
          <a:p>
            <a:r>
              <a:rPr lang="en-US" dirty="0" smtClean="0"/>
              <a:t>A memory consistency model gives the rules on when a write by one processor can be observed by a read on another</a:t>
            </a:r>
          </a:p>
          <a:p>
            <a:pPr lvl="1"/>
            <a:r>
              <a:rPr lang="en-US" dirty="0" smtClean="0"/>
              <a:t>Equivalently, what values can be seen by a load</a:t>
            </a:r>
          </a:p>
          <a:p>
            <a:r>
              <a:rPr lang="en-US" dirty="0" smtClean="0"/>
              <a:t>A cache coherence protocol is not enough to ensure sequential consistency</a:t>
            </a:r>
          </a:p>
          <a:p>
            <a:pPr lvl="1"/>
            <a:r>
              <a:rPr lang="en-US" dirty="0" smtClean="0"/>
              <a:t>But if sequentially consistent, then caches must be coherent</a:t>
            </a:r>
          </a:p>
          <a:p>
            <a:r>
              <a:rPr lang="en-US" dirty="0" smtClean="0"/>
              <a:t>Combination of cache coherence protocol plus processor memory reorder buffer implements a given machine’s memory consistency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A927BE52-A1BA-5049-B46D-8DDF0C19AF09}" type="slidenum">
              <a:rPr lang="en-US" smtClean="0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A3BD271A-89B0-C048-8833-74504AEB8E34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406400"/>
            <a:ext cx="88519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Maintaining</a:t>
            </a:r>
            <a:r>
              <a:rPr lang="en-US" dirty="0" smtClean="0"/>
              <a:t> Cache Coherence</a:t>
            </a:r>
            <a:endParaRPr lang="en-US" dirty="0"/>
          </a:p>
        </p:txBody>
      </p:sp>
      <p:sp>
        <p:nvSpPr>
          <p:cNvPr id="1565699" name="Rectangle 3"/>
          <p:cNvSpPr>
            <a:spLocks noChangeArrowheads="1"/>
          </p:cNvSpPr>
          <p:nvPr/>
        </p:nvSpPr>
        <p:spPr bwMode="auto">
          <a:xfrm>
            <a:off x="901700" y="1384300"/>
            <a:ext cx="7325724" cy="304442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endParaRPr lang="en-US" sz="2400" dirty="0" smtClean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Hardware support is required such that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only one processor at a time has write </a:t>
            </a:r>
          </a:p>
          <a:p>
            <a:pPr lvl="2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 permission for a location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no processor can load a stale copy of </a:t>
            </a:r>
          </a:p>
          <a:p>
            <a:pPr lvl="2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 the location after a write</a:t>
            </a:r>
          </a:p>
          <a:p>
            <a:pPr lvl="2" algn="l">
              <a:spcBef>
                <a:spcPct val="0"/>
              </a:spcBef>
            </a:pPr>
            <a:endParaRPr lang="en-US" sz="2400" dirty="0">
              <a:solidFill>
                <a:srgbClr val="56127A"/>
              </a:solidFill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400" dirty="0" err="1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 sz="2400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cache coherence protocols</a:t>
            </a:r>
            <a:endParaRPr lang="en-US" sz="2400" dirty="0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5391BF59-0CC9-ED4C-BED6-78CE55722A40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455613"/>
            <a:ext cx="7648575" cy="831850"/>
          </a:xfrm>
        </p:spPr>
        <p:txBody>
          <a:bodyPr/>
          <a:lstStyle/>
          <a:p>
            <a:r>
              <a:rPr lang="en-US"/>
              <a:t>Warmup: Parallel I/O</a:t>
            </a:r>
          </a:p>
        </p:txBody>
      </p:sp>
      <p:sp>
        <p:nvSpPr>
          <p:cNvPr id="1569795" name="Rectangle 3"/>
          <p:cNvSpPr>
            <a:spLocks noChangeArrowheads="1"/>
          </p:cNvSpPr>
          <p:nvPr/>
        </p:nvSpPr>
        <p:spPr bwMode="auto">
          <a:xfrm>
            <a:off x="381000" y="5638800"/>
            <a:ext cx="8458199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(DMA stands for Direct Memory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Access, means the I/O device can read/write memory autonomous from the CPU)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569796" name="Rectangle 4"/>
          <p:cNvSpPr>
            <a:spLocks noChangeArrowheads="1"/>
          </p:cNvSpPr>
          <p:nvPr/>
        </p:nvSpPr>
        <p:spPr bwMode="auto">
          <a:xfrm>
            <a:off x="1041400" y="4241800"/>
            <a:ext cx="33575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Either Cache or DMA can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be the Bus Master and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effect transfers</a:t>
            </a:r>
          </a:p>
        </p:txBody>
      </p:sp>
      <p:sp>
        <p:nvSpPr>
          <p:cNvPr id="1569797" name="Rectangle 5"/>
          <p:cNvSpPr>
            <a:spLocks noChangeArrowheads="1"/>
          </p:cNvSpPr>
          <p:nvPr/>
        </p:nvSpPr>
        <p:spPr bwMode="auto">
          <a:xfrm>
            <a:off x="6829425" y="4665663"/>
            <a:ext cx="925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DISK</a:t>
            </a:r>
          </a:p>
        </p:txBody>
      </p:sp>
      <p:sp>
        <p:nvSpPr>
          <p:cNvPr id="1569798" name="Rectangle 6"/>
          <p:cNvSpPr>
            <a:spLocks noChangeArrowheads="1"/>
          </p:cNvSpPr>
          <p:nvPr/>
        </p:nvSpPr>
        <p:spPr bwMode="auto">
          <a:xfrm>
            <a:off x="5610225" y="4264025"/>
            <a:ext cx="857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DMA</a:t>
            </a:r>
          </a:p>
        </p:txBody>
      </p:sp>
      <p:sp>
        <p:nvSpPr>
          <p:cNvPr id="1569799" name="Rectangle 7"/>
          <p:cNvSpPr>
            <a:spLocks noChangeArrowheads="1"/>
          </p:cNvSpPr>
          <p:nvPr/>
        </p:nvSpPr>
        <p:spPr bwMode="auto">
          <a:xfrm>
            <a:off x="5457825" y="1617663"/>
            <a:ext cx="1209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Physical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569800" name="Rectangle 8"/>
          <p:cNvSpPr>
            <a:spLocks noChangeArrowheads="1"/>
          </p:cNvSpPr>
          <p:nvPr/>
        </p:nvSpPr>
        <p:spPr bwMode="auto">
          <a:xfrm>
            <a:off x="1079500" y="2070100"/>
            <a:ext cx="889000" cy="1041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1" name="Rectangle 9"/>
          <p:cNvSpPr>
            <a:spLocks noChangeArrowheads="1"/>
          </p:cNvSpPr>
          <p:nvPr/>
        </p:nvSpPr>
        <p:spPr bwMode="auto">
          <a:xfrm>
            <a:off x="1127125" y="2343150"/>
            <a:ext cx="931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Proc.</a:t>
            </a:r>
            <a:r>
              <a:rPr lang="en-US" sz="2400">
                <a:latin typeface="Verdana" charset="0"/>
              </a:rPr>
              <a:t> </a:t>
            </a:r>
          </a:p>
        </p:txBody>
      </p:sp>
      <p:sp>
        <p:nvSpPr>
          <p:cNvPr id="1569802" name="Line 10"/>
          <p:cNvSpPr>
            <a:spLocks noChangeShapeType="1"/>
          </p:cNvSpPr>
          <p:nvPr/>
        </p:nvSpPr>
        <p:spPr bwMode="auto">
          <a:xfrm>
            <a:off x="4495800" y="22098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3" name="Oval 11"/>
          <p:cNvSpPr>
            <a:spLocks noChangeArrowheads="1"/>
          </p:cNvSpPr>
          <p:nvPr/>
        </p:nvSpPr>
        <p:spPr bwMode="auto">
          <a:xfrm>
            <a:off x="6870700" y="51181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4" name="Oval 12"/>
          <p:cNvSpPr>
            <a:spLocks noChangeArrowheads="1"/>
          </p:cNvSpPr>
          <p:nvPr/>
        </p:nvSpPr>
        <p:spPr bwMode="auto">
          <a:xfrm>
            <a:off x="6870700" y="38989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5" name="Line 13"/>
          <p:cNvSpPr>
            <a:spLocks noChangeShapeType="1"/>
          </p:cNvSpPr>
          <p:nvPr/>
        </p:nvSpPr>
        <p:spPr bwMode="auto">
          <a:xfrm>
            <a:off x="6858000" y="40386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6" name="Line 14"/>
          <p:cNvSpPr>
            <a:spLocks noChangeShapeType="1"/>
          </p:cNvSpPr>
          <p:nvPr/>
        </p:nvSpPr>
        <p:spPr bwMode="auto">
          <a:xfrm>
            <a:off x="7772400" y="40386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7" name="Rectangle 15"/>
          <p:cNvSpPr>
            <a:spLocks noChangeArrowheads="1"/>
          </p:cNvSpPr>
          <p:nvPr/>
        </p:nvSpPr>
        <p:spPr bwMode="auto">
          <a:xfrm>
            <a:off x="5499100" y="1460500"/>
            <a:ext cx="1193800" cy="157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8" name="Rectangle 16"/>
          <p:cNvSpPr>
            <a:spLocks noChangeArrowheads="1"/>
          </p:cNvSpPr>
          <p:nvPr/>
        </p:nvSpPr>
        <p:spPr bwMode="auto">
          <a:xfrm>
            <a:off x="5575300" y="4051300"/>
            <a:ext cx="9652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9" name="Rectangle 17"/>
          <p:cNvSpPr>
            <a:spLocks noChangeArrowheads="1"/>
          </p:cNvSpPr>
          <p:nvPr/>
        </p:nvSpPr>
        <p:spPr bwMode="auto">
          <a:xfrm>
            <a:off x="3441700" y="2146300"/>
            <a:ext cx="10414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0" name="Line 18"/>
          <p:cNvSpPr>
            <a:spLocks noChangeShapeType="1"/>
          </p:cNvSpPr>
          <p:nvPr/>
        </p:nvSpPr>
        <p:spPr bwMode="auto">
          <a:xfrm>
            <a:off x="4495800" y="24384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1" name="Line 19"/>
          <p:cNvSpPr>
            <a:spLocks noChangeShapeType="1"/>
          </p:cNvSpPr>
          <p:nvPr/>
        </p:nvSpPr>
        <p:spPr bwMode="auto">
          <a:xfrm>
            <a:off x="4495800" y="2971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2" name="Rectangle 20"/>
          <p:cNvSpPr>
            <a:spLocks noChangeArrowheads="1"/>
          </p:cNvSpPr>
          <p:nvPr/>
        </p:nvSpPr>
        <p:spPr bwMode="auto">
          <a:xfrm>
            <a:off x="2336800" y="2965450"/>
            <a:ext cx="690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R/W </a:t>
            </a:r>
          </a:p>
        </p:txBody>
      </p:sp>
      <p:sp>
        <p:nvSpPr>
          <p:cNvPr id="1569813" name="Rectangle 21"/>
          <p:cNvSpPr>
            <a:spLocks noChangeArrowheads="1"/>
          </p:cNvSpPr>
          <p:nvPr/>
        </p:nvSpPr>
        <p:spPr bwMode="auto">
          <a:xfrm>
            <a:off x="2260600" y="2457450"/>
            <a:ext cx="107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Data (D)</a:t>
            </a:r>
          </a:p>
        </p:txBody>
      </p:sp>
      <p:sp>
        <p:nvSpPr>
          <p:cNvPr id="1569814" name="Line 22"/>
          <p:cNvSpPr>
            <a:spLocks noChangeShapeType="1"/>
          </p:cNvSpPr>
          <p:nvPr/>
        </p:nvSpPr>
        <p:spPr bwMode="auto">
          <a:xfrm>
            <a:off x="5029200" y="35052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5" name="Line 23"/>
          <p:cNvSpPr>
            <a:spLocks noChangeShapeType="1"/>
          </p:cNvSpPr>
          <p:nvPr/>
        </p:nvSpPr>
        <p:spPr bwMode="auto">
          <a:xfrm>
            <a:off x="5029200" y="41910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6" name="Line 24"/>
          <p:cNvSpPr>
            <a:spLocks noChangeShapeType="1"/>
          </p:cNvSpPr>
          <p:nvPr/>
        </p:nvSpPr>
        <p:spPr bwMode="auto">
          <a:xfrm>
            <a:off x="4876800" y="35052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7" name="Line 25"/>
          <p:cNvSpPr>
            <a:spLocks noChangeShapeType="1"/>
          </p:cNvSpPr>
          <p:nvPr/>
        </p:nvSpPr>
        <p:spPr bwMode="auto">
          <a:xfrm>
            <a:off x="4876800" y="4495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8" name="Line 26"/>
          <p:cNvSpPr>
            <a:spLocks noChangeShapeType="1"/>
          </p:cNvSpPr>
          <p:nvPr/>
        </p:nvSpPr>
        <p:spPr bwMode="auto">
          <a:xfrm>
            <a:off x="6553200" y="4495800"/>
            <a:ext cx="304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9" name="Line 27"/>
          <p:cNvSpPr>
            <a:spLocks noChangeShapeType="1"/>
          </p:cNvSpPr>
          <p:nvPr/>
        </p:nvSpPr>
        <p:spPr bwMode="auto">
          <a:xfrm>
            <a:off x="1981200" y="2971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0" name="Line 28"/>
          <p:cNvSpPr>
            <a:spLocks noChangeShapeType="1"/>
          </p:cNvSpPr>
          <p:nvPr/>
        </p:nvSpPr>
        <p:spPr bwMode="auto">
          <a:xfrm>
            <a:off x="1981200" y="2438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1" name="Line 29"/>
          <p:cNvSpPr>
            <a:spLocks noChangeShapeType="1"/>
          </p:cNvSpPr>
          <p:nvPr/>
        </p:nvSpPr>
        <p:spPr bwMode="auto">
          <a:xfrm>
            <a:off x="1981200" y="2209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2" name="Line 30"/>
          <p:cNvSpPr>
            <a:spLocks noChangeShapeType="1"/>
          </p:cNvSpPr>
          <p:nvPr/>
        </p:nvSpPr>
        <p:spPr bwMode="auto">
          <a:xfrm>
            <a:off x="4724400" y="3505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3" name="Line 31"/>
          <p:cNvSpPr>
            <a:spLocks noChangeShapeType="1"/>
          </p:cNvSpPr>
          <p:nvPr/>
        </p:nvSpPr>
        <p:spPr bwMode="auto">
          <a:xfrm>
            <a:off x="4724400" y="4724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4" name="Rectangle 32"/>
          <p:cNvSpPr>
            <a:spLocks noChangeArrowheads="1"/>
          </p:cNvSpPr>
          <p:nvPr/>
        </p:nvSpPr>
        <p:spPr bwMode="auto">
          <a:xfrm>
            <a:off x="3482975" y="2371725"/>
            <a:ext cx="958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Cache</a:t>
            </a:r>
          </a:p>
        </p:txBody>
      </p:sp>
      <p:sp>
        <p:nvSpPr>
          <p:cNvPr id="1569825" name="Rectangle 33"/>
          <p:cNvSpPr>
            <a:spLocks noChangeArrowheads="1"/>
          </p:cNvSpPr>
          <p:nvPr/>
        </p:nvSpPr>
        <p:spPr bwMode="auto">
          <a:xfrm>
            <a:off x="2032000" y="1847850"/>
            <a:ext cx="139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Address (A)</a:t>
            </a:r>
          </a:p>
        </p:txBody>
      </p:sp>
      <p:sp>
        <p:nvSpPr>
          <p:cNvPr id="1569826" name="Rectangle 34"/>
          <p:cNvSpPr>
            <a:spLocks noChangeArrowheads="1"/>
          </p:cNvSpPr>
          <p:nvPr/>
        </p:nvSpPr>
        <p:spPr bwMode="auto">
          <a:xfrm>
            <a:off x="5080000" y="3905250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A</a:t>
            </a:r>
          </a:p>
        </p:txBody>
      </p:sp>
      <p:sp>
        <p:nvSpPr>
          <p:cNvPr id="1569827" name="Rectangle 35"/>
          <p:cNvSpPr>
            <a:spLocks noChangeArrowheads="1"/>
          </p:cNvSpPr>
          <p:nvPr/>
        </p:nvSpPr>
        <p:spPr bwMode="auto">
          <a:xfrm>
            <a:off x="5080000" y="4210050"/>
            <a:ext cx="341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D</a:t>
            </a:r>
          </a:p>
        </p:txBody>
      </p:sp>
      <p:sp>
        <p:nvSpPr>
          <p:cNvPr id="1569828" name="Rectangle 36"/>
          <p:cNvSpPr>
            <a:spLocks noChangeArrowheads="1"/>
          </p:cNvSpPr>
          <p:nvPr/>
        </p:nvSpPr>
        <p:spPr bwMode="auto">
          <a:xfrm>
            <a:off x="4902200" y="4730750"/>
            <a:ext cx="690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R/W </a:t>
            </a:r>
          </a:p>
        </p:txBody>
      </p:sp>
      <p:sp>
        <p:nvSpPr>
          <p:cNvPr id="1569829" name="Rectangle 37"/>
          <p:cNvSpPr>
            <a:spLocks noChangeArrowheads="1"/>
          </p:cNvSpPr>
          <p:nvPr/>
        </p:nvSpPr>
        <p:spPr bwMode="auto">
          <a:xfrm>
            <a:off x="5640388" y="3155950"/>
            <a:ext cx="2252662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Page transfers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occur while the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Processor is running</a:t>
            </a:r>
          </a:p>
        </p:txBody>
      </p:sp>
      <p:sp>
        <p:nvSpPr>
          <p:cNvPr id="1569830" name="Rectangle 38"/>
          <p:cNvSpPr>
            <a:spLocks noChangeArrowheads="1"/>
          </p:cNvSpPr>
          <p:nvPr/>
        </p:nvSpPr>
        <p:spPr bwMode="auto">
          <a:xfrm>
            <a:off x="4410075" y="1681163"/>
            <a:ext cx="10048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Memory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  Bus</a:t>
            </a:r>
          </a:p>
        </p:txBody>
      </p:sp>
      <p:sp>
        <p:nvSpPr>
          <p:cNvPr id="1569831" name="Line 39"/>
          <p:cNvSpPr>
            <a:spLocks noChangeShapeType="1"/>
          </p:cNvSpPr>
          <p:nvPr/>
        </p:nvSpPr>
        <p:spPr bwMode="auto">
          <a:xfrm>
            <a:off x="4724400" y="2971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2" name="Line 40"/>
          <p:cNvSpPr>
            <a:spLocks noChangeShapeType="1"/>
          </p:cNvSpPr>
          <p:nvPr/>
        </p:nvSpPr>
        <p:spPr bwMode="auto">
          <a:xfrm>
            <a:off x="4876800" y="24384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3" name="Line 41"/>
          <p:cNvSpPr>
            <a:spLocks noChangeShapeType="1"/>
          </p:cNvSpPr>
          <p:nvPr/>
        </p:nvSpPr>
        <p:spPr bwMode="auto">
          <a:xfrm>
            <a:off x="5029200" y="2209800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4" name="Freeform 42"/>
          <p:cNvSpPr>
            <a:spLocks/>
          </p:cNvSpPr>
          <p:nvPr/>
        </p:nvSpPr>
        <p:spPr bwMode="auto">
          <a:xfrm>
            <a:off x="5002213" y="2806700"/>
            <a:ext cx="2097087" cy="1562100"/>
          </a:xfrm>
          <a:custGeom>
            <a:avLst/>
            <a:gdLst/>
            <a:ahLst/>
            <a:cxnLst>
              <a:cxn ang="0">
                <a:pos x="489" y="0"/>
              </a:cxn>
              <a:cxn ang="0">
                <a:pos x="161" y="192"/>
              </a:cxn>
              <a:cxn ang="0">
                <a:pos x="193" y="672"/>
              </a:cxn>
              <a:cxn ang="0">
                <a:pos x="1321" y="984"/>
              </a:cxn>
            </a:cxnLst>
            <a:rect l="0" t="0" r="r" b="b"/>
            <a:pathLst>
              <a:path w="1321" h="984">
                <a:moveTo>
                  <a:pt x="489" y="0"/>
                </a:moveTo>
                <a:cubicBezTo>
                  <a:pt x="349" y="40"/>
                  <a:pt x="210" y="80"/>
                  <a:pt x="161" y="192"/>
                </a:cubicBezTo>
                <a:cubicBezTo>
                  <a:pt x="112" y="304"/>
                  <a:pt x="0" y="540"/>
                  <a:pt x="193" y="672"/>
                </a:cubicBezTo>
                <a:cubicBezTo>
                  <a:pt x="386" y="804"/>
                  <a:pt x="853" y="894"/>
                  <a:pt x="1321" y="984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5" name="Rectangle 43"/>
          <p:cNvSpPr>
            <a:spLocks noChangeArrowheads="1"/>
          </p:cNvSpPr>
          <p:nvPr/>
        </p:nvSpPr>
        <p:spPr bwMode="auto">
          <a:xfrm>
            <a:off x="7200900" y="4286250"/>
            <a:ext cx="203200" cy="20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6" name="Rectangle 44"/>
          <p:cNvSpPr>
            <a:spLocks noChangeArrowheads="1"/>
          </p:cNvSpPr>
          <p:nvPr/>
        </p:nvSpPr>
        <p:spPr bwMode="auto">
          <a:xfrm>
            <a:off x="5873750" y="2730500"/>
            <a:ext cx="203200" cy="20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C109EC36-0784-0D4F-B510-596ADD7E4286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Parallel I/O</a:t>
            </a:r>
          </a:p>
        </p:txBody>
      </p:sp>
      <p:sp>
        <p:nvSpPr>
          <p:cNvPr id="1571843" name="Rectangle 3"/>
          <p:cNvSpPr>
            <a:spLocks noChangeArrowheads="1"/>
          </p:cNvSpPr>
          <p:nvPr/>
        </p:nvSpPr>
        <p:spPr bwMode="auto">
          <a:xfrm>
            <a:off x="1041400" y="4622800"/>
            <a:ext cx="6986588" cy="163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Memory      Disk: Physical memory may be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                             stale if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 cache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copy is dirty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/>
            </a:r>
            <a:br>
              <a:rPr lang="en-US" sz="2000" dirty="0">
                <a:solidFill>
                  <a:srgbClr val="56127A"/>
                </a:solidFill>
                <a:latin typeface="Verdana" charset="0"/>
              </a:rPr>
            </a:b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Disk     Memory:  Cache may hold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stale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data and not 			see memory writes 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79500" y="1446213"/>
            <a:ext cx="6769100" cy="3494087"/>
            <a:chOff x="680" y="911"/>
            <a:chExt cx="4264" cy="2201"/>
          </a:xfrm>
        </p:grpSpPr>
        <p:sp>
          <p:nvSpPr>
            <p:cNvPr id="1571845" name="Rectangle 5"/>
            <p:cNvSpPr>
              <a:spLocks noChangeArrowheads="1"/>
            </p:cNvSpPr>
            <p:nvPr/>
          </p:nvSpPr>
          <p:spPr bwMode="auto">
            <a:xfrm>
              <a:off x="4350" y="2699"/>
              <a:ext cx="5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DISK</a:t>
              </a:r>
            </a:p>
          </p:txBody>
        </p:sp>
        <p:sp>
          <p:nvSpPr>
            <p:cNvPr id="1571846" name="Rectangle 6"/>
            <p:cNvSpPr>
              <a:spLocks noChangeArrowheads="1"/>
            </p:cNvSpPr>
            <p:nvPr/>
          </p:nvSpPr>
          <p:spPr bwMode="auto">
            <a:xfrm>
              <a:off x="2830" y="2366"/>
              <a:ext cx="5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 </a:t>
              </a:r>
              <a:r>
                <a:rPr lang="en-US" sz="2000">
                  <a:latin typeface="Verdana" charset="0"/>
                </a:rPr>
                <a:t>DMA</a:t>
              </a:r>
            </a:p>
          </p:txBody>
        </p:sp>
        <p:sp>
          <p:nvSpPr>
            <p:cNvPr id="1571847" name="Rectangle 7"/>
            <p:cNvSpPr>
              <a:spLocks noChangeArrowheads="1"/>
            </p:cNvSpPr>
            <p:nvPr/>
          </p:nvSpPr>
          <p:spPr bwMode="auto">
            <a:xfrm>
              <a:off x="3630" y="1067"/>
              <a:ext cx="76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Physical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Memory</a:t>
              </a:r>
            </a:p>
          </p:txBody>
        </p:sp>
        <p:sp>
          <p:nvSpPr>
            <p:cNvPr id="1571848" name="Rectangle 8"/>
            <p:cNvSpPr>
              <a:spLocks noChangeArrowheads="1"/>
            </p:cNvSpPr>
            <p:nvPr/>
          </p:nvSpPr>
          <p:spPr bwMode="auto">
            <a:xfrm>
              <a:off x="680" y="1400"/>
              <a:ext cx="560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49" name="Rectangle 9"/>
            <p:cNvSpPr>
              <a:spLocks noChangeArrowheads="1"/>
            </p:cNvSpPr>
            <p:nvPr/>
          </p:nvSpPr>
          <p:spPr bwMode="auto">
            <a:xfrm>
              <a:off x="702" y="1596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Proc.</a:t>
              </a:r>
              <a:endParaRPr lang="en-US" sz="2400">
                <a:latin typeface="Verdana" charset="0"/>
              </a:endParaRPr>
            </a:p>
          </p:txBody>
        </p:sp>
        <p:sp>
          <p:nvSpPr>
            <p:cNvPr id="1571850" name="Oval 10"/>
            <p:cNvSpPr>
              <a:spLocks noChangeArrowheads="1"/>
            </p:cNvSpPr>
            <p:nvPr/>
          </p:nvSpPr>
          <p:spPr bwMode="auto">
            <a:xfrm>
              <a:off x="4376" y="2936"/>
              <a:ext cx="560" cy="1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1" name="Oval 11"/>
            <p:cNvSpPr>
              <a:spLocks noChangeArrowheads="1"/>
            </p:cNvSpPr>
            <p:nvPr/>
          </p:nvSpPr>
          <p:spPr bwMode="auto">
            <a:xfrm>
              <a:off x="4376" y="2120"/>
              <a:ext cx="560" cy="1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2" name="Line 12"/>
            <p:cNvSpPr>
              <a:spLocks noChangeShapeType="1"/>
            </p:cNvSpPr>
            <p:nvPr/>
          </p:nvSpPr>
          <p:spPr bwMode="auto">
            <a:xfrm>
              <a:off x="4368" y="2208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3" name="Line 13"/>
            <p:cNvSpPr>
              <a:spLocks noChangeShapeType="1"/>
            </p:cNvSpPr>
            <p:nvPr/>
          </p:nvSpPr>
          <p:spPr bwMode="auto">
            <a:xfrm>
              <a:off x="4944" y="2208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4" name="Rectangle 14"/>
            <p:cNvSpPr>
              <a:spLocks noChangeArrowheads="1"/>
            </p:cNvSpPr>
            <p:nvPr/>
          </p:nvSpPr>
          <p:spPr bwMode="auto">
            <a:xfrm>
              <a:off x="3656" y="1016"/>
              <a:ext cx="752" cy="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5" name="Rectangle 15"/>
            <p:cNvSpPr>
              <a:spLocks noChangeArrowheads="1"/>
            </p:cNvSpPr>
            <p:nvPr/>
          </p:nvSpPr>
          <p:spPr bwMode="auto">
            <a:xfrm>
              <a:off x="2840" y="2312"/>
              <a:ext cx="608" cy="4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6" name="Rectangle 16"/>
            <p:cNvSpPr>
              <a:spLocks noChangeArrowheads="1"/>
            </p:cNvSpPr>
            <p:nvPr/>
          </p:nvSpPr>
          <p:spPr bwMode="auto">
            <a:xfrm>
              <a:off x="1784" y="1304"/>
              <a:ext cx="656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7" name="Line 17"/>
            <p:cNvSpPr>
              <a:spLocks noChangeShapeType="1"/>
            </p:cNvSpPr>
            <p:nvPr/>
          </p:nvSpPr>
          <p:spPr bwMode="auto">
            <a:xfrm>
              <a:off x="3456" y="2496"/>
              <a:ext cx="912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8" name="Rectangle 18"/>
            <p:cNvSpPr>
              <a:spLocks noChangeArrowheads="1"/>
            </p:cNvSpPr>
            <p:nvPr/>
          </p:nvSpPr>
          <p:spPr bwMode="auto">
            <a:xfrm>
              <a:off x="1810" y="1750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Cache</a:t>
              </a:r>
            </a:p>
          </p:txBody>
        </p:sp>
        <p:sp>
          <p:nvSpPr>
            <p:cNvPr id="1571859" name="Arc 19"/>
            <p:cNvSpPr>
              <a:spLocks/>
            </p:cNvSpPr>
            <p:nvPr/>
          </p:nvSpPr>
          <p:spPr bwMode="auto">
            <a:xfrm>
              <a:off x="3397" y="2064"/>
              <a:ext cx="1200" cy="384"/>
            </a:xfrm>
            <a:custGeom>
              <a:avLst/>
              <a:gdLst>
                <a:gd name="G0" fmla="+- 18899 0 0"/>
                <a:gd name="G1" fmla="+- 0 0 0"/>
                <a:gd name="G2" fmla="+- 21600 0 0"/>
                <a:gd name="T0" fmla="*/ 18899 w 18899"/>
                <a:gd name="T1" fmla="*/ 21600 h 21600"/>
                <a:gd name="T2" fmla="*/ 0 w 18899"/>
                <a:gd name="T3" fmla="*/ 10459 h 21600"/>
                <a:gd name="T4" fmla="*/ 18899 w 1889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899" h="21600" fill="none" extrusionOk="0">
                  <a:moveTo>
                    <a:pt x="18899" y="21599"/>
                  </a:moveTo>
                  <a:cubicBezTo>
                    <a:pt x="11041" y="21599"/>
                    <a:pt x="3804" y="17333"/>
                    <a:pt x="0" y="10458"/>
                  </a:cubicBezTo>
                </a:path>
                <a:path w="18899" h="21600" stroke="0" extrusionOk="0">
                  <a:moveTo>
                    <a:pt x="18899" y="21599"/>
                  </a:moveTo>
                  <a:cubicBezTo>
                    <a:pt x="11041" y="21599"/>
                    <a:pt x="3804" y="17333"/>
                    <a:pt x="0" y="10458"/>
                  </a:cubicBezTo>
                  <a:lnTo>
                    <a:pt x="18899" y="0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0" name="Arc 20"/>
            <p:cNvSpPr>
              <a:spLocks/>
            </p:cNvSpPr>
            <p:nvPr/>
          </p:nvSpPr>
          <p:spPr bwMode="auto">
            <a:xfrm>
              <a:off x="3361" y="1777"/>
              <a:ext cx="576" cy="288"/>
            </a:xfrm>
            <a:custGeom>
              <a:avLst/>
              <a:gdLst>
                <a:gd name="G0" fmla="+- 17114 0 0"/>
                <a:gd name="G1" fmla="+- 21600 0 0"/>
                <a:gd name="G2" fmla="+- 21600 0 0"/>
                <a:gd name="T0" fmla="*/ 0 w 17114"/>
                <a:gd name="T1" fmla="*/ 8422 h 21600"/>
                <a:gd name="T2" fmla="*/ 17084 w 17114"/>
                <a:gd name="T3" fmla="*/ 0 h 21600"/>
                <a:gd name="T4" fmla="*/ 17114 w 171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4" h="21600" fill="none" extrusionOk="0">
                  <a:moveTo>
                    <a:pt x="-1" y="8421"/>
                  </a:moveTo>
                  <a:cubicBezTo>
                    <a:pt x="4082" y="3119"/>
                    <a:pt x="10392" y="9"/>
                    <a:pt x="17084" y="0"/>
                  </a:cubicBezTo>
                </a:path>
                <a:path w="17114" h="21600" stroke="0" extrusionOk="0">
                  <a:moveTo>
                    <a:pt x="-1" y="8421"/>
                  </a:moveTo>
                  <a:cubicBezTo>
                    <a:pt x="4082" y="3119"/>
                    <a:pt x="10392" y="9"/>
                    <a:pt x="17084" y="0"/>
                  </a:cubicBezTo>
                  <a:lnTo>
                    <a:pt x="17114" y="21600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1" name="Rectangle 21"/>
            <p:cNvSpPr>
              <a:spLocks noChangeArrowheads="1"/>
            </p:cNvSpPr>
            <p:nvPr/>
          </p:nvSpPr>
          <p:spPr bwMode="auto">
            <a:xfrm>
              <a:off x="3892" y="1544"/>
              <a:ext cx="276" cy="3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2" name="Rectangle 22"/>
            <p:cNvSpPr>
              <a:spLocks noChangeArrowheads="1"/>
            </p:cNvSpPr>
            <p:nvPr/>
          </p:nvSpPr>
          <p:spPr bwMode="auto">
            <a:xfrm>
              <a:off x="2778" y="1299"/>
              <a:ext cx="69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Memory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Bus</a:t>
              </a:r>
            </a:p>
          </p:txBody>
        </p:sp>
        <p:sp>
          <p:nvSpPr>
            <p:cNvPr id="1571863" name="Line 23"/>
            <p:cNvSpPr>
              <a:spLocks noChangeShapeType="1"/>
            </p:cNvSpPr>
            <p:nvPr/>
          </p:nvSpPr>
          <p:spPr bwMode="auto">
            <a:xfrm>
              <a:off x="1248" y="1728"/>
              <a:ext cx="528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4" name="Rectangle 24" descr="Light vertical"/>
            <p:cNvSpPr>
              <a:spLocks noChangeArrowheads="1"/>
            </p:cNvSpPr>
            <p:nvPr/>
          </p:nvSpPr>
          <p:spPr bwMode="auto">
            <a:xfrm>
              <a:off x="3896" y="1592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5" name="Rectangle 25" descr="Light vertical"/>
            <p:cNvSpPr>
              <a:spLocks noChangeArrowheads="1"/>
            </p:cNvSpPr>
            <p:nvPr/>
          </p:nvSpPr>
          <p:spPr bwMode="auto">
            <a:xfrm>
              <a:off x="3896" y="1784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6" name="Rectangle 26" descr="Light vertical"/>
            <p:cNvSpPr>
              <a:spLocks noChangeArrowheads="1"/>
            </p:cNvSpPr>
            <p:nvPr/>
          </p:nvSpPr>
          <p:spPr bwMode="auto">
            <a:xfrm>
              <a:off x="1976" y="1400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7" name="Rectangle 27" descr="Light vertical"/>
            <p:cNvSpPr>
              <a:spLocks noChangeArrowheads="1"/>
            </p:cNvSpPr>
            <p:nvPr/>
          </p:nvSpPr>
          <p:spPr bwMode="auto">
            <a:xfrm>
              <a:off x="1976" y="1592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8" name="Line 28"/>
            <p:cNvSpPr>
              <a:spLocks noChangeShapeType="1"/>
            </p:cNvSpPr>
            <p:nvPr/>
          </p:nvSpPr>
          <p:spPr bwMode="auto">
            <a:xfrm>
              <a:off x="2448" y="1680"/>
              <a:ext cx="120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9" name="Rectangle 29"/>
            <p:cNvSpPr>
              <a:spLocks noChangeArrowheads="1"/>
            </p:cNvSpPr>
            <p:nvPr/>
          </p:nvSpPr>
          <p:spPr bwMode="auto">
            <a:xfrm>
              <a:off x="4564" y="2360"/>
              <a:ext cx="276" cy="3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0" name="Line 30"/>
            <p:cNvSpPr>
              <a:spLocks noChangeShapeType="1"/>
            </p:cNvSpPr>
            <p:nvPr/>
          </p:nvSpPr>
          <p:spPr bwMode="auto">
            <a:xfrm>
              <a:off x="3072" y="1680"/>
              <a:ext cx="0" cy="624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1" name="Arc 31"/>
            <p:cNvSpPr>
              <a:spLocks/>
            </p:cNvSpPr>
            <p:nvPr/>
          </p:nvSpPr>
          <p:spPr bwMode="auto">
            <a:xfrm>
              <a:off x="3313" y="1897"/>
              <a:ext cx="96" cy="360"/>
            </a:xfrm>
            <a:custGeom>
              <a:avLst/>
              <a:gdLst>
                <a:gd name="G0" fmla="+- 21600 0 0"/>
                <a:gd name="G1" fmla="+- 18877 0 0"/>
                <a:gd name="G2" fmla="+- 21600 0 0"/>
                <a:gd name="T0" fmla="*/ 21600 w 21600"/>
                <a:gd name="T1" fmla="*/ 40477 h 40477"/>
                <a:gd name="T2" fmla="*/ 11101 w 21600"/>
                <a:gd name="T3" fmla="*/ 0 h 40477"/>
                <a:gd name="T4" fmla="*/ 21600 w 21600"/>
                <a:gd name="T5" fmla="*/ 18877 h 40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0477" fill="none" extrusionOk="0">
                  <a:moveTo>
                    <a:pt x="21600" y="40476"/>
                  </a:moveTo>
                  <a:cubicBezTo>
                    <a:pt x="9670" y="40477"/>
                    <a:pt x="0" y="30806"/>
                    <a:pt x="0" y="18877"/>
                  </a:cubicBezTo>
                  <a:cubicBezTo>
                    <a:pt x="0" y="11036"/>
                    <a:pt x="4248" y="3811"/>
                    <a:pt x="11101" y="0"/>
                  </a:cubicBezTo>
                </a:path>
                <a:path w="21600" h="40477" stroke="0" extrusionOk="0">
                  <a:moveTo>
                    <a:pt x="21600" y="40476"/>
                  </a:moveTo>
                  <a:cubicBezTo>
                    <a:pt x="9670" y="40477"/>
                    <a:pt x="0" y="30806"/>
                    <a:pt x="0" y="18877"/>
                  </a:cubicBezTo>
                  <a:cubicBezTo>
                    <a:pt x="0" y="11036"/>
                    <a:pt x="4248" y="3811"/>
                    <a:pt x="11101" y="0"/>
                  </a:cubicBezTo>
                  <a:lnTo>
                    <a:pt x="21600" y="18877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2" name="Rectangle 32"/>
            <p:cNvSpPr>
              <a:spLocks noChangeArrowheads="1"/>
            </p:cNvSpPr>
            <p:nvPr/>
          </p:nvSpPr>
          <p:spPr bwMode="auto">
            <a:xfrm>
              <a:off x="1910" y="911"/>
              <a:ext cx="115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Cached portions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     of page</a:t>
              </a:r>
            </a:p>
          </p:txBody>
        </p:sp>
        <p:sp>
          <p:nvSpPr>
            <p:cNvPr id="1571873" name="Arc 33"/>
            <p:cNvSpPr>
              <a:spLocks/>
            </p:cNvSpPr>
            <p:nvPr/>
          </p:nvSpPr>
          <p:spPr bwMode="auto">
            <a:xfrm>
              <a:off x="1681" y="1009"/>
              <a:ext cx="240" cy="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967 w 21967"/>
                <a:gd name="T1" fmla="*/ 43197 h 43200"/>
                <a:gd name="T2" fmla="*/ 21508 w 21967"/>
                <a:gd name="T3" fmla="*/ 0 h 43200"/>
                <a:gd name="T4" fmla="*/ 21600 w 2196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67" h="43200" fill="none" extrusionOk="0">
                  <a:moveTo>
                    <a:pt x="21966" y="43196"/>
                  </a:moveTo>
                  <a:cubicBezTo>
                    <a:pt x="21844" y="43198"/>
                    <a:pt x="21722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6"/>
                    <a:pt x="9614" y="50"/>
                    <a:pt x="21508" y="0"/>
                  </a:cubicBezTo>
                </a:path>
                <a:path w="21967" h="43200" stroke="0" extrusionOk="0">
                  <a:moveTo>
                    <a:pt x="21966" y="43196"/>
                  </a:moveTo>
                  <a:cubicBezTo>
                    <a:pt x="21844" y="43198"/>
                    <a:pt x="21722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6"/>
                    <a:pt x="9614" y="50"/>
                    <a:pt x="21508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4" name="Arc 34"/>
            <p:cNvSpPr>
              <a:spLocks/>
            </p:cNvSpPr>
            <p:nvPr/>
          </p:nvSpPr>
          <p:spPr bwMode="auto">
            <a:xfrm>
              <a:off x="1681" y="1344"/>
              <a:ext cx="240" cy="9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</a:path>
                <a:path w="21600" h="21600" stroke="0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5" name="Rectangle 35"/>
            <p:cNvSpPr>
              <a:spLocks noChangeArrowheads="1"/>
            </p:cNvSpPr>
            <p:nvPr/>
          </p:nvSpPr>
          <p:spPr bwMode="auto">
            <a:xfrm>
              <a:off x="3350" y="2015"/>
              <a:ext cx="10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DMA transfers</a:t>
              </a:r>
            </a:p>
          </p:txBody>
        </p:sp>
        <p:sp>
          <p:nvSpPr>
            <p:cNvPr id="1571876" name="Line 36"/>
            <p:cNvSpPr>
              <a:spLocks noChangeShapeType="1"/>
            </p:cNvSpPr>
            <p:nvPr/>
          </p:nvSpPr>
          <p:spPr bwMode="auto">
            <a:xfrm>
              <a:off x="1440" y="3034"/>
              <a:ext cx="144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1877" name="Line 37"/>
          <p:cNvSpPr>
            <a:spLocks noChangeShapeType="1"/>
          </p:cNvSpPr>
          <p:nvPr/>
        </p:nvSpPr>
        <p:spPr bwMode="auto">
          <a:xfrm>
            <a:off x="1782763" y="5730875"/>
            <a:ext cx="2286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16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0113-1C5D-644F-899A-8415A2B04D92}" type="slidenum">
              <a:rPr lang="en-US"/>
              <a:pPr/>
              <a:t>2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Last </a:t>
            </a:r>
            <a:r>
              <a:rPr lang="en-US" smtClean="0"/>
              <a:t>time…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83500" cy="5486400"/>
          </a:xfrm>
        </p:spPr>
        <p:txBody>
          <a:bodyPr/>
          <a:lstStyle/>
          <a:p>
            <a:r>
              <a:rPr lang="en-US" dirty="0" smtClean="0"/>
              <a:t>Implementations for semaphores</a:t>
            </a:r>
          </a:p>
          <a:p>
            <a:pPr lvl="1"/>
            <a:r>
              <a:rPr lang="en-US" dirty="0" err="1" smtClean="0"/>
              <a:t>Test&amp;set</a:t>
            </a:r>
            <a:endParaRPr lang="en-US" dirty="0" smtClean="0"/>
          </a:p>
          <a:p>
            <a:pPr lvl="1"/>
            <a:r>
              <a:rPr lang="en-US" dirty="0" err="1" smtClean="0"/>
              <a:t>Compare&amp;swap</a:t>
            </a:r>
            <a:endParaRPr lang="en-US" dirty="0" smtClean="0"/>
          </a:p>
          <a:p>
            <a:pPr lvl="1"/>
            <a:r>
              <a:rPr lang="en-US" dirty="0" smtClean="0"/>
              <a:t>Load-reserve &amp; store-conditional</a:t>
            </a:r>
          </a:p>
          <a:p>
            <a:r>
              <a:rPr lang="en-US" dirty="0" smtClean="0"/>
              <a:t>Sequential consistency vs. weaker consistencies</a:t>
            </a:r>
          </a:p>
          <a:p>
            <a:pPr lvl="1"/>
            <a:r>
              <a:rPr lang="en-US" dirty="0" smtClean="0"/>
              <a:t>Agreement between hardware and software</a:t>
            </a:r>
          </a:p>
          <a:p>
            <a:pPr lvl="1"/>
            <a:r>
              <a:rPr lang="en-US" dirty="0" smtClean="0"/>
              <a:t>For weaker consistency models, hardware provides extra instructions for software to implement stronger guarantees, e.g., memory fences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BD06131D-D518-E44F-A3F0-3F7EB1405C00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0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392113"/>
            <a:ext cx="8267700" cy="8350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Mutual Exclusion Using Load/Store </a:t>
            </a:r>
          </a:p>
        </p:txBody>
      </p:sp>
      <p:sp>
        <p:nvSpPr>
          <p:cNvPr id="1506307" name="Rectangle 3"/>
          <p:cNvSpPr>
            <a:spLocks noChangeArrowheads="1"/>
          </p:cNvSpPr>
          <p:nvPr/>
        </p:nvSpPr>
        <p:spPr bwMode="auto">
          <a:xfrm>
            <a:off x="698500" y="1398588"/>
            <a:ext cx="69691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A protocol based on two shared variables c1 and c2.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Initially, both c1 and c2 are 0 </a:t>
            </a:r>
            <a:r>
              <a:rPr lang="en-US" sz="2000" i="1">
                <a:latin typeface="Verdana" charset="0"/>
              </a:rPr>
              <a:t>(not busy)</a:t>
            </a:r>
          </a:p>
        </p:txBody>
      </p:sp>
      <p:sp>
        <p:nvSpPr>
          <p:cNvPr id="1506308" name="Rectangle 4"/>
          <p:cNvSpPr>
            <a:spLocks noChangeArrowheads="1"/>
          </p:cNvSpPr>
          <p:nvPr/>
        </p:nvSpPr>
        <p:spPr bwMode="auto">
          <a:xfrm>
            <a:off x="776288" y="4937125"/>
            <a:ext cx="21542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What is wrong?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52500" y="2344738"/>
            <a:ext cx="7432675" cy="2001837"/>
            <a:chOff x="600" y="1477"/>
            <a:chExt cx="4682" cy="1261"/>
          </a:xfrm>
        </p:grpSpPr>
        <p:sp>
          <p:nvSpPr>
            <p:cNvPr id="1506310" name="Rectangle 6"/>
            <p:cNvSpPr>
              <a:spLocks noChangeArrowheads="1"/>
            </p:cNvSpPr>
            <p:nvPr/>
          </p:nvSpPr>
          <p:spPr bwMode="auto">
            <a:xfrm>
              <a:off x="654" y="1491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Process 1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...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c1=1;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c1=0;</a:t>
              </a:r>
            </a:p>
          </p:txBody>
        </p:sp>
        <p:sp>
          <p:nvSpPr>
            <p:cNvPr id="1506311" name="Rectangle 7"/>
            <p:cNvSpPr>
              <a:spLocks noChangeArrowheads="1"/>
            </p:cNvSpPr>
            <p:nvPr/>
          </p:nvSpPr>
          <p:spPr bwMode="auto">
            <a:xfrm>
              <a:off x="3118" y="1477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Process 2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...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c2=1;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c2=0;</a:t>
              </a:r>
            </a:p>
          </p:txBody>
        </p:sp>
        <p:sp>
          <p:nvSpPr>
            <p:cNvPr id="1506312" name="Rectangle 8"/>
            <p:cNvSpPr>
              <a:spLocks noChangeArrowheads="1"/>
            </p:cNvSpPr>
            <p:nvPr/>
          </p:nvSpPr>
          <p:spPr bwMode="auto">
            <a:xfrm>
              <a:off x="600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6313" name="Rectangle 9"/>
            <p:cNvSpPr>
              <a:spLocks noChangeArrowheads="1"/>
            </p:cNvSpPr>
            <p:nvPr/>
          </p:nvSpPr>
          <p:spPr bwMode="auto">
            <a:xfrm>
              <a:off x="3088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8AFFE782-2AB1-7046-BEE5-12C948C2E6E9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0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9713" y="228600"/>
            <a:ext cx="82677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Mutual Exclusion: </a:t>
            </a:r>
            <a:r>
              <a:rPr lang="en-US" sz="2000" i="1"/>
              <a:t>second attempt</a:t>
            </a:r>
          </a:p>
        </p:txBody>
      </p:sp>
      <p:sp>
        <p:nvSpPr>
          <p:cNvPr id="1508355" name="Rectangle 3"/>
          <p:cNvSpPr>
            <a:spLocks noChangeArrowheads="1"/>
          </p:cNvSpPr>
          <p:nvPr/>
        </p:nvSpPr>
        <p:spPr bwMode="auto">
          <a:xfrm>
            <a:off x="711200" y="1066800"/>
            <a:ext cx="74310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To avoid </a:t>
            </a:r>
            <a:r>
              <a:rPr lang="en-US" sz="2000" i="1">
                <a:latin typeface="Verdana" charset="0"/>
              </a:rPr>
              <a:t>deadlock</a:t>
            </a:r>
            <a:r>
              <a:rPr lang="en-US" sz="2000">
                <a:latin typeface="Verdana" charset="0"/>
              </a:rPr>
              <a:t>, let a process give up the reservation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(i.e. Process 1 sets c1 to 0) while waiting.</a:t>
            </a:r>
          </a:p>
        </p:txBody>
      </p:sp>
      <p:sp>
        <p:nvSpPr>
          <p:cNvPr id="1508356" name="Rectangle 4"/>
          <p:cNvSpPr>
            <a:spLocks noChangeArrowheads="1"/>
          </p:cNvSpPr>
          <p:nvPr/>
        </p:nvSpPr>
        <p:spPr bwMode="auto">
          <a:xfrm>
            <a:off x="723900" y="4445000"/>
            <a:ext cx="6910388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Deadlock is not possible but with a low probability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a </a:t>
            </a:r>
            <a:r>
              <a:rPr lang="en-US" sz="2000" i="1">
                <a:latin typeface="Verdana" charset="0"/>
              </a:rPr>
              <a:t>livelock</a:t>
            </a:r>
            <a:r>
              <a:rPr lang="en-US" sz="2000">
                <a:latin typeface="Verdana" charset="0"/>
              </a:rPr>
              <a:t> may occur.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An unlucky process may never get to enter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critical section  </a:t>
            </a:r>
            <a:r>
              <a:rPr lang="en-US" sz="2000">
                <a:latin typeface="Symbol" charset="2"/>
              </a:rPr>
              <a:t>			</a:t>
            </a:r>
            <a:r>
              <a:rPr lang="en-US" sz="2000" i="1">
                <a:latin typeface="Verdana" charset="0"/>
              </a:rPr>
              <a:t>starvation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43000" y="1984375"/>
            <a:ext cx="7481888" cy="2286000"/>
            <a:chOff x="720" y="1412"/>
            <a:chExt cx="4713" cy="1440"/>
          </a:xfrm>
        </p:grpSpPr>
        <p:sp>
          <p:nvSpPr>
            <p:cNvPr id="1508358" name="Rectangle 6"/>
            <p:cNvSpPr>
              <a:spLocks noChangeArrowheads="1"/>
            </p:cNvSpPr>
            <p:nvPr/>
          </p:nvSpPr>
          <p:spPr bwMode="auto">
            <a:xfrm>
              <a:off x="720" y="1412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Process 1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...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c1=1;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{ c1=0;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L}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</a:t>
              </a:r>
            </a:p>
          </p:txBody>
        </p:sp>
        <p:sp>
          <p:nvSpPr>
            <p:cNvPr id="1508359" name="Rectangle 7"/>
            <p:cNvSpPr>
              <a:spLocks noChangeArrowheads="1"/>
            </p:cNvSpPr>
            <p:nvPr/>
          </p:nvSpPr>
          <p:spPr bwMode="auto">
            <a:xfrm>
              <a:off x="3224" y="1418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Process 2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...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c2=1;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{ c2=0;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L}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</a:t>
              </a:r>
            </a:p>
          </p:txBody>
        </p:sp>
        <p:sp>
          <p:nvSpPr>
            <p:cNvPr id="1508360" name="Rectangle 8"/>
            <p:cNvSpPr>
              <a:spLocks noChangeArrowheads="1"/>
            </p:cNvSpPr>
            <p:nvPr/>
          </p:nvSpPr>
          <p:spPr bwMode="auto">
            <a:xfrm>
              <a:off x="755" y="1699"/>
              <a:ext cx="2210" cy="1145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8361" name="Rectangle 9"/>
            <p:cNvSpPr>
              <a:spLocks noChangeArrowheads="1"/>
            </p:cNvSpPr>
            <p:nvPr/>
          </p:nvSpPr>
          <p:spPr bwMode="auto">
            <a:xfrm>
              <a:off x="3219" y="1703"/>
              <a:ext cx="2214" cy="1149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835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F46F47F6-B04D-8A4F-A04C-FAA3C12544EF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1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76200"/>
            <a:ext cx="8118475" cy="944563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 Protocol for Mutual Exclusion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T. Dekker, 1966</a:t>
            </a:r>
          </a:p>
        </p:txBody>
      </p:sp>
      <p:sp>
        <p:nvSpPr>
          <p:cNvPr id="1510403" name="Rectangle 3"/>
          <p:cNvSpPr>
            <a:spLocks noChangeArrowheads="1"/>
          </p:cNvSpPr>
          <p:nvPr/>
        </p:nvSpPr>
        <p:spPr bwMode="auto">
          <a:xfrm>
            <a:off x="1130300" y="1966913"/>
            <a:ext cx="35575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Process 1</a:t>
            </a:r>
            <a:endParaRPr lang="en-US" sz="200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c1=1;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turn = 1;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c2=1 &amp; turn=1 </a:t>
            </a:r>
          </a:p>
          <a:p>
            <a:pPr lvl="2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then go to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L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&lt; critical section&gt;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c1=0;</a:t>
            </a:r>
          </a:p>
        </p:txBody>
      </p:sp>
      <p:sp>
        <p:nvSpPr>
          <p:cNvPr id="1510404" name="Rectangle 4"/>
          <p:cNvSpPr>
            <a:spLocks noChangeArrowheads="1"/>
          </p:cNvSpPr>
          <p:nvPr/>
        </p:nvSpPr>
        <p:spPr bwMode="auto">
          <a:xfrm>
            <a:off x="711200" y="1093788"/>
            <a:ext cx="73802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A protocol based on 3 shared variables c1, c2 and turn.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Initially, both c1 and c2 are 0 </a:t>
            </a:r>
            <a:r>
              <a:rPr lang="en-US" sz="2000" i="1">
                <a:latin typeface="Verdana" charset="0"/>
              </a:rPr>
              <a:t>(not busy)</a:t>
            </a:r>
          </a:p>
        </p:txBody>
      </p:sp>
      <p:sp>
        <p:nvSpPr>
          <p:cNvPr id="1510405" name="Rectangle 5"/>
          <p:cNvSpPr>
            <a:spLocks noChangeArrowheads="1"/>
          </p:cNvSpPr>
          <p:nvPr/>
        </p:nvSpPr>
        <p:spPr bwMode="auto">
          <a:xfrm>
            <a:off x="1089025" y="4751388"/>
            <a:ext cx="7102475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turn =</a:t>
            </a:r>
            <a:r>
              <a:rPr lang="en-US" sz="2000" i="1">
                <a:latin typeface="Verdana" charset="0"/>
              </a:rPr>
              <a:t> i </a:t>
            </a:r>
            <a:r>
              <a:rPr lang="en-US" sz="2000">
                <a:latin typeface="Verdana" charset="0"/>
              </a:rPr>
              <a:t>ensures that only process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>
                <a:latin typeface="Verdana" charset="0"/>
              </a:rPr>
              <a:t> can wait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variables c1 and c2 ensure </a:t>
            </a:r>
            <a:r>
              <a:rPr lang="en-US" sz="2000" i="1">
                <a:latin typeface="Verdana" charset="0"/>
              </a:rPr>
              <a:t>mutual exclusion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	Solution for n processes was given by Dijkstra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          and is quite tricky!</a:t>
            </a:r>
          </a:p>
        </p:txBody>
      </p:sp>
      <p:sp>
        <p:nvSpPr>
          <p:cNvPr id="1510406" name="Rectangle 6"/>
          <p:cNvSpPr>
            <a:spLocks noChangeArrowheads="1"/>
          </p:cNvSpPr>
          <p:nvPr/>
        </p:nvSpPr>
        <p:spPr bwMode="auto">
          <a:xfrm>
            <a:off x="5168900" y="1966913"/>
            <a:ext cx="35575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Process 2</a:t>
            </a:r>
            <a:endParaRPr lang="en-US" sz="200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c2=1;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turn = 2;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c1=1 &amp; turn=2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	then go to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L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&lt; critical section&gt;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c2=0;</a:t>
            </a:r>
          </a:p>
        </p:txBody>
      </p:sp>
      <p:sp>
        <p:nvSpPr>
          <p:cNvPr id="1510407" name="Rectangle 7"/>
          <p:cNvSpPr>
            <a:spLocks noChangeArrowheads="1"/>
          </p:cNvSpPr>
          <p:nvPr/>
        </p:nvSpPr>
        <p:spPr bwMode="auto">
          <a:xfrm>
            <a:off x="1095375" y="2420938"/>
            <a:ext cx="3822700" cy="2043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0408" name="Rectangle 8"/>
          <p:cNvSpPr>
            <a:spLocks noChangeArrowheads="1"/>
          </p:cNvSpPr>
          <p:nvPr/>
        </p:nvSpPr>
        <p:spPr bwMode="auto">
          <a:xfrm>
            <a:off x="5083175" y="2420938"/>
            <a:ext cx="3822700" cy="2043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17C7B813-CC26-034D-9B4A-0E8A8CAC0CD0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1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52400"/>
            <a:ext cx="8118475" cy="774700"/>
          </a:xfrm>
          <a:noFill/>
          <a:ln/>
        </p:spPr>
        <p:txBody>
          <a:bodyPr lIns="90488" tIns="44450" rIns="90488" bIns="44450"/>
          <a:lstStyle/>
          <a:p>
            <a:pPr>
              <a:tabLst>
                <a:tab pos="3949700" algn="l"/>
              </a:tabLst>
            </a:pPr>
            <a:r>
              <a:rPr lang="en-US"/>
              <a:t>Analysis of Dekker’s Algorithm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1150" y="1077913"/>
            <a:ext cx="8404225" cy="2319337"/>
            <a:chOff x="196" y="871"/>
            <a:chExt cx="5294" cy="1461"/>
          </a:xfrm>
        </p:grpSpPr>
        <p:sp>
          <p:nvSpPr>
            <p:cNvPr id="1512452" name="Rectangle 4"/>
            <p:cNvSpPr>
              <a:spLocks noChangeArrowheads="1"/>
            </p:cNvSpPr>
            <p:nvPr/>
          </p:nvSpPr>
          <p:spPr bwMode="auto">
            <a:xfrm>
              <a:off x="512" y="871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... 		</a:t>
              </a:r>
              <a:r>
                <a:rPr lang="en-US" sz="2000" i="1">
                  <a:latin typeface="Verdana" charset="0"/>
                </a:rPr>
                <a:t>Process 1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turn = 1;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L: if c2=1 &amp; turn=1 </a:t>
              </a:r>
            </a:p>
            <a:p>
              <a:pPr lvl="2"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	then go to 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c1=0;</a:t>
              </a:r>
            </a:p>
          </p:txBody>
        </p:sp>
        <p:sp>
          <p:nvSpPr>
            <p:cNvPr id="1512453" name="Rectangle 5"/>
            <p:cNvSpPr>
              <a:spLocks noChangeArrowheads="1"/>
            </p:cNvSpPr>
            <p:nvPr/>
          </p:nvSpPr>
          <p:spPr bwMode="auto">
            <a:xfrm>
              <a:off x="3056" y="871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... 		</a:t>
              </a:r>
              <a:r>
                <a:rPr lang="en-US" sz="2000" i="1">
                  <a:latin typeface="Verdana" charset="0"/>
                </a:rPr>
                <a:t>Process 2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c2=1;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turn = 2;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&amp; turn=2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		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c2=0;</a:t>
              </a:r>
            </a:p>
          </p:txBody>
        </p:sp>
        <p:sp>
          <p:nvSpPr>
            <p:cNvPr id="1512454" name="Rectangle 6"/>
            <p:cNvSpPr>
              <a:spLocks noChangeArrowheads="1"/>
            </p:cNvSpPr>
            <p:nvPr/>
          </p:nvSpPr>
          <p:spPr bwMode="auto">
            <a:xfrm>
              <a:off x="530" y="876"/>
              <a:ext cx="2408" cy="145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455" name="Rectangle 7"/>
            <p:cNvSpPr>
              <a:spLocks noChangeArrowheads="1"/>
            </p:cNvSpPr>
            <p:nvPr/>
          </p:nvSpPr>
          <p:spPr bwMode="auto">
            <a:xfrm>
              <a:off x="3082" y="876"/>
              <a:ext cx="2408" cy="145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456" name="Rectangle 8"/>
            <p:cNvSpPr>
              <a:spLocks noChangeArrowheads="1"/>
            </p:cNvSpPr>
            <p:nvPr/>
          </p:nvSpPr>
          <p:spPr bwMode="auto">
            <a:xfrm rot="16200000">
              <a:off x="-164" y="1453"/>
              <a:ext cx="96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Scenario 1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98450" y="3754438"/>
            <a:ext cx="8416925" cy="2243137"/>
            <a:chOff x="188" y="2557"/>
            <a:chExt cx="5302" cy="1413"/>
          </a:xfrm>
        </p:grpSpPr>
        <p:sp>
          <p:nvSpPr>
            <p:cNvPr id="1512458" name="Rectangle 10"/>
            <p:cNvSpPr>
              <a:spLocks noChangeArrowheads="1"/>
            </p:cNvSpPr>
            <p:nvPr/>
          </p:nvSpPr>
          <p:spPr bwMode="auto">
            <a:xfrm>
              <a:off x="512" y="2557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... 		</a:t>
              </a:r>
              <a:r>
                <a:rPr lang="en-US" sz="2000" i="1">
                  <a:latin typeface="Verdana" charset="0"/>
                </a:rPr>
                <a:t>Process 1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turn = 1;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L: if c2=1 &amp; turn=1 </a:t>
              </a:r>
            </a:p>
            <a:p>
              <a:pPr lvl="2"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	then go to 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c1=0;</a:t>
              </a:r>
            </a:p>
          </p:txBody>
        </p:sp>
        <p:sp>
          <p:nvSpPr>
            <p:cNvPr id="1512459" name="Rectangle 11"/>
            <p:cNvSpPr>
              <a:spLocks noChangeArrowheads="1"/>
            </p:cNvSpPr>
            <p:nvPr/>
          </p:nvSpPr>
          <p:spPr bwMode="auto">
            <a:xfrm>
              <a:off x="3056" y="2557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... 		</a:t>
              </a:r>
              <a:r>
                <a:rPr lang="en-US" sz="2000" i="1">
                  <a:latin typeface="Verdana" charset="0"/>
                </a:rPr>
                <a:t>Process 2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turn = 2;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&amp; turn=2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		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chemeClr val="bg2"/>
                  </a:solidFill>
                  <a:latin typeface="Verdana" charset="0"/>
                </a:rPr>
                <a:t>  </a:t>
              </a: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c2=0;</a:t>
              </a:r>
            </a:p>
          </p:txBody>
        </p:sp>
        <p:sp>
          <p:nvSpPr>
            <p:cNvPr id="1512460" name="Rectangle 12"/>
            <p:cNvSpPr>
              <a:spLocks noChangeArrowheads="1"/>
            </p:cNvSpPr>
            <p:nvPr/>
          </p:nvSpPr>
          <p:spPr bwMode="auto">
            <a:xfrm>
              <a:off x="530" y="2562"/>
              <a:ext cx="2408" cy="1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461" name="Rectangle 13"/>
            <p:cNvSpPr>
              <a:spLocks noChangeArrowheads="1"/>
            </p:cNvSpPr>
            <p:nvPr/>
          </p:nvSpPr>
          <p:spPr bwMode="auto">
            <a:xfrm>
              <a:off x="3082" y="2562"/>
              <a:ext cx="2408" cy="1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462" name="Rectangle 14"/>
            <p:cNvSpPr>
              <a:spLocks noChangeArrowheads="1"/>
            </p:cNvSpPr>
            <p:nvPr/>
          </p:nvSpPr>
          <p:spPr bwMode="auto">
            <a:xfrm rot="16200000">
              <a:off x="-172" y="3101"/>
              <a:ext cx="96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Scenario 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73DBBD7E-3E39-2E45-A536-2940071E2A7B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1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N-process Mutual Exclusion</a:t>
            </a:r>
            <a:br>
              <a:rPr lang="en-US"/>
            </a:br>
            <a:r>
              <a:rPr lang="en-US" sz="2000" i="1"/>
              <a:t>Lamport’s Bakery Algorithm</a:t>
            </a:r>
          </a:p>
        </p:txBody>
      </p:sp>
      <p:sp>
        <p:nvSpPr>
          <p:cNvPr id="1514499" name="Rectangle 3"/>
          <p:cNvSpPr>
            <a:spLocks noChangeArrowheads="1"/>
          </p:cNvSpPr>
          <p:nvPr/>
        </p:nvSpPr>
        <p:spPr bwMode="auto">
          <a:xfrm>
            <a:off x="1060450" y="1371600"/>
            <a:ext cx="6899275" cy="4721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Process i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12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choosing[i] = 1;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num[i] = max(num[0], …, num[N-1]) + 1;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choosing[i] = 0;</a:t>
            </a:r>
          </a:p>
          <a:p>
            <a:pPr lvl="1" algn="l">
              <a:spcBef>
                <a:spcPct val="0"/>
              </a:spcBef>
            </a:pPr>
            <a:endParaRPr lang="en-US" sz="12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for(j = 0; j &lt; N; j++)  {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while( choosing[j] );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while( num[j] &amp;&amp;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    ( ( num[j] &lt; num[i] ) ||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       ( num[j] == num[i] &amp;&amp;  j &lt; i ) ) );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}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num[i] = 0;</a:t>
            </a:r>
          </a:p>
        </p:txBody>
      </p:sp>
      <p:sp>
        <p:nvSpPr>
          <p:cNvPr id="1514500" name="Text Box 4"/>
          <p:cNvSpPr txBox="1">
            <a:spLocks noChangeArrowheads="1"/>
          </p:cNvSpPr>
          <p:nvPr/>
        </p:nvSpPr>
        <p:spPr bwMode="auto">
          <a:xfrm>
            <a:off x="5003800" y="1516063"/>
            <a:ext cx="3740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Initially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num[j] = 0, for all j</a:t>
            </a:r>
          </a:p>
        </p:txBody>
      </p:sp>
      <p:sp>
        <p:nvSpPr>
          <p:cNvPr id="1514501" name="Text Box 5"/>
          <p:cNvSpPr txBox="1">
            <a:spLocks noChangeArrowheads="1"/>
          </p:cNvSpPr>
          <p:nvPr/>
        </p:nvSpPr>
        <p:spPr bwMode="auto">
          <a:xfrm>
            <a:off x="558800" y="1798638"/>
            <a:ext cx="1595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Entry Code</a:t>
            </a:r>
          </a:p>
        </p:txBody>
      </p:sp>
      <p:sp>
        <p:nvSpPr>
          <p:cNvPr id="1514502" name="Text Box 6"/>
          <p:cNvSpPr txBox="1">
            <a:spLocks noChangeArrowheads="1"/>
          </p:cNvSpPr>
          <p:nvPr/>
        </p:nvSpPr>
        <p:spPr bwMode="auto">
          <a:xfrm>
            <a:off x="558800" y="5380038"/>
            <a:ext cx="1395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Exit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8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CSE Graduate Conference on Friday, 4/15 @ 145 </a:t>
            </a:r>
            <a:r>
              <a:rPr lang="en-US" smtClean="0"/>
              <a:t>Student Union</a:t>
            </a:r>
          </a:p>
          <a:p>
            <a:pPr lvl="1"/>
            <a:r>
              <a:rPr lang="en-US" dirty="0" smtClean="0"/>
              <a:t>No class</a:t>
            </a:r>
          </a:p>
          <a:p>
            <a:r>
              <a:rPr lang="en-US" dirty="0" smtClean="0"/>
              <a:t>Keyboards available for pickup at my office</a:t>
            </a:r>
          </a:p>
          <a:p>
            <a:r>
              <a:rPr lang="en-US" dirty="0" smtClean="0"/>
              <a:t>Updated project 2 with more clarifications &amp; grading criteria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E3194876-C30B-E84F-94B3-024C4F3F5861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5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04800"/>
            <a:ext cx="71628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Memory </a:t>
            </a:r>
            <a:r>
              <a:rPr lang="en-US" dirty="0" smtClean="0"/>
              <a:t>Coherence </a:t>
            </a:r>
            <a:r>
              <a:rPr lang="en-US" dirty="0"/>
              <a:t>in </a:t>
            </a:r>
            <a:r>
              <a:rPr lang="en-US" dirty="0" err="1"/>
              <a:t>SMPs</a:t>
            </a:r>
            <a:endParaRPr lang="en-US" dirty="0"/>
          </a:p>
        </p:txBody>
      </p:sp>
      <p:sp>
        <p:nvSpPr>
          <p:cNvPr id="1559555" name="Rectangle 3"/>
          <p:cNvSpPr>
            <a:spLocks noChangeArrowheads="1"/>
          </p:cNvSpPr>
          <p:nvPr/>
        </p:nvSpPr>
        <p:spPr bwMode="auto">
          <a:xfrm>
            <a:off x="444500" y="4191000"/>
            <a:ext cx="8521700" cy="2159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Suppose CPU-1 updates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A </a:t>
            </a:r>
            <a:r>
              <a:rPr lang="en-US" sz="2400" dirty="0">
                <a:latin typeface="Verdana" charset="0"/>
              </a:rPr>
              <a:t>to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200</a:t>
            </a:r>
            <a:r>
              <a:rPr lang="en-US" sz="2400" dirty="0">
                <a:latin typeface="Verdana" charset="0"/>
              </a:rPr>
              <a:t>. 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write-back</a:t>
            </a:r>
            <a:r>
              <a:rPr lang="en-US" sz="2400" i="1" dirty="0">
                <a:latin typeface="Verdana" charset="0"/>
              </a:rPr>
              <a:t>:  </a:t>
            </a:r>
            <a:r>
              <a:rPr lang="en-US" sz="2400" dirty="0">
                <a:latin typeface="Verdana" charset="0"/>
              </a:rPr>
              <a:t>memory and cache-2 have stale values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write-through</a:t>
            </a:r>
            <a:r>
              <a:rPr lang="en-US" sz="2400" i="1" dirty="0">
                <a:latin typeface="Verdana" charset="0"/>
              </a:rPr>
              <a:t>:  </a:t>
            </a:r>
            <a:r>
              <a:rPr lang="en-US" sz="2400" dirty="0">
                <a:latin typeface="Verdana" charset="0"/>
              </a:rPr>
              <a:t>cache-2 has a stale value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Do these stale values matter?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What is the view of shared memory for programming?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1244600"/>
            <a:ext cx="7777163" cy="2851150"/>
            <a:chOff x="672" y="784"/>
            <a:chExt cx="4899" cy="1796"/>
          </a:xfrm>
        </p:grpSpPr>
        <p:sp>
          <p:nvSpPr>
            <p:cNvPr id="1559557" name="Rectangle 5"/>
            <p:cNvSpPr>
              <a:spLocks noChangeArrowheads="1"/>
            </p:cNvSpPr>
            <p:nvPr/>
          </p:nvSpPr>
          <p:spPr bwMode="auto">
            <a:xfrm>
              <a:off x="2152" y="1275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</p:txBody>
        </p:sp>
        <p:sp>
          <p:nvSpPr>
            <p:cNvPr id="1559558" name="Rectangle 6"/>
            <p:cNvSpPr>
              <a:spLocks noChangeArrowheads="1"/>
            </p:cNvSpPr>
            <p:nvPr/>
          </p:nvSpPr>
          <p:spPr bwMode="auto">
            <a:xfrm>
              <a:off x="897" y="1212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59" name="Line 7"/>
            <p:cNvSpPr>
              <a:spLocks noChangeShapeType="1"/>
            </p:cNvSpPr>
            <p:nvPr/>
          </p:nvSpPr>
          <p:spPr bwMode="auto">
            <a:xfrm>
              <a:off x="1493" y="11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0" name="Line 8"/>
            <p:cNvSpPr>
              <a:spLocks noChangeShapeType="1"/>
            </p:cNvSpPr>
            <p:nvPr/>
          </p:nvSpPr>
          <p:spPr bwMode="auto">
            <a:xfrm>
              <a:off x="897" y="1328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1" name="Line 9"/>
            <p:cNvSpPr>
              <a:spLocks noChangeShapeType="1"/>
            </p:cNvSpPr>
            <p:nvPr/>
          </p:nvSpPr>
          <p:spPr bwMode="auto">
            <a:xfrm>
              <a:off x="912" y="153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2" name="Rectangle 10"/>
            <p:cNvSpPr>
              <a:spLocks noChangeArrowheads="1"/>
            </p:cNvSpPr>
            <p:nvPr/>
          </p:nvSpPr>
          <p:spPr bwMode="auto">
            <a:xfrm>
              <a:off x="672" y="1287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559563" name="Rectangle 11"/>
            <p:cNvSpPr>
              <a:spLocks noChangeArrowheads="1"/>
            </p:cNvSpPr>
            <p:nvPr/>
          </p:nvSpPr>
          <p:spPr bwMode="auto">
            <a:xfrm>
              <a:off x="844" y="1780"/>
              <a:ext cx="3908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4" name="Rectangle 12"/>
            <p:cNvSpPr>
              <a:spLocks noChangeArrowheads="1"/>
            </p:cNvSpPr>
            <p:nvPr/>
          </p:nvSpPr>
          <p:spPr bwMode="auto">
            <a:xfrm>
              <a:off x="2139" y="1760"/>
              <a:ext cx="149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CPU-Memory bus</a:t>
              </a:r>
            </a:p>
          </p:txBody>
        </p:sp>
        <p:sp>
          <p:nvSpPr>
            <p:cNvPr id="1559565" name="Rectangle 13"/>
            <p:cNvSpPr>
              <a:spLocks noChangeArrowheads="1"/>
            </p:cNvSpPr>
            <p:nvPr/>
          </p:nvSpPr>
          <p:spPr bwMode="auto">
            <a:xfrm>
              <a:off x="965" y="784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6" name="Rectangle 14"/>
            <p:cNvSpPr>
              <a:spLocks noChangeArrowheads="1"/>
            </p:cNvSpPr>
            <p:nvPr/>
          </p:nvSpPr>
          <p:spPr bwMode="auto">
            <a:xfrm>
              <a:off x="1228" y="828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CPU-1</a:t>
              </a:r>
            </a:p>
          </p:txBody>
        </p:sp>
        <p:sp>
          <p:nvSpPr>
            <p:cNvPr id="1559567" name="Line 15"/>
            <p:cNvSpPr>
              <a:spLocks noChangeShapeType="1"/>
            </p:cNvSpPr>
            <p:nvPr/>
          </p:nvSpPr>
          <p:spPr bwMode="auto">
            <a:xfrm>
              <a:off x="1481" y="1680"/>
              <a:ext cx="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8" name="Rectangle 16"/>
            <p:cNvSpPr>
              <a:spLocks noChangeArrowheads="1"/>
            </p:cNvSpPr>
            <p:nvPr/>
          </p:nvSpPr>
          <p:spPr bwMode="auto">
            <a:xfrm>
              <a:off x="3457" y="796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9" name="Rectangle 17"/>
            <p:cNvSpPr>
              <a:spLocks noChangeArrowheads="1"/>
            </p:cNvSpPr>
            <p:nvPr/>
          </p:nvSpPr>
          <p:spPr bwMode="auto">
            <a:xfrm>
              <a:off x="3696" y="840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CPU-2</a:t>
              </a:r>
            </a:p>
          </p:txBody>
        </p:sp>
        <p:sp>
          <p:nvSpPr>
            <p:cNvPr id="1559570" name="Line 18"/>
            <p:cNvSpPr>
              <a:spLocks noChangeShapeType="1"/>
            </p:cNvSpPr>
            <p:nvPr/>
          </p:nvSpPr>
          <p:spPr bwMode="auto">
            <a:xfrm>
              <a:off x="4045" y="1696"/>
              <a:ext cx="0" cy="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1" name="Rectangle 19"/>
            <p:cNvSpPr>
              <a:spLocks noChangeArrowheads="1"/>
            </p:cNvSpPr>
            <p:nvPr/>
          </p:nvSpPr>
          <p:spPr bwMode="auto">
            <a:xfrm>
              <a:off x="4696" y="1299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</p:txBody>
        </p:sp>
        <p:sp>
          <p:nvSpPr>
            <p:cNvPr id="1559572" name="Rectangle 20"/>
            <p:cNvSpPr>
              <a:spLocks noChangeArrowheads="1"/>
            </p:cNvSpPr>
            <p:nvPr/>
          </p:nvSpPr>
          <p:spPr bwMode="auto">
            <a:xfrm>
              <a:off x="3441" y="1236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3" name="Line 21"/>
            <p:cNvSpPr>
              <a:spLocks noChangeShapeType="1"/>
            </p:cNvSpPr>
            <p:nvPr/>
          </p:nvSpPr>
          <p:spPr bwMode="auto">
            <a:xfrm>
              <a:off x="4037" y="112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4" name="Line 22"/>
            <p:cNvSpPr>
              <a:spLocks noChangeShapeType="1"/>
            </p:cNvSpPr>
            <p:nvPr/>
          </p:nvSpPr>
          <p:spPr bwMode="auto">
            <a:xfrm>
              <a:off x="3441" y="1352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5" name="Line 23"/>
            <p:cNvSpPr>
              <a:spLocks noChangeShapeType="1"/>
            </p:cNvSpPr>
            <p:nvPr/>
          </p:nvSpPr>
          <p:spPr bwMode="auto">
            <a:xfrm>
              <a:off x="3449" y="1552"/>
              <a:ext cx="120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6" name="Rectangle 24"/>
            <p:cNvSpPr>
              <a:spLocks noChangeArrowheads="1"/>
            </p:cNvSpPr>
            <p:nvPr/>
          </p:nvSpPr>
          <p:spPr bwMode="auto">
            <a:xfrm>
              <a:off x="3216" y="1311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559577" name="Rectangle 25"/>
            <p:cNvSpPr>
              <a:spLocks noChangeArrowheads="1"/>
            </p:cNvSpPr>
            <p:nvPr/>
          </p:nvSpPr>
          <p:spPr bwMode="auto">
            <a:xfrm>
              <a:off x="3487" y="2187"/>
              <a:ext cx="91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559578" name="Rectangle 26"/>
            <p:cNvSpPr>
              <a:spLocks noChangeArrowheads="1"/>
            </p:cNvSpPr>
            <p:nvPr/>
          </p:nvSpPr>
          <p:spPr bwMode="auto">
            <a:xfrm>
              <a:off x="2232" y="2124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9" name="Line 27"/>
            <p:cNvSpPr>
              <a:spLocks noChangeShapeType="1"/>
            </p:cNvSpPr>
            <p:nvPr/>
          </p:nvSpPr>
          <p:spPr bwMode="auto">
            <a:xfrm>
              <a:off x="2828" y="201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0" name="Line 28"/>
            <p:cNvSpPr>
              <a:spLocks noChangeShapeType="1"/>
            </p:cNvSpPr>
            <p:nvPr/>
          </p:nvSpPr>
          <p:spPr bwMode="auto">
            <a:xfrm>
              <a:off x="2232" y="2240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1" name="Line 29"/>
            <p:cNvSpPr>
              <a:spLocks noChangeShapeType="1"/>
            </p:cNvSpPr>
            <p:nvPr/>
          </p:nvSpPr>
          <p:spPr bwMode="auto">
            <a:xfrm>
              <a:off x="2240" y="2440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2" name="Rectangle 30"/>
            <p:cNvSpPr>
              <a:spLocks noChangeArrowheads="1"/>
            </p:cNvSpPr>
            <p:nvPr/>
          </p:nvSpPr>
          <p:spPr bwMode="auto">
            <a:xfrm>
              <a:off x="2007" y="2199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5616</TotalTime>
  <Pages>12</Pages>
  <Words>1716</Words>
  <Application>Microsoft Macintosh PowerPoint</Application>
  <PresentationFormat>Letter Paper (8.5x11 in)</PresentationFormat>
  <Paragraphs>363</Paragraphs>
  <Slides>16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CS252-template</vt:lpstr>
      <vt:lpstr>Office Theme</vt:lpstr>
      <vt:lpstr>CSE 490/590 Computer Architecture  Snoopy Caches I</vt:lpstr>
      <vt:lpstr>Last time…</vt:lpstr>
      <vt:lpstr>Mutual Exclusion Using Load/Store </vt:lpstr>
      <vt:lpstr>Mutual Exclusion: second attempt</vt:lpstr>
      <vt:lpstr>A Protocol for Mutual Exclusion T. Dekker, 1966</vt:lpstr>
      <vt:lpstr>Analysis of Dekker’s Algorithm</vt:lpstr>
      <vt:lpstr>N-process Mutual Exclusion Lamport’s Bakery Algorithm</vt:lpstr>
      <vt:lpstr>CSE 490/590 Administrivia</vt:lpstr>
      <vt:lpstr>Memory Coherence in SMPs</vt:lpstr>
      <vt:lpstr>Write-back Caches &amp; SC</vt:lpstr>
      <vt:lpstr>Write-through Caches &amp; SC</vt:lpstr>
      <vt:lpstr>Cache Coherence vs. Memory Consistency</vt:lpstr>
      <vt:lpstr>Maintaining Cache Coherence</vt:lpstr>
      <vt:lpstr>Warmup: Parallel I/O</vt:lpstr>
      <vt:lpstr>Problems with Parallel I/O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368</cp:revision>
  <cp:lastPrinted>2011-04-13T13:25:17Z</cp:lastPrinted>
  <dcterms:created xsi:type="dcterms:W3CDTF">2011-04-18T13:12:49Z</dcterms:created>
  <dcterms:modified xsi:type="dcterms:W3CDTF">2011-04-18T13:13:18Z</dcterms:modified>
  <cp:category/>
</cp:coreProperties>
</file>