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31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78" r:id="rId13"/>
    <p:sldId id="777" r:id="rId14"/>
    <p:sldId id="756" r:id="rId15"/>
    <p:sldId id="757" r:id="rId16"/>
    <p:sldId id="759" r:id="rId17"/>
    <p:sldId id="760" r:id="rId18"/>
    <p:sldId id="543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FFD486"/>
    <a:srgbClr val="010000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10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6D61B-58EF-A84D-8EFD-3F6B38014487}" type="slidenum">
              <a:rPr lang="en-US"/>
              <a:pPr/>
              <a:t>12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13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14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F50-FA05-5A4B-8627-CB1860D055A7}" type="slidenum">
              <a:rPr lang="en-US"/>
              <a:pPr/>
              <a:t>15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Need to restart instruction.</a:t>
            </a:r>
          </a:p>
          <a:p>
            <a:r>
              <a:rPr lang="en-US"/>
              <a:t>Soft and hard page faults.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16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E044F-FD66-2642-A903-29F2C822F98D}" type="slidenum">
              <a:rPr lang="en-US"/>
              <a:pPr/>
              <a:t>3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4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5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6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7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8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9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Memory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685800" y="1371600"/>
            <a:ext cx="7874000" cy="3867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untranslated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PowerPC)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/>
              <a:t>Quiz 1 will </a:t>
            </a:r>
            <a:r>
              <a:rPr lang="en-US" dirty="0" smtClean="0"/>
              <a:t>be distributed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HW will be out this week</a:t>
            </a:r>
          </a:p>
          <a:p>
            <a:r>
              <a:rPr lang="en-US" dirty="0" smtClean="0"/>
              <a:t>Office hours: Tue 3pm – 6pm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E0EA-FE72-324F-AA72-E6C6073C890B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Translation for Page Tables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173163"/>
            <a:ext cx="8316913" cy="960437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Can references to page tables cause TLB misses?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Can this go on forever?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26188" y="3317875"/>
            <a:ext cx="901700" cy="965200"/>
            <a:chOff x="4784" y="1928"/>
            <a:chExt cx="568" cy="608"/>
          </a:xfrm>
        </p:grpSpPr>
        <p:sp>
          <p:nvSpPr>
            <p:cNvPr id="1640453" name="Rectangle 5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4" name="Line 6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5" name="Line 7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6" name="Line 8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326188" y="5451475"/>
            <a:ext cx="901700" cy="965200"/>
            <a:chOff x="4784" y="3272"/>
            <a:chExt cx="568" cy="608"/>
          </a:xfrm>
        </p:grpSpPr>
        <p:sp>
          <p:nvSpPr>
            <p:cNvPr id="1640458" name="Rectangle 10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9" name="Line 11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60" name="Line 12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61" name="Line 13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0462" name="Rectangle 14"/>
          <p:cNvSpPr>
            <a:spLocks noChangeArrowheads="1"/>
          </p:cNvSpPr>
          <p:nvPr/>
        </p:nvSpPr>
        <p:spPr bwMode="auto">
          <a:xfrm>
            <a:off x="3327400" y="27082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3" name="Rectangle 15"/>
          <p:cNvSpPr>
            <a:spLocks noChangeArrowheads="1"/>
          </p:cNvSpPr>
          <p:nvPr/>
        </p:nvSpPr>
        <p:spPr bwMode="auto">
          <a:xfrm>
            <a:off x="2995613" y="3816350"/>
            <a:ext cx="170497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Page Table</a:t>
            </a:r>
          </a:p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(in virtual space)</a:t>
            </a:r>
          </a:p>
        </p:txBody>
      </p:sp>
      <p:sp>
        <p:nvSpPr>
          <p:cNvPr id="1640464" name="Rectangle 16"/>
          <p:cNvSpPr>
            <a:spLocks noChangeArrowheads="1"/>
          </p:cNvSpPr>
          <p:nvPr/>
        </p:nvSpPr>
        <p:spPr bwMode="auto">
          <a:xfrm>
            <a:off x="6326188" y="4371975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5" name="Rectangle 17" descr="40%"/>
          <p:cNvSpPr>
            <a:spLocks noChangeArrowheads="1"/>
          </p:cNvSpPr>
          <p:nvPr/>
        </p:nvSpPr>
        <p:spPr bwMode="auto">
          <a:xfrm>
            <a:off x="6326188" y="4384675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6" name="Line 18"/>
          <p:cNvSpPr>
            <a:spLocks noChangeShapeType="1"/>
          </p:cNvSpPr>
          <p:nvPr/>
        </p:nvSpPr>
        <p:spPr bwMode="auto">
          <a:xfrm>
            <a:off x="6326188" y="48704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7" name="Line 19"/>
          <p:cNvSpPr>
            <a:spLocks noChangeShapeType="1"/>
          </p:cNvSpPr>
          <p:nvPr/>
        </p:nvSpPr>
        <p:spPr bwMode="auto">
          <a:xfrm>
            <a:off x="6326188" y="51244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8" name="Line 20"/>
          <p:cNvSpPr>
            <a:spLocks noChangeShapeType="1"/>
          </p:cNvSpPr>
          <p:nvPr/>
        </p:nvSpPr>
        <p:spPr bwMode="auto">
          <a:xfrm>
            <a:off x="6326188" y="461803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9" name="Line 21"/>
          <p:cNvSpPr>
            <a:spLocks noChangeShapeType="1"/>
          </p:cNvSpPr>
          <p:nvPr/>
        </p:nvSpPr>
        <p:spPr bwMode="auto">
          <a:xfrm flipV="1">
            <a:off x="4254500" y="3089275"/>
            <a:ext cx="2071688" cy="339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0" name="Line 22"/>
          <p:cNvSpPr>
            <a:spLocks noChangeShapeType="1"/>
          </p:cNvSpPr>
          <p:nvPr/>
        </p:nvSpPr>
        <p:spPr bwMode="auto">
          <a:xfrm>
            <a:off x="4254500" y="3657600"/>
            <a:ext cx="2071688" cy="6254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1" name="Rectangle 23"/>
          <p:cNvSpPr>
            <a:spLocks noChangeArrowheads="1"/>
          </p:cNvSpPr>
          <p:nvPr/>
        </p:nvSpPr>
        <p:spPr bwMode="auto">
          <a:xfrm>
            <a:off x="4776788" y="6226175"/>
            <a:ext cx="146526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40472" name="Line 24"/>
          <p:cNvSpPr>
            <a:spLocks noChangeShapeType="1"/>
          </p:cNvSpPr>
          <p:nvPr/>
        </p:nvSpPr>
        <p:spPr bwMode="auto">
          <a:xfrm>
            <a:off x="2133600" y="33829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3" name="Line 25"/>
          <p:cNvSpPr>
            <a:spLocks noChangeShapeType="1"/>
          </p:cNvSpPr>
          <p:nvPr/>
        </p:nvSpPr>
        <p:spPr bwMode="auto">
          <a:xfrm flipH="1" flipV="1">
            <a:off x="3186113" y="33829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4" name="Rectangle 26"/>
          <p:cNvSpPr>
            <a:spLocks noChangeArrowheads="1"/>
          </p:cNvSpPr>
          <p:nvPr/>
        </p:nvSpPr>
        <p:spPr bwMode="auto">
          <a:xfrm>
            <a:off x="852488" y="3608388"/>
            <a:ext cx="165100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PTE Base</a:t>
            </a:r>
          </a:p>
        </p:txBody>
      </p:sp>
      <p:sp>
        <p:nvSpPr>
          <p:cNvPr id="1640475" name="Rectangle 27" descr="Wide upward diagonal"/>
          <p:cNvSpPr>
            <a:spLocks noChangeArrowheads="1"/>
          </p:cNvSpPr>
          <p:nvPr/>
        </p:nvSpPr>
        <p:spPr bwMode="auto">
          <a:xfrm>
            <a:off x="3352800" y="3089275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6" name="Rectangle 28"/>
          <p:cNvSpPr>
            <a:spLocks noChangeArrowheads="1"/>
          </p:cNvSpPr>
          <p:nvPr/>
        </p:nvSpPr>
        <p:spPr bwMode="auto">
          <a:xfrm>
            <a:off x="3352800" y="28606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7" name="Rectangle 29"/>
          <p:cNvSpPr>
            <a:spLocks noChangeArrowheads="1"/>
          </p:cNvSpPr>
          <p:nvPr/>
        </p:nvSpPr>
        <p:spPr bwMode="auto">
          <a:xfrm>
            <a:off x="3352800" y="3546475"/>
            <a:ext cx="914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8" name="Rectangle 30"/>
          <p:cNvSpPr>
            <a:spLocks noChangeArrowheads="1"/>
          </p:cNvSpPr>
          <p:nvPr/>
        </p:nvSpPr>
        <p:spPr bwMode="auto">
          <a:xfrm>
            <a:off x="3352800" y="33178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9" name="Rectangle 31" descr="40%"/>
          <p:cNvSpPr>
            <a:spLocks noChangeArrowheads="1"/>
          </p:cNvSpPr>
          <p:nvPr/>
        </p:nvSpPr>
        <p:spPr bwMode="auto">
          <a:xfrm>
            <a:off x="3352800" y="33178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0" name="Rectangle 32" descr="40%"/>
          <p:cNvSpPr>
            <a:spLocks noChangeArrowheads="1"/>
          </p:cNvSpPr>
          <p:nvPr/>
        </p:nvSpPr>
        <p:spPr bwMode="auto">
          <a:xfrm>
            <a:off x="3352800" y="28733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1" name="Rectangle 33" descr="40%"/>
          <p:cNvSpPr>
            <a:spLocks noChangeArrowheads="1"/>
          </p:cNvSpPr>
          <p:nvPr/>
        </p:nvSpPr>
        <p:spPr bwMode="auto">
          <a:xfrm>
            <a:off x="1219200" y="3268663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2" name="Rectangle 34"/>
          <p:cNvSpPr>
            <a:spLocks noChangeArrowheads="1"/>
          </p:cNvSpPr>
          <p:nvPr/>
        </p:nvSpPr>
        <p:spPr bwMode="auto">
          <a:xfrm>
            <a:off x="6326188" y="21209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3" name="Rectangle 35" descr="40%"/>
          <p:cNvSpPr>
            <a:spLocks noChangeArrowheads="1"/>
          </p:cNvSpPr>
          <p:nvPr/>
        </p:nvSpPr>
        <p:spPr bwMode="auto">
          <a:xfrm>
            <a:off x="6326188" y="21336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4" name="Line 36"/>
          <p:cNvSpPr>
            <a:spLocks noChangeShapeType="1"/>
          </p:cNvSpPr>
          <p:nvPr/>
        </p:nvSpPr>
        <p:spPr bwMode="auto">
          <a:xfrm>
            <a:off x="6326188" y="26193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5" name="Line 37"/>
          <p:cNvSpPr>
            <a:spLocks noChangeShapeType="1"/>
          </p:cNvSpPr>
          <p:nvPr/>
        </p:nvSpPr>
        <p:spPr bwMode="auto">
          <a:xfrm>
            <a:off x="6326188" y="28733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6" name="Line 38"/>
          <p:cNvSpPr>
            <a:spLocks noChangeShapeType="1"/>
          </p:cNvSpPr>
          <p:nvPr/>
        </p:nvSpPr>
        <p:spPr bwMode="auto">
          <a:xfrm>
            <a:off x="6326188" y="23669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7" name="Line 39"/>
          <p:cNvSpPr>
            <a:spLocks noChangeShapeType="1"/>
          </p:cNvSpPr>
          <p:nvPr/>
        </p:nvSpPr>
        <p:spPr bwMode="auto">
          <a:xfrm>
            <a:off x="4267200" y="2987675"/>
            <a:ext cx="2058988" cy="2697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8" name="Rectangle 40"/>
          <p:cNvSpPr>
            <a:spLocks noChangeArrowheads="1"/>
          </p:cNvSpPr>
          <p:nvPr/>
        </p:nvSpPr>
        <p:spPr bwMode="auto">
          <a:xfrm>
            <a:off x="3327400" y="43846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9" name="Rectangle 41"/>
          <p:cNvSpPr>
            <a:spLocks noChangeArrowheads="1"/>
          </p:cNvSpPr>
          <p:nvPr/>
        </p:nvSpPr>
        <p:spPr bwMode="auto">
          <a:xfrm>
            <a:off x="2905125" y="5492750"/>
            <a:ext cx="1887538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System Page Table</a:t>
            </a:r>
          </a:p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(in physical space)</a:t>
            </a:r>
          </a:p>
        </p:txBody>
      </p:sp>
      <p:sp>
        <p:nvSpPr>
          <p:cNvPr id="1640490" name="Line 42"/>
          <p:cNvSpPr>
            <a:spLocks noChangeShapeType="1"/>
          </p:cNvSpPr>
          <p:nvPr/>
        </p:nvSpPr>
        <p:spPr bwMode="auto">
          <a:xfrm>
            <a:off x="2133600" y="50593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1" name="Line 43"/>
          <p:cNvSpPr>
            <a:spLocks noChangeShapeType="1"/>
          </p:cNvSpPr>
          <p:nvPr/>
        </p:nvSpPr>
        <p:spPr bwMode="auto">
          <a:xfrm flipH="1" flipV="1">
            <a:off x="3186113" y="50593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2" name="Rectangle 44"/>
          <p:cNvSpPr>
            <a:spLocks noChangeArrowheads="1"/>
          </p:cNvSpPr>
          <p:nvPr/>
        </p:nvSpPr>
        <p:spPr bwMode="auto">
          <a:xfrm>
            <a:off x="703263" y="5284788"/>
            <a:ext cx="19526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System PTE Base</a:t>
            </a:r>
          </a:p>
        </p:txBody>
      </p:sp>
      <p:sp>
        <p:nvSpPr>
          <p:cNvPr id="1640493" name="Rectangle 45"/>
          <p:cNvSpPr>
            <a:spLocks noChangeArrowheads="1"/>
          </p:cNvSpPr>
          <p:nvPr/>
        </p:nvSpPr>
        <p:spPr bwMode="auto">
          <a:xfrm>
            <a:off x="3352800" y="47656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4" name="Rectangle 46"/>
          <p:cNvSpPr>
            <a:spLocks noChangeArrowheads="1"/>
          </p:cNvSpPr>
          <p:nvPr/>
        </p:nvSpPr>
        <p:spPr bwMode="auto">
          <a:xfrm>
            <a:off x="3352800" y="45370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5" name="Rectangle 47" descr="Wide upward diagonal"/>
          <p:cNvSpPr>
            <a:spLocks noChangeArrowheads="1"/>
          </p:cNvSpPr>
          <p:nvPr/>
        </p:nvSpPr>
        <p:spPr bwMode="auto">
          <a:xfrm>
            <a:off x="3352800" y="5222875"/>
            <a:ext cx="914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6" name="Rectangle 48"/>
          <p:cNvSpPr>
            <a:spLocks noChangeArrowheads="1"/>
          </p:cNvSpPr>
          <p:nvPr/>
        </p:nvSpPr>
        <p:spPr bwMode="auto">
          <a:xfrm>
            <a:off x="3352800" y="49942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7" name="Rectangle 49" descr="40%"/>
          <p:cNvSpPr>
            <a:spLocks noChangeArrowheads="1"/>
          </p:cNvSpPr>
          <p:nvPr/>
        </p:nvSpPr>
        <p:spPr bwMode="auto">
          <a:xfrm>
            <a:off x="3352800" y="49942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8" name="Rectangle 50" descr="40%"/>
          <p:cNvSpPr>
            <a:spLocks noChangeArrowheads="1"/>
          </p:cNvSpPr>
          <p:nvPr/>
        </p:nvSpPr>
        <p:spPr bwMode="auto">
          <a:xfrm>
            <a:off x="3352800" y="45497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9" name="Rectangle 51" descr="40%"/>
          <p:cNvSpPr>
            <a:spLocks noChangeArrowheads="1"/>
          </p:cNvSpPr>
          <p:nvPr/>
        </p:nvSpPr>
        <p:spPr bwMode="auto">
          <a:xfrm>
            <a:off x="1219200" y="4945063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0" name="Line 52"/>
          <p:cNvSpPr>
            <a:spLocks noChangeShapeType="1"/>
          </p:cNvSpPr>
          <p:nvPr/>
        </p:nvSpPr>
        <p:spPr bwMode="auto">
          <a:xfrm flipV="1">
            <a:off x="4267200" y="4618038"/>
            <a:ext cx="2058988" cy="52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1" name="Line 53"/>
          <p:cNvSpPr>
            <a:spLocks noChangeShapeType="1"/>
          </p:cNvSpPr>
          <p:nvPr/>
        </p:nvSpPr>
        <p:spPr bwMode="auto">
          <a:xfrm flipV="1">
            <a:off x="4267200" y="2370138"/>
            <a:ext cx="2058988" cy="269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2" name="Line 54"/>
          <p:cNvSpPr>
            <a:spLocks noChangeShapeType="1"/>
          </p:cNvSpPr>
          <p:nvPr/>
        </p:nvSpPr>
        <p:spPr bwMode="auto">
          <a:xfrm>
            <a:off x="4267200" y="4870450"/>
            <a:ext cx="2058988" cy="15462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6510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190500" y="1371600"/>
            <a:ext cx="8724900" cy="4495800"/>
            <a:chOff x="190500" y="1371600"/>
            <a:chExt cx="8724900" cy="4495800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577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31 			      11          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84687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86038" y="1730375"/>
              <a:ext cx="4700587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31         23            17             11             0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623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PPN		         Offset</a:t>
              </a: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243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ko-KR" altLang="en-US" sz="2000" b="1">
                <a:ea typeface="굴림" charset="-127"/>
                <a:cs typeface="굴림" charset="-127"/>
              </a:rPr>
              <a:t>	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F7E6-37E2-E849-BC15-87FEB208C3D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73218" name="Freeform 2"/>
          <p:cNvSpPr>
            <a:spLocks/>
          </p:cNvSpPr>
          <p:nvPr/>
        </p:nvSpPr>
        <p:spPr bwMode="auto">
          <a:xfrm>
            <a:off x="457200" y="2286000"/>
            <a:ext cx="3505200" cy="4067175"/>
          </a:xfrm>
          <a:custGeom>
            <a:avLst/>
            <a:gdLst/>
            <a:ahLst/>
            <a:cxnLst>
              <a:cxn ang="0">
                <a:pos x="2208" y="1944"/>
              </a:cxn>
              <a:cxn ang="0">
                <a:pos x="2208" y="2562"/>
              </a:cxn>
              <a:cxn ang="0">
                <a:pos x="0" y="2556"/>
              </a:cxn>
              <a:cxn ang="0">
                <a:pos x="0" y="6"/>
              </a:cxn>
              <a:cxn ang="0">
                <a:pos x="1980" y="0"/>
              </a:cxn>
            </a:cxnLst>
            <a:rect l="0" t="0" r="r" b="b"/>
            <a:pathLst>
              <a:path w="2208" h="2562">
                <a:moveTo>
                  <a:pt x="2208" y="1944"/>
                </a:moveTo>
                <a:lnTo>
                  <a:pt x="2208" y="2562"/>
                </a:lnTo>
                <a:lnTo>
                  <a:pt x="0" y="2556"/>
                </a:lnTo>
                <a:lnTo>
                  <a:pt x="0" y="6"/>
                </a:lnTo>
                <a:lnTo>
                  <a:pt x="1980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19" name="Line 3"/>
          <p:cNvSpPr>
            <a:spLocks noChangeShapeType="1"/>
          </p:cNvSpPr>
          <p:nvPr/>
        </p:nvSpPr>
        <p:spPr bwMode="auto">
          <a:xfrm>
            <a:off x="1676400" y="57912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63500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Address Translation:</a:t>
            </a:r>
            <a:br>
              <a:rPr lang="en-US"/>
            </a:br>
            <a:r>
              <a:rPr lang="en-US" sz="2800" i="1"/>
              <a:t>putting it all together</a:t>
            </a:r>
            <a:endParaRPr lang="en-US" sz="4000"/>
          </a:p>
        </p:txBody>
      </p:sp>
      <p:sp>
        <p:nvSpPr>
          <p:cNvPr id="1673221" name="Rectangle 5"/>
          <p:cNvSpPr>
            <a:spLocks noChangeArrowheads="1"/>
          </p:cNvSpPr>
          <p:nvPr/>
        </p:nvSpPr>
        <p:spPr bwMode="auto">
          <a:xfrm>
            <a:off x="3048000" y="12176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73222" name="Rectangle 6"/>
          <p:cNvSpPr>
            <a:spLocks noChangeArrowheads="1"/>
          </p:cNvSpPr>
          <p:nvPr/>
        </p:nvSpPr>
        <p:spPr bwMode="auto">
          <a:xfrm>
            <a:off x="3576638" y="19843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Lookup</a:t>
            </a:r>
          </a:p>
        </p:txBody>
      </p:sp>
      <p:sp>
        <p:nvSpPr>
          <p:cNvPr id="1673223" name="Rectangle 7" descr="90%"/>
          <p:cNvSpPr>
            <a:spLocks noChangeArrowheads="1"/>
          </p:cNvSpPr>
          <p:nvPr/>
        </p:nvSpPr>
        <p:spPr bwMode="auto">
          <a:xfrm>
            <a:off x="1636713" y="34369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Walk</a:t>
            </a:r>
          </a:p>
        </p:txBody>
      </p:sp>
      <p:sp>
        <p:nvSpPr>
          <p:cNvPr id="1673224" name="Rectangle 8" descr="90%"/>
          <p:cNvSpPr>
            <a:spLocks noChangeArrowheads="1"/>
          </p:cNvSpPr>
          <p:nvPr/>
        </p:nvSpPr>
        <p:spPr bwMode="auto">
          <a:xfrm>
            <a:off x="3048000" y="51816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Update TLB</a:t>
            </a:r>
          </a:p>
        </p:txBody>
      </p:sp>
      <p:sp>
        <p:nvSpPr>
          <p:cNvPr id="1673225" name="Rectangle 9"/>
          <p:cNvSpPr>
            <a:spLocks noChangeArrowheads="1"/>
          </p:cNvSpPr>
          <p:nvPr/>
        </p:nvSpPr>
        <p:spPr bwMode="auto">
          <a:xfrm>
            <a:off x="609600" y="51054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Page Fault</a:t>
            </a:r>
            <a:endParaRPr lang="en-US" sz="20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(OS loads page)</a:t>
            </a:r>
          </a:p>
        </p:txBody>
      </p:sp>
      <p:sp>
        <p:nvSpPr>
          <p:cNvPr id="1673226" name="Rectangle 10"/>
          <p:cNvSpPr>
            <a:spLocks noChangeArrowheads="1"/>
          </p:cNvSpPr>
          <p:nvPr/>
        </p:nvSpPr>
        <p:spPr bwMode="auto">
          <a:xfrm>
            <a:off x="5375275" y="34401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Check</a:t>
            </a:r>
          </a:p>
        </p:txBody>
      </p:sp>
      <p:sp>
        <p:nvSpPr>
          <p:cNvPr id="1673227" name="Rectangle 11"/>
          <p:cNvSpPr>
            <a:spLocks noChangeArrowheads="1"/>
          </p:cNvSpPr>
          <p:nvPr/>
        </p:nvSpPr>
        <p:spPr bwMode="auto">
          <a:xfrm>
            <a:off x="7469188" y="51609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(to cache)</a:t>
            </a:r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4160838" y="16478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9" name="Freeform 13"/>
          <p:cNvSpPr>
            <a:spLocks/>
          </p:cNvSpPr>
          <p:nvPr/>
        </p:nvSpPr>
        <p:spPr bwMode="auto">
          <a:xfrm>
            <a:off x="2565400" y="28321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4141788" y="30734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1" name="Rectangle 15"/>
          <p:cNvSpPr>
            <a:spLocks noChangeArrowheads="1"/>
          </p:cNvSpPr>
          <p:nvPr/>
        </p:nvSpPr>
        <p:spPr bwMode="auto">
          <a:xfrm>
            <a:off x="2786063" y="28892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miss</a:t>
            </a:r>
          </a:p>
        </p:txBody>
      </p:sp>
      <p:sp>
        <p:nvSpPr>
          <p:cNvPr id="1673232" name="Rectangle 16"/>
          <p:cNvSpPr>
            <a:spLocks noChangeArrowheads="1"/>
          </p:cNvSpPr>
          <p:nvPr/>
        </p:nvSpPr>
        <p:spPr bwMode="auto">
          <a:xfrm>
            <a:off x="5008563" y="29003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</a:t>
            </a:r>
          </a:p>
        </p:txBody>
      </p:sp>
      <p:sp>
        <p:nvSpPr>
          <p:cNvPr id="1673233" name="Freeform 17"/>
          <p:cNvSpPr>
            <a:spLocks/>
          </p:cNvSpPr>
          <p:nvPr/>
        </p:nvSpPr>
        <p:spPr bwMode="auto">
          <a:xfrm>
            <a:off x="1606550" y="42894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2503488" y="46370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5" name="Rectangle 19"/>
          <p:cNvSpPr>
            <a:spLocks noChangeArrowheads="1"/>
          </p:cNvSpPr>
          <p:nvPr/>
        </p:nvSpPr>
        <p:spPr bwMode="auto">
          <a:xfrm>
            <a:off x="628650" y="4283075"/>
            <a:ext cx="39243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b="1"/>
              <a:t>	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	      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673236" name="Freeform 20"/>
          <p:cNvSpPr>
            <a:spLocks/>
          </p:cNvSpPr>
          <p:nvPr/>
        </p:nvSpPr>
        <p:spPr bwMode="auto">
          <a:xfrm>
            <a:off x="5584825" y="42814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6113463" y="46085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8" name="Rectangle 22"/>
          <p:cNvSpPr>
            <a:spLocks noChangeArrowheads="1"/>
          </p:cNvSpPr>
          <p:nvPr/>
        </p:nvSpPr>
        <p:spPr bwMode="auto">
          <a:xfrm>
            <a:off x="4876800" y="44958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denied</a:t>
            </a:r>
          </a:p>
        </p:txBody>
      </p:sp>
      <p:sp>
        <p:nvSpPr>
          <p:cNvPr id="1673239" name="Rectangle 23"/>
          <p:cNvSpPr>
            <a:spLocks noChangeArrowheads="1"/>
          </p:cNvSpPr>
          <p:nvPr/>
        </p:nvSpPr>
        <p:spPr bwMode="auto">
          <a:xfrm>
            <a:off x="7002463" y="45069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permitted</a:t>
            </a:r>
          </a:p>
        </p:txBody>
      </p:sp>
      <p:sp>
        <p:nvSpPr>
          <p:cNvPr id="1673240" name="Rectangle 24"/>
          <p:cNvSpPr>
            <a:spLocks noChangeArrowheads="1"/>
          </p:cNvSpPr>
          <p:nvPr/>
        </p:nvSpPr>
        <p:spPr bwMode="auto">
          <a:xfrm>
            <a:off x="5264150" y="51038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Fault</a:t>
            </a:r>
          </a:p>
        </p:txBody>
      </p:sp>
      <p:sp>
        <p:nvSpPr>
          <p:cNvPr id="1673241" name="Rectangle 25"/>
          <p:cNvSpPr>
            <a:spLocks noChangeArrowheads="1"/>
          </p:cNvSpPr>
          <p:nvPr/>
        </p:nvSpPr>
        <p:spPr bwMode="auto">
          <a:xfrm>
            <a:off x="5551488" y="17843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2" name="Rectangle 26" descr="90%"/>
          <p:cNvSpPr>
            <a:spLocks noChangeArrowheads="1"/>
          </p:cNvSpPr>
          <p:nvPr/>
        </p:nvSpPr>
        <p:spPr bwMode="auto">
          <a:xfrm>
            <a:off x="5551488" y="20764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3" name="Rectangle 27"/>
          <p:cNvSpPr>
            <a:spLocks noChangeArrowheads="1"/>
          </p:cNvSpPr>
          <p:nvPr/>
        </p:nvSpPr>
        <p:spPr bwMode="auto">
          <a:xfrm>
            <a:off x="5551488" y="23558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4" name="Rectangle 28"/>
          <p:cNvSpPr>
            <a:spLocks noChangeArrowheads="1"/>
          </p:cNvSpPr>
          <p:nvPr/>
        </p:nvSpPr>
        <p:spPr bwMode="auto">
          <a:xfrm>
            <a:off x="6019800" y="16764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software</a:t>
            </a:r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 flipH="1">
            <a:off x="6096000" y="5943600"/>
            <a:ext cx="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6" name="Text Box 30"/>
          <p:cNvSpPr txBox="1">
            <a:spLocks noChangeArrowheads="1"/>
          </p:cNvSpPr>
          <p:nvPr/>
        </p:nvSpPr>
        <p:spPr bwMode="auto">
          <a:xfrm>
            <a:off x="4800600" y="61722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56127A"/>
                </a:solidFill>
                <a:latin typeface="Courier New" charset="0"/>
              </a:rPr>
              <a:t>SEGFAULT</a:t>
            </a:r>
          </a:p>
        </p:txBody>
      </p:sp>
      <p:sp>
        <p:nvSpPr>
          <p:cNvPr id="1673247" name="Rectangle 31"/>
          <p:cNvSpPr>
            <a:spLocks noChangeArrowheads="1"/>
          </p:cNvSpPr>
          <p:nvPr/>
        </p:nvSpPr>
        <p:spPr bwMode="auto">
          <a:xfrm>
            <a:off x="762000" y="1892300"/>
            <a:ext cx="2540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Restart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1313"/>
            <a:ext cx="8639175" cy="831850"/>
          </a:xfrm>
        </p:spPr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8153400" cy="3124200"/>
          </a:xfrm>
        </p:spPr>
        <p:txBody>
          <a:bodyPr/>
          <a:lstStyle/>
          <a:p>
            <a:pPr marL="171450" indent="-171450"/>
            <a:r>
              <a:rPr lang="en-US" sz="2000"/>
              <a:t>Software handlers need </a:t>
            </a:r>
            <a:r>
              <a:rPr lang="en-US" sz="2000" i="1"/>
              <a:t>restartable</a:t>
            </a:r>
            <a:r>
              <a:rPr lang="en-US" sz="2000"/>
              <a:t> exception on page fault or protection violation</a:t>
            </a:r>
          </a:p>
          <a:p>
            <a:pPr marL="171450" indent="-171450"/>
            <a:r>
              <a:rPr lang="en-US" sz="2000"/>
              <a:t>Handling a TLB miss needs a </a:t>
            </a:r>
            <a:r>
              <a:rPr lang="en-US" sz="2000" i="1"/>
              <a:t>hardware</a:t>
            </a:r>
            <a:r>
              <a:rPr lang="en-US" sz="2000"/>
              <a:t> or </a:t>
            </a:r>
            <a:r>
              <a:rPr lang="en-US" sz="2000" i="1"/>
              <a:t>software</a:t>
            </a:r>
            <a:r>
              <a:rPr lang="en-US" sz="2000"/>
              <a:t> mechanism to refill TLB </a:t>
            </a:r>
          </a:p>
          <a:p>
            <a:pPr marL="171450" indent="-171450"/>
            <a:r>
              <a:rPr lang="en-US" sz="2000"/>
              <a:t>Need mechanisms to cope with the additional latency of a TLB:</a:t>
            </a:r>
          </a:p>
          <a:p>
            <a:pPr marL="631825" lvl="1" indent="-233363"/>
            <a:r>
              <a:rPr lang="en-US" sz="2000" i="1"/>
              <a:t>  </a:t>
            </a:r>
            <a:r>
              <a:rPr lang="en-US" sz="2000"/>
              <a:t>slow down the clock</a:t>
            </a:r>
            <a:endParaRPr lang="en-US" sz="2000" i="1"/>
          </a:p>
          <a:p>
            <a:pPr marL="631825" lvl="1" indent="-233363"/>
            <a:r>
              <a:rPr lang="en-US" sz="2000"/>
              <a:t>  pipeline the TLB and cache access</a:t>
            </a:r>
          </a:p>
          <a:p>
            <a:pPr marL="631825" lvl="1" indent="-233363"/>
            <a:r>
              <a:rPr lang="en-US" sz="2000"/>
              <a:t>  virtual address caches</a:t>
            </a:r>
          </a:p>
          <a:p>
            <a:pPr marL="631825" lvl="1" indent="-233363"/>
            <a:r>
              <a:rPr lang="en-US" sz="2000"/>
              <a:t>  parallel TLB/cache access</a:t>
            </a:r>
            <a:endParaRPr lang="en-US" sz="2000">
              <a:solidFill>
                <a:srgbClr val="56127A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  <p:bldP spid="1685536" grpId="0"/>
      <p:bldP spid="16855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207000"/>
          </a:xfrm>
        </p:spPr>
        <p:txBody>
          <a:bodyPr/>
          <a:lstStyle/>
          <a:p>
            <a:r>
              <a:rPr lang="en-US" sz="2800" dirty="0" smtClean="0"/>
              <a:t>Dynamic address translation</a:t>
            </a:r>
            <a:endParaRPr lang="en-US" sz="1400" dirty="0" smtClean="0"/>
          </a:p>
          <a:p>
            <a:pPr lvl="1"/>
            <a:r>
              <a:rPr lang="en-US" sz="2200" dirty="0" smtClean="0"/>
              <a:t>Base and bound registers</a:t>
            </a:r>
          </a:p>
          <a:p>
            <a:pPr lvl="1"/>
            <a:r>
              <a:rPr lang="en-US" sz="2200" dirty="0" smtClean="0"/>
              <a:t>Memory </a:t>
            </a:r>
            <a:r>
              <a:rPr lang="en-US" sz="2200" dirty="0" smtClean="0"/>
              <a:t>fragmentation problem</a:t>
            </a:r>
          </a:p>
          <a:p>
            <a:r>
              <a:rPr lang="en-US" sz="2800" dirty="0" smtClean="0"/>
              <a:t>Paged memory</a:t>
            </a:r>
          </a:p>
          <a:p>
            <a:pPr lvl="1"/>
            <a:r>
              <a:rPr lang="en-US" sz="2200" dirty="0" smtClean="0"/>
              <a:t>Pages form an entire program</a:t>
            </a:r>
          </a:p>
          <a:p>
            <a:pPr lvl="1"/>
            <a:r>
              <a:rPr lang="en-US" sz="2200" dirty="0" smtClean="0"/>
              <a:t>Uses page tables</a:t>
            </a:r>
          </a:p>
          <a:p>
            <a:r>
              <a:rPr lang="en-US" sz="2800" dirty="0" smtClean="0"/>
              <a:t>Demand paging</a:t>
            </a:r>
          </a:p>
          <a:p>
            <a:pPr lvl="1"/>
            <a:r>
              <a:rPr lang="en-US" sz="2200" dirty="0" smtClean="0"/>
              <a:t>Hardware-assisted page swapping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D99-5CFA-7747-A245-D13B8DF6A751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-25400"/>
            <a:ext cx="7950200" cy="10922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0144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grpSp>
        <p:nvGrpSpPr>
          <p:cNvPr id="2" name="Group 39"/>
          <p:cNvGrpSpPr/>
          <p:nvPr/>
        </p:nvGrpSpPr>
        <p:grpSpPr>
          <a:xfrm>
            <a:off x="6248400" y="939800"/>
            <a:ext cx="1117600" cy="1498600"/>
            <a:chOff x="6705600" y="1028700"/>
            <a:chExt cx="1117600" cy="1498600"/>
          </a:xfrm>
        </p:grpSpPr>
        <p:sp>
          <p:nvSpPr>
            <p:cNvPr id="1617925" name="Rectangle 5"/>
            <p:cNvSpPr>
              <a:spLocks noChangeArrowheads="1"/>
            </p:cNvSpPr>
            <p:nvPr/>
          </p:nvSpPr>
          <p:spPr bwMode="auto">
            <a:xfrm>
              <a:off x="6705600" y="1028700"/>
              <a:ext cx="812800" cy="431800"/>
            </a:xfrm>
            <a:prstGeom prst="rect">
              <a:avLst/>
            </a:prstGeom>
            <a:solidFill>
              <a:srgbClr val="FFA74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26" name="Rectangle 6"/>
            <p:cNvSpPr>
              <a:spLocks noChangeArrowheads="1"/>
            </p:cNvSpPr>
            <p:nvPr/>
          </p:nvSpPr>
          <p:spPr bwMode="auto">
            <a:xfrm>
              <a:off x="6705600" y="148590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27" name="Rectangle 7"/>
            <p:cNvSpPr>
              <a:spLocks noChangeArrowheads="1"/>
            </p:cNvSpPr>
            <p:nvPr/>
          </p:nvSpPr>
          <p:spPr bwMode="auto">
            <a:xfrm>
              <a:off x="6858000" y="163830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28" name="Rectangle 8"/>
            <p:cNvSpPr>
              <a:spLocks noChangeArrowheads="1"/>
            </p:cNvSpPr>
            <p:nvPr/>
          </p:nvSpPr>
          <p:spPr bwMode="auto">
            <a:xfrm>
              <a:off x="7010400" y="179070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29" name="Rectangle 9"/>
            <p:cNvSpPr>
              <a:spLocks noChangeArrowheads="1"/>
            </p:cNvSpPr>
            <p:nvPr/>
          </p:nvSpPr>
          <p:spPr bwMode="auto">
            <a:xfrm>
              <a:off x="6858000" y="1028700"/>
              <a:ext cx="554038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</p:txBody>
        </p:sp>
        <p:sp>
          <p:nvSpPr>
            <p:cNvPr id="1617930" name="Rectangle 10"/>
            <p:cNvSpPr>
              <a:spLocks noChangeArrowheads="1"/>
            </p:cNvSpPr>
            <p:nvPr/>
          </p:nvSpPr>
          <p:spPr bwMode="auto">
            <a:xfrm>
              <a:off x="6983413" y="1962150"/>
              <a:ext cx="779462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 err="1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</a:t>
              </a:r>
              <a:r>
                <a:rPr lang="en-US" altLang="ko-KR" sz="2000" baseline="-25000" dirty="0" err="1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i</a:t>
              </a:r>
              <a:endParaRPr lang="en-US" altLang="ko-KR" sz="2000" baseline="-25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3" name="Group 41"/>
          <p:cNvGrpSpPr/>
          <p:nvPr/>
        </p:nvGrpSpPr>
        <p:grpSpPr>
          <a:xfrm>
            <a:off x="6115050" y="2438400"/>
            <a:ext cx="2495550" cy="2428875"/>
            <a:chOff x="5756275" y="2774950"/>
            <a:chExt cx="2495550" cy="2428875"/>
          </a:xfrm>
        </p:grpSpPr>
        <p:sp>
          <p:nvSpPr>
            <p:cNvPr id="1617922" name="AutoShape 2"/>
            <p:cNvSpPr>
              <a:spLocks noChangeArrowheads="1"/>
            </p:cNvSpPr>
            <p:nvPr/>
          </p:nvSpPr>
          <p:spPr bwMode="auto">
            <a:xfrm>
              <a:off x="6997700" y="3070225"/>
              <a:ext cx="1219200" cy="2133600"/>
            </a:xfrm>
            <a:prstGeom prst="can">
              <a:avLst>
                <a:gd name="adj" fmla="val 3776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1" name="Rectangle 11"/>
            <p:cNvSpPr>
              <a:spLocks noChangeArrowheads="1"/>
            </p:cNvSpPr>
            <p:nvPr/>
          </p:nvSpPr>
          <p:spPr bwMode="auto">
            <a:xfrm>
              <a:off x="5943600" y="3883025"/>
              <a:ext cx="660400" cy="584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2" name="Line 12"/>
            <p:cNvSpPr>
              <a:spLocks noChangeShapeType="1"/>
            </p:cNvSpPr>
            <p:nvPr/>
          </p:nvSpPr>
          <p:spPr bwMode="auto">
            <a:xfrm>
              <a:off x="5943600" y="40227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3" name="Line 13"/>
            <p:cNvSpPr>
              <a:spLocks noChangeShapeType="1"/>
            </p:cNvSpPr>
            <p:nvPr/>
          </p:nvSpPr>
          <p:spPr bwMode="auto">
            <a:xfrm>
              <a:off x="5943600" y="41751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7302500" y="3603625"/>
              <a:ext cx="660400" cy="1346200"/>
              <a:chOff x="5096" y="2384"/>
              <a:chExt cx="416" cy="848"/>
            </a:xfrm>
          </p:grpSpPr>
          <p:sp>
            <p:nvSpPr>
              <p:cNvPr id="1617935" name="Rectangle 15"/>
              <p:cNvSpPr>
                <a:spLocks noChangeArrowheads="1"/>
              </p:cNvSpPr>
              <p:nvPr/>
            </p:nvSpPr>
            <p:spPr bwMode="auto">
              <a:xfrm>
                <a:off x="5096" y="2384"/>
                <a:ext cx="416" cy="8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ko-KR" altLang="en-US" b="1" i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17936" name="Line 16"/>
              <p:cNvSpPr>
                <a:spLocks noChangeShapeType="1"/>
              </p:cNvSpPr>
              <p:nvPr/>
            </p:nvSpPr>
            <p:spPr bwMode="auto">
              <a:xfrm>
                <a:off x="5096" y="2472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37" name="Line 17"/>
              <p:cNvSpPr>
                <a:spLocks noChangeShapeType="1"/>
              </p:cNvSpPr>
              <p:nvPr/>
            </p:nvSpPr>
            <p:spPr bwMode="auto">
              <a:xfrm>
                <a:off x="5096" y="2568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38" name="Line 18"/>
              <p:cNvSpPr>
                <a:spLocks noChangeShapeType="1"/>
              </p:cNvSpPr>
              <p:nvPr/>
            </p:nvSpPr>
            <p:spPr bwMode="auto">
              <a:xfrm>
                <a:off x="5096" y="2664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39" name="Line 19"/>
              <p:cNvSpPr>
                <a:spLocks noChangeShapeType="1"/>
              </p:cNvSpPr>
              <p:nvPr/>
            </p:nvSpPr>
            <p:spPr bwMode="auto">
              <a:xfrm>
                <a:off x="5096" y="2760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0" name="Line 20"/>
              <p:cNvSpPr>
                <a:spLocks noChangeShapeType="1"/>
              </p:cNvSpPr>
              <p:nvPr/>
            </p:nvSpPr>
            <p:spPr bwMode="auto">
              <a:xfrm>
                <a:off x="5096" y="2856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1" name="Line 21"/>
              <p:cNvSpPr>
                <a:spLocks noChangeShapeType="1"/>
              </p:cNvSpPr>
              <p:nvPr/>
            </p:nvSpPr>
            <p:spPr bwMode="auto">
              <a:xfrm>
                <a:off x="5096" y="2952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2" name="Line 22"/>
              <p:cNvSpPr>
                <a:spLocks noChangeShapeType="1"/>
              </p:cNvSpPr>
              <p:nvPr/>
            </p:nvSpPr>
            <p:spPr bwMode="auto">
              <a:xfrm>
                <a:off x="5096" y="3048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3" name="Line 23"/>
              <p:cNvSpPr>
                <a:spLocks noChangeShapeType="1"/>
              </p:cNvSpPr>
              <p:nvPr/>
            </p:nvSpPr>
            <p:spPr bwMode="auto">
              <a:xfrm>
                <a:off x="5096" y="3144"/>
                <a:ext cx="41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17944" name="Line 24"/>
            <p:cNvSpPr>
              <a:spLocks noChangeShapeType="1"/>
            </p:cNvSpPr>
            <p:nvPr/>
          </p:nvSpPr>
          <p:spPr bwMode="auto">
            <a:xfrm>
              <a:off x="5943600" y="43275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553200" y="3695700"/>
              <a:ext cx="833438" cy="892175"/>
              <a:chOff x="4616" y="2602"/>
              <a:chExt cx="525" cy="562"/>
            </a:xfrm>
          </p:grpSpPr>
          <p:sp>
            <p:nvSpPr>
              <p:cNvPr id="1617946" name="Line 26"/>
              <p:cNvSpPr>
                <a:spLocks noChangeShapeType="1"/>
              </p:cNvSpPr>
              <p:nvPr/>
            </p:nvSpPr>
            <p:spPr bwMode="auto">
              <a:xfrm flipV="1">
                <a:off x="4616" y="2602"/>
                <a:ext cx="512" cy="1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7" name="Line 27"/>
              <p:cNvSpPr>
                <a:spLocks noChangeShapeType="1"/>
              </p:cNvSpPr>
              <p:nvPr/>
            </p:nvSpPr>
            <p:spPr bwMode="auto">
              <a:xfrm flipV="1">
                <a:off x="4616" y="2780"/>
                <a:ext cx="512" cy="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8" name="Line 28"/>
              <p:cNvSpPr>
                <a:spLocks noChangeShapeType="1"/>
              </p:cNvSpPr>
              <p:nvPr/>
            </p:nvSpPr>
            <p:spPr bwMode="auto">
              <a:xfrm>
                <a:off x="4616" y="2960"/>
                <a:ext cx="525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949" name="Line 29"/>
              <p:cNvSpPr>
                <a:spLocks noChangeShapeType="1"/>
              </p:cNvSpPr>
              <p:nvPr/>
            </p:nvSpPr>
            <p:spPr bwMode="auto">
              <a:xfrm flipV="1">
                <a:off x="4616" y="2979"/>
                <a:ext cx="519" cy="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17950" name="Rectangle 30"/>
            <p:cNvSpPr>
              <a:spLocks noChangeArrowheads="1"/>
            </p:cNvSpPr>
            <p:nvPr/>
          </p:nvSpPr>
          <p:spPr bwMode="auto">
            <a:xfrm>
              <a:off x="5756275" y="3260725"/>
              <a:ext cx="1103313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617951" name="Rectangle 31"/>
            <p:cNvSpPr>
              <a:spLocks noChangeArrowheads="1"/>
            </p:cNvSpPr>
            <p:nvPr/>
          </p:nvSpPr>
          <p:spPr bwMode="auto">
            <a:xfrm>
              <a:off x="6954838" y="2774950"/>
              <a:ext cx="1296987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Swapping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5994400" y="5213350"/>
            <a:ext cx="2605088" cy="863600"/>
            <a:chOff x="5994400" y="5492750"/>
            <a:chExt cx="2605088" cy="863600"/>
          </a:xfrm>
        </p:grpSpPr>
        <p:sp>
          <p:nvSpPr>
            <p:cNvPr id="1617952" name="Rectangle 32"/>
            <p:cNvSpPr>
              <a:spLocks noChangeArrowheads="1"/>
            </p:cNvSpPr>
            <p:nvPr/>
          </p:nvSpPr>
          <p:spPr bwMode="auto">
            <a:xfrm>
              <a:off x="6630988" y="5492750"/>
              <a:ext cx="1447800" cy="863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53" name="Line 33"/>
            <p:cNvSpPr>
              <a:spLocks noChangeShapeType="1"/>
            </p:cNvSpPr>
            <p:nvPr/>
          </p:nvSpPr>
          <p:spPr bwMode="auto">
            <a:xfrm>
              <a:off x="6084888" y="5962650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54" name="Line 34"/>
            <p:cNvSpPr>
              <a:spLocks noChangeShapeType="1"/>
            </p:cNvSpPr>
            <p:nvPr/>
          </p:nvSpPr>
          <p:spPr bwMode="auto">
            <a:xfrm>
              <a:off x="8091488" y="5962650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55" name="Rectangle 35"/>
            <p:cNvSpPr>
              <a:spLocks noChangeArrowheads="1"/>
            </p:cNvSpPr>
            <p:nvPr/>
          </p:nvSpPr>
          <p:spPr bwMode="auto">
            <a:xfrm>
              <a:off x="5994400" y="5575300"/>
              <a:ext cx="528638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VA</a:t>
              </a:r>
            </a:p>
          </p:txBody>
        </p:sp>
        <p:sp>
          <p:nvSpPr>
            <p:cNvPr id="1617956" name="Rectangle 36"/>
            <p:cNvSpPr>
              <a:spLocks noChangeArrowheads="1"/>
            </p:cNvSpPr>
            <p:nvPr/>
          </p:nvSpPr>
          <p:spPr bwMode="auto">
            <a:xfrm>
              <a:off x="8091488" y="5575300"/>
              <a:ext cx="50800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</a:t>
              </a:r>
            </a:p>
          </p:txBody>
        </p:sp>
        <p:sp>
          <p:nvSpPr>
            <p:cNvPr id="1617957" name="Rectangle 37"/>
            <p:cNvSpPr>
              <a:spLocks noChangeArrowheads="1"/>
            </p:cNvSpPr>
            <p:nvPr/>
          </p:nvSpPr>
          <p:spPr bwMode="auto">
            <a:xfrm>
              <a:off x="6705600" y="5765800"/>
              <a:ext cx="126502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M</a:t>
              </a:r>
              <a:r>
                <a:rPr lang="en-US" altLang="ko-KR" sz="20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apping</a:t>
              </a:r>
              <a:endPara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5" y="5626100"/>
            <a:ext cx="4572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/>
          <a:lstStyle/>
          <a:p>
            <a:pPr marL="342900" indent="-342900"/>
            <a:r>
              <a:rPr lang="en-US" altLang="ko-KR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/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76800" y="2840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Translation Lookaside Buffers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 Cycle 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/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512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64 entries * 4 KB = 256 KB (if contiguous)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6610</TotalTime>
  <Pages>12</Pages>
  <Words>1306</Words>
  <Application>Microsoft Macintosh PowerPoint</Application>
  <PresentationFormat>Letter Paper (8.5x11 in)</PresentationFormat>
  <Paragraphs>341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490/590 Computer Architecture  Virtual Memory I</vt:lpstr>
      <vt:lpstr>Last time…</vt:lpstr>
      <vt:lpstr>Modern Virtual Memory Systems  Illusion of a large, private, uniform store</vt:lpstr>
      <vt:lpstr>Linear Page Table</vt:lpstr>
      <vt:lpstr>Size of Linear Page Table</vt:lpstr>
      <vt:lpstr>Hierarchical Page Table</vt:lpstr>
      <vt:lpstr>Address Translation &amp; Protection</vt:lpstr>
      <vt:lpstr>Translation Lookaside Buffers</vt:lpstr>
      <vt:lpstr>TLB Designs</vt:lpstr>
      <vt:lpstr>Handling a TLB Miss</vt:lpstr>
      <vt:lpstr>CSE 490/590 Administrivia</vt:lpstr>
      <vt:lpstr>Translation for Page Tables</vt:lpstr>
      <vt:lpstr>Hierarchical Page Table Walk: SPARC v8</vt:lpstr>
      <vt:lpstr>Address Translation: putting it all together</vt:lpstr>
      <vt:lpstr>Address Translation: putting it all together</vt:lpstr>
      <vt:lpstr>Address Translation in CPU Pipeline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359</cp:revision>
  <cp:lastPrinted>2010-01-19T21:50:09Z</cp:lastPrinted>
  <dcterms:created xsi:type="dcterms:W3CDTF">2011-02-20T18:41:52Z</dcterms:created>
  <dcterms:modified xsi:type="dcterms:W3CDTF">2011-02-21T19:59:22Z</dcterms:modified>
  <cp:category/>
</cp:coreProperties>
</file>