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18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5"/>
  </p:notesMasterIdLst>
  <p:handoutMasterIdLst>
    <p:handoutMasterId r:id="rId26"/>
  </p:handoutMasterIdLst>
  <p:sldIdLst>
    <p:sldId id="322" r:id="rId3"/>
    <p:sldId id="731" r:id="rId4"/>
    <p:sldId id="761" r:id="rId5"/>
    <p:sldId id="762" r:id="rId6"/>
    <p:sldId id="763" r:id="rId7"/>
    <p:sldId id="764" r:id="rId8"/>
    <p:sldId id="765" r:id="rId9"/>
    <p:sldId id="766" r:id="rId10"/>
    <p:sldId id="767" r:id="rId11"/>
    <p:sldId id="768" r:id="rId12"/>
    <p:sldId id="769" r:id="rId13"/>
    <p:sldId id="771" r:id="rId14"/>
    <p:sldId id="775" r:id="rId15"/>
    <p:sldId id="776" r:id="rId16"/>
    <p:sldId id="778" r:id="rId17"/>
    <p:sldId id="777" r:id="rId18"/>
    <p:sldId id="779" r:id="rId19"/>
    <p:sldId id="780" r:id="rId20"/>
    <p:sldId id="781" r:id="rId21"/>
    <p:sldId id="782" r:id="rId22"/>
    <p:sldId id="783" r:id="rId23"/>
    <p:sldId id="543" r:id="rId2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FFD486"/>
    <a:srgbClr val="010000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13.xml"/><Relationship Id="rId3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92B3D-372E-D34F-9032-9CB28DF7E90D}" type="slidenum">
              <a:rPr lang="en-US"/>
              <a:pPr/>
              <a:t>10</a:t>
            </a:fld>
            <a:endParaRPr lang="en-US"/>
          </a:p>
        </p:txBody>
      </p:sp>
      <p:sp>
        <p:nvSpPr>
          <p:cNvPr id="171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32431-74DD-E743-9F33-0821DD3E2AB9}" type="slidenum">
              <a:rPr lang="en-US"/>
              <a:pPr/>
              <a:t>11</a:t>
            </a:fld>
            <a:endParaRPr lang="en-US"/>
          </a:p>
        </p:txBody>
      </p:sp>
      <p:sp>
        <p:nvSpPr>
          <p:cNvPr id="171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A1A79-42F6-F848-AE67-933B1A29B16E}" type="slidenum">
              <a:rPr lang="en-US"/>
              <a:pPr/>
              <a:t>12</a:t>
            </a:fld>
            <a:endParaRPr lang="en-US"/>
          </a:p>
        </p:txBody>
      </p:sp>
      <p:sp>
        <p:nvSpPr>
          <p:cNvPr id="170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01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What is the worst thing you can do with respect to storing page tables?</a:t>
            </a:r>
          </a:p>
          <a:p>
            <a:r>
              <a:rPr lang="en-US"/>
              <a:t>Storing page table on disk for whose entries point to phys. Mem.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D40B4-DE4B-3A46-A544-E86568F9DC45}" type="slidenum">
              <a:rPr lang="en-US"/>
              <a:pPr/>
              <a:t>13</a:t>
            </a:fld>
            <a:endParaRPr lang="en-US"/>
          </a:p>
        </p:txBody>
      </p:sp>
      <p:sp>
        <p:nvSpPr>
          <p:cNvPr id="172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EB571-B5D3-5A47-8859-06839A68BC03}" type="slidenum">
              <a:rPr lang="en-US"/>
              <a:pPr/>
              <a:t>14</a:t>
            </a:fld>
            <a:endParaRPr lang="en-US"/>
          </a:p>
        </p:txBody>
      </p:sp>
      <p:sp>
        <p:nvSpPr>
          <p:cNvPr id="172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/>
              <a:pPr/>
              <a:t>16</a:t>
            </a:fld>
            <a:endParaRPr lang="en-US"/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38F50-FA05-5A4B-8627-CB1860D055A7}" type="slidenum">
              <a:rPr lang="en-US"/>
              <a:pPr/>
              <a:t>17</a:t>
            </a:fld>
            <a:endParaRPr lang="en-US"/>
          </a:p>
        </p:txBody>
      </p:sp>
      <p:sp>
        <p:nvSpPr>
          <p:cNvPr id="167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4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Need to restart instruction.</a:t>
            </a:r>
          </a:p>
          <a:p>
            <a:r>
              <a:rPr lang="en-US"/>
              <a:t>Soft and hard page faults.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AB26A-2B7A-2044-B0C7-5FD4CB773199}" type="slidenum">
              <a:rPr lang="en-US"/>
              <a:pPr/>
              <a:t>18</a:t>
            </a:fld>
            <a:endParaRPr lang="en-US"/>
          </a:p>
        </p:txBody>
      </p:sp>
      <p:sp>
        <p:nvSpPr>
          <p:cNvPr id="162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3 memory references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2 page faults (disk accesses) + .. </a:t>
            </a:r>
          </a:p>
          <a:p>
            <a:endParaRPr lang="en-US" altLang="ko-KR">
              <a:ea typeface="굴림" charset="-127"/>
              <a:cs typeface="굴림" charset="-127"/>
            </a:endParaRPr>
          </a:p>
          <a:p>
            <a:r>
              <a:rPr lang="en-US" altLang="ko-KR">
                <a:ea typeface="굴림" charset="-127"/>
                <a:cs typeface="굴림" charset="-127"/>
              </a:rPr>
              <a:t>Actually used in IBM before paged memory.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E6671-26A6-D44B-B232-F62ECF464D72}" type="slidenum">
              <a:rPr lang="en-US"/>
              <a:pPr/>
              <a:t>19</a:t>
            </a:fld>
            <a:endParaRPr lang="en-US"/>
          </a:p>
        </p:txBody>
      </p:sp>
      <p:sp>
        <p:nvSpPr>
          <p:cNvPr id="162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0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14873-704D-D944-B4D4-AB2358E8E32D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/>
              <a:pPr/>
              <a:t>20</a:t>
            </a:fld>
            <a:endParaRPr lang="en-US"/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15777-BC2A-1A4F-B804-1A9DC451007F}" type="slidenum">
              <a:rPr lang="en-US"/>
              <a:pPr/>
              <a:t>21</a:t>
            </a:fld>
            <a:endParaRPr lang="en-US"/>
          </a:p>
        </p:txBody>
      </p:sp>
      <p:sp>
        <p:nvSpPr>
          <p:cNvPr id="172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B7107-9289-174E-A25C-1A3A4DED27F6}" type="slidenum">
              <a:rPr lang="en-US"/>
              <a:pPr/>
              <a:t>3</a:t>
            </a:fld>
            <a:endParaRPr lang="en-US"/>
          </a:p>
        </p:txBody>
      </p:sp>
      <p:sp>
        <p:nvSpPr>
          <p:cNvPr id="171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B84F0-15BA-244B-AC6B-5BBD5D240918}" type="slidenum">
              <a:rPr lang="en-US"/>
              <a:pPr/>
              <a:t>4</a:t>
            </a:fld>
            <a:endParaRPr lang="en-US"/>
          </a:p>
        </p:txBody>
      </p:sp>
      <p:sp>
        <p:nvSpPr>
          <p:cNvPr id="168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Two processes sharing the same file,</a:t>
            </a:r>
          </a:p>
          <a:p>
            <a:r>
              <a:rPr lang="en-US"/>
              <a:t>Map the same memory segment to different</a:t>
            </a:r>
          </a:p>
          <a:p>
            <a:r>
              <a:rPr lang="en-US"/>
              <a:t>Parts of their address space.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2FA53-C9A4-1C4F-B97F-A0B5917806B9}" type="slidenum">
              <a:rPr lang="en-US"/>
              <a:pPr/>
              <a:t>5</a:t>
            </a:fld>
            <a:endParaRPr lang="en-US"/>
          </a:p>
        </p:txBody>
      </p:sp>
      <p:sp>
        <p:nvSpPr>
          <p:cNvPr id="171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CAC6A-73CA-C046-A447-0AE714663C4D}" type="slidenum">
              <a:rPr lang="en-US"/>
              <a:pPr/>
              <a:t>6</a:t>
            </a:fld>
            <a:endParaRPr lang="en-US"/>
          </a:p>
        </p:txBody>
      </p:sp>
      <p:sp>
        <p:nvSpPr>
          <p:cNvPr id="169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r>
              <a:rPr lang="en-US" sz="2400" b="1"/>
              <a:t>Consider 4-Kbyte pages and caches with 32-byte blocks</a:t>
            </a:r>
          </a:p>
          <a:p>
            <a:pPr lvl="1">
              <a:spcBef>
                <a:spcPct val="0"/>
              </a:spcBef>
            </a:pPr>
            <a:r>
              <a:rPr lang="en-US" sz="2400" b="1"/>
              <a:t>	 32-Kbyte cache 	</a:t>
            </a:r>
            <a:r>
              <a:rPr lang="en-US" sz="2400" b="1">
                <a:latin typeface="Symbol" charset="2"/>
              </a:rPr>
              <a:t></a:t>
            </a:r>
            <a:r>
              <a:rPr lang="en-US" sz="2400" b="1"/>
              <a:t> 2</a:t>
            </a:r>
            <a:r>
              <a:rPr lang="en-US" sz="2400" b="1" baseline="30000"/>
              <a:t>a </a:t>
            </a:r>
            <a:r>
              <a:rPr lang="en-US" sz="2400" b="1"/>
              <a:t>= 8  		</a:t>
            </a:r>
          </a:p>
          <a:p>
            <a:pPr lvl="2">
              <a:spcBef>
                <a:spcPct val="0"/>
              </a:spcBef>
            </a:pPr>
            <a:r>
              <a:rPr lang="en-US" sz="2400" b="1"/>
              <a:t>   4-Mbyte cache 	</a:t>
            </a:r>
            <a:r>
              <a:rPr lang="en-US" sz="2400" b="1">
                <a:latin typeface="Symbol" charset="2"/>
              </a:rPr>
              <a:t></a:t>
            </a:r>
            <a:r>
              <a:rPr lang="en-US" sz="2400" b="1"/>
              <a:t> 2</a:t>
            </a:r>
            <a:r>
              <a:rPr lang="en-US" sz="2400" b="1" baseline="30000"/>
              <a:t>a </a:t>
            </a:r>
            <a:r>
              <a:rPr lang="en-US" sz="2400" b="1"/>
              <a:t>=1024 		</a:t>
            </a:r>
            <a:r>
              <a:rPr lang="en-US" sz="2400" b="1" i="1"/>
              <a:t>No ! 	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A95B7-CABA-D54F-AE3E-098345DA8470}" type="slidenum">
              <a:rPr lang="en-US"/>
              <a:pPr/>
              <a:t>7</a:t>
            </a:fld>
            <a:endParaRPr lang="en-US"/>
          </a:p>
        </p:txBody>
      </p:sp>
      <p:sp>
        <p:nvSpPr>
          <p:cNvPr id="169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3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4A592-8570-694E-9769-07812C0AACF6}" type="slidenum">
              <a:rPr lang="en-US"/>
              <a:pPr/>
              <a:t>8</a:t>
            </a:fld>
            <a:endParaRPr lang="en-US"/>
          </a:p>
        </p:txBody>
      </p:sp>
      <p:sp>
        <p:nvSpPr>
          <p:cNvPr id="171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7085D-875E-D44A-80CF-3C547ACB4309}" type="slidenum">
              <a:rPr lang="en-US"/>
              <a:pPr/>
              <a:t>9</a:t>
            </a:fld>
            <a:endParaRPr lang="en-US"/>
          </a:p>
        </p:txBody>
      </p:sp>
      <p:sp>
        <p:nvSpPr>
          <p:cNvPr id="171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Virtual Memory II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E2EB-85AD-5449-985A-B592CAE154A5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4150"/>
            <a:ext cx="7240588" cy="95885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/>
              <a:t>Virtually-Addressed L1:</a:t>
            </a:r>
            <a:br>
              <a:rPr lang="en-US"/>
            </a:br>
            <a:r>
              <a:rPr lang="en-US" sz="2400"/>
              <a:t>Anti-Aliasing using L2</a:t>
            </a:r>
          </a:p>
        </p:txBody>
      </p:sp>
      <p:sp>
        <p:nvSpPr>
          <p:cNvPr id="1696771" name="Line 3"/>
          <p:cNvSpPr>
            <a:spLocks noChangeShapeType="1"/>
          </p:cNvSpPr>
          <p:nvPr/>
        </p:nvSpPr>
        <p:spPr bwMode="auto">
          <a:xfrm>
            <a:off x="5368925" y="361315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2" name="Rectangle 4"/>
          <p:cNvSpPr>
            <a:spLocks noChangeArrowheads="1"/>
          </p:cNvSpPr>
          <p:nvPr/>
        </p:nvSpPr>
        <p:spPr bwMode="auto">
          <a:xfrm>
            <a:off x="698500" y="177165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3" name="Rectangle 5"/>
          <p:cNvSpPr>
            <a:spLocks noChangeArrowheads="1"/>
          </p:cNvSpPr>
          <p:nvPr/>
        </p:nvSpPr>
        <p:spPr bwMode="auto">
          <a:xfrm>
            <a:off x="714375" y="1771650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VPN 		     Page Offset   b</a:t>
            </a:r>
          </a:p>
        </p:txBody>
      </p:sp>
      <p:sp>
        <p:nvSpPr>
          <p:cNvPr id="1696774" name="Line 6"/>
          <p:cNvSpPr>
            <a:spLocks noChangeShapeType="1"/>
          </p:cNvSpPr>
          <p:nvPr/>
        </p:nvSpPr>
        <p:spPr bwMode="auto">
          <a:xfrm>
            <a:off x="3695700" y="178435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5" name="Freeform 7"/>
          <p:cNvSpPr>
            <a:spLocks/>
          </p:cNvSpPr>
          <p:nvPr/>
        </p:nvSpPr>
        <p:spPr bwMode="auto">
          <a:xfrm>
            <a:off x="723900" y="1631950"/>
            <a:ext cx="4624388" cy="90488"/>
          </a:xfrm>
          <a:custGeom>
            <a:avLst/>
            <a:gdLst/>
            <a:ahLst/>
            <a:cxnLst>
              <a:cxn ang="0">
                <a:pos x="0" y="52"/>
              </a:cxn>
              <a:cxn ang="0">
                <a:pos x="136" y="0"/>
              </a:cxn>
              <a:cxn ang="0">
                <a:pos x="2826" y="0"/>
              </a:cxn>
              <a:cxn ang="0">
                <a:pos x="2912" y="56"/>
              </a:cxn>
            </a:cxnLst>
            <a:rect l="0" t="0" r="r" b="b"/>
            <a:pathLst>
              <a:path w="2913" h="57">
                <a:moveTo>
                  <a:pt x="0" y="52"/>
                </a:moveTo>
                <a:lnTo>
                  <a:pt x="136" y="0"/>
                </a:lnTo>
                <a:lnTo>
                  <a:pt x="2826" y="0"/>
                </a:lnTo>
                <a:lnTo>
                  <a:pt x="2912" y="5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6" name="Rectangle 8"/>
          <p:cNvSpPr>
            <a:spLocks noChangeArrowheads="1"/>
          </p:cNvSpPr>
          <p:nvPr/>
        </p:nvSpPr>
        <p:spPr bwMode="auto">
          <a:xfrm>
            <a:off x="1651000" y="2586038"/>
            <a:ext cx="1333500" cy="62071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TLB</a:t>
            </a:r>
          </a:p>
        </p:txBody>
      </p:sp>
      <p:sp>
        <p:nvSpPr>
          <p:cNvPr id="1696777" name="Line 9"/>
          <p:cNvSpPr>
            <a:spLocks noChangeShapeType="1"/>
          </p:cNvSpPr>
          <p:nvPr/>
        </p:nvSpPr>
        <p:spPr bwMode="auto">
          <a:xfrm flipH="1">
            <a:off x="2286000" y="208915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8" name="Rectangle 10"/>
          <p:cNvSpPr>
            <a:spLocks noChangeArrowheads="1"/>
          </p:cNvSpPr>
          <p:nvPr/>
        </p:nvSpPr>
        <p:spPr bwMode="auto">
          <a:xfrm>
            <a:off x="6794500" y="227965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79" name="Rectangle 11"/>
          <p:cNvSpPr>
            <a:spLocks noChangeArrowheads="1"/>
          </p:cNvSpPr>
          <p:nvPr/>
        </p:nvSpPr>
        <p:spPr bwMode="auto">
          <a:xfrm>
            <a:off x="635000" y="358775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80" name="Rectangle 12"/>
          <p:cNvSpPr>
            <a:spLocks noChangeArrowheads="1"/>
          </p:cNvSpPr>
          <p:nvPr/>
        </p:nvSpPr>
        <p:spPr bwMode="auto">
          <a:xfrm>
            <a:off x="650875" y="358775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 PPN 		      Page Offset   b</a:t>
            </a:r>
          </a:p>
        </p:txBody>
      </p:sp>
      <p:sp>
        <p:nvSpPr>
          <p:cNvPr id="1696781" name="Line 13"/>
          <p:cNvSpPr>
            <a:spLocks noChangeShapeType="1"/>
          </p:cNvSpPr>
          <p:nvPr/>
        </p:nvSpPr>
        <p:spPr bwMode="auto">
          <a:xfrm>
            <a:off x="3632200" y="360045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82" name="Line 14"/>
          <p:cNvSpPr>
            <a:spLocks noChangeShapeType="1"/>
          </p:cNvSpPr>
          <p:nvPr/>
        </p:nvSpPr>
        <p:spPr bwMode="auto">
          <a:xfrm>
            <a:off x="2286000" y="323215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83" name="Freeform 15"/>
          <p:cNvSpPr>
            <a:spLocks/>
          </p:cNvSpPr>
          <p:nvPr/>
        </p:nvSpPr>
        <p:spPr bwMode="auto">
          <a:xfrm>
            <a:off x="660400" y="3968750"/>
            <a:ext cx="4700588" cy="1412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72" y="88"/>
              </a:cxn>
              <a:cxn ang="0">
                <a:pos x="2960" y="0"/>
              </a:cxn>
            </a:cxnLst>
            <a:rect l="0" t="0" r="r" b="b"/>
            <a:pathLst>
              <a:path w="2961" h="89">
                <a:moveTo>
                  <a:pt x="0" y="7"/>
                </a:moveTo>
                <a:lnTo>
                  <a:pt x="138" y="88"/>
                </a:lnTo>
                <a:lnTo>
                  <a:pt x="2872" y="88"/>
                </a:lnTo>
                <a:lnTo>
                  <a:pt x="296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84" name="Rectangle 16"/>
          <p:cNvSpPr>
            <a:spLocks noChangeArrowheads="1"/>
          </p:cNvSpPr>
          <p:nvPr/>
        </p:nvSpPr>
        <p:spPr bwMode="auto">
          <a:xfrm>
            <a:off x="1776413" y="4289425"/>
            <a:ext cx="601662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Tag</a:t>
            </a:r>
          </a:p>
        </p:txBody>
      </p:sp>
      <p:sp>
        <p:nvSpPr>
          <p:cNvPr id="1696785" name="Rectangle 17"/>
          <p:cNvSpPr>
            <a:spLocks noChangeArrowheads="1"/>
          </p:cNvSpPr>
          <p:nvPr/>
        </p:nvSpPr>
        <p:spPr bwMode="auto">
          <a:xfrm>
            <a:off x="177800" y="1695450"/>
            <a:ext cx="528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VA</a:t>
            </a:r>
          </a:p>
        </p:txBody>
      </p:sp>
      <p:sp>
        <p:nvSpPr>
          <p:cNvPr id="1696786" name="Rectangle 18"/>
          <p:cNvSpPr>
            <a:spLocks noChangeArrowheads="1"/>
          </p:cNvSpPr>
          <p:nvPr/>
        </p:nvSpPr>
        <p:spPr bwMode="auto">
          <a:xfrm>
            <a:off x="76200" y="3536950"/>
            <a:ext cx="5080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PA</a:t>
            </a:r>
          </a:p>
        </p:txBody>
      </p:sp>
      <p:sp>
        <p:nvSpPr>
          <p:cNvPr id="1696787" name="Rectangle 19"/>
          <p:cNvSpPr>
            <a:spLocks noChangeArrowheads="1"/>
          </p:cNvSpPr>
          <p:nvPr/>
        </p:nvSpPr>
        <p:spPr bwMode="auto">
          <a:xfrm>
            <a:off x="7173913" y="1533525"/>
            <a:ext cx="15827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Virtual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Index &amp; Tag</a:t>
            </a:r>
          </a:p>
        </p:txBody>
      </p:sp>
      <p:sp>
        <p:nvSpPr>
          <p:cNvPr id="1696788" name="Freeform 20"/>
          <p:cNvSpPr>
            <a:spLocks/>
          </p:cNvSpPr>
          <p:nvPr/>
        </p:nvSpPr>
        <p:spPr bwMode="auto">
          <a:xfrm>
            <a:off x="4762500" y="1454150"/>
            <a:ext cx="2376488" cy="8143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496" y="0"/>
              </a:cxn>
              <a:cxn ang="0">
                <a:pos x="1496" y="512"/>
              </a:cxn>
            </a:cxnLst>
            <a:rect l="0" t="0" r="r" b="b"/>
            <a:pathLst>
              <a:path w="1497" h="513">
                <a:moveTo>
                  <a:pt x="0" y="74"/>
                </a:moveTo>
                <a:lnTo>
                  <a:pt x="0" y="0"/>
                </a:lnTo>
                <a:lnTo>
                  <a:pt x="1496" y="0"/>
                </a:lnTo>
                <a:lnTo>
                  <a:pt x="1496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89" name="Line 21"/>
          <p:cNvSpPr>
            <a:spLocks noChangeShapeType="1"/>
          </p:cNvSpPr>
          <p:nvPr/>
        </p:nvSpPr>
        <p:spPr bwMode="auto">
          <a:xfrm>
            <a:off x="5368925" y="178435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0" name="Rectangle 22"/>
          <p:cNvSpPr>
            <a:spLocks noChangeArrowheads="1"/>
          </p:cNvSpPr>
          <p:nvPr/>
        </p:nvSpPr>
        <p:spPr bwMode="auto">
          <a:xfrm>
            <a:off x="6299200" y="4692650"/>
            <a:ext cx="22987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1" name="Freeform 23"/>
          <p:cNvSpPr>
            <a:spLocks/>
          </p:cNvSpPr>
          <p:nvPr/>
        </p:nvSpPr>
        <p:spPr bwMode="auto">
          <a:xfrm>
            <a:off x="2819400" y="4108450"/>
            <a:ext cx="3663950" cy="571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"/>
              </a:cxn>
              <a:cxn ang="0">
                <a:pos x="2308" y="138"/>
              </a:cxn>
              <a:cxn ang="0">
                <a:pos x="2304" y="360"/>
              </a:cxn>
            </a:cxnLst>
            <a:rect l="0" t="0" r="r" b="b"/>
            <a:pathLst>
              <a:path w="2308" h="360">
                <a:moveTo>
                  <a:pt x="0" y="0"/>
                </a:moveTo>
                <a:lnTo>
                  <a:pt x="0" y="136"/>
                </a:lnTo>
                <a:lnTo>
                  <a:pt x="2308" y="138"/>
                </a:lnTo>
                <a:lnTo>
                  <a:pt x="2304" y="36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2" name="Rectangle 24"/>
          <p:cNvSpPr>
            <a:spLocks noChangeArrowheads="1"/>
          </p:cNvSpPr>
          <p:nvPr/>
        </p:nvSpPr>
        <p:spPr bwMode="auto">
          <a:xfrm>
            <a:off x="4038600" y="4375150"/>
            <a:ext cx="1582738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Physical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Index &amp; Tag</a:t>
            </a:r>
          </a:p>
        </p:txBody>
      </p:sp>
      <p:sp>
        <p:nvSpPr>
          <p:cNvPr id="1696793" name="Freeform 25"/>
          <p:cNvSpPr>
            <a:spLocks/>
          </p:cNvSpPr>
          <p:nvPr/>
        </p:nvSpPr>
        <p:spPr bwMode="auto">
          <a:xfrm>
            <a:off x="2286000" y="2254250"/>
            <a:ext cx="4675188" cy="2414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56" y="0"/>
              </a:cxn>
              <a:cxn ang="0">
                <a:pos x="2456" y="1152"/>
              </a:cxn>
              <a:cxn ang="0">
                <a:pos x="2896" y="1152"/>
              </a:cxn>
              <a:cxn ang="0">
                <a:pos x="2896" y="1520"/>
              </a:cxn>
            </a:cxnLst>
            <a:rect l="0" t="0" r="r" b="b"/>
            <a:pathLst>
              <a:path w="2897" h="1521">
                <a:moveTo>
                  <a:pt x="0" y="0"/>
                </a:moveTo>
                <a:lnTo>
                  <a:pt x="2456" y="0"/>
                </a:lnTo>
                <a:lnTo>
                  <a:pt x="2456" y="1152"/>
                </a:lnTo>
                <a:lnTo>
                  <a:pt x="2896" y="1152"/>
                </a:lnTo>
                <a:lnTo>
                  <a:pt x="2896" y="15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4" name="Rectangle 26"/>
          <p:cNvSpPr>
            <a:spLocks noChangeArrowheads="1"/>
          </p:cNvSpPr>
          <p:nvPr/>
        </p:nvSpPr>
        <p:spPr bwMode="auto">
          <a:xfrm>
            <a:off x="6843713" y="3568700"/>
            <a:ext cx="17843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L1 VA Cache</a:t>
            </a:r>
          </a:p>
        </p:txBody>
      </p:sp>
      <p:sp>
        <p:nvSpPr>
          <p:cNvPr id="1696795" name="Rectangle 27"/>
          <p:cNvSpPr>
            <a:spLocks noChangeArrowheads="1"/>
          </p:cNvSpPr>
          <p:nvPr/>
        </p:nvSpPr>
        <p:spPr bwMode="auto">
          <a:xfrm>
            <a:off x="6477000" y="5822950"/>
            <a:ext cx="22606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L2 PA Cache 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L2 “contains” L1</a:t>
            </a:r>
          </a:p>
        </p:txBody>
      </p:sp>
      <p:sp>
        <p:nvSpPr>
          <p:cNvPr id="1696796" name="Rectangle 28"/>
          <p:cNvSpPr>
            <a:spLocks noChangeArrowheads="1"/>
          </p:cNvSpPr>
          <p:nvPr/>
        </p:nvSpPr>
        <p:spPr bwMode="auto">
          <a:xfrm>
            <a:off x="6299200" y="4984750"/>
            <a:ext cx="2298700" cy="406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PA   VA</a:t>
            </a:r>
            <a:r>
              <a:rPr lang="en-US" sz="1800" baseline="-25000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     Data</a:t>
            </a:r>
          </a:p>
        </p:txBody>
      </p:sp>
      <p:sp>
        <p:nvSpPr>
          <p:cNvPr id="1696797" name="Line 29"/>
          <p:cNvSpPr>
            <a:spLocks noChangeShapeType="1"/>
          </p:cNvSpPr>
          <p:nvPr/>
        </p:nvSpPr>
        <p:spPr bwMode="auto">
          <a:xfrm>
            <a:off x="7366000" y="4705350"/>
            <a:ext cx="0" cy="104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8" name="Line 30"/>
          <p:cNvSpPr>
            <a:spLocks noChangeShapeType="1"/>
          </p:cNvSpPr>
          <p:nvPr/>
        </p:nvSpPr>
        <p:spPr bwMode="auto">
          <a:xfrm>
            <a:off x="6807200" y="4705350"/>
            <a:ext cx="0" cy="1041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799" name="Rectangle 31"/>
          <p:cNvSpPr>
            <a:spLocks noChangeArrowheads="1"/>
          </p:cNvSpPr>
          <p:nvPr/>
        </p:nvSpPr>
        <p:spPr bwMode="auto">
          <a:xfrm>
            <a:off x="6794500" y="2470150"/>
            <a:ext cx="18034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VA</a:t>
            </a:r>
            <a:r>
              <a:rPr lang="en-US" sz="1800" baseline="-25000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    Data</a:t>
            </a:r>
          </a:p>
        </p:txBody>
      </p:sp>
      <p:sp>
        <p:nvSpPr>
          <p:cNvPr id="1696800" name="Rectangle 32"/>
          <p:cNvSpPr>
            <a:spLocks noChangeArrowheads="1"/>
          </p:cNvSpPr>
          <p:nvPr/>
        </p:nvSpPr>
        <p:spPr bwMode="auto">
          <a:xfrm>
            <a:off x="6794500" y="3016250"/>
            <a:ext cx="18034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VA</a:t>
            </a:r>
            <a:r>
              <a:rPr lang="en-US" sz="1800" baseline="-25000">
                <a:latin typeface="Verdana" charset="0"/>
              </a:rPr>
              <a:t>2</a:t>
            </a:r>
            <a:r>
              <a:rPr lang="en-US" sz="1800">
                <a:latin typeface="Verdana" charset="0"/>
              </a:rPr>
              <a:t>    Data</a:t>
            </a:r>
          </a:p>
        </p:txBody>
      </p:sp>
      <p:sp>
        <p:nvSpPr>
          <p:cNvPr id="1696801" name="Line 33"/>
          <p:cNvSpPr>
            <a:spLocks noChangeShapeType="1"/>
          </p:cNvSpPr>
          <p:nvPr/>
        </p:nvSpPr>
        <p:spPr bwMode="auto">
          <a:xfrm>
            <a:off x="7353300" y="229235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6802" name="Rectangle 34"/>
          <p:cNvSpPr>
            <a:spLocks noChangeArrowheads="1"/>
          </p:cNvSpPr>
          <p:nvPr/>
        </p:nvSpPr>
        <p:spPr bwMode="auto">
          <a:xfrm>
            <a:off x="6989763" y="4070350"/>
            <a:ext cx="10366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“Virtual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Tag”</a:t>
            </a:r>
          </a:p>
        </p:txBody>
      </p:sp>
      <p:sp>
        <p:nvSpPr>
          <p:cNvPr id="1696803" name="Text Box 35"/>
          <p:cNvSpPr txBox="1">
            <a:spLocks noChangeArrowheads="1"/>
          </p:cNvSpPr>
          <p:nvPr/>
        </p:nvSpPr>
        <p:spPr bwMode="auto">
          <a:xfrm>
            <a:off x="304800" y="5213350"/>
            <a:ext cx="5715000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Physically-addressed L2 can also be used to avoid aliases in virtually-addressed L1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76DC-9989-C345-B2D7-C32362AF26A2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Fault Handler</a:t>
            </a:r>
          </a:p>
        </p:txBody>
      </p:sp>
      <p:sp>
        <p:nvSpPr>
          <p:cNvPr id="169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05800" cy="5562600"/>
          </a:xfrm>
        </p:spPr>
        <p:txBody>
          <a:bodyPr/>
          <a:lstStyle/>
          <a:p>
            <a:r>
              <a:rPr lang="en-US" sz="2800"/>
              <a:t>When the referenced page is not in DRAM:</a:t>
            </a:r>
          </a:p>
          <a:p>
            <a:pPr lvl="1"/>
            <a:r>
              <a:rPr lang="en-US" sz="2400"/>
              <a:t>The missing page is located (or created)</a:t>
            </a:r>
          </a:p>
          <a:p>
            <a:pPr lvl="1"/>
            <a:r>
              <a:rPr lang="en-US" sz="2400"/>
              <a:t>It is brought in from disk, and page table is updated</a:t>
            </a:r>
          </a:p>
          <a:p>
            <a:pPr lvl="2">
              <a:buFontTx/>
              <a:buNone/>
            </a:pPr>
            <a:r>
              <a:rPr lang="en-US" sz="2000" i="1"/>
              <a:t>   Another job may be run on the CPU while the first job waits for the requested page to be read from disk</a:t>
            </a:r>
          </a:p>
          <a:p>
            <a:pPr lvl="1"/>
            <a:r>
              <a:rPr lang="en-US" sz="2400"/>
              <a:t>If no free pages are left, a page is swapped out</a:t>
            </a:r>
          </a:p>
          <a:p>
            <a:pPr lvl="2">
              <a:buFontTx/>
              <a:buNone/>
            </a:pPr>
            <a:r>
              <a:rPr lang="en-US" sz="2000"/>
              <a:t>   </a:t>
            </a:r>
            <a:r>
              <a:rPr lang="en-US" sz="2000" i="1"/>
              <a:t>Pseudo-LRU replacement policy</a:t>
            </a:r>
            <a:r>
              <a:rPr lang="en-US" sz="2000"/>
              <a:t>	</a:t>
            </a:r>
          </a:p>
          <a:p>
            <a:r>
              <a:rPr lang="en-US" sz="2800"/>
              <a:t>Since it takes a long time to transfer a page (msecs), page faults are handled completely in software by the OS</a:t>
            </a:r>
          </a:p>
          <a:p>
            <a:pPr lvl="1"/>
            <a:r>
              <a:rPr lang="en-US" sz="2400"/>
              <a:t>Untranslated addressing mode is essential to allow kernel to access page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4BCD-AA93-AD42-A85D-D0CCF3EEBB80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00866" name="Rectangle 2" descr="40%"/>
          <p:cNvSpPr>
            <a:spLocks noChangeArrowheads="1"/>
          </p:cNvSpPr>
          <p:nvPr/>
        </p:nvSpPr>
        <p:spPr bwMode="auto">
          <a:xfrm>
            <a:off x="355600" y="3429000"/>
            <a:ext cx="882650" cy="496888"/>
          </a:xfrm>
          <a:prstGeom prst="rect">
            <a:avLst/>
          </a:prstGeom>
          <a:pattFill prst="pct40">
            <a:fgClr>
              <a:srgbClr val="FFA74F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0867" name="Rectangle 3"/>
          <p:cNvSpPr>
            <a:spLocks noChangeArrowheads="1"/>
          </p:cNvSpPr>
          <p:nvPr/>
        </p:nvSpPr>
        <p:spPr bwMode="auto">
          <a:xfrm>
            <a:off x="371475" y="2000250"/>
            <a:ext cx="873125" cy="231775"/>
          </a:xfrm>
          <a:prstGeom prst="rect">
            <a:avLst/>
          </a:prstGeom>
          <a:solidFill>
            <a:srgbClr val="FFA74F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0868" name="Rectangle 4"/>
          <p:cNvSpPr>
            <a:spLocks noChangeArrowheads="1"/>
          </p:cNvSpPr>
          <p:nvPr/>
        </p:nvSpPr>
        <p:spPr bwMode="auto">
          <a:xfrm>
            <a:off x="1400175" y="1589088"/>
            <a:ext cx="7610475" cy="4470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 PTE in primary memory contains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primary or secondary memory addresses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 PTE in secondary memory contains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</a:t>
            </a:r>
            <a:r>
              <a:rPr lang="en-US" sz="2400" i="1">
                <a:latin typeface="Verdana" charset="0"/>
              </a:rPr>
              <a:t>only</a:t>
            </a:r>
            <a:r>
              <a:rPr lang="en-US" sz="2400">
                <a:latin typeface="Verdana" charset="0"/>
              </a:rPr>
              <a:t> secondary memory addresses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 sz="2400">
                <a:latin typeface="Symbol" charset="2"/>
              </a:rPr>
              <a:t></a:t>
            </a:r>
            <a:r>
              <a:rPr lang="en-US" sz="2400">
                <a:latin typeface="Verdana" charset="0"/>
              </a:rPr>
              <a:t> a page of a PT can be swapped out only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      if none its PTE’s point to pages in the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      primary memory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chemeClr val="tx2"/>
                </a:solidFill>
                <a:latin typeface="Verdana" charset="0"/>
              </a:rPr>
              <a:t>Why?__________________________________</a:t>
            </a:r>
          </a:p>
        </p:txBody>
      </p:sp>
      <p:sp>
        <p:nvSpPr>
          <p:cNvPr id="1700869" name="Rectangle 5"/>
          <p:cNvSpPr>
            <a:spLocks noGrp="1" noChangeArrowheads="1"/>
          </p:cNvSpPr>
          <p:nvPr>
            <p:ph type="title"/>
          </p:nvPr>
        </p:nvSpPr>
        <p:spPr>
          <a:xfrm>
            <a:off x="349250" y="304800"/>
            <a:ext cx="8255000" cy="927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Swapping a Page of a Page Table</a:t>
            </a:r>
          </a:p>
        </p:txBody>
      </p:sp>
      <p:sp>
        <p:nvSpPr>
          <p:cNvPr id="1700870" name="Rectangle 6"/>
          <p:cNvSpPr>
            <a:spLocks noChangeArrowheads="1"/>
          </p:cNvSpPr>
          <p:nvPr/>
        </p:nvSpPr>
        <p:spPr bwMode="auto">
          <a:xfrm>
            <a:off x="349250" y="1495425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0871" name="Rectangle 7" descr="40%"/>
          <p:cNvSpPr>
            <a:spLocks noChangeArrowheads="1"/>
          </p:cNvSpPr>
          <p:nvPr/>
        </p:nvSpPr>
        <p:spPr bwMode="auto">
          <a:xfrm>
            <a:off x="349250" y="2257425"/>
            <a:ext cx="889000" cy="215900"/>
          </a:xfrm>
          <a:prstGeom prst="rect">
            <a:avLst/>
          </a:prstGeom>
          <a:pattFill prst="pct40">
            <a:fgClr>
              <a:srgbClr val="FFA74F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49250" y="1508125"/>
            <a:ext cx="901700" cy="965200"/>
            <a:chOff x="3392" y="968"/>
            <a:chExt cx="568" cy="608"/>
          </a:xfrm>
        </p:grpSpPr>
        <p:sp>
          <p:nvSpPr>
            <p:cNvPr id="1700873" name="Rectangle 9"/>
            <p:cNvSpPr>
              <a:spLocks noChangeArrowheads="1"/>
            </p:cNvSpPr>
            <p:nvPr/>
          </p:nvSpPr>
          <p:spPr bwMode="auto">
            <a:xfrm>
              <a:off x="3392" y="968"/>
              <a:ext cx="568" cy="6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874" name="Line 10"/>
            <p:cNvSpPr>
              <a:spLocks noChangeShapeType="1"/>
            </p:cNvSpPr>
            <p:nvPr/>
          </p:nvSpPr>
          <p:spPr bwMode="auto">
            <a:xfrm>
              <a:off x="3392" y="127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875" name="Line 11"/>
            <p:cNvSpPr>
              <a:spLocks noChangeShapeType="1"/>
            </p:cNvSpPr>
            <p:nvPr/>
          </p:nvSpPr>
          <p:spPr bwMode="auto">
            <a:xfrm>
              <a:off x="3392" y="14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876" name="Line 12"/>
            <p:cNvSpPr>
              <a:spLocks noChangeShapeType="1"/>
            </p:cNvSpPr>
            <p:nvPr/>
          </p:nvSpPr>
          <p:spPr bwMode="auto">
            <a:xfrm>
              <a:off x="3392" y="111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00877" name="Rectangle 13"/>
          <p:cNvSpPr>
            <a:spLocks noChangeArrowheads="1"/>
          </p:cNvSpPr>
          <p:nvPr/>
        </p:nvSpPr>
        <p:spPr bwMode="auto">
          <a:xfrm>
            <a:off x="355600" y="2960688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0878" name="Line 14"/>
          <p:cNvSpPr>
            <a:spLocks noChangeShapeType="1"/>
          </p:cNvSpPr>
          <p:nvPr/>
        </p:nvSpPr>
        <p:spPr bwMode="auto">
          <a:xfrm>
            <a:off x="355600" y="34464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0879" name="Line 15"/>
          <p:cNvSpPr>
            <a:spLocks noChangeShapeType="1"/>
          </p:cNvSpPr>
          <p:nvPr/>
        </p:nvSpPr>
        <p:spPr bwMode="auto">
          <a:xfrm>
            <a:off x="355600" y="37004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0880" name="Line 16"/>
          <p:cNvSpPr>
            <a:spLocks noChangeShapeType="1"/>
          </p:cNvSpPr>
          <p:nvPr/>
        </p:nvSpPr>
        <p:spPr bwMode="auto">
          <a:xfrm>
            <a:off x="355600" y="319405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7F81-F048-1741-80CD-FA44E02BA9FD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0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Use Today - 1</a:t>
            </a:r>
          </a:p>
        </p:txBody>
      </p:sp>
      <p:sp>
        <p:nvSpPr>
          <p:cNvPr id="170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1298575"/>
            <a:ext cx="8128000" cy="5219700"/>
          </a:xfrm>
          <a:noFill/>
          <a:ln/>
        </p:spPr>
        <p:txBody>
          <a:bodyPr anchor="ctr"/>
          <a:lstStyle/>
          <a:p>
            <a:r>
              <a:rPr lang="en-US"/>
              <a:t>Desktops/servers have full demand-paged virtual memory</a:t>
            </a:r>
          </a:p>
          <a:p>
            <a:pPr lvl="1"/>
            <a:r>
              <a:rPr lang="en-US"/>
              <a:t>Portability between machines with different memory sizes</a:t>
            </a:r>
          </a:p>
          <a:p>
            <a:pPr lvl="1"/>
            <a:r>
              <a:rPr lang="en-US"/>
              <a:t>Protection between multiple users or multiple tasks</a:t>
            </a:r>
          </a:p>
          <a:p>
            <a:pPr lvl="1"/>
            <a:r>
              <a:rPr lang="en-US"/>
              <a:t>Share small physical memory among active tasks</a:t>
            </a:r>
          </a:p>
          <a:p>
            <a:pPr lvl="1"/>
            <a:r>
              <a:rPr lang="en-US"/>
              <a:t>Simplifies implementation of some OS features</a:t>
            </a:r>
          </a:p>
          <a:p>
            <a:r>
              <a:rPr lang="en-US"/>
              <a:t>Vector supercomputers have translation and protection but not demand-paging</a:t>
            </a:r>
          </a:p>
          <a:p>
            <a:r>
              <a:rPr lang="en-US" sz="2000"/>
              <a:t>(Older Crays: base&amp;bound, Japanese &amp; Cray X1/X2: pages)</a:t>
            </a:r>
            <a:endParaRPr lang="en-US"/>
          </a:p>
          <a:p>
            <a:pPr lvl="1"/>
            <a:r>
              <a:rPr lang="en-US"/>
              <a:t>Don’t waste expensive CPU time thrashing to disk (make jobs fit in memory)</a:t>
            </a:r>
          </a:p>
          <a:p>
            <a:pPr lvl="1"/>
            <a:r>
              <a:rPr lang="en-US"/>
              <a:t>Mostly run in batch mode (run set of jobs that fits in memory)</a:t>
            </a:r>
          </a:p>
          <a:p>
            <a:pPr lvl="1"/>
            <a:r>
              <a:rPr lang="en-US"/>
              <a:t>Difficult to implement restartable vector instructions</a:t>
            </a:r>
          </a:p>
          <a:p>
            <a:pPr lvl="1"/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E8C9-01EE-BC45-91D5-AC5D134E917B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0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Use Today - 2</a:t>
            </a:r>
          </a:p>
        </p:txBody>
      </p:sp>
      <p:sp>
        <p:nvSpPr>
          <p:cNvPr id="170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576388"/>
            <a:ext cx="8004175" cy="3335337"/>
          </a:xfrm>
          <a:noFill/>
          <a:ln/>
        </p:spPr>
        <p:txBody>
          <a:bodyPr anchor="ctr"/>
          <a:lstStyle/>
          <a:p>
            <a:r>
              <a:rPr lang="en-US"/>
              <a:t>Most embedded processors and DSPs provide physical addressing only</a:t>
            </a:r>
          </a:p>
          <a:p>
            <a:pPr lvl="1"/>
            <a:r>
              <a:rPr lang="en-US"/>
              <a:t>Can’t afford area/speed/power budget for virtual memory support</a:t>
            </a:r>
          </a:p>
          <a:p>
            <a:pPr lvl="1"/>
            <a:r>
              <a:rPr lang="en-US"/>
              <a:t>Often there is no secondary storage to swap to!</a:t>
            </a:r>
          </a:p>
          <a:p>
            <a:pPr lvl="1"/>
            <a:r>
              <a:rPr lang="en-US"/>
              <a:t>Programs custom written for particular memory configuration in product</a:t>
            </a:r>
          </a:p>
          <a:p>
            <a:pPr lvl="1"/>
            <a:r>
              <a:rPr lang="en-US"/>
              <a:t>Difficult to implement restartable instructions for exposed architectures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Midterm on Friday, 3/4</a:t>
            </a:r>
          </a:p>
          <a:p>
            <a:r>
              <a:rPr lang="en-US" dirty="0" smtClean="0"/>
              <a:t>Project 1 deadline: Friday, 3/11</a:t>
            </a:r>
          </a:p>
          <a:p>
            <a:r>
              <a:rPr lang="en-US" dirty="0" smtClean="0"/>
              <a:t>Quiz 1</a:t>
            </a:r>
            <a:r>
              <a:rPr lang="en-US" dirty="0" smtClean="0"/>
              <a:t> </a:t>
            </a:r>
            <a:r>
              <a:rPr lang="en-US" dirty="0" err="1" smtClean="0"/>
              <a:t>regrading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Jangyoung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CSE machines </a:t>
            </a:r>
            <a:r>
              <a:rPr lang="en-US" dirty="0" smtClean="0">
                <a:sym typeface="Wingdings"/>
              </a:rPr>
              <a:t>are available for projects</a:t>
            </a:r>
          </a:p>
          <a:p>
            <a:pPr lvl="1"/>
            <a:r>
              <a:rPr lang="en-US" dirty="0" smtClean="0">
                <a:sym typeface="Wingdings"/>
              </a:rPr>
              <a:t>Thin clients &amp; SSH only </a:t>
            </a:r>
            <a:r>
              <a:rPr lang="en-US" dirty="0" smtClean="0">
                <a:sym typeface="Wingdings"/>
              </a:rPr>
              <a:t>for simulation</a:t>
            </a:r>
          </a:p>
          <a:p>
            <a:pPr lvl="1"/>
            <a:r>
              <a:rPr lang="en-US" dirty="0" smtClean="0">
                <a:sym typeface="Wingdings"/>
              </a:rPr>
              <a:t>Linux &amp; Windows machines @ 216 Bell for board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41313"/>
            <a:ext cx="8639175" cy="831850"/>
          </a:xfrm>
        </p:spPr>
        <p:txBody>
          <a:bodyPr/>
          <a:lstStyle/>
          <a:p>
            <a:r>
              <a:rPr lang="en-US"/>
              <a:t>Address Translation in CPU Pipeline</a:t>
            </a:r>
          </a:p>
        </p:txBody>
      </p:sp>
      <p:sp>
        <p:nvSpPr>
          <p:cNvPr id="168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352800"/>
            <a:ext cx="8153400" cy="3124200"/>
          </a:xfrm>
        </p:spPr>
        <p:txBody>
          <a:bodyPr/>
          <a:lstStyle/>
          <a:p>
            <a:pPr marL="171450" indent="-171450"/>
            <a:r>
              <a:rPr lang="en-US" sz="2000" dirty="0"/>
              <a:t>Software handlers need </a:t>
            </a:r>
            <a:r>
              <a:rPr lang="en-US" sz="2000" i="1" dirty="0" err="1"/>
              <a:t>restartable</a:t>
            </a:r>
            <a:r>
              <a:rPr lang="en-US" sz="2000" dirty="0"/>
              <a:t> exception on page fault or protection violation</a:t>
            </a:r>
          </a:p>
          <a:p>
            <a:pPr marL="171450" indent="-171450"/>
            <a:r>
              <a:rPr lang="en-US" sz="2000" dirty="0"/>
              <a:t>Handling a TLB miss needs a </a:t>
            </a:r>
            <a:r>
              <a:rPr lang="en-US" sz="2000" i="1" dirty="0"/>
              <a:t>hardware</a:t>
            </a:r>
            <a:r>
              <a:rPr lang="en-US" sz="2000" dirty="0"/>
              <a:t> or </a:t>
            </a:r>
            <a:r>
              <a:rPr lang="en-US" sz="2000" i="1" dirty="0"/>
              <a:t>software</a:t>
            </a:r>
            <a:r>
              <a:rPr lang="en-US" sz="2000" dirty="0"/>
              <a:t> mechanism to refill TLB </a:t>
            </a:r>
          </a:p>
          <a:p>
            <a:pPr marL="171450" indent="-171450"/>
            <a:r>
              <a:rPr lang="en-US" sz="2000" dirty="0"/>
              <a:t>Need mechanisms to cope with the additional latency of a TLB:</a:t>
            </a:r>
          </a:p>
          <a:p>
            <a:pPr marL="631825" lvl="1" indent="-233363"/>
            <a:r>
              <a:rPr lang="en-US" sz="2000" i="1" dirty="0"/>
              <a:t>  </a:t>
            </a:r>
            <a:r>
              <a:rPr lang="en-US" sz="2000" dirty="0"/>
              <a:t>slow down the clock</a:t>
            </a:r>
            <a:endParaRPr lang="en-US" sz="2000" i="1" dirty="0"/>
          </a:p>
          <a:p>
            <a:pPr marL="631825" lvl="1" indent="-233363"/>
            <a:r>
              <a:rPr lang="en-US" sz="2000" dirty="0"/>
              <a:t>  pipeline the TLB and cache access</a:t>
            </a:r>
          </a:p>
          <a:p>
            <a:pPr marL="631825" lvl="1" indent="-233363"/>
            <a:r>
              <a:rPr lang="en-US" sz="2000" dirty="0"/>
              <a:t>  virtual address caches</a:t>
            </a:r>
          </a:p>
          <a:p>
            <a:pPr marL="631825" lvl="1" indent="-233363"/>
            <a:r>
              <a:rPr lang="en-US" sz="2000" dirty="0"/>
              <a:t>  parallel TLB/cache access</a:t>
            </a:r>
            <a:endParaRPr lang="en-US" sz="2000" dirty="0">
              <a:solidFill>
                <a:srgbClr val="56127A"/>
              </a:solidFill>
            </a:endParaRPr>
          </a:p>
        </p:txBody>
      </p:sp>
      <p:sp>
        <p:nvSpPr>
          <p:cNvPr id="1685508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09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685511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PC</a:t>
              </a:r>
            </a:p>
          </p:txBody>
        </p:sp>
        <p:sp>
          <p:nvSpPr>
            <p:cNvPr id="1685512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3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 TLB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685516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D</a:t>
              </a:r>
            </a:p>
          </p:txBody>
        </p:sp>
        <p:sp>
          <p:nvSpPr>
            <p:cNvPr id="1685517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18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1685520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E</a:t>
              </a:r>
            </a:p>
          </p:txBody>
        </p:sp>
        <p:sp>
          <p:nvSpPr>
            <p:cNvPr id="1685521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2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1685524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M</a:t>
              </a:r>
            </a:p>
          </p:txBody>
        </p:sp>
        <p:sp>
          <p:nvSpPr>
            <p:cNvPr id="1685525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26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TLB</a:t>
            </a:r>
          </a:p>
        </p:txBody>
      </p:sp>
      <p:sp>
        <p:nvSpPr>
          <p:cNvPr id="1685527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1685529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W</a:t>
              </a:r>
            </a:p>
          </p:txBody>
        </p:sp>
        <p:sp>
          <p:nvSpPr>
            <p:cNvPr id="1685530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85531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2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5310188" y="16764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Verdana" charset="0"/>
              </a:rPr>
              <a:t>+</a:t>
            </a:r>
          </a:p>
        </p:txBody>
      </p:sp>
      <p:sp>
        <p:nvSpPr>
          <p:cNvPr id="1685534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5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6" name="Text Box 32"/>
          <p:cNvSpPr txBox="1">
            <a:spLocks noChangeArrowheads="1"/>
          </p:cNvSpPr>
          <p:nvPr/>
        </p:nvSpPr>
        <p:spPr bwMode="auto">
          <a:xfrm>
            <a:off x="200025" y="2524125"/>
            <a:ext cx="27416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85537" name="Text Box 33"/>
          <p:cNvSpPr txBox="1">
            <a:spLocks noChangeArrowheads="1"/>
          </p:cNvSpPr>
          <p:nvPr/>
        </p:nvSpPr>
        <p:spPr bwMode="auto">
          <a:xfrm>
            <a:off x="5214938" y="2524125"/>
            <a:ext cx="2741612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Protection violation?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 bldLvl="2"/>
      <p:bldP spid="1685536" grpId="0"/>
      <p:bldP spid="16855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F7E6-37E2-E849-BC15-87FEB208C3D5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73218" name="Freeform 2"/>
          <p:cNvSpPr>
            <a:spLocks/>
          </p:cNvSpPr>
          <p:nvPr/>
        </p:nvSpPr>
        <p:spPr bwMode="auto">
          <a:xfrm>
            <a:off x="457200" y="2286000"/>
            <a:ext cx="3505200" cy="4067175"/>
          </a:xfrm>
          <a:custGeom>
            <a:avLst/>
            <a:gdLst/>
            <a:ahLst/>
            <a:cxnLst>
              <a:cxn ang="0">
                <a:pos x="2208" y="1944"/>
              </a:cxn>
              <a:cxn ang="0">
                <a:pos x="2208" y="2562"/>
              </a:cxn>
              <a:cxn ang="0">
                <a:pos x="0" y="2556"/>
              </a:cxn>
              <a:cxn ang="0">
                <a:pos x="0" y="6"/>
              </a:cxn>
              <a:cxn ang="0">
                <a:pos x="1980" y="0"/>
              </a:cxn>
            </a:cxnLst>
            <a:rect l="0" t="0" r="r" b="b"/>
            <a:pathLst>
              <a:path w="2208" h="2562">
                <a:moveTo>
                  <a:pt x="2208" y="1944"/>
                </a:moveTo>
                <a:lnTo>
                  <a:pt x="2208" y="2562"/>
                </a:lnTo>
                <a:lnTo>
                  <a:pt x="0" y="2556"/>
                </a:lnTo>
                <a:lnTo>
                  <a:pt x="0" y="6"/>
                </a:lnTo>
                <a:lnTo>
                  <a:pt x="1980" y="0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19" name="Line 3"/>
          <p:cNvSpPr>
            <a:spLocks noChangeShapeType="1"/>
          </p:cNvSpPr>
          <p:nvPr/>
        </p:nvSpPr>
        <p:spPr bwMode="auto">
          <a:xfrm>
            <a:off x="1676400" y="57912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82575" y="63500"/>
            <a:ext cx="6454775" cy="1128713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/>
              <a:t>Address Translation:</a:t>
            </a:r>
            <a:br>
              <a:rPr lang="en-US"/>
            </a:br>
            <a:r>
              <a:rPr lang="en-US" sz="2800" i="1"/>
              <a:t>putting it all together</a:t>
            </a:r>
            <a:endParaRPr lang="en-US" sz="4000"/>
          </a:p>
        </p:txBody>
      </p:sp>
      <p:sp>
        <p:nvSpPr>
          <p:cNvPr id="1673221" name="Rectangle 5"/>
          <p:cNvSpPr>
            <a:spLocks noChangeArrowheads="1"/>
          </p:cNvSpPr>
          <p:nvPr/>
        </p:nvSpPr>
        <p:spPr bwMode="auto">
          <a:xfrm>
            <a:off x="3048000" y="1217613"/>
            <a:ext cx="250666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Virtual Address</a:t>
            </a:r>
          </a:p>
        </p:txBody>
      </p:sp>
      <p:sp>
        <p:nvSpPr>
          <p:cNvPr id="1673222" name="Rectangle 6"/>
          <p:cNvSpPr>
            <a:spLocks noChangeArrowheads="1"/>
          </p:cNvSpPr>
          <p:nvPr/>
        </p:nvSpPr>
        <p:spPr bwMode="auto">
          <a:xfrm>
            <a:off x="3576638" y="1984375"/>
            <a:ext cx="1309687" cy="8445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TLB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Lookup</a:t>
            </a:r>
          </a:p>
        </p:txBody>
      </p:sp>
      <p:sp>
        <p:nvSpPr>
          <p:cNvPr id="1673223" name="Rectangle 7" descr="90%"/>
          <p:cNvSpPr>
            <a:spLocks noChangeArrowheads="1"/>
          </p:cNvSpPr>
          <p:nvPr/>
        </p:nvSpPr>
        <p:spPr bwMode="auto">
          <a:xfrm>
            <a:off x="1636713" y="3436938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Page Table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Walk</a:t>
            </a:r>
          </a:p>
        </p:txBody>
      </p:sp>
      <p:sp>
        <p:nvSpPr>
          <p:cNvPr id="1673224" name="Rectangle 8" descr="90%"/>
          <p:cNvSpPr>
            <a:spLocks noChangeArrowheads="1"/>
          </p:cNvSpPr>
          <p:nvPr/>
        </p:nvSpPr>
        <p:spPr bwMode="auto">
          <a:xfrm>
            <a:off x="3048000" y="5181600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Update TLB</a:t>
            </a:r>
          </a:p>
        </p:txBody>
      </p:sp>
      <p:sp>
        <p:nvSpPr>
          <p:cNvPr id="1673225" name="Rectangle 9"/>
          <p:cNvSpPr>
            <a:spLocks noChangeArrowheads="1"/>
          </p:cNvSpPr>
          <p:nvPr/>
        </p:nvSpPr>
        <p:spPr bwMode="auto">
          <a:xfrm>
            <a:off x="609600" y="5105400"/>
            <a:ext cx="2286000" cy="693738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latin typeface="Verdana" charset="0"/>
              </a:rPr>
              <a:t>Page Fault</a:t>
            </a:r>
            <a:endParaRPr lang="en-US" sz="20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1800">
                <a:latin typeface="Verdana" charset="0"/>
              </a:rPr>
              <a:t>(OS loads page)</a:t>
            </a:r>
          </a:p>
        </p:txBody>
      </p:sp>
      <p:sp>
        <p:nvSpPr>
          <p:cNvPr id="1673226" name="Rectangle 10"/>
          <p:cNvSpPr>
            <a:spLocks noChangeArrowheads="1"/>
          </p:cNvSpPr>
          <p:nvPr/>
        </p:nvSpPr>
        <p:spPr bwMode="auto">
          <a:xfrm>
            <a:off x="5375275" y="3440113"/>
            <a:ext cx="1490663" cy="7239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Check</a:t>
            </a:r>
          </a:p>
        </p:txBody>
      </p:sp>
      <p:sp>
        <p:nvSpPr>
          <p:cNvPr id="1673227" name="Rectangle 11"/>
          <p:cNvSpPr>
            <a:spLocks noChangeArrowheads="1"/>
          </p:cNvSpPr>
          <p:nvPr/>
        </p:nvSpPr>
        <p:spPr bwMode="auto">
          <a:xfrm>
            <a:off x="7469188" y="5160963"/>
            <a:ext cx="1354137" cy="973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Physical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Address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(to cache)</a:t>
            </a:r>
          </a:p>
        </p:txBody>
      </p:sp>
      <p:sp>
        <p:nvSpPr>
          <p:cNvPr id="1673228" name="Line 12"/>
          <p:cNvSpPr>
            <a:spLocks noChangeShapeType="1"/>
          </p:cNvSpPr>
          <p:nvPr/>
        </p:nvSpPr>
        <p:spPr bwMode="auto">
          <a:xfrm>
            <a:off x="4160838" y="16478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29" name="Freeform 13"/>
          <p:cNvSpPr>
            <a:spLocks/>
          </p:cNvSpPr>
          <p:nvPr/>
        </p:nvSpPr>
        <p:spPr bwMode="auto">
          <a:xfrm>
            <a:off x="2565400" y="28321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0" name="Line 14"/>
          <p:cNvSpPr>
            <a:spLocks noChangeShapeType="1"/>
          </p:cNvSpPr>
          <p:nvPr/>
        </p:nvSpPr>
        <p:spPr bwMode="auto">
          <a:xfrm>
            <a:off x="4141788" y="30734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1" name="Rectangle 15"/>
          <p:cNvSpPr>
            <a:spLocks noChangeArrowheads="1"/>
          </p:cNvSpPr>
          <p:nvPr/>
        </p:nvSpPr>
        <p:spPr bwMode="auto">
          <a:xfrm>
            <a:off x="2786063" y="2889250"/>
            <a:ext cx="7048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miss</a:t>
            </a:r>
          </a:p>
        </p:txBody>
      </p:sp>
      <p:sp>
        <p:nvSpPr>
          <p:cNvPr id="1673232" name="Rectangle 16"/>
          <p:cNvSpPr>
            <a:spLocks noChangeArrowheads="1"/>
          </p:cNvSpPr>
          <p:nvPr/>
        </p:nvSpPr>
        <p:spPr bwMode="auto">
          <a:xfrm>
            <a:off x="5008563" y="2900363"/>
            <a:ext cx="47783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hit</a:t>
            </a:r>
          </a:p>
        </p:txBody>
      </p:sp>
      <p:sp>
        <p:nvSpPr>
          <p:cNvPr id="1673233" name="Freeform 17"/>
          <p:cNvSpPr>
            <a:spLocks/>
          </p:cNvSpPr>
          <p:nvPr/>
        </p:nvSpPr>
        <p:spPr bwMode="auto">
          <a:xfrm>
            <a:off x="1606550" y="42894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4" name="Line 18"/>
          <p:cNvSpPr>
            <a:spLocks noChangeShapeType="1"/>
          </p:cNvSpPr>
          <p:nvPr/>
        </p:nvSpPr>
        <p:spPr bwMode="auto">
          <a:xfrm>
            <a:off x="2503488" y="46370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5" name="Rectangle 19"/>
          <p:cNvSpPr>
            <a:spLocks noChangeArrowheads="1"/>
          </p:cNvSpPr>
          <p:nvPr/>
        </p:nvSpPr>
        <p:spPr bwMode="auto">
          <a:xfrm>
            <a:off x="628650" y="4283075"/>
            <a:ext cx="39243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 b="1"/>
              <a:t>	    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the  page is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Symbol" charset="2"/>
              </a:rPr>
              <a:t>Ï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memory	       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Î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memory</a:t>
            </a:r>
          </a:p>
        </p:txBody>
      </p:sp>
      <p:sp>
        <p:nvSpPr>
          <p:cNvPr id="1673236" name="Freeform 20"/>
          <p:cNvSpPr>
            <a:spLocks/>
          </p:cNvSpPr>
          <p:nvPr/>
        </p:nvSpPr>
        <p:spPr bwMode="auto">
          <a:xfrm>
            <a:off x="5584825" y="42814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7" name="Line 21"/>
          <p:cNvSpPr>
            <a:spLocks noChangeShapeType="1"/>
          </p:cNvSpPr>
          <p:nvPr/>
        </p:nvSpPr>
        <p:spPr bwMode="auto">
          <a:xfrm>
            <a:off x="6113463" y="46085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38" name="Rectangle 22"/>
          <p:cNvSpPr>
            <a:spLocks noChangeArrowheads="1"/>
          </p:cNvSpPr>
          <p:nvPr/>
        </p:nvSpPr>
        <p:spPr bwMode="auto">
          <a:xfrm>
            <a:off x="4876800" y="4495800"/>
            <a:ext cx="9461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denied</a:t>
            </a:r>
          </a:p>
        </p:txBody>
      </p:sp>
      <p:sp>
        <p:nvSpPr>
          <p:cNvPr id="1673239" name="Rectangle 23"/>
          <p:cNvSpPr>
            <a:spLocks noChangeArrowheads="1"/>
          </p:cNvSpPr>
          <p:nvPr/>
        </p:nvSpPr>
        <p:spPr bwMode="auto">
          <a:xfrm>
            <a:off x="7002463" y="4506913"/>
            <a:ext cx="13017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permitted</a:t>
            </a:r>
          </a:p>
        </p:txBody>
      </p:sp>
      <p:sp>
        <p:nvSpPr>
          <p:cNvPr id="1673240" name="Rectangle 24"/>
          <p:cNvSpPr>
            <a:spLocks noChangeArrowheads="1"/>
          </p:cNvSpPr>
          <p:nvPr/>
        </p:nvSpPr>
        <p:spPr bwMode="auto">
          <a:xfrm>
            <a:off x="5264150" y="5103813"/>
            <a:ext cx="1747838" cy="84455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Fault</a:t>
            </a:r>
          </a:p>
        </p:txBody>
      </p:sp>
      <p:sp>
        <p:nvSpPr>
          <p:cNvPr id="1673241" name="Rectangle 25"/>
          <p:cNvSpPr>
            <a:spLocks noChangeArrowheads="1"/>
          </p:cNvSpPr>
          <p:nvPr/>
        </p:nvSpPr>
        <p:spPr bwMode="auto">
          <a:xfrm>
            <a:off x="5551488" y="1784350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42" name="Rectangle 26" descr="90%"/>
          <p:cNvSpPr>
            <a:spLocks noChangeArrowheads="1"/>
          </p:cNvSpPr>
          <p:nvPr/>
        </p:nvSpPr>
        <p:spPr bwMode="auto">
          <a:xfrm>
            <a:off x="5551488" y="2076450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43" name="Rectangle 27"/>
          <p:cNvSpPr>
            <a:spLocks noChangeArrowheads="1"/>
          </p:cNvSpPr>
          <p:nvPr/>
        </p:nvSpPr>
        <p:spPr bwMode="auto">
          <a:xfrm>
            <a:off x="5551488" y="23558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44" name="Rectangle 28"/>
          <p:cNvSpPr>
            <a:spLocks noChangeArrowheads="1"/>
          </p:cNvSpPr>
          <p:nvPr/>
        </p:nvSpPr>
        <p:spPr bwMode="auto">
          <a:xfrm>
            <a:off x="6019800" y="1676400"/>
            <a:ext cx="2644775" cy="912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hardware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hardware or software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software</a:t>
            </a:r>
          </a:p>
        </p:txBody>
      </p:sp>
      <p:sp>
        <p:nvSpPr>
          <p:cNvPr id="1673245" name="Line 29"/>
          <p:cNvSpPr>
            <a:spLocks noChangeShapeType="1"/>
          </p:cNvSpPr>
          <p:nvPr/>
        </p:nvSpPr>
        <p:spPr bwMode="auto">
          <a:xfrm flipH="1">
            <a:off x="6096000" y="5943600"/>
            <a:ext cx="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3246" name="Text Box 30"/>
          <p:cNvSpPr txBox="1">
            <a:spLocks noChangeArrowheads="1"/>
          </p:cNvSpPr>
          <p:nvPr/>
        </p:nvSpPr>
        <p:spPr bwMode="auto">
          <a:xfrm>
            <a:off x="4800600" y="61722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>
                <a:solidFill>
                  <a:srgbClr val="56127A"/>
                </a:solidFill>
                <a:latin typeface="Courier New" charset="0"/>
              </a:rPr>
              <a:t>SEGFAULT</a:t>
            </a:r>
          </a:p>
        </p:txBody>
      </p:sp>
      <p:sp>
        <p:nvSpPr>
          <p:cNvPr id="1673247" name="Rectangle 31"/>
          <p:cNvSpPr>
            <a:spLocks noChangeArrowheads="1"/>
          </p:cNvSpPr>
          <p:nvPr/>
        </p:nvSpPr>
        <p:spPr bwMode="auto">
          <a:xfrm>
            <a:off x="762000" y="1892300"/>
            <a:ext cx="25400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Restart instruction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6389-10EB-9445-9A72-341816864186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228600"/>
            <a:ext cx="7162800" cy="5334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Translation Lookaside Buffers</a:t>
            </a:r>
            <a:endParaRPr lang="en-US" altLang="ko-KR" sz="2000" i="1">
              <a:ea typeface="굴림" charset="-127"/>
              <a:cs typeface="굴림" charset="-127"/>
            </a:endParaRPr>
          </a:p>
        </p:txBody>
      </p:sp>
      <p:sp>
        <p:nvSpPr>
          <p:cNvPr id="1628163" name="Rectangle 3"/>
          <p:cNvSpPr>
            <a:spLocks noChangeArrowheads="1"/>
          </p:cNvSpPr>
          <p:nvPr/>
        </p:nvSpPr>
        <p:spPr bwMode="auto">
          <a:xfrm>
            <a:off x="457200" y="838200"/>
            <a:ext cx="8305800" cy="24288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Address translation is very expensive!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In a two-level page table, each reference becomes several memory accesses</a:t>
            </a:r>
            <a:endParaRPr lang="en-US" altLang="ko-KR" sz="20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endParaRPr lang="en-US" altLang="ko-KR" sz="1200" i="1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Solution: </a:t>
            </a:r>
            <a:r>
              <a:rPr lang="en-US" altLang="ko-KR" sz="24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Cache translations in TLB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	</a:t>
            </a: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TLB hit	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Single Cycle Translation</a:t>
            </a:r>
            <a:endParaRPr lang="en-US" altLang="ko-KR" sz="20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	     	TLB miss 	</a:t>
            </a:r>
            <a:r>
              <a:rPr lang="en-US" altLang="ko-KR" sz="2000" dirty="0" err="1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56127A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Page-Table </a:t>
            </a:r>
            <a:r>
              <a:rPr lang="en-US" altLang="ko-KR" sz="2000" i="1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Walk to refill </a:t>
            </a:r>
          </a:p>
        </p:txBody>
      </p:sp>
      <p:sp>
        <p:nvSpPr>
          <p:cNvPr id="1628164" name="Rectangle 4"/>
          <p:cNvSpPr>
            <a:spLocks noChangeArrowheads="1"/>
          </p:cNvSpPr>
          <p:nvPr/>
        </p:nvSpPr>
        <p:spPr bwMode="auto">
          <a:xfrm>
            <a:off x="5387975" y="583882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5" name="Rectangle 5"/>
          <p:cNvSpPr>
            <a:spLocks noChangeArrowheads="1"/>
          </p:cNvSpPr>
          <p:nvPr/>
        </p:nvSpPr>
        <p:spPr bwMode="auto">
          <a:xfrm>
            <a:off x="569913" y="4418013"/>
            <a:ext cx="321310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6" name="Line 6"/>
          <p:cNvSpPr>
            <a:spLocks noChangeShapeType="1"/>
          </p:cNvSpPr>
          <p:nvPr/>
        </p:nvSpPr>
        <p:spPr bwMode="auto">
          <a:xfrm>
            <a:off x="585788" y="4721225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7" name="Line 7"/>
          <p:cNvSpPr>
            <a:spLocks noChangeShapeType="1"/>
          </p:cNvSpPr>
          <p:nvPr/>
        </p:nvSpPr>
        <p:spPr bwMode="auto">
          <a:xfrm>
            <a:off x="569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8" name="Line 8"/>
          <p:cNvSpPr>
            <a:spLocks noChangeShapeType="1"/>
          </p:cNvSpPr>
          <p:nvPr/>
        </p:nvSpPr>
        <p:spPr bwMode="auto">
          <a:xfrm>
            <a:off x="823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69" name="Line 9"/>
          <p:cNvSpPr>
            <a:spLocks noChangeShapeType="1"/>
          </p:cNvSpPr>
          <p:nvPr/>
        </p:nvSpPr>
        <p:spPr bwMode="auto">
          <a:xfrm>
            <a:off x="1314450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0" name="Line 10"/>
          <p:cNvSpPr>
            <a:spLocks noChangeShapeType="1"/>
          </p:cNvSpPr>
          <p:nvPr/>
        </p:nvSpPr>
        <p:spPr bwMode="auto">
          <a:xfrm flipH="1">
            <a:off x="10652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1" name="Line 11"/>
          <p:cNvSpPr>
            <a:spLocks noChangeShapeType="1"/>
          </p:cNvSpPr>
          <p:nvPr/>
        </p:nvSpPr>
        <p:spPr bwMode="auto">
          <a:xfrm>
            <a:off x="2589213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2" name="Rectangle 12"/>
          <p:cNvSpPr>
            <a:spLocks noChangeArrowheads="1"/>
          </p:cNvSpPr>
          <p:nvPr/>
        </p:nvSpPr>
        <p:spPr bwMode="auto">
          <a:xfrm>
            <a:off x="5430838" y="371475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3" name="Line 13"/>
          <p:cNvSpPr>
            <a:spLocks noChangeShapeType="1"/>
          </p:cNvSpPr>
          <p:nvPr/>
        </p:nvSpPr>
        <p:spPr bwMode="auto">
          <a:xfrm>
            <a:off x="7031038" y="372745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4" name="Rectangle 14"/>
          <p:cNvSpPr>
            <a:spLocks noChangeArrowheads="1"/>
          </p:cNvSpPr>
          <p:nvPr/>
        </p:nvSpPr>
        <p:spPr bwMode="auto">
          <a:xfrm>
            <a:off x="5759450" y="3667125"/>
            <a:ext cx="212090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   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	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8175" name="Rectangle 15"/>
          <p:cNvSpPr>
            <a:spLocks noChangeArrowheads="1"/>
          </p:cNvSpPr>
          <p:nvPr/>
        </p:nvSpPr>
        <p:spPr bwMode="auto">
          <a:xfrm>
            <a:off x="501650" y="4379913"/>
            <a:ext cx="29210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 R W D    tag        PPN</a:t>
            </a:r>
          </a:p>
        </p:txBody>
      </p:sp>
      <p:sp>
        <p:nvSpPr>
          <p:cNvPr id="1628176" name="Rectangle 16"/>
          <p:cNvSpPr>
            <a:spLocks noChangeArrowheads="1"/>
          </p:cNvSpPr>
          <p:nvPr/>
        </p:nvSpPr>
        <p:spPr bwMode="auto">
          <a:xfrm>
            <a:off x="2819400" y="5715000"/>
            <a:ext cx="22891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8177" name="Rectangle 17"/>
          <p:cNvSpPr>
            <a:spLocks noChangeArrowheads="1"/>
          </p:cNvSpPr>
          <p:nvPr/>
        </p:nvSpPr>
        <p:spPr bwMode="auto">
          <a:xfrm>
            <a:off x="5386388" y="582612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8" name="Line 18"/>
          <p:cNvSpPr>
            <a:spLocks noChangeShapeType="1"/>
          </p:cNvSpPr>
          <p:nvPr/>
        </p:nvSpPr>
        <p:spPr bwMode="auto">
          <a:xfrm>
            <a:off x="6986588" y="583882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79" name="Rectangle 19"/>
          <p:cNvSpPr>
            <a:spLocks noChangeArrowheads="1"/>
          </p:cNvSpPr>
          <p:nvPr/>
        </p:nvSpPr>
        <p:spPr bwMode="auto">
          <a:xfrm>
            <a:off x="5740400" y="5791200"/>
            <a:ext cx="21431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	     offset</a:t>
            </a:r>
          </a:p>
        </p:txBody>
      </p:sp>
      <p:sp>
        <p:nvSpPr>
          <p:cNvPr id="1628180" name="Rectangle 20"/>
          <p:cNvSpPr>
            <a:spLocks noChangeArrowheads="1"/>
          </p:cNvSpPr>
          <p:nvPr/>
        </p:nvSpPr>
        <p:spPr bwMode="auto">
          <a:xfrm>
            <a:off x="3182938" y="3625850"/>
            <a:ext cx="18859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8181" name="Line 21"/>
          <p:cNvSpPr>
            <a:spLocks noChangeShapeType="1"/>
          </p:cNvSpPr>
          <p:nvPr/>
        </p:nvSpPr>
        <p:spPr bwMode="auto">
          <a:xfrm>
            <a:off x="7661275" y="39909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2" name="Freeform 22"/>
          <p:cNvSpPr>
            <a:spLocks/>
          </p:cNvSpPr>
          <p:nvPr/>
        </p:nvSpPr>
        <p:spPr bwMode="auto">
          <a:xfrm>
            <a:off x="3200400" y="533400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3" name="Line 23"/>
          <p:cNvSpPr>
            <a:spLocks noChangeShapeType="1"/>
          </p:cNvSpPr>
          <p:nvPr/>
        </p:nvSpPr>
        <p:spPr bwMode="auto">
          <a:xfrm>
            <a:off x="1557338" y="4424363"/>
            <a:ext cx="0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4" name="Line 24"/>
          <p:cNvSpPr>
            <a:spLocks noChangeShapeType="1"/>
          </p:cNvSpPr>
          <p:nvPr/>
        </p:nvSpPr>
        <p:spPr bwMode="auto">
          <a:xfrm flipH="1">
            <a:off x="1981200" y="533400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5" name="Rectangle 25"/>
          <p:cNvSpPr>
            <a:spLocks noChangeArrowheads="1"/>
          </p:cNvSpPr>
          <p:nvPr/>
        </p:nvSpPr>
        <p:spPr bwMode="auto">
          <a:xfrm>
            <a:off x="1676400" y="5638800"/>
            <a:ext cx="744538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1628186" name="Line 26"/>
          <p:cNvSpPr>
            <a:spLocks noChangeShapeType="1"/>
          </p:cNvSpPr>
          <p:nvPr/>
        </p:nvSpPr>
        <p:spPr bwMode="auto">
          <a:xfrm>
            <a:off x="576263" y="5011738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7" name="Freeform 27"/>
          <p:cNvSpPr>
            <a:spLocks/>
          </p:cNvSpPr>
          <p:nvPr/>
        </p:nvSpPr>
        <p:spPr bwMode="auto">
          <a:xfrm>
            <a:off x="2022475" y="398145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88" name="Text Box 28"/>
          <p:cNvSpPr txBox="1">
            <a:spLocks noChangeArrowheads="1"/>
          </p:cNvSpPr>
          <p:nvPr/>
        </p:nvSpPr>
        <p:spPr bwMode="auto">
          <a:xfrm>
            <a:off x="3851275" y="4357688"/>
            <a:ext cx="3541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(VPN = virtual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8189" name="Text Box 29"/>
          <p:cNvSpPr txBox="1">
            <a:spLocks noChangeArrowheads="1"/>
          </p:cNvSpPr>
          <p:nvPr/>
        </p:nvSpPr>
        <p:spPr bwMode="auto">
          <a:xfrm>
            <a:off x="3810000" y="4953000"/>
            <a:ext cx="37163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(PPN = physical page number)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22EC-13EA-8E42-817B-104E241551B2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0"/>
            <a:ext cx="7162800" cy="9144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Linear Page Table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826125" y="5892800"/>
            <a:ext cx="2362200" cy="254000"/>
            <a:chOff x="816" y="576"/>
            <a:chExt cx="1632" cy="144"/>
          </a:xfrm>
        </p:grpSpPr>
        <p:sp>
          <p:nvSpPr>
            <p:cNvPr id="1619972" name="Rectangle 4"/>
            <p:cNvSpPr>
              <a:spLocks noChangeArrowheads="1"/>
            </p:cNvSpPr>
            <p:nvPr/>
          </p:nvSpPr>
          <p:spPr bwMode="auto">
            <a:xfrm>
              <a:off x="816" y="576"/>
              <a:ext cx="105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VPN</a:t>
              </a:r>
              <a:endParaRPr lang="en-US" altLang="ko-KR" sz="2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19973" name="Rectangle 5"/>
            <p:cNvSpPr>
              <a:spLocks noChangeArrowheads="1"/>
            </p:cNvSpPr>
            <p:nvPr/>
          </p:nvSpPr>
          <p:spPr bwMode="auto">
            <a:xfrm>
              <a:off x="1872" y="576"/>
              <a:ext cx="576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56127A"/>
                  </a:solidFill>
                  <a:ea typeface="굴림" charset="-127"/>
                  <a:cs typeface="굴림" charset="-127"/>
                </a:rPr>
                <a:t>Offset</a:t>
              </a:r>
              <a:endParaRPr lang="en-US" altLang="ko-KR" sz="2800">
                <a:solidFill>
                  <a:srgbClr val="56127A"/>
                </a:solidFill>
                <a:ea typeface="굴림" charset="-127"/>
                <a:cs typeface="굴림" charset="-127"/>
              </a:endParaRPr>
            </a:p>
          </p:txBody>
        </p:sp>
      </p:grpSp>
      <p:sp>
        <p:nvSpPr>
          <p:cNvPr id="1619974" name="Line 6"/>
          <p:cNvSpPr>
            <a:spLocks noChangeShapeType="1"/>
          </p:cNvSpPr>
          <p:nvPr/>
        </p:nvSpPr>
        <p:spPr bwMode="auto">
          <a:xfrm flipV="1">
            <a:off x="6651625" y="3378200"/>
            <a:ext cx="914400" cy="630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75" name="Text Box 7"/>
          <p:cNvSpPr txBox="1">
            <a:spLocks noChangeArrowheads="1"/>
          </p:cNvSpPr>
          <p:nvPr/>
        </p:nvSpPr>
        <p:spPr bwMode="auto">
          <a:xfrm>
            <a:off x="6083300" y="6110288"/>
            <a:ext cx="19097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  <a:endParaRPr lang="en-US" altLang="ko-KR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19976" name="Rectangle 8"/>
          <p:cNvSpPr>
            <a:spLocks noChangeArrowheads="1"/>
          </p:cNvSpPr>
          <p:nvPr/>
        </p:nvSpPr>
        <p:spPr bwMode="auto">
          <a:xfrm>
            <a:off x="3581400" y="5892800"/>
            <a:ext cx="2016125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 Base Register</a:t>
            </a:r>
          </a:p>
        </p:txBody>
      </p:sp>
      <p:sp>
        <p:nvSpPr>
          <p:cNvPr id="1619977" name="Text Box 9"/>
          <p:cNvSpPr txBox="1">
            <a:spLocks noChangeArrowheads="1"/>
          </p:cNvSpPr>
          <p:nvPr/>
        </p:nvSpPr>
        <p:spPr bwMode="auto">
          <a:xfrm>
            <a:off x="6689725" y="4730750"/>
            <a:ext cx="6492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VPN</a:t>
            </a: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369175" y="923925"/>
            <a:ext cx="1622425" cy="4778375"/>
            <a:chOff x="4356" y="758"/>
            <a:chExt cx="1022" cy="3010"/>
          </a:xfrm>
        </p:grpSpPr>
        <p:sp>
          <p:nvSpPr>
            <p:cNvPr id="1619979" name="Rectangle 11"/>
            <p:cNvSpPr>
              <a:spLocks noChangeArrowheads="1"/>
            </p:cNvSpPr>
            <p:nvPr/>
          </p:nvSpPr>
          <p:spPr bwMode="auto">
            <a:xfrm>
              <a:off x="4520" y="1448"/>
              <a:ext cx="752" cy="8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19980" name="Rectangle 12"/>
            <p:cNvSpPr>
              <a:spLocks noChangeArrowheads="1"/>
            </p:cNvSpPr>
            <p:nvPr/>
          </p:nvSpPr>
          <p:spPr bwMode="auto">
            <a:xfrm>
              <a:off x="4512" y="1152"/>
              <a:ext cx="768" cy="11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1" name="Rectangle 13"/>
            <p:cNvSpPr>
              <a:spLocks noChangeArrowheads="1"/>
            </p:cNvSpPr>
            <p:nvPr/>
          </p:nvSpPr>
          <p:spPr bwMode="auto">
            <a:xfrm>
              <a:off x="4512" y="1658"/>
              <a:ext cx="768" cy="1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400">
                  <a:solidFill>
                    <a:srgbClr val="FF0000"/>
                  </a:solidFill>
                  <a:latin typeface="Verdana" charset="0"/>
                  <a:ea typeface="굴림" charset="-127"/>
                  <a:cs typeface="굴림" charset="-127"/>
                </a:rPr>
                <a:t>Data word</a:t>
              </a:r>
            </a:p>
          </p:txBody>
        </p:sp>
        <p:sp>
          <p:nvSpPr>
            <p:cNvPr id="1619982" name="Rectangle 14" descr="40%"/>
            <p:cNvSpPr>
              <a:spLocks noChangeArrowheads="1"/>
            </p:cNvSpPr>
            <p:nvPr/>
          </p:nvSpPr>
          <p:spPr bwMode="auto">
            <a:xfrm>
              <a:off x="4512" y="2304"/>
              <a:ext cx="768" cy="124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3" name="Freeform 15" descr="40%"/>
            <p:cNvSpPr>
              <a:spLocks/>
            </p:cNvSpPr>
            <p:nvPr/>
          </p:nvSpPr>
          <p:spPr bwMode="auto">
            <a:xfrm>
              <a:off x="4512" y="3432"/>
              <a:ext cx="768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8"/>
                </a:cxn>
                <a:cxn ang="0">
                  <a:pos x="336" y="192"/>
                </a:cxn>
                <a:cxn ang="0">
                  <a:pos x="480" y="432"/>
                </a:cxn>
                <a:cxn ang="0">
                  <a:pos x="672" y="288"/>
                </a:cxn>
                <a:cxn ang="0">
                  <a:pos x="912" y="432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528">
                  <a:moveTo>
                    <a:pt x="0" y="0"/>
                  </a:moveTo>
                  <a:lnTo>
                    <a:pt x="0" y="528"/>
                  </a:lnTo>
                  <a:lnTo>
                    <a:pt x="336" y="192"/>
                  </a:lnTo>
                  <a:lnTo>
                    <a:pt x="480" y="432"/>
                  </a:lnTo>
                  <a:lnTo>
                    <a:pt x="672" y="288"/>
                  </a:lnTo>
                  <a:lnTo>
                    <a:pt x="912" y="432"/>
                  </a:lnTo>
                  <a:lnTo>
                    <a:pt x="912" y="0"/>
                  </a:lnTo>
                  <a:lnTo>
                    <a:pt x="0" y="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4" name="Freeform 16" descr="40%"/>
            <p:cNvSpPr>
              <a:spLocks/>
            </p:cNvSpPr>
            <p:nvPr/>
          </p:nvSpPr>
          <p:spPr bwMode="auto">
            <a:xfrm>
              <a:off x="4512" y="960"/>
              <a:ext cx="768" cy="480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912" y="480"/>
                </a:cxn>
                <a:cxn ang="0">
                  <a:pos x="912" y="0"/>
                </a:cxn>
                <a:cxn ang="0">
                  <a:pos x="528" y="192"/>
                </a:cxn>
                <a:cxn ang="0">
                  <a:pos x="480" y="48"/>
                </a:cxn>
                <a:cxn ang="0">
                  <a:pos x="96" y="192"/>
                </a:cxn>
                <a:cxn ang="0">
                  <a:pos x="0" y="96"/>
                </a:cxn>
                <a:cxn ang="0">
                  <a:pos x="0" y="480"/>
                </a:cxn>
              </a:cxnLst>
              <a:rect l="0" t="0" r="r" b="b"/>
              <a:pathLst>
                <a:path w="912" h="480">
                  <a:moveTo>
                    <a:pt x="0" y="480"/>
                  </a:moveTo>
                  <a:lnTo>
                    <a:pt x="912" y="480"/>
                  </a:lnTo>
                  <a:lnTo>
                    <a:pt x="912" y="0"/>
                  </a:lnTo>
                  <a:lnTo>
                    <a:pt x="528" y="192"/>
                  </a:lnTo>
                  <a:lnTo>
                    <a:pt x="480" y="48"/>
                  </a:lnTo>
                  <a:lnTo>
                    <a:pt x="96" y="192"/>
                  </a:lnTo>
                  <a:lnTo>
                    <a:pt x="0" y="96"/>
                  </a:lnTo>
                  <a:lnTo>
                    <a:pt x="0" y="480"/>
                  </a:lnTo>
                  <a:close/>
                </a:path>
              </a:pathLst>
            </a:cu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985" name="Text Box 17"/>
            <p:cNvSpPr txBox="1">
              <a:spLocks noChangeArrowheads="1"/>
            </p:cNvSpPr>
            <p:nvPr/>
          </p:nvSpPr>
          <p:spPr bwMode="auto">
            <a:xfrm>
              <a:off x="4356" y="758"/>
              <a:ext cx="10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000">
                  <a:solidFill>
                    <a:srgbClr val="56127A"/>
                  </a:solidFill>
                  <a:latin typeface="Verdana" charset="0"/>
                  <a:ea typeface="굴림" charset="-127"/>
                  <a:cs typeface="굴림" charset="-127"/>
                </a:rPr>
                <a:t>Data Pages</a:t>
              </a:r>
              <a:endPara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19986" name="Line 18"/>
            <p:cNvSpPr>
              <a:spLocks noChangeShapeType="1"/>
            </p:cNvSpPr>
            <p:nvPr/>
          </p:nvSpPr>
          <p:spPr bwMode="auto">
            <a:xfrm flipV="1">
              <a:off x="4416" y="1728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9987" name="Text Box 19"/>
          <p:cNvSpPr txBox="1">
            <a:spLocks noChangeArrowheads="1"/>
          </p:cNvSpPr>
          <p:nvPr/>
        </p:nvSpPr>
        <p:spPr bwMode="auto">
          <a:xfrm>
            <a:off x="6665913" y="2754313"/>
            <a:ext cx="8699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19988" name="Rectangle 20" descr="40%"/>
          <p:cNvSpPr>
            <a:spLocks noChangeArrowheads="1"/>
          </p:cNvSpPr>
          <p:nvPr/>
        </p:nvSpPr>
        <p:spPr bwMode="auto">
          <a:xfrm>
            <a:off x="5026025" y="5486400"/>
            <a:ext cx="1600200" cy="241300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89" name="Rectangle 21" descr="Wide upward diagonal"/>
          <p:cNvSpPr>
            <a:spLocks noChangeArrowheads="1"/>
          </p:cNvSpPr>
          <p:nvPr/>
        </p:nvSpPr>
        <p:spPr bwMode="auto">
          <a:xfrm>
            <a:off x="5026025" y="4767263"/>
            <a:ext cx="1600200" cy="239712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>
              <a:ea typeface="굴림" charset="-127"/>
              <a:cs typeface="굴림" charset="-127"/>
            </a:endParaRPr>
          </a:p>
        </p:txBody>
      </p:sp>
      <p:sp>
        <p:nvSpPr>
          <p:cNvPr id="1619990" name="Rectangle 22" descr="40%"/>
          <p:cNvSpPr>
            <a:spLocks noChangeArrowheads="1"/>
          </p:cNvSpPr>
          <p:nvPr/>
        </p:nvSpPr>
        <p:spPr bwMode="auto">
          <a:xfrm>
            <a:off x="5026025" y="524668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1" name="Freeform 23" descr="Wide upward diagonal"/>
          <p:cNvSpPr>
            <a:spLocks/>
          </p:cNvSpPr>
          <p:nvPr/>
        </p:nvSpPr>
        <p:spPr bwMode="auto">
          <a:xfrm>
            <a:off x="5026025" y="2827338"/>
            <a:ext cx="1600200" cy="762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1488" y="432"/>
              </a:cxn>
              <a:cxn ang="0">
                <a:pos x="1488" y="0"/>
              </a:cxn>
              <a:cxn ang="0">
                <a:pos x="1296" y="96"/>
              </a:cxn>
              <a:cxn ang="0">
                <a:pos x="1152" y="48"/>
              </a:cxn>
              <a:cxn ang="0">
                <a:pos x="1008" y="288"/>
              </a:cxn>
              <a:cxn ang="0">
                <a:pos x="576" y="48"/>
              </a:cxn>
              <a:cxn ang="0">
                <a:pos x="240" y="192"/>
              </a:cxn>
              <a:cxn ang="0">
                <a:pos x="0" y="96"/>
              </a:cxn>
              <a:cxn ang="0">
                <a:pos x="0" y="432"/>
              </a:cxn>
            </a:cxnLst>
            <a:rect l="0" t="0" r="r" b="b"/>
            <a:pathLst>
              <a:path w="1488" h="432">
                <a:moveTo>
                  <a:pt x="0" y="432"/>
                </a:moveTo>
                <a:lnTo>
                  <a:pt x="1488" y="432"/>
                </a:lnTo>
                <a:lnTo>
                  <a:pt x="1488" y="0"/>
                </a:lnTo>
                <a:lnTo>
                  <a:pt x="1296" y="96"/>
                </a:lnTo>
                <a:lnTo>
                  <a:pt x="1152" y="48"/>
                </a:lnTo>
                <a:lnTo>
                  <a:pt x="1008" y="288"/>
                </a:lnTo>
                <a:lnTo>
                  <a:pt x="576" y="48"/>
                </a:lnTo>
                <a:lnTo>
                  <a:pt x="240" y="192"/>
                </a:lnTo>
                <a:lnTo>
                  <a:pt x="0" y="96"/>
                </a:lnTo>
                <a:lnTo>
                  <a:pt x="0" y="432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2" name="Freeform 24" descr="Wide upward diagonal"/>
          <p:cNvSpPr>
            <a:spLocks/>
          </p:cNvSpPr>
          <p:nvPr/>
        </p:nvSpPr>
        <p:spPr bwMode="auto">
          <a:xfrm>
            <a:off x="5026025" y="2370138"/>
            <a:ext cx="1600200" cy="8001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0" y="0"/>
              </a:cxn>
              <a:cxn ang="0">
                <a:pos x="1488" y="0"/>
              </a:cxn>
              <a:cxn ang="0">
                <a:pos x="1488" y="240"/>
              </a:cxn>
              <a:cxn ang="0">
                <a:pos x="1296" y="336"/>
              </a:cxn>
              <a:cxn ang="0">
                <a:pos x="1104" y="240"/>
              </a:cxn>
              <a:cxn ang="0">
                <a:pos x="960" y="480"/>
              </a:cxn>
              <a:cxn ang="0">
                <a:pos x="576" y="240"/>
              </a:cxn>
              <a:cxn ang="0">
                <a:pos x="240" y="384"/>
              </a:cxn>
              <a:cxn ang="0">
                <a:pos x="0" y="336"/>
              </a:cxn>
            </a:cxnLst>
            <a:rect l="0" t="0" r="r" b="b"/>
            <a:pathLst>
              <a:path w="1488" h="480">
                <a:moveTo>
                  <a:pt x="0" y="336"/>
                </a:moveTo>
                <a:lnTo>
                  <a:pt x="0" y="0"/>
                </a:lnTo>
                <a:lnTo>
                  <a:pt x="1488" y="0"/>
                </a:lnTo>
                <a:lnTo>
                  <a:pt x="1488" y="240"/>
                </a:lnTo>
                <a:lnTo>
                  <a:pt x="1296" y="336"/>
                </a:lnTo>
                <a:lnTo>
                  <a:pt x="1104" y="240"/>
                </a:lnTo>
                <a:lnTo>
                  <a:pt x="960" y="480"/>
                </a:lnTo>
                <a:lnTo>
                  <a:pt x="576" y="240"/>
                </a:lnTo>
                <a:lnTo>
                  <a:pt x="240" y="384"/>
                </a:lnTo>
                <a:lnTo>
                  <a:pt x="0" y="336"/>
                </a:lnTo>
                <a:close/>
              </a:path>
            </a:pathLst>
          </a:custGeom>
          <a:pattFill prst="wdUpDiag">
            <a:fgClr>
              <a:srgbClr val="000000"/>
            </a:fgClr>
            <a:bgClr>
              <a:schemeClr val="bg1"/>
            </a:bgClr>
          </a:patt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3" name="Rectangle 25"/>
          <p:cNvSpPr>
            <a:spLocks noChangeArrowheads="1"/>
          </p:cNvSpPr>
          <p:nvPr/>
        </p:nvSpPr>
        <p:spPr bwMode="auto">
          <a:xfrm>
            <a:off x="5026025" y="1912938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19994" name="Rectangle 26" descr="40%"/>
          <p:cNvSpPr>
            <a:spLocks noChangeArrowheads="1"/>
          </p:cNvSpPr>
          <p:nvPr/>
        </p:nvSpPr>
        <p:spPr bwMode="auto">
          <a:xfrm>
            <a:off x="5026025" y="2141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5" name="Rectangle 27" descr="40%"/>
          <p:cNvSpPr>
            <a:spLocks noChangeArrowheads="1"/>
          </p:cNvSpPr>
          <p:nvPr/>
        </p:nvSpPr>
        <p:spPr bwMode="auto">
          <a:xfrm>
            <a:off x="5026025" y="16843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6" name="Rectangle 28" descr="40%"/>
          <p:cNvSpPr>
            <a:spLocks noChangeArrowheads="1"/>
          </p:cNvSpPr>
          <p:nvPr/>
        </p:nvSpPr>
        <p:spPr bwMode="auto">
          <a:xfrm>
            <a:off x="5026025" y="14557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19997" name="Text Box 29"/>
          <p:cNvSpPr txBox="1">
            <a:spLocks noChangeArrowheads="1"/>
          </p:cNvSpPr>
          <p:nvPr/>
        </p:nvSpPr>
        <p:spPr bwMode="auto">
          <a:xfrm>
            <a:off x="5026025" y="1074738"/>
            <a:ext cx="15763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19998" name="Line 30"/>
          <p:cNvSpPr>
            <a:spLocks noChangeShapeType="1"/>
          </p:cNvSpPr>
          <p:nvPr/>
        </p:nvSpPr>
        <p:spPr bwMode="auto">
          <a:xfrm flipV="1">
            <a:off x="6740525" y="4013200"/>
            <a:ext cx="0" cy="1684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9999" name="Rectangle 31"/>
          <p:cNvSpPr>
            <a:spLocks noChangeArrowheads="1"/>
          </p:cNvSpPr>
          <p:nvPr/>
        </p:nvSpPr>
        <p:spPr bwMode="auto">
          <a:xfrm>
            <a:off x="5026025" y="5006975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0" name="Rectangle 32" descr="40%"/>
          <p:cNvSpPr>
            <a:spLocks noChangeArrowheads="1"/>
          </p:cNvSpPr>
          <p:nvPr/>
        </p:nvSpPr>
        <p:spPr bwMode="auto">
          <a:xfrm>
            <a:off x="5026025" y="40465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1" name="Rectangle 33"/>
          <p:cNvSpPr>
            <a:spLocks noChangeArrowheads="1"/>
          </p:cNvSpPr>
          <p:nvPr/>
        </p:nvSpPr>
        <p:spPr bwMode="auto">
          <a:xfrm>
            <a:off x="5026025" y="4527550"/>
            <a:ext cx="1600200" cy="239713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2" name="Rectangle 34"/>
          <p:cNvSpPr>
            <a:spLocks noChangeArrowheads="1"/>
          </p:cNvSpPr>
          <p:nvPr/>
        </p:nvSpPr>
        <p:spPr bwMode="auto">
          <a:xfrm>
            <a:off x="5026025" y="4286250"/>
            <a:ext cx="1600200" cy="2413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3" name="Rectangle 35"/>
          <p:cNvSpPr>
            <a:spLocks noChangeArrowheads="1"/>
          </p:cNvSpPr>
          <p:nvPr/>
        </p:nvSpPr>
        <p:spPr bwMode="auto">
          <a:xfrm>
            <a:off x="5026025" y="3589338"/>
            <a:ext cx="1600200" cy="239712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DPN</a:t>
            </a:r>
          </a:p>
        </p:txBody>
      </p:sp>
      <p:sp>
        <p:nvSpPr>
          <p:cNvPr id="1620004" name="Rectangle 36" descr="40%"/>
          <p:cNvSpPr>
            <a:spLocks noChangeArrowheads="1"/>
          </p:cNvSpPr>
          <p:nvPr/>
        </p:nvSpPr>
        <p:spPr bwMode="auto">
          <a:xfrm>
            <a:off x="5026025" y="3817938"/>
            <a:ext cx="1600200" cy="239712"/>
          </a:xfrm>
          <a:prstGeom prst="rect">
            <a:avLst/>
          </a:prstGeom>
          <a:pattFill prst="pct40">
            <a:fgClr>
              <a:srgbClr val="FFCC66"/>
            </a:fgClr>
            <a:bgClr>
              <a:schemeClr val="bg1"/>
            </a:bgClr>
          </a:patt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1620005" name="Freeform 37"/>
          <p:cNvSpPr>
            <a:spLocks/>
          </p:cNvSpPr>
          <p:nvPr/>
        </p:nvSpPr>
        <p:spPr bwMode="auto">
          <a:xfrm>
            <a:off x="4556125" y="5626100"/>
            <a:ext cx="457200" cy="2540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0" y="0"/>
              </a:cxn>
              <a:cxn ang="0">
                <a:pos x="288" y="0"/>
              </a:cxn>
            </a:cxnLst>
            <a:rect l="0" t="0" r="r" b="b"/>
            <a:pathLst>
              <a:path w="288" h="160">
                <a:moveTo>
                  <a:pt x="0" y="160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0006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427038" y="1035050"/>
            <a:ext cx="4189412" cy="4754563"/>
          </a:xfrm>
          <a:noFill/>
          <a:ln/>
        </p:spPr>
        <p:txBody>
          <a:bodyPr/>
          <a:lstStyle/>
          <a:p>
            <a:pPr marL="342900" indent="-342900"/>
            <a:r>
              <a:rPr lang="en-US" altLang="ko-KR">
                <a:ea typeface="굴림" charset="-127"/>
                <a:cs typeface="굴림" charset="-127"/>
              </a:rPr>
              <a:t>Page Table Entry (PTE) contains:</a:t>
            </a:r>
          </a:p>
          <a:p>
            <a:pPr marL="742950" lvl="1" indent="-285750"/>
            <a:r>
              <a:rPr lang="en-US" altLang="ko-KR">
                <a:ea typeface="굴림" charset="-127"/>
                <a:cs typeface="굴림" charset="-127"/>
              </a:rPr>
              <a:t>A bit to indicate if a page exists</a:t>
            </a:r>
          </a:p>
          <a:p>
            <a:pPr marL="742950" lvl="1" indent="-285750"/>
            <a:r>
              <a:rPr lang="en-US" altLang="ko-KR">
                <a:ea typeface="굴림" charset="-127"/>
                <a:cs typeface="굴림" charset="-127"/>
              </a:rPr>
              <a:t>PPN (physical page number) for a memory-resident page</a:t>
            </a:r>
          </a:p>
          <a:p>
            <a:pPr marL="742950" lvl="1" indent="-285750"/>
            <a:r>
              <a:rPr lang="en-US" altLang="ko-KR">
                <a:ea typeface="굴림" charset="-127"/>
                <a:cs typeface="굴림" charset="-127"/>
              </a:rPr>
              <a:t>DPN (disk page number) for a page on the disk</a:t>
            </a:r>
          </a:p>
          <a:p>
            <a:pPr marL="742950" lvl="1" indent="-285750"/>
            <a:r>
              <a:rPr lang="en-US" altLang="ko-KR">
                <a:ea typeface="굴림" charset="-127"/>
                <a:cs typeface="굴림" charset="-127"/>
              </a:rPr>
              <a:t>Status bits for protection and usage</a:t>
            </a:r>
          </a:p>
          <a:p>
            <a:pPr marL="342900" indent="-342900">
              <a:spcBef>
                <a:spcPct val="0"/>
              </a:spcBef>
            </a:pPr>
            <a:r>
              <a:rPr lang="en-US" altLang="ko-KR">
                <a:ea typeface="굴림" charset="-127"/>
                <a:cs typeface="굴림" charset="-127"/>
              </a:rPr>
              <a:t>OS sets the Page Table Base Register whenever active user process changes</a:t>
            </a:r>
          </a:p>
          <a:p>
            <a:pPr marL="342900" indent="-342900"/>
            <a:endParaRPr lang="en-US" altLang="ko-KR">
              <a:ea typeface="굴림" charset="-127"/>
              <a:cs typeface="굴림" charset="-127"/>
            </a:endParaRPr>
          </a:p>
        </p:txBody>
      </p:sp>
      <p:sp>
        <p:nvSpPr>
          <p:cNvPr id="1620007" name="Rectangle 39" descr="40%"/>
          <p:cNvSpPr>
            <a:spLocks noChangeArrowheads="1"/>
          </p:cNvSpPr>
          <p:nvPr/>
        </p:nvSpPr>
        <p:spPr bwMode="auto">
          <a:xfrm>
            <a:off x="209550" y="2381250"/>
            <a:ext cx="1054100" cy="1905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0008" name="Rectangle 40"/>
          <p:cNvSpPr>
            <a:spLocks noChangeArrowheads="1"/>
          </p:cNvSpPr>
          <p:nvPr/>
        </p:nvSpPr>
        <p:spPr bwMode="auto">
          <a:xfrm>
            <a:off x="209550" y="2979738"/>
            <a:ext cx="1054100" cy="1905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E2E1-F3E4-A14C-AA4F-55A5FB46BF03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/>
              <a:t>Last </a:t>
            </a:r>
            <a:r>
              <a:rPr lang="en-US" smtClean="0"/>
              <a:t>time…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5207000"/>
          </a:xfrm>
        </p:spPr>
        <p:txBody>
          <a:bodyPr/>
          <a:lstStyle/>
          <a:p>
            <a:r>
              <a:rPr lang="en-US" sz="2800" dirty="0" smtClean="0"/>
              <a:t>Virtual memory organization</a:t>
            </a:r>
          </a:p>
          <a:p>
            <a:pPr lvl="1"/>
            <a:r>
              <a:rPr lang="en-US" sz="2200" dirty="0" smtClean="0"/>
              <a:t>Linear page table</a:t>
            </a:r>
          </a:p>
          <a:p>
            <a:pPr lvl="1"/>
            <a:r>
              <a:rPr lang="en-US" sz="2200" dirty="0" smtClean="0"/>
              <a:t>Hierarchical page table</a:t>
            </a:r>
          </a:p>
          <a:p>
            <a:r>
              <a:rPr lang="en-US" sz="2800" dirty="0" smtClean="0"/>
              <a:t>Page-table walk</a:t>
            </a:r>
          </a:p>
          <a:p>
            <a:pPr lvl="1"/>
            <a:r>
              <a:rPr lang="en-US" sz="2200" dirty="0" smtClean="0"/>
              <a:t>Software or hardware</a:t>
            </a:r>
          </a:p>
          <a:p>
            <a:r>
              <a:rPr lang="en-US" sz="2800" dirty="0" smtClean="0"/>
              <a:t>TLB</a:t>
            </a:r>
          </a:p>
          <a:p>
            <a:pPr lvl="1"/>
            <a:r>
              <a:rPr lang="en-US" sz="2200" dirty="0" smtClean="0"/>
              <a:t>Caches address translations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C1C-B9DC-C147-9AF6-8247FECD9DFD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372100" y="1570037"/>
            <a:ext cx="901700" cy="5080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384800" y="1087437"/>
            <a:ext cx="901700" cy="5080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xfrm>
            <a:off x="250825" y="76200"/>
            <a:ext cx="7648575" cy="6667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</a:t>
            </a:r>
          </a:p>
        </p:txBody>
      </p: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127375" y="3719512"/>
            <a:ext cx="1435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1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106988" y="4633912"/>
            <a:ext cx="1624012" cy="66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Level 2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>
                <a:solidFill>
                  <a:schemeClr val="accent2"/>
                </a:solidFill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6045200" y="5900737"/>
            <a:ext cx="14652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33099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primary memory </a:t>
            </a:r>
          </a:p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169863" y="2627312"/>
            <a:ext cx="24082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Root of the 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664325" y="2344737"/>
            <a:ext cx="8397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76800" y="2840037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b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228600" y="782637"/>
            <a:ext cx="21193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695325" y="3678237"/>
            <a:ext cx="15224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(Processor</a:t>
            </a:r>
          </a:p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Register)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318293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751013" y="1357312"/>
            <a:ext cx="2722562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p1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   </a:t>
            </a:r>
            <a:r>
              <a:rPr lang="en-US" altLang="ko-KR" sz="1800">
                <a:solidFill>
                  <a:schemeClr val="accent2"/>
                </a:solidFill>
                <a:ea typeface="굴림" charset="-127"/>
                <a:cs typeface="굴림" charset="-127"/>
              </a:rPr>
              <a:t>       </a:t>
            </a: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3127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3843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451100" y="1973262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10-bit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877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1DFB-0E95-3B42-BA39-EADE293DBBE6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9842" name="Rectangle 2" descr="40%"/>
          <p:cNvSpPr>
            <a:spLocks noChangeArrowheads="1"/>
          </p:cNvSpPr>
          <p:nvPr/>
        </p:nvSpPr>
        <p:spPr bwMode="auto">
          <a:xfrm>
            <a:off x="7594600" y="1282700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594600" y="1295400"/>
            <a:ext cx="901700" cy="965200"/>
            <a:chOff x="4784" y="584"/>
            <a:chExt cx="568" cy="608"/>
          </a:xfrm>
        </p:grpSpPr>
        <p:sp>
          <p:nvSpPr>
            <p:cNvPr id="1699844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45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46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47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9848" name="Rectangle 8" descr="40%"/>
          <p:cNvSpPr>
            <a:spLocks noChangeArrowheads="1"/>
          </p:cNvSpPr>
          <p:nvPr/>
        </p:nvSpPr>
        <p:spPr bwMode="auto">
          <a:xfrm>
            <a:off x="7594600" y="2349500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49" name="Rectangle 9" descr="40%"/>
          <p:cNvSpPr>
            <a:spLocks noChangeArrowheads="1"/>
          </p:cNvSpPr>
          <p:nvPr/>
        </p:nvSpPr>
        <p:spPr bwMode="auto">
          <a:xfrm>
            <a:off x="7594600" y="2362200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50" name="Line 10" descr="40%"/>
          <p:cNvSpPr>
            <a:spLocks noChangeShapeType="1"/>
          </p:cNvSpPr>
          <p:nvPr/>
        </p:nvSpPr>
        <p:spPr bwMode="auto">
          <a:xfrm>
            <a:off x="7594600" y="28479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51" name="Line 11" descr="40%"/>
          <p:cNvSpPr>
            <a:spLocks noChangeShapeType="1"/>
          </p:cNvSpPr>
          <p:nvPr/>
        </p:nvSpPr>
        <p:spPr bwMode="auto">
          <a:xfrm>
            <a:off x="7594600" y="31019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52" name="Line 12" descr="40%"/>
          <p:cNvSpPr>
            <a:spLocks noChangeShapeType="1"/>
          </p:cNvSpPr>
          <p:nvPr/>
        </p:nvSpPr>
        <p:spPr bwMode="auto">
          <a:xfrm>
            <a:off x="7594600" y="25955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53" name="Rectangle 13" descr="40%"/>
          <p:cNvSpPr>
            <a:spLocks noChangeArrowheads="1"/>
          </p:cNvSpPr>
          <p:nvPr/>
        </p:nvSpPr>
        <p:spPr bwMode="auto">
          <a:xfrm>
            <a:off x="7594600" y="2590800"/>
            <a:ext cx="904875" cy="257175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54" name="Rectangle 14" descr="Wide upward diagonal"/>
          <p:cNvSpPr>
            <a:spLocks noChangeArrowheads="1"/>
          </p:cNvSpPr>
          <p:nvPr/>
        </p:nvSpPr>
        <p:spPr bwMode="auto">
          <a:xfrm>
            <a:off x="5372100" y="2006600"/>
            <a:ext cx="901700" cy="5080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99855" name="Rectangle 15" descr="40%"/>
          <p:cNvSpPr>
            <a:spLocks noChangeArrowheads="1"/>
          </p:cNvSpPr>
          <p:nvPr/>
        </p:nvSpPr>
        <p:spPr bwMode="auto">
          <a:xfrm>
            <a:off x="5384800" y="1524000"/>
            <a:ext cx="901700" cy="5080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99856" name="Rectangle 16" descr="Wide upward diagonal"/>
          <p:cNvSpPr>
            <a:spLocks noChangeArrowheads="1"/>
          </p:cNvSpPr>
          <p:nvPr/>
        </p:nvSpPr>
        <p:spPr bwMode="auto">
          <a:xfrm>
            <a:off x="5359400" y="4267200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57" name="Rectangle 17" descr="Wide upward diagonal"/>
          <p:cNvSpPr>
            <a:spLocks noChangeArrowheads="1"/>
          </p:cNvSpPr>
          <p:nvPr/>
        </p:nvSpPr>
        <p:spPr bwMode="auto">
          <a:xfrm>
            <a:off x="5359400" y="4495800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58" name="Rectangle 18"/>
          <p:cNvSpPr>
            <a:spLocks noChangeArrowheads="1"/>
          </p:cNvSpPr>
          <p:nvPr/>
        </p:nvSpPr>
        <p:spPr bwMode="auto">
          <a:xfrm>
            <a:off x="5359400" y="40386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59" name="Rectangle 19"/>
          <p:cNvSpPr>
            <a:spLocks noChangeArrowheads="1"/>
          </p:cNvSpPr>
          <p:nvPr/>
        </p:nvSpPr>
        <p:spPr bwMode="auto">
          <a:xfrm>
            <a:off x="5359400" y="47244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60" name="Rectangle 20"/>
          <p:cNvSpPr>
            <a:spLocks noChangeArrowheads="1"/>
          </p:cNvSpPr>
          <p:nvPr/>
        </p:nvSpPr>
        <p:spPr bwMode="auto">
          <a:xfrm>
            <a:off x="1536700" y="1841500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61" name="Line 21"/>
          <p:cNvSpPr>
            <a:spLocks noChangeShapeType="1"/>
          </p:cNvSpPr>
          <p:nvPr/>
        </p:nvSpPr>
        <p:spPr bwMode="auto">
          <a:xfrm>
            <a:off x="6248400" y="3124200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594600" y="3429000"/>
            <a:ext cx="901700" cy="965200"/>
            <a:chOff x="4784" y="1928"/>
            <a:chExt cx="568" cy="608"/>
          </a:xfrm>
        </p:grpSpPr>
        <p:sp>
          <p:nvSpPr>
            <p:cNvPr id="1699863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64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65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66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594600" y="5562600"/>
            <a:ext cx="901700" cy="965200"/>
            <a:chOff x="4784" y="3272"/>
            <a:chExt cx="568" cy="608"/>
          </a:xfrm>
        </p:grpSpPr>
        <p:sp>
          <p:nvSpPr>
            <p:cNvPr id="1699868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69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70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871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9872" name="Rectangle 32"/>
          <p:cNvSpPr>
            <a:spLocks noGrp="1" noChangeArrowheads="1"/>
          </p:cNvSpPr>
          <p:nvPr>
            <p:ph type="title"/>
          </p:nvPr>
        </p:nvSpPr>
        <p:spPr>
          <a:xfrm>
            <a:off x="250825" y="512763"/>
            <a:ext cx="7648575" cy="6667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Hierarchical Page Table</a:t>
            </a:r>
          </a:p>
        </p:txBody>
      </p:sp>
      <p:sp>
        <p:nvSpPr>
          <p:cNvPr id="1699873" name="Rectangle 33"/>
          <p:cNvSpPr>
            <a:spLocks noChangeArrowheads="1"/>
          </p:cNvSpPr>
          <p:nvPr/>
        </p:nvSpPr>
        <p:spPr bwMode="auto">
          <a:xfrm>
            <a:off x="5384800" y="2755900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74" name="Rectangle 34"/>
          <p:cNvSpPr>
            <a:spLocks noChangeArrowheads="1"/>
          </p:cNvSpPr>
          <p:nvPr/>
        </p:nvSpPr>
        <p:spPr bwMode="auto">
          <a:xfrm>
            <a:off x="3327400" y="3048000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75" name="Rectangle 35"/>
          <p:cNvSpPr>
            <a:spLocks noChangeArrowheads="1"/>
          </p:cNvSpPr>
          <p:nvPr/>
        </p:nvSpPr>
        <p:spPr bwMode="auto">
          <a:xfrm>
            <a:off x="3127375" y="4156075"/>
            <a:ext cx="143510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Level 1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Page Table</a:t>
            </a:r>
          </a:p>
        </p:txBody>
      </p:sp>
      <p:sp>
        <p:nvSpPr>
          <p:cNvPr id="1699876" name="Rectangle 36"/>
          <p:cNvSpPr>
            <a:spLocks noChangeArrowheads="1"/>
          </p:cNvSpPr>
          <p:nvPr/>
        </p:nvSpPr>
        <p:spPr bwMode="auto">
          <a:xfrm>
            <a:off x="5106988" y="5070475"/>
            <a:ext cx="1624012" cy="6683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Level 2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Page Tables</a:t>
            </a:r>
            <a:r>
              <a:rPr lang="en-US" sz="2000" b="1">
                <a:solidFill>
                  <a:srgbClr val="B69CAC"/>
                </a:solidFill>
              </a:rPr>
              <a:t> </a:t>
            </a:r>
          </a:p>
        </p:txBody>
      </p:sp>
      <p:sp>
        <p:nvSpPr>
          <p:cNvPr id="1699877" name="Line 37"/>
          <p:cNvSpPr>
            <a:spLocks noChangeShapeType="1"/>
          </p:cNvSpPr>
          <p:nvPr/>
        </p:nvSpPr>
        <p:spPr bwMode="auto">
          <a:xfrm flipV="1">
            <a:off x="4241800" y="2514600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78" name="Rectangle 38"/>
          <p:cNvSpPr>
            <a:spLocks noChangeArrowheads="1"/>
          </p:cNvSpPr>
          <p:nvPr/>
        </p:nvSpPr>
        <p:spPr bwMode="auto">
          <a:xfrm>
            <a:off x="5384800" y="1524000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79" name="Rectangle 39"/>
          <p:cNvSpPr>
            <a:spLocks noChangeArrowheads="1"/>
          </p:cNvSpPr>
          <p:nvPr/>
        </p:nvSpPr>
        <p:spPr bwMode="auto">
          <a:xfrm>
            <a:off x="7594600" y="4483100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0" name="Rectangle 40" descr="40%"/>
          <p:cNvSpPr>
            <a:spLocks noChangeArrowheads="1"/>
          </p:cNvSpPr>
          <p:nvPr/>
        </p:nvSpPr>
        <p:spPr bwMode="auto">
          <a:xfrm>
            <a:off x="7594600" y="4495800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1" name="Line 41"/>
          <p:cNvSpPr>
            <a:spLocks noChangeShapeType="1"/>
          </p:cNvSpPr>
          <p:nvPr/>
        </p:nvSpPr>
        <p:spPr bwMode="auto">
          <a:xfrm>
            <a:off x="7594600" y="49815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2" name="Line 42"/>
          <p:cNvSpPr>
            <a:spLocks noChangeShapeType="1"/>
          </p:cNvSpPr>
          <p:nvPr/>
        </p:nvSpPr>
        <p:spPr bwMode="auto">
          <a:xfrm>
            <a:off x="7594600" y="52355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3" name="Line 43"/>
          <p:cNvSpPr>
            <a:spLocks noChangeShapeType="1"/>
          </p:cNvSpPr>
          <p:nvPr/>
        </p:nvSpPr>
        <p:spPr bwMode="auto">
          <a:xfrm>
            <a:off x="7594600" y="47291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4" name="Line 44"/>
          <p:cNvSpPr>
            <a:spLocks noChangeShapeType="1"/>
          </p:cNvSpPr>
          <p:nvPr/>
        </p:nvSpPr>
        <p:spPr bwMode="auto">
          <a:xfrm flipV="1">
            <a:off x="4191000" y="37338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5" name="Line 45"/>
          <p:cNvSpPr>
            <a:spLocks noChangeShapeType="1"/>
          </p:cNvSpPr>
          <p:nvPr/>
        </p:nvSpPr>
        <p:spPr bwMode="auto">
          <a:xfrm>
            <a:off x="4227513" y="3932238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6" name="Line 46"/>
          <p:cNvSpPr>
            <a:spLocks noChangeShapeType="1"/>
          </p:cNvSpPr>
          <p:nvPr/>
        </p:nvSpPr>
        <p:spPr bwMode="auto">
          <a:xfrm>
            <a:off x="6248400" y="1676400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7" name="Line 47"/>
          <p:cNvSpPr>
            <a:spLocks noChangeShapeType="1"/>
          </p:cNvSpPr>
          <p:nvPr/>
        </p:nvSpPr>
        <p:spPr bwMode="auto">
          <a:xfrm>
            <a:off x="6248400" y="1828800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8" name="Line 48"/>
          <p:cNvSpPr>
            <a:spLocks noChangeShapeType="1"/>
          </p:cNvSpPr>
          <p:nvPr/>
        </p:nvSpPr>
        <p:spPr bwMode="auto">
          <a:xfrm>
            <a:off x="6172200" y="3657600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89" name="Line 49"/>
          <p:cNvSpPr>
            <a:spLocks noChangeShapeType="1"/>
          </p:cNvSpPr>
          <p:nvPr/>
        </p:nvSpPr>
        <p:spPr bwMode="auto">
          <a:xfrm>
            <a:off x="6248400" y="4876800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90" name="Rectangle 50"/>
          <p:cNvSpPr>
            <a:spLocks noChangeArrowheads="1"/>
          </p:cNvSpPr>
          <p:nvPr/>
        </p:nvSpPr>
        <p:spPr bwMode="auto">
          <a:xfrm>
            <a:off x="6045200" y="6337300"/>
            <a:ext cx="14652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rgbClr val="B69CAC"/>
                </a:solidFill>
                <a:latin typeface="Verdana" charset="0"/>
              </a:rPr>
              <a:t>Data Pages</a:t>
            </a:r>
          </a:p>
        </p:txBody>
      </p:sp>
      <p:sp>
        <p:nvSpPr>
          <p:cNvPr id="1699891" name="Rectangle 51"/>
          <p:cNvSpPr>
            <a:spLocks noChangeArrowheads="1"/>
          </p:cNvSpPr>
          <p:nvPr/>
        </p:nvSpPr>
        <p:spPr bwMode="auto">
          <a:xfrm>
            <a:off x="696913" y="5410200"/>
            <a:ext cx="33099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page in primary memory 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page in secondary memory</a:t>
            </a:r>
          </a:p>
        </p:txBody>
      </p:sp>
      <p:sp>
        <p:nvSpPr>
          <p:cNvPr id="1699892" name="Rectangle 52"/>
          <p:cNvSpPr>
            <a:spLocks noChangeArrowheads="1"/>
          </p:cNvSpPr>
          <p:nvPr/>
        </p:nvSpPr>
        <p:spPr bwMode="auto">
          <a:xfrm>
            <a:off x="201613" y="5791200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93" name="Rectangle 53"/>
          <p:cNvSpPr>
            <a:spLocks noChangeArrowheads="1"/>
          </p:cNvSpPr>
          <p:nvPr/>
        </p:nvSpPr>
        <p:spPr bwMode="auto">
          <a:xfrm>
            <a:off x="169863" y="3063875"/>
            <a:ext cx="240823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Root of the Current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Page Table</a:t>
            </a:r>
          </a:p>
        </p:txBody>
      </p:sp>
      <p:sp>
        <p:nvSpPr>
          <p:cNvPr id="1699894" name="Line 54"/>
          <p:cNvSpPr>
            <a:spLocks noChangeShapeType="1"/>
          </p:cNvSpPr>
          <p:nvPr/>
        </p:nvSpPr>
        <p:spPr bwMode="auto">
          <a:xfrm>
            <a:off x="2133600" y="3937000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95" name="Line 55"/>
          <p:cNvSpPr>
            <a:spLocks noChangeShapeType="1"/>
          </p:cNvSpPr>
          <p:nvPr/>
        </p:nvSpPr>
        <p:spPr bwMode="auto">
          <a:xfrm flipH="1" flipV="1">
            <a:off x="3186113" y="3722688"/>
            <a:ext cx="0" cy="304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96" name="Line 56"/>
          <p:cNvSpPr>
            <a:spLocks noChangeShapeType="1"/>
          </p:cNvSpPr>
          <p:nvPr/>
        </p:nvSpPr>
        <p:spPr bwMode="auto">
          <a:xfrm flipH="1" flipV="1">
            <a:off x="5257800" y="3124200"/>
            <a:ext cx="0" cy="4968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97" name="Line 57"/>
          <p:cNvSpPr>
            <a:spLocks noChangeShapeType="1"/>
          </p:cNvSpPr>
          <p:nvPr/>
        </p:nvSpPr>
        <p:spPr bwMode="auto">
          <a:xfrm>
            <a:off x="7467600" y="2628900"/>
            <a:ext cx="0" cy="5969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898" name="Rectangle 58"/>
          <p:cNvSpPr>
            <a:spLocks noChangeArrowheads="1"/>
          </p:cNvSpPr>
          <p:nvPr/>
        </p:nvSpPr>
        <p:spPr bwMode="auto">
          <a:xfrm>
            <a:off x="2743200" y="3657600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rgbClr val="B69CAC"/>
                </a:solidFill>
                <a:latin typeface="Verdana" charset="0"/>
              </a:rPr>
              <a:t>p1</a:t>
            </a:r>
          </a:p>
        </p:txBody>
      </p:sp>
      <p:sp>
        <p:nvSpPr>
          <p:cNvPr id="1699899" name="Rectangle 59"/>
          <p:cNvSpPr>
            <a:spLocks noChangeArrowheads="1"/>
          </p:cNvSpPr>
          <p:nvPr/>
        </p:nvSpPr>
        <p:spPr bwMode="auto">
          <a:xfrm>
            <a:off x="6664325" y="2781300"/>
            <a:ext cx="839788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rgbClr val="B69CAC"/>
                </a:solidFill>
                <a:latin typeface="Verdana" charset="0"/>
              </a:rPr>
              <a:t>offset</a:t>
            </a:r>
          </a:p>
        </p:txBody>
      </p:sp>
      <p:sp>
        <p:nvSpPr>
          <p:cNvPr id="1699900" name="Rectangle 60"/>
          <p:cNvSpPr>
            <a:spLocks noChangeArrowheads="1"/>
          </p:cNvSpPr>
          <p:nvPr/>
        </p:nvSpPr>
        <p:spPr bwMode="auto">
          <a:xfrm>
            <a:off x="4876800" y="3276600"/>
            <a:ext cx="46831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b="1">
                <a:solidFill>
                  <a:srgbClr val="B69CAC"/>
                </a:solidFill>
                <a:latin typeface="Verdana" charset="0"/>
              </a:rPr>
              <a:t>p2</a:t>
            </a:r>
          </a:p>
        </p:txBody>
      </p:sp>
      <p:sp>
        <p:nvSpPr>
          <p:cNvPr id="1699901" name="Rectangle 61"/>
          <p:cNvSpPr>
            <a:spLocks noChangeArrowheads="1"/>
          </p:cNvSpPr>
          <p:nvPr/>
        </p:nvSpPr>
        <p:spPr bwMode="auto">
          <a:xfrm>
            <a:off x="228600" y="1219200"/>
            <a:ext cx="2119313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B69CAC"/>
                </a:solidFill>
                <a:latin typeface="Verdana" charset="0"/>
              </a:rPr>
              <a:t>Virtual Address</a:t>
            </a:r>
          </a:p>
        </p:txBody>
      </p:sp>
      <p:sp>
        <p:nvSpPr>
          <p:cNvPr id="1699902" name="Rectangle 62"/>
          <p:cNvSpPr>
            <a:spLocks noChangeArrowheads="1"/>
          </p:cNvSpPr>
          <p:nvPr/>
        </p:nvSpPr>
        <p:spPr bwMode="auto">
          <a:xfrm>
            <a:off x="695325" y="4114800"/>
            <a:ext cx="152241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B69CAC"/>
                </a:solidFill>
                <a:latin typeface="Verdana" charset="0"/>
              </a:rPr>
              <a:t>(Processor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B69CAC"/>
                </a:solidFill>
                <a:latin typeface="Verdana" charset="0"/>
              </a:rPr>
              <a:t>Register)</a:t>
            </a:r>
          </a:p>
        </p:txBody>
      </p:sp>
      <p:sp>
        <p:nvSpPr>
          <p:cNvPr id="1699903" name="Rectangle 63" descr="Wide upward diagonal"/>
          <p:cNvSpPr>
            <a:spLocks noChangeArrowheads="1"/>
          </p:cNvSpPr>
          <p:nvPr/>
        </p:nvSpPr>
        <p:spPr bwMode="auto">
          <a:xfrm>
            <a:off x="241300" y="6234113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04" name="Rectangle 64"/>
          <p:cNvSpPr>
            <a:spLocks noChangeArrowheads="1"/>
          </p:cNvSpPr>
          <p:nvPr/>
        </p:nvSpPr>
        <p:spPr bwMode="auto">
          <a:xfrm>
            <a:off x="671513" y="6172200"/>
            <a:ext cx="318293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PTE of a nonexistent page</a:t>
            </a:r>
          </a:p>
        </p:txBody>
      </p:sp>
      <p:sp>
        <p:nvSpPr>
          <p:cNvPr id="1699905" name="Rectangle 65" descr="Wide upward diagonal"/>
          <p:cNvSpPr>
            <a:spLocks noChangeArrowheads="1"/>
          </p:cNvSpPr>
          <p:nvPr/>
        </p:nvSpPr>
        <p:spPr bwMode="auto">
          <a:xfrm>
            <a:off x="3352800" y="3429000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06" name="Rectangle 66"/>
          <p:cNvSpPr>
            <a:spLocks noChangeArrowheads="1"/>
          </p:cNvSpPr>
          <p:nvPr/>
        </p:nvSpPr>
        <p:spPr bwMode="auto">
          <a:xfrm>
            <a:off x="3352800" y="3200400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07" name="Rectangle 67" descr="40%"/>
          <p:cNvSpPr>
            <a:spLocks noChangeArrowheads="1"/>
          </p:cNvSpPr>
          <p:nvPr/>
        </p:nvSpPr>
        <p:spPr bwMode="auto">
          <a:xfrm>
            <a:off x="3352800" y="3886200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08" name="Rectangle 68"/>
          <p:cNvSpPr>
            <a:spLocks noChangeArrowheads="1"/>
          </p:cNvSpPr>
          <p:nvPr/>
        </p:nvSpPr>
        <p:spPr bwMode="auto">
          <a:xfrm>
            <a:off x="3352800" y="3657600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09" name="Rectangle 69"/>
          <p:cNvSpPr>
            <a:spLocks noChangeArrowheads="1"/>
          </p:cNvSpPr>
          <p:nvPr/>
        </p:nvSpPr>
        <p:spPr bwMode="auto">
          <a:xfrm>
            <a:off x="5334000" y="32766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0" name="Rectangle 70" descr="Wide upward diagonal"/>
          <p:cNvSpPr>
            <a:spLocks noChangeArrowheads="1"/>
          </p:cNvSpPr>
          <p:nvPr/>
        </p:nvSpPr>
        <p:spPr bwMode="auto">
          <a:xfrm>
            <a:off x="5334000" y="2819400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1" name="Rectangle 71" descr="40%"/>
          <p:cNvSpPr>
            <a:spLocks noChangeArrowheads="1"/>
          </p:cNvSpPr>
          <p:nvPr/>
        </p:nvSpPr>
        <p:spPr bwMode="auto">
          <a:xfrm>
            <a:off x="5334000" y="3048000"/>
            <a:ext cx="898525" cy="244475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2" name="Rectangle 72"/>
          <p:cNvSpPr>
            <a:spLocks noChangeArrowheads="1"/>
          </p:cNvSpPr>
          <p:nvPr/>
        </p:nvSpPr>
        <p:spPr bwMode="auto">
          <a:xfrm>
            <a:off x="5334000" y="3505200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3" name="Rectangle 73"/>
          <p:cNvSpPr>
            <a:spLocks noChangeArrowheads="1"/>
          </p:cNvSpPr>
          <p:nvPr/>
        </p:nvSpPr>
        <p:spPr bwMode="auto">
          <a:xfrm>
            <a:off x="5384800" y="1536700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4" name="Line 74"/>
          <p:cNvSpPr>
            <a:spLocks noChangeShapeType="1"/>
          </p:cNvSpPr>
          <p:nvPr/>
        </p:nvSpPr>
        <p:spPr bwMode="auto">
          <a:xfrm>
            <a:off x="5384800" y="20224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5" name="Line 75"/>
          <p:cNvSpPr>
            <a:spLocks noChangeShapeType="1"/>
          </p:cNvSpPr>
          <p:nvPr/>
        </p:nvSpPr>
        <p:spPr bwMode="auto">
          <a:xfrm>
            <a:off x="5384800" y="2276475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6" name="Line 76"/>
          <p:cNvSpPr>
            <a:spLocks noChangeShapeType="1"/>
          </p:cNvSpPr>
          <p:nvPr/>
        </p:nvSpPr>
        <p:spPr bwMode="auto">
          <a:xfrm>
            <a:off x="5384800" y="1770063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7" name="Line 77"/>
          <p:cNvSpPr>
            <a:spLocks noChangeShapeType="1"/>
          </p:cNvSpPr>
          <p:nvPr/>
        </p:nvSpPr>
        <p:spPr bwMode="auto">
          <a:xfrm>
            <a:off x="3390900" y="18542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8" name="Line 78"/>
          <p:cNvSpPr>
            <a:spLocks noChangeShapeType="1"/>
          </p:cNvSpPr>
          <p:nvPr/>
        </p:nvSpPr>
        <p:spPr bwMode="auto">
          <a:xfrm>
            <a:off x="2438400" y="18542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19" name="Rectangle 79"/>
          <p:cNvSpPr>
            <a:spLocks noChangeArrowheads="1"/>
          </p:cNvSpPr>
          <p:nvPr/>
        </p:nvSpPr>
        <p:spPr bwMode="auto">
          <a:xfrm>
            <a:off x="1751013" y="1793875"/>
            <a:ext cx="2722562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p1</a:t>
            </a:r>
            <a:r>
              <a:rPr lang="en-US" sz="1800">
                <a:solidFill>
                  <a:srgbClr val="B69CAC"/>
                </a:solidFill>
              </a:rPr>
              <a:t>          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p2   </a:t>
            </a:r>
            <a:r>
              <a:rPr lang="en-US" sz="1800">
                <a:solidFill>
                  <a:srgbClr val="B69CAC"/>
                </a:solidFill>
              </a:rPr>
              <a:t>       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offset</a:t>
            </a:r>
          </a:p>
        </p:txBody>
      </p:sp>
      <p:sp>
        <p:nvSpPr>
          <p:cNvPr id="1699920" name="Text Box 80"/>
          <p:cNvSpPr txBox="1">
            <a:spLocks noChangeArrowheads="1"/>
          </p:cNvSpPr>
          <p:nvPr/>
        </p:nvSpPr>
        <p:spPr bwMode="auto">
          <a:xfrm>
            <a:off x="4267200" y="1520825"/>
            <a:ext cx="3127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B69CAC"/>
                </a:solidFill>
                <a:latin typeface="Verdana" charset="0"/>
              </a:rPr>
              <a:t>0</a:t>
            </a:r>
          </a:p>
        </p:txBody>
      </p:sp>
      <p:sp>
        <p:nvSpPr>
          <p:cNvPr id="1699921" name="Text Box 81"/>
          <p:cNvSpPr txBox="1">
            <a:spLocks noChangeArrowheads="1"/>
          </p:cNvSpPr>
          <p:nvPr/>
        </p:nvSpPr>
        <p:spPr bwMode="auto">
          <a:xfrm>
            <a:off x="33528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B69CAC"/>
                </a:solidFill>
                <a:latin typeface="Verdana" charset="0"/>
              </a:rPr>
              <a:t>11</a:t>
            </a:r>
          </a:p>
        </p:txBody>
      </p:sp>
      <p:sp>
        <p:nvSpPr>
          <p:cNvPr id="1699922" name="Text Box 82"/>
          <p:cNvSpPr txBox="1">
            <a:spLocks noChangeArrowheads="1"/>
          </p:cNvSpPr>
          <p:nvPr/>
        </p:nvSpPr>
        <p:spPr bwMode="auto">
          <a:xfrm>
            <a:off x="30480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B69CAC"/>
                </a:solidFill>
                <a:latin typeface="Verdana" charset="0"/>
              </a:rPr>
              <a:t>12</a:t>
            </a:r>
          </a:p>
        </p:txBody>
      </p:sp>
      <p:sp>
        <p:nvSpPr>
          <p:cNvPr id="1699923" name="Text Box 83"/>
          <p:cNvSpPr txBox="1">
            <a:spLocks noChangeArrowheads="1"/>
          </p:cNvSpPr>
          <p:nvPr/>
        </p:nvSpPr>
        <p:spPr bwMode="auto">
          <a:xfrm>
            <a:off x="23622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B69CAC"/>
                </a:solidFill>
                <a:latin typeface="Verdana" charset="0"/>
              </a:rPr>
              <a:t>21</a:t>
            </a:r>
          </a:p>
        </p:txBody>
      </p:sp>
      <p:sp>
        <p:nvSpPr>
          <p:cNvPr id="1699924" name="Text Box 84"/>
          <p:cNvSpPr txBox="1">
            <a:spLocks noChangeArrowheads="1"/>
          </p:cNvSpPr>
          <p:nvPr/>
        </p:nvSpPr>
        <p:spPr bwMode="auto">
          <a:xfrm>
            <a:off x="20574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B69CAC"/>
                </a:solidFill>
                <a:latin typeface="Verdana" charset="0"/>
              </a:rPr>
              <a:t>22</a:t>
            </a:r>
          </a:p>
        </p:txBody>
      </p:sp>
      <p:sp>
        <p:nvSpPr>
          <p:cNvPr id="1699925" name="Text Box 85"/>
          <p:cNvSpPr txBox="1">
            <a:spLocks noChangeArrowheads="1"/>
          </p:cNvSpPr>
          <p:nvPr/>
        </p:nvSpPr>
        <p:spPr bwMode="auto">
          <a:xfrm>
            <a:off x="1447800" y="1524000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B69CAC"/>
                </a:solidFill>
                <a:latin typeface="Verdana" charset="0"/>
              </a:rPr>
              <a:t>31</a:t>
            </a:r>
          </a:p>
        </p:txBody>
      </p:sp>
      <p:sp>
        <p:nvSpPr>
          <p:cNvPr id="1699926" name="AutoShape 86"/>
          <p:cNvSpPr>
            <a:spLocks/>
          </p:cNvSpPr>
          <p:nvPr/>
        </p:nvSpPr>
        <p:spPr bwMode="auto">
          <a:xfrm rot="5400000">
            <a:off x="1828800" y="1905000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27" name="Text Box 87"/>
          <p:cNvSpPr txBox="1">
            <a:spLocks noChangeArrowheads="1"/>
          </p:cNvSpPr>
          <p:nvPr/>
        </p:nvSpPr>
        <p:spPr bwMode="auto">
          <a:xfrm>
            <a:off x="1384300" y="2409825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10-bit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L1 index</a:t>
            </a:r>
          </a:p>
        </p:txBody>
      </p:sp>
      <p:sp>
        <p:nvSpPr>
          <p:cNvPr id="1699928" name="AutoShape 88"/>
          <p:cNvSpPr>
            <a:spLocks/>
          </p:cNvSpPr>
          <p:nvPr/>
        </p:nvSpPr>
        <p:spPr bwMode="auto">
          <a:xfrm rot="5400000">
            <a:off x="2743200" y="1905000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29" name="Text Box 89"/>
          <p:cNvSpPr txBox="1">
            <a:spLocks noChangeArrowheads="1"/>
          </p:cNvSpPr>
          <p:nvPr/>
        </p:nvSpPr>
        <p:spPr bwMode="auto">
          <a:xfrm>
            <a:off x="2451100" y="2409825"/>
            <a:ext cx="1158875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10-bit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L2 index</a:t>
            </a:r>
          </a:p>
        </p:txBody>
      </p:sp>
      <p:sp>
        <p:nvSpPr>
          <p:cNvPr id="1699930" name="Rectangle 90" descr="40%"/>
          <p:cNvSpPr>
            <a:spLocks noChangeArrowheads="1"/>
          </p:cNvSpPr>
          <p:nvPr/>
        </p:nvSpPr>
        <p:spPr bwMode="auto">
          <a:xfrm>
            <a:off x="188913" y="5448300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31" name="Rectangle 91" descr="40%"/>
          <p:cNvSpPr>
            <a:spLocks noChangeArrowheads="1"/>
          </p:cNvSpPr>
          <p:nvPr/>
        </p:nvSpPr>
        <p:spPr bwMode="auto">
          <a:xfrm>
            <a:off x="3352800" y="3657600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32" name="Rectangle 92" descr="40%"/>
          <p:cNvSpPr>
            <a:spLocks noChangeArrowheads="1"/>
          </p:cNvSpPr>
          <p:nvPr/>
        </p:nvSpPr>
        <p:spPr bwMode="auto">
          <a:xfrm>
            <a:off x="3352800" y="3213100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33" name="Rectangle 93" descr="40%"/>
          <p:cNvSpPr>
            <a:spLocks noChangeArrowheads="1"/>
          </p:cNvSpPr>
          <p:nvPr/>
        </p:nvSpPr>
        <p:spPr bwMode="auto">
          <a:xfrm>
            <a:off x="1206500" y="3797300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9934" name="Text Box 94"/>
          <p:cNvSpPr txBox="1">
            <a:spLocks noChangeArrowheads="1"/>
          </p:cNvSpPr>
          <p:nvPr/>
        </p:nvSpPr>
        <p:spPr bwMode="auto">
          <a:xfrm rot="-1741156">
            <a:off x="0" y="1819275"/>
            <a:ext cx="4310063" cy="1187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</a:rPr>
              <a:t>A program that traverses the page table needs a “no translation” addressing mode.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8EA-0582-DE44-B9DA-7E7916FBC1B0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Address Caches</a:t>
            </a:r>
          </a:p>
        </p:txBody>
      </p:sp>
      <p:sp>
        <p:nvSpPr>
          <p:cNvPr id="168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08500"/>
            <a:ext cx="7848600" cy="1600200"/>
          </a:xfrm>
          <a:ln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000"/>
              <a:t>one-step process in case of a hit (+)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/>
              <a:t>cache needs to be flushed on a context switch unless address space identifiers (ASIDs) included in tags (-)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i="1"/>
              <a:t>aliasing problems </a:t>
            </a:r>
            <a:r>
              <a:rPr lang="en-US" sz="2000"/>
              <a:t>due to the sharing of pages (-)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/>
              <a:t>maintaining cache coherence (-)   (</a:t>
            </a:r>
            <a:r>
              <a:rPr lang="en-US" sz="2000" i="1"/>
              <a:t>see</a:t>
            </a:r>
            <a:r>
              <a:rPr lang="en-US" sz="2000"/>
              <a:t> </a:t>
            </a:r>
            <a:r>
              <a:rPr lang="en-US" sz="2000" i="1"/>
              <a:t>later in course</a:t>
            </a:r>
            <a:r>
              <a:rPr lang="en-US" sz="2000"/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95413" y="1295400"/>
            <a:ext cx="5586412" cy="1155700"/>
            <a:chOff x="879" y="816"/>
            <a:chExt cx="3519" cy="728"/>
          </a:xfrm>
        </p:grpSpPr>
        <p:sp>
          <p:nvSpPr>
            <p:cNvPr id="1686533" name="Rectangle 5"/>
            <p:cNvSpPr>
              <a:spLocks noChangeArrowheads="1"/>
            </p:cNvSpPr>
            <p:nvPr/>
          </p:nvSpPr>
          <p:spPr bwMode="auto">
            <a:xfrm>
              <a:off x="2576" y="1016"/>
              <a:ext cx="752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34" name="Rectangle 6"/>
            <p:cNvSpPr>
              <a:spLocks noChangeArrowheads="1"/>
            </p:cNvSpPr>
            <p:nvPr/>
          </p:nvSpPr>
          <p:spPr bwMode="auto">
            <a:xfrm>
              <a:off x="879" y="1074"/>
              <a:ext cx="40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CPU</a:t>
              </a:r>
            </a:p>
          </p:txBody>
        </p:sp>
        <p:sp>
          <p:nvSpPr>
            <p:cNvPr id="1686535" name="Rectangle 7"/>
            <p:cNvSpPr>
              <a:spLocks noChangeArrowheads="1"/>
            </p:cNvSpPr>
            <p:nvPr/>
          </p:nvSpPr>
          <p:spPr bwMode="auto">
            <a:xfrm>
              <a:off x="912" y="1008"/>
              <a:ext cx="368" cy="3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36" name="Rectangle 8"/>
            <p:cNvSpPr>
              <a:spLocks noChangeArrowheads="1"/>
            </p:cNvSpPr>
            <p:nvPr/>
          </p:nvSpPr>
          <p:spPr bwMode="auto">
            <a:xfrm>
              <a:off x="2599" y="1002"/>
              <a:ext cx="693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Physical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Cache</a:t>
              </a:r>
            </a:p>
          </p:txBody>
        </p:sp>
        <p:sp>
          <p:nvSpPr>
            <p:cNvPr id="1686537" name="Rectangle 9"/>
            <p:cNvSpPr>
              <a:spLocks noChangeArrowheads="1"/>
            </p:cNvSpPr>
            <p:nvPr/>
          </p:nvSpPr>
          <p:spPr bwMode="auto">
            <a:xfrm>
              <a:off x="1839" y="1082"/>
              <a:ext cx="38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TLB</a:t>
              </a:r>
            </a:p>
          </p:txBody>
        </p:sp>
        <p:sp>
          <p:nvSpPr>
            <p:cNvPr id="1686538" name="Rectangle 10"/>
            <p:cNvSpPr>
              <a:spLocks noChangeArrowheads="1"/>
            </p:cNvSpPr>
            <p:nvPr/>
          </p:nvSpPr>
          <p:spPr bwMode="auto">
            <a:xfrm>
              <a:off x="1800" y="1016"/>
              <a:ext cx="480" cy="3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39" name="Rectangle 11"/>
            <p:cNvSpPr>
              <a:spLocks noChangeArrowheads="1"/>
            </p:cNvSpPr>
            <p:nvPr/>
          </p:nvSpPr>
          <p:spPr bwMode="auto">
            <a:xfrm>
              <a:off x="3758" y="1105"/>
              <a:ext cx="42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0" name="Rectangle 12"/>
            <p:cNvSpPr>
              <a:spLocks noChangeArrowheads="1"/>
            </p:cNvSpPr>
            <p:nvPr/>
          </p:nvSpPr>
          <p:spPr bwMode="auto">
            <a:xfrm>
              <a:off x="3728" y="936"/>
              <a:ext cx="656" cy="60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1" name="Line 13"/>
            <p:cNvSpPr>
              <a:spLocks noChangeShapeType="1"/>
            </p:cNvSpPr>
            <p:nvPr/>
          </p:nvSpPr>
          <p:spPr bwMode="auto">
            <a:xfrm>
              <a:off x="1304" y="1200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2" name="Line 14"/>
            <p:cNvSpPr>
              <a:spLocks noChangeShapeType="1"/>
            </p:cNvSpPr>
            <p:nvPr/>
          </p:nvSpPr>
          <p:spPr bwMode="auto">
            <a:xfrm>
              <a:off x="2288" y="1200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3" name="Rectangle 15"/>
            <p:cNvSpPr>
              <a:spLocks noChangeArrowheads="1"/>
            </p:cNvSpPr>
            <p:nvPr/>
          </p:nvSpPr>
          <p:spPr bwMode="auto">
            <a:xfrm>
              <a:off x="3703" y="1002"/>
              <a:ext cx="695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Primary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Memory</a:t>
              </a:r>
            </a:p>
          </p:txBody>
        </p:sp>
        <p:sp>
          <p:nvSpPr>
            <p:cNvPr id="1686544" name="Freeform 16"/>
            <p:cNvSpPr>
              <a:spLocks/>
            </p:cNvSpPr>
            <p:nvPr/>
          </p:nvSpPr>
          <p:spPr bwMode="auto">
            <a:xfrm>
              <a:off x="2376" y="864"/>
              <a:ext cx="1337" cy="337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0" y="0"/>
                </a:cxn>
                <a:cxn ang="0">
                  <a:pos x="1093" y="0"/>
                </a:cxn>
                <a:cxn ang="0">
                  <a:pos x="1093" y="336"/>
                </a:cxn>
                <a:cxn ang="0">
                  <a:pos x="1336" y="336"/>
                </a:cxn>
              </a:cxnLst>
              <a:rect l="0" t="0" r="r" b="b"/>
              <a:pathLst>
                <a:path w="1337" h="337">
                  <a:moveTo>
                    <a:pt x="0" y="336"/>
                  </a:moveTo>
                  <a:lnTo>
                    <a:pt x="0" y="0"/>
                  </a:lnTo>
                  <a:lnTo>
                    <a:pt x="1093" y="0"/>
                  </a:lnTo>
                  <a:lnTo>
                    <a:pt x="1093" y="336"/>
                  </a:lnTo>
                  <a:lnTo>
                    <a:pt x="1336" y="3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5" name="Rectangle 17"/>
            <p:cNvSpPr>
              <a:spLocks noChangeArrowheads="1"/>
            </p:cNvSpPr>
            <p:nvPr/>
          </p:nvSpPr>
          <p:spPr bwMode="auto">
            <a:xfrm>
              <a:off x="1335" y="986"/>
              <a:ext cx="31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VA</a:t>
              </a:r>
            </a:p>
          </p:txBody>
        </p:sp>
        <p:sp>
          <p:nvSpPr>
            <p:cNvPr id="1686546" name="Rectangle 18"/>
            <p:cNvSpPr>
              <a:spLocks noChangeArrowheads="1"/>
            </p:cNvSpPr>
            <p:nvPr/>
          </p:nvSpPr>
          <p:spPr bwMode="auto">
            <a:xfrm>
              <a:off x="3456" y="816"/>
              <a:ext cx="2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PA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950913" y="2657475"/>
            <a:ext cx="7889875" cy="1622425"/>
            <a:chOff x="599" y="1586"/>
            <a:chExt cx="4970" cy="1022"/>
          </a:xfrm>
        </p:grpSpPr>
        <p:sp>
          <p:nvSpPr>
            <p:cNvPr id="1686548" name="Rectangle 20"/>
            <p:cNvSpPr>
              <a:spLocks noChangeArrowheads="1"/>
            </p:cNvSpPr>
            <p:nvPr/>
          </p:nvSpPr>
          <p:spPr bwMode="auto">
            <a:xfrm>
              <a:off x="599" y="1586"/>
              <a:ext cx="4302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>
                  <a:latin typeface="Verdana" charset="0"/>
                </a:rPr>
                <a:t>Alternative: place the cache before the TLB</a:t>
              </a:r>
            </a:p>
          </p:txBody>
        </p: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887" y="1834"/>
              <a:ext cx="4682" cy="774"/>
              <a:chOff x="887" y="1834"/>
              <a:chExt cx="4682" cy="774"/>
            </a:xfrm>
          </p:grpSpPr>
          <p:sp>
            <p:nvSpPr>
              <p:cNvPr id="1686550" name="Rectangle 22"/>
              <p:cNvSpPr>
                <a:spLocks noChangeArrowheads="1"/>
              </p:cNvSpPr>
              <p:nvPr/>
            </p:nvSpPr>
            <p:spPr bwMode="auto">
              <a:xfrm>
                <a:off x="1568" y="2192"/>
                <a:ext cx="752" cy="36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51" name="Rectangle 23"/>
              <p:cNvSpPr>
                <a:spLocks noChangeArrowheads="1"/>
              </p:cNvSpPr>
              <p:nvPr/>
            </p:nvSpPr>
            <p:spPr bwMode="auto">
              <a:xfrm>
                <a:off x="887" y="2242"/>
                <a:ext cx="407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CPU</a:t>
                </a:r>
              </a:p>
            </p:txBody>
          </p:sp>
          <p:sp>
            <p:nvSpPr>
              <p:cNvPr id="1686552" name="Rectangle 24"/>
              <p:cNvSpPr>
                <a:spLocks noChangeArrowheads="1"/>
              </p:cNvSpPr>
              <p:nvPr/>
            </p:nvSpPr>
            <p:spPr bwMode="auto">
              <a:xfrm>
                <a:off x="912" y="2168"/>
                <a:ext cx="368" cy="36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53" name="Rectangle 25"/>
              <p:cNvSpPr>
                <a:spLocks noChangeArrowheads="1"/>
              </p:cNvSpPr>
              <p:nvPr/>
            </p:nvSpPr>
            <p:spPr bwMode="auto">
              <a:xfrm>
                <a:off x="1783" y="1834"/>
                <a:ext cx="311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VA</a:t>
                </a:r>
              </a:p>
            </p:txBody>
          </p:sp>
          <p:sp>
            <p:nvSpPr>
              <p:cNvPr id="1686554" name="Rectangle 26"/>
              <p:cNvSpPr>
                <a:spLocks noChangeArrowheads="1"/>
              </p:cNvSpPr>
              <p:nvPr/>
            </p:nvSpPr>
            <p:spPr bwMode="auto">
              <a:xfrm>
                <a:off x="4416" y="2160"/>
                <a:ext cx="1153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(StrongARM)</a:t>
                </a:r>
              </a:p>
            </p:txBody>
          </p:sp>
          <p:sp>
            <p:nvSpPr>
              <p:cNvPr id="1686555" name="Rectangle 27"/>
              <p:cNvSpPr>
                <a:spLocks noChangeArrowheads="1"/>
              </p:cNvSpPr>
              <p:nvPr/>
            </p:nvSpPr>
            <p:spPr bwMode="auto">
              <a:xfrm>
                <a:off x="1655" y="2178"/>
                <a:ext cx="587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Virtual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Cache</a:t>
                </a:r>
              </a:p>
            </p:txBody>
          </p:sp>
          <p:sp>
            <p:nvSpPr>
              <p:cNvPr id="1686556" name="Line 28"/>
              <p:cNvSpPr>
                <a:spLocks noChangeShapeType="1"/>
              </p:cNvSpPr>
              <p:nvPr/>
            </p:nvSpPr>
            <p:spPr bwMode="auto">
              <a:xfrm>
                <a:off x="1280" y="2376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57" name="Freeform 29"/>
              <p:cNvSpPr>
                <a:spLocks/>
              </p:cNvSpPr>
              <p:nvPr/>
            </p:nvSpPr>
            <p:spPr bwMode="auto">
              <a:xfrm>
                <a:off x="1368" y="2040"/>
                <a:ext cx="1337" cy="337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0" y="0"/>
                  </a:cxn>
                  <a:cxn ang="0">
                    <a:pos x="1093" y="0"/>
                  </a:cxn>
                  <a:cxn ang="0">
                    <a:pos x="1093" y="336"/>
                  </a:cxn>
                  <a:cxn ang="0">
                    <a:pos x="1336" y="336"/>
                  </a:cxn>
                </a:cxnLst>
                <a:rect l="0" t="0" r="r" b="b"/>
                <a:pathLst>
                  <a:path w="1337" h="337">
                    <a:moveTo>
                      <a:pt x="0" y="336"/>
                    </a:moveTo>
                    <a:lnTo>
                      <a:pt x="0" y="0"/>
                    </a:lnTo>
                    <a:lnTo>
                      <a:pt x="1093" y="0"/>
                    </a:lnTo>
                    <a:lnTo>
                      <a:pt x="1093" y="336"/>
                    </a:lnTo>
                    <a:lnTo>
                      <a:pt x="1336" y="336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58" name="Rectangle 30"/>
              <p:cNvSpPr>
                <a:spLocks noChangeArrowheads="1"/>
              </p:cNvSpPr>
              <p:nvPr/>
            </p:nvSpPr>
            <p:spPr bwMode="auto">
              <a:xfrm>
                <a:off x="3255" y="2162"/>
                <a:ext cx="299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PA</a:t>
                </a:r>
              </a:p>
            </p:txBody>
          </p:sp>
          <p:sp>
            <p:nvSpPr>
              <p:cNvPr id="1686559" name="Rectangle 31"/>
              <p:cNvSpPr>
                <a:spLocks noChangeArrowheads="1"/>
              </p:cNvSpPr>
              <p:nvPr/>
            </p:nvSpPr>
            <p:spPr bwMode="auto">
              <a:xfrm>
                <a:off x="2743" y="2266"/>
                <a:ext cx="382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TLB</a:t>
                </a:r>
              </a:p>
            </p:txBody>
          </p:sp>
          <p:sp>
            <p:nvSpPr>
              <p:cNvPr id="1686560" name="Rectangle 32"/>
              <p:cNvSpPr>
                <a:spLocks noChangeArrowheads="1"/>
              </p:cNvSpPr>
              <p:nvPr/>
            </p:nvSpPr>
            <p:spPr bwMode="auto">
              <a:xfrm>
                <a:off x="2704" y="2200"/>
                <a:ext cx="480" cy="36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61" name="Rectangle 33"/>
              <p:cNvSpPr>
                <a:spLocks noChangeArrowheads="1"/>
              </p:cNvSpPr>
              <p:nvPr/>
            </p:nvSpPr>
            <p:spPr bwMode="auto">
              <a:xfrm>
                <a:off x="3758" y="2169"/>
                <a:ext cx="420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62" name="Rectangle 34"/>
              <p:cNvSpPr>
                <a:spLocks noChangeArrowheads="1"/>
              </p:cNvSpPr>
              <p:nvPr/>
            </p:nvSpPr>
            <p:spPr bwMode="auto">
              <a:xfrm>
                <a:off x="3728" y="2000"/>
                <a:ext cx="656" cy="60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63" name="Rectangle 35"/>
              <p:cNvSpPr>
                <a:spLocks noChangeArrowheads="1"/>
              </p:cNvSpPr>
              <p:nvPr/>
            </p:nvSpPr>
            <p:spPr bwMode="auto">
              <a:xfrm>
                <a:off x="3703" y="2066"/>
                <a:ext cx="695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Primary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Memory</a:t>
                </a:r>
              </a:p>
            </p:txBody>
          </p:sp>
          <p:sp>
            <p:nvSpPr>
              <p:cNvPr id="1686564" name="Line 36"/>
              <p:cNvSpPr>
                <a:spLocks noChangeShapeType="1"/>
              </p:cNvSpPr>
              <p:nvPr/>
            </p:nvSpPr>
            <p:spPr bwMode="auto">
              <a:xfrm>
                <a:off x="3192" y="2368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6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871-E9A7-5D4D-B91D-FDADE166058E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153400" cy="990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Aliasing in Virtual-Address Caches</a:t>
            </a:r>
          </a:p>
        </p:txBody>
      </p:sp>
      <p:sp>
        <p:nvSpPr>
          <p:cNvPr id="1687555" name="Rectangle 3"/>
          <p:cNvSpPr>
            <a:spLocks noChangeArrowheads="1"/>
          </p:cNvSpPr>
          <p:nvPr/>
        </p:nvSpPr>
        <p:spPr bwMode="auto">
          <a:xfrm>
            <a:off x="549275" y="2195512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56" name="Rectangle 4"/>
          <p:cNvSpPr>
            <a:spLocks noChangeArrowheads="1"/>
          </p:cNvSpPr>
          <p:nvPr/>
        </p:nvSpPr>
        <p:spPr bwMode="auto">
          <a:xfrm>
            <a:off x="549275" y="1966912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57" name="Rectangle 5"/>
          <p:cNvSpPr>
            <a:spLocks noChangeArrowheads="1"/>
          </p:cNvSpPr>
          <p:nvPr/>
        </p:nvSpPr>
        <p:spPr bwMode="auto">
          <a:xfrm>
            <a:off x="549275" y="1738312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58" name="Rectangle 6"/>
          <p:cNvSpPr>
            <a:spLocks noChangeArrowheads="1"/>
          </p:cNvSpPr>
          <p:nvPr/>
        </p:nvSpPr>
        <p:spPr bwMode="auto">
          <a:xfrm>
            <a:off x="549275" y="1509712"/>
            <a:ext cx="9906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59" name="Rectangle 7"/>
          <p:cNvSpPr>
            <a:spLocks noChangeArrowheads="1"/>
          </p:cNvSpPr>
          <p:nvPr/>
        </p:nvSpPr>
        <p:spPr bwMode="auto">
          <a:xfrm>
            <a:off x="549275" y="3109912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0" name="Rectangle 8"/>
          <p:cNvSpPr>
            <a:spLocks noChangeArrowheads="1"/>
          </p:cNvSpPr>
          <p:nvPr/>
        </p:nvSpPr>
        <p:spPr bwMode="auto">
          <a:xfrm>
            <a:off x="549275" y="2881312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1" name="Rectangle 9"/>
          <p:cNvSpPr>
            <a:spLocks noChangeArrowheads="1"/>
          </p:cNvSpPr>
          <p:nvPr/>
        </p:nvSpPr>
        <p:spPr bwMode="auto">
          <a:xfrm>
            <a:off x="549275" y="2652712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2" name="Rectangle 10"/>
          <p:cNvSpPr>
            <a:spLocks noChangeArrowheads="1"/>
          </p:cNvSpPr>
          <p:nvPr/>
        </p:nvSpPr>
        <p:spPr bwMode="auto">
          <a:xfrm>
            <a:off x="549275" y="2424112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3" name="Rectangle 11"/>
          <p:cNvSpPr>
            <a:spLocks noChangeArrowheads="1"/>
          </p:cNvSpPr>
          <p:nvPr/>
        </p:nvSpPr>
        <p:spPr bwMode="auto">
          <a:xfrm>
            <a:off x="2005012" y="2757487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4" name="Rectangle 12"/>
          <p:cNvSpPr>
            <a:spLocks noChangeArrowheads="1"/>
          </p:cNvSpPr>
          <p:nvPr/>
        </p:nvSpPr>
        <p:spPr bwMode="auto">
          <a:xfrm>
            <a:off x="2005012" y="2528887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5" name="Rectangle 13"/>
          <p:cNvSpPr>
            <a:spLocks noChangeArrowheads="1"/>
          </p:cNvSpPr>
          <p:nvPr/>
        </p:nvSpPr>
        <p:spPr bwMode="auto">
          <a:xfrm>
            <a:off x="2005012" y="2300287"/>
            <a:ext cx="9906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6" name="Rectangle 14"/>
          <p:cNvSpPr>
            <a:spLocks noChangeArrowheads="1"/>
          </p:cNvSpPr>
          <p:nvPr/>
        </p:nvSpPr>
        <p:spPr bwMode="auto">
          <a:xfrm>
            <a:off x="2005012" y="2071687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7" name="Line 15"/>
          <p:cNvSpPr>
            <a:spLocks noChangeShapeType="1"/>
          </p:cNvSpPr>
          <p:nvPr/>
        </p:nvSpPr>
        <p:spPr bwMode="auto">
          <a:xfrm>
            <a:off x="1524000" y="1600200"/>
            <a:ext cx="481012" cy="9286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8" name="Line 16"/>
          <p:cNvSpPr>
            <a:spLocks noChangeShapeType="1"/>
          </p:cNvSpPr>
          <p:nvPr/>
        </p:nvSpPr>
        <p:spPr bwMode="auto">
          <a:xfrm flipH="1" flipV="1">
            <a:off x="2971800" y="2514598"/>
            <a:ext cx="533400" cy="4572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9" name="Text Box 17"/>
          <p:cNvSpPr txBox="1">
            <a:spLocks noChangeArrowheads="1"/>
          </p:cNvSpPr>
          <p:nvPr/>
        </p:nvSpPr>
        <p:spPr bwMode="auto">
          <a:xfrm>
            <a:off x="-12700" y="1433512"/>
            <a:ext cx="5508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baseline="-25000" dirty="0">
                <a:solidFill>
                  <a:srgbClr val="56127A"/>
                </a:solidFill>
                <a:latin typeface="Verdana" charset="0"/>
              </a:rPr>
              <a:t>1</a:t>
            </a:r>
          </a:p>
        </p:txBody>
      </p:sp>
      <p:sp>
        <p:nvSpPr>
          <p:cNvPr id="1687570" name="Line 18"/>
          <p:cNvSpPr>
            <a:spLocks noChangeShapeType="1"/>
          </p:cNvSpPr>
          <p:nvPr/>
        </p:nvSpPr>
        <p:spPr bwMode="auto">
          <a:xfrm>
            <a:off x="368299" y="1585912"/>
            <a:ext cx="1809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73" name="Text Box 21"/>
          <p:cNvSpPr txBox="1">
            <a:spLocks noChangeArrowheads="1"/>
          </p:cNvSpPr>
          <p:nvPr/>
        </p:nvSpPr>
        <p:spPr bwMode="auto">
          <a:xfrm>
            <a:off x="381000" y="1143000"/>
            <a:ext cx="14382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Page Table</a:t>
            </a:r>
          </a:p>
        </p:txBody>
      </p:sp>
      <p:sp>
        <p:nvSpPr>
          <p:cNvPr id="1687574" name="Text Box 22"/>
          <p:cNvSpPr txBox="1">
            <a:spLocks noChangeArrowheads="1"/>
          </p:cNvSpPr>
          <p:nvPr/>
        </p:nvSpPr>
        <p:spPr bwMode="auto">
          <a:xfrm>
            <a:off x="1752600" y="1676400"/>
            <a:ext cx="147796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Data Pages</a:t>
            </a:r>
          </a:p>
        </p:txBody>
      </p:sp>
      <p:sp>
        <p:nvSpPr>
          <p:cNvPr id="1687575" name="Text Box 23"/>
          <p:cNvSpPr txBox="1">
            <a:spLocks noChangeArrowheads="1"/>
          </p:cNvSpPr>
          <p:nvPr/>
        </p:nvSpPr>
        <p:spPr bwMode="auto">
          <a:xfrm>
            <a:off x="1524000" y="2286000"/>
            <a:ext cx="4460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56127A"/>
                </a:solidFill>
                <a:latin typeface="Verdana" charset="0"/>
              </a:rPr>
              <a:t>PA</a:t>
            </a:r>
            <a:endParaRPr lang="en-US" baseline="-25000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87576" name="Rectangle 24"/>
          <p:cNvSpPr>
            <a:spLocks noChangeArrowheads="1"/>
          </p:cNvSpPr>
          <p:nvPr/>
        </p:nvSpPr>
        <p:spPr bwMode="auto">
          <a:xfrm>
            <a:off x="4876800" y="15240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77" name="Rectangle 25"/>
          <p:cNvSpPr>
            <a:spLocks noChangeArrowheads="1"/>
          </p:cNvSpPr>
          <p:nvPr/>
        </p:nvSpPr>
        <p:spPr bwMode="auto">
          <a:xfrm>
            <a:off x="4876800" y="17526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baseline="-25000">
                <a:solidFill>
                  <a:srgbClr val="56127A"/>
                </a:solidFill>
                <a:latin typeface="Verdana" charset="0"/>
              </a:rPr>
              <a:t>1</a:t>
            </a:r>
          </a:p>
        </p:txBody>
      </p:sp>
      <p:sp>
        <p:nvSpPr>
          <p:cNvPr id="1687578" name="Rectangle 26"/>
          <p:cNvSpPr>
            <a:spLocks noChangeArrowheads="1"/>
          </p:cNvSpPr>
          <p:nvPr/>
        </p:nvSpPr>
        <p:spPr bwMode="auto">
          <a:xfrm>
            <a:off x="4876800" y="19812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79" name="Rectangle 27"/>
          <p:cNvSpPr>
            <a:spLocks noChangeArrowheads="1"/>
          </p:cNvSpPr>
          <p:nvPr/>
        </p:nvSpPr>
        <p:spPr bwMode="auto">
          <a:xfrm>
            <a:off x="4876800" y="24384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baseline="-25000">
                <a:solidFill>
                  <a:srgbClr val="56127A"/>
                </a:solidFill>
                <a:latin typeface="Verdana" charset="0"/>
              </a:rPr>
              <a:t>2</a:t>
            </a:r>
          </a:p>
        </p:txBody>
      </p:sp>
      <p:sp>
        <p:nvSpPr>
          <p:cNvPr id="1687580" name="Rectangle 28"/>
          <p:cNvSpPr>
            <a:spLocks noChangeArrowheads="1"/>
          </p:cNvSpPr>
          <p:nvPr/>
        </p:nvSpPr>
        <p:spPr bwMode="auto">
          <a:xfrm>
            <a:off x="4876800" y="22098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1" name="Rectangle 29"/>
          <p:cNvSpPr>
            <a:spLocks noChangeArrowheads="1"/>
          </p:cNvSpPr>
          <p:nvPr/>
        </p:nvSpPr>
        <p:spPr bwMode="auto">
          <a:xfrm>
            <a:off x="4876800" y="26670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2" name="Rectangle 30"/>
          <p:cNvSpPr>
            <a:spLocks noChangeArrowheads="1"/>
          </p:cNvSpPr>
          <p:nvPr/>
        </p:nvSpPr>
        <p:spPr bwMode="auto">
          <a:xfrm>
            <a:off x="5791200" y="15240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3" name="Rectangle 31"/>
          <p:cNvSpPr>
            <a:spLocks noChangeArrowheads="1"/>
          </p:cNvSpPr>
          <p:nvPr/>
        </p:nvSpPr>
        <p:spPr bwMode="auto">
          <a:xfrm>
            <a:off x="5791200" y="17526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1st Copy of Data at PA</a:t>
            </a:r>
            <a:endParaRPr lang="en-US" baseline="-25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87584" name="Rectangle 32"/>
          <p:cNvSpPr>
            <a:spLocks noChangeArrowheads="1"/>
          </p:cNvSpPr>
          <p:nvPr/>
        </p:nvSpPr>
        <p:spPr bwMode="auto">
          <a:xfrm>
            <a:off x="5791200" y="19812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5" name="Rectangle 33"/>
          <p:cNvSpPr>
            <a:spLocks noChangeArrowheads="1"/>
          </p:cNvSpPr>
          <p:nvPr/>
        </p:nvSpPr>
        <p:spPr bwMode="auto">
          <a:xfrm>
            <a:off x="5791200" y="24384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2nd Copy of Data at PA</a:t>
            </a:r>
          </a:p>
        </p:txBody>
      </p:sp>
      <p:sp>
        <p:nvSpPr>
          <p:cNvPr id="1687586" name="Rectangle 34"/>
          <p:cNvSpPr>
            <a:spLocks noChangeArrowheads="1"/>
          </p:cNvSpPr>
          <p:nvPr/>
        </p:nvSpPr>
        <p:spPr bwMode="auto">
          <a:xfrm>
            <a:off x="5791200" y="22098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7" name="Rectangle 35"/>
          <p:cNvSpPr>
            <a:spLocks noChangeArrowheads="1"/>
          </p:cNvSpPr>
          <p:nvPr/>
        </p:nvSpPr>
        <p:spPr bwMode="auto">
          <a:xfrm>
            <a:off x="5791200" y="26670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8" name="Text Box 36"/>
          <p:cNvSpPr txBox="1">
            <a:spLocks noChangeArrowheads="1"/>
          </p:cNvSpPr>
          <p:nvPr/>
        </p:nvSpPr>
        <p:spPr bwMode="auto">
          <a:xfrm>
            <a:off x="4999038" y="1157288"/>
            <a:ext cx="60483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Tag</a:t>
            </a:r>
          </a:p>
        </p:txBody>
      </p:sp>
      <p:sp>
        <p:nvSpPr>
          <p:cNvPr id="1687589" name="Text Box 37"/>
          <p:cNvSpPr txBox="1">
            <a:spLocks noChangeArrowheads="1"/>
          </p:cNvSpPr>
          <p:nvPr/>
        </p:nvSpPr>
        <p:spPr bwMode="auto">
          <a:xfrm>
            <a:off x="6808788" y="1157288"/>
            <a:ext cx="725487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Data</a:t>
            </a:r>
          </a:p>
        </p:txBody>
      </p:sp>
      <p:sp>
        <p:nvSpPr>
          <p:cNvPr id="1687590" name="Text Box 38"/>
          <p:cNvSpPr txBox="1">
            <a:spLocks noChangeArrowheads="1"/>
          </p:cNvSpPr>
          <p:nvPr/>
        </p:nvSpPr>
        <p:spPr bwMode="auto">
          <a:xfrm>
            <a:off x="838200" y="3429000"/>
            <a:ext cx="33528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Two virtual pages share one physical page</a:t>
            </a:r>
          </a:p>
        </p:txBody>
      </p:sp>
      <p:sp>
        <p:nvSpPr>
          <p:cNvPr id="1687591" name="Text Box 39"/>
          <p:cNvSpPr txBox="1">
            <a:spLocks noChangeArrowheads="1"/>
          </p:cNvSpPr>
          <p:nvPr/>
        </p:nvSpPr>
        <p:spPr bwMode="auto">
          <a:xfrm>
            <a:off x="4572000" y="2971800"/>
            <a:ext cx="4267200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Virtual cache can have two copies of same physical data. Writes to one copy not visible to reads of other!</a:t>
            </a:r>
          </a:p>
        </p:txBody>
      </p:sp>
      <p:sp>
        <p:nvSpPr>
          <p:cNvPr id="1687592" name="Text Box 40"/>
          <p:cNvSpPr txBox="1">
            <a:spLocks noChangeArrowheads="1"/>
          </p:cNvSpPr>
          <p:nvPr/>
        </p:nvSpPr>
        <p:spPr bwMode="auto">
          <a:xfrm>
            <a:off x="457200" y="4648200"/>
            <a:ext cx="8153400" cy="1800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latin typeface="Verdana" charset="0"/>
              </a:rPr>
              <a:t>General Solution: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Disallow aliases to coexist in cache</a:t>
            </a:r>
          </a:p>
          <a:p>
            <a:pPr algn="l">
              <a:lnSpc>
                <a:spcPct val="90000"/>
              </a:lnSpc>
            </a:pPr>
            <a:r>
              <a:rPr lang="en-US" sz="2000">
                <a:latin typeface="Verdana" charset="0"/>
              </a:rPr>
              <a:t>Software (i.e., OS) solution for direct-mapped cache</a:t>
            </a:r>
          </a:p>
          <a:p>
            <a:pPr lvl="1" algn="l">
              <a:lnSpc>
                <a:spcPct val="90000"/>
              </a:lnSpc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VAs of shared pages must agree in cache index bits; this ensures all VAs accessing same PA will conflict in direct-mapped cache (early SPARCs)</a:t>
            </a: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3521075" y="2271712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3521075" y="2043112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3521075" y="1814512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3521075" y="1585912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auto">
          <a:xfrm>
            <a:off x="3521075" y="3186112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3521075" y="2957512"/>
            <a:ext cx="990600" cy="228600"/>
          </a:xfrm>
          <a:prstGeom prst="rect">
            <a:avLst/>
          </a:prstGeom>
          <a:solidFill>
            <a:srgbClr val="FFD48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3521075" y="2728912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10"/>
          <p:cNvSpPr>
            <a:spLocks noChangeArrowheads="1"/>
          </p:cNvSpPr>
          <p:nvPr/>
        </p:nvSpPr>
        <p:spPr bwMode="auto">
          <a:xfrm>
            <a:off x="3521075" y="2500312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19"/>
          <p:cNvSpPr txBox="1">
            <a:spLocks noChangeArrowheads="1"/>
          </p:cNvSpPr>
          <p:nvPr/>
        </p:nvSpPr>
        <p:spPr bwMode="auto">
          <a:xfrm>
            <a:off x="2954337" y="2865437"/>
            <a:ext cx="550863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</p:txBody>
      </p:sp>
      <p:sp>
        <p:nvSpPr>
          <p:cNvPr id="68" name="Line 20"/>
          <p:cNvSpPr>
            <a:spLocks noChangeShapeType="1"/>
          </p:cNvSpPr>
          <p:nvPr/>
        </p:nvSpPr>
        <p:spPr bwMode="auto">
          <a:xfrm flipV="1">
            <a:off x="3352799" y="3033712"/>
            <a:ext cx="168275" cy="14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3352800" y="1219200"/>
            <a:ext cx="14382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Page 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759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BD13E-718A-3A45-8178-09E34FD5CB27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6763" cy="100488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Concurrent Access to TLB &amp; Cache</a:t>
            </a:r>
          </a:p>
        </p:txBody>
      </p:sp>
      <p:sp>
        <p:nvSpPr>
          <p:cNvPr id="1689603" name="Rectangle 3"/>
          <p:cNvSpPr>
            <a:spLocks noChangeArrowheads="1"/>
          </p:cNvSpPr>
          <p:nvPr/>
        </p:nvSpPr>
        <p:spPr bwMode="auto">
          <a:xfrm>
            <a:off x="685800" y="4800600"/>
            <a:ext cx="7769225" cy="17351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Index</a:t>
            </a:r>
            <a:r>
              <a:rPr lang="en-US" sz="2000">
                <a:solidFill>
                  <a:schemeClr val="accent2"/>
                </a:solidFill>
                <a:latin typeface="Verdana" charset="0"/>
              </a:rPr>
              <a:t> </a:t>
            </a:r>
            <a:r>
              <a:rPr lang="en-US" sz="2000">
                <a:latin typeface="Verdana" charset="0"/>
              </a:rPr>
              <a:t>L is available without consulting the TLB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 sz="2000">
                <a:latin typeface="Symbol" charset="2"/>
              </a:rPr>
              <a:t>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 and TLB accesses can begin simultaneously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Tag comparison is made after both accesses are completed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chemeClr val="bg2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800" i="1">
                <a:latin typeface="Verdana" charset="0"/>
              </a:rPr>
              <a:t>Cases:</a:t>
            </a:r>
            <a:r>
              <a:rPr lang="en-US" sz="2000" i="1">
                <a:solidFill>
                  <a:schemeClr val="accent2"/>
                </a:solidFill>
                <a:latin typeface="Verdana" charset="0"/>
              </a:rPr>
              <a:t> </a:t>
            </a:r>
            <a:r>
              <a:rPr lang="en-US" sz="2800" i="1">
                <a:solidFill>
                  <a:srgbClr val="56127A"/>
                </a:solidFill>
                <a:latin typeface="Verdana" charset="0"/>
              </a:rPr>
              <a:t>L + b = k,  L + b &lt; k,  L + b &gt; 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438" y="1287463"/>
            <a:ext cx="8335962" cy="3490912"/>
            <a:chOff x="125" y="811"/>
            <a:chExt cx="5251" cy="2199"/>
          </a:xfrm>
        </p:grpSpPr>
        <p:sp>
          <p:nvSpPr>
            <p:cNvPr id="1689605" name="Line 5"/>
            <p:cNvSpPr>
              <a:spLocks noChangeShapeType="1"/>
            </p:cNvSpPr>
            <p:nvPr/>
          </p:nvSpPr>
          <p:spPr bwMode="auto">
            <a:xfrm>
              <a:off x="5136" y="2052"/>
              <a:ext cx="0" cy="5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6" name="Line 6"/>
            <p:cNvSpPr>
              <a:spLocks noChangeShapeType="1"/>
            </p:cNvSpPr>
            <p:nvPr/>
          </p:nvSpPr>
          <p:spPr bwMode="auto">
            <a:xfrm>
              <a:off x="2676" y="1944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7" name="Rectangle 7"/>
            <p:cNvSpPr>
              <a:spLocks noChangeArrowheads="1"/>
            </p:cNvSpPr>
            <p:nvPr/>
          </p:nvSpPr>
          <p:spPr bwMode="auto">
            <a:xfrm>
              <a:off x="544" y="1056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8" name="Rectangle 8"/>
            <p:cNvSpPr>
              <a:spLocks noChangeArrowheads="1"/>
            </p:cNvSpPr>
            <p:nvPr/>
          </p:nvSpPr>
          <p:spPr bwMode="auto">
            <a:xfrm>
              <a:off x="2704" y="1048"/>
              <a:ext cx="792" cy="208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9" name="Rectangle 9"/>
            <p:cNvSpPr>
              <a:spLocks noChangeArrowheads="1"/>
            </p:cNvSpPr>
            <p:nvPr/>
          </p:nvSpPr>
          <p:spPr bwMode="auto">
            <a:xfrm>
              <a:off x="554" y="1048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          VPN                          L         b</a:t>
              </a:r>
            </a:p>
          </p:txBody>
        </p:sp>
        <p:sp>
          <p:nvSpPr>
            <p:cNvPr id="1689610" name="Line 10"/>
            <p:cNvSpPr>
              <a:spLocks noChangeShapeType="1"/>
            </p:cNvSpPr>
            <p:nvPr/>
          </p:nvSpPr>
          <p:spPr bwMode="auto">
            <a:xfrm>
              <a:off x="3486" y="1048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1" name="Line 11"/>
            <p:cNvSpPr>
              <a:spLocks noChangeShapeType="1"/>
            </p:cNvSpPr>
            <p:nvPr/>
          </p:nvSpPr>
          <p:spPr bwMode="auto">
            <a:xfrm>
              <a:off x="2432" y="106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2" name="Freeform 12"/>
            <p:cNvSpPr>
              <a:spLocks/>
            </p:cNvSpPr>
            <p:nvPr/>
          </p:nvSpPr>
          <p:spPr bwMode="auto">
            <a:xfrm>
              <a:off x="2712" y="944"/>
              <a:ext cx="761" cy="73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35" y="0"/>
                </a:cxn>
                <a:cxn ang="0">
                  <a:pos x="737" y="0"/>
                </a:cxn>
                <a:cxn ang="0">
                  <a:pos x="760" y="72"/>
                </a:cxn>
              </a:cxnLst>
              <a:rect l="0" t="0" r="r" b="b"/>
              <a:pathLst>
                <a:path w="761" h="73">
                  <a:moveTo>
                    <a:pt x="0" y="66"/>
                  </a:moveTo>
                  <a:lnTo>
                    <a:pt x="35" y="0"/>
                  </a:lnTo>
                  <a:lnTo>
                    <a:pt x="737" y="0"/>
                  </a:lnTo>
                  <a:lnTo>
                    <a:pt x="760" y="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3" name="Line 13"/>
            <p:cNvSpPr>
              <a:spLocks noChangeShapeType="1"/>
            </p:cNvSpPr>
            <p:nvPr/>
          </p:nvSpPr>
          <p:spPr bwMode="auto">
            <a:xfrm>
              <a:off x="2694" y="1056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4" name="Rectangle 14"/>
            <p:cNvSpPr>
              <a:spLocks noChangeArrowheads="1"/>
            </p:cNvSpPr>
            <p:nvPr/>
          </p:nvSpPr>
          <p:spPr bwMode="auto">
            <a:xfrm>
              <a:off x="1176" y="1400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TLB</a:t>
              </a:r>
            </a:p>
          </p:txBody>
        </p:sp>
        <p:sp>
          <p:nvSpPr>
            <p:cNvPr id="1689615" name="Line 15"/>
            <p:cNvSpPr>
              <a:spLocks noChangeShapeType="1"/>
            </p:cNvSpPr>
            <p:nvPr/>
          </p:nvSpPr>
          <p:spPr bwMode="auto">
            <a:xfrm flipH="1">
              <a:off x="1572" y="125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6" name="Rectangle 16"/>
            <p:cNvSpPr>
              <a:spLocks noChangeArrowheads="1"/>
            </p:cNvSpPr>
            <p:nvPr/>
          </p:nvSpPr>
          <p:spPr bwMode="auto">
            <a:xfrm>
              <a:off x="3936" y="1368"/>
              <a:ext cx="1440" cy="6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Direct-map Cache 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</a:t>
              </a:r>
              <a:r>
                <a:rPr lang="en-US" sz="1800" baseline="30000">
                  <a:latin typeface="Verdana" charset="0"/>
                </a:rPr>
                <a:t>L</a:t>
              </a:r>
              <a:r>
                <a:rPr lang="en-US" sz="1800" baseline="-25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blocks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</a:t>
              </a:r>
              <a:r>
                <a:rPr lang="en-US" sz="1800" baseline="30000">
                  <a:latin typeface="Verdana" charset="0"/>
                </a:rPr>
                <a:t>b</a:t>
              </a:r>
              <a:r>
                <a:rPr lang="en-US" sz="1800">
                  <a:latin typeface="Verdana" charset="0"/>
                </a:rPr>
                <a:t>-byte block</a:t>
              </a:r>
            </a:p>
          </p:txBody>
        </p:sp>
        <p:sp>
          <p:nvSpPr>
            <p:cNvPr id="1689617" name="Rectangle 17"/>
            <p:cNvSpPr>
              <a:spLocks noChangeArrowheads="1"/>
            </p:cNvSpPr>
            <p:nvPr/>
          </p:nvSpPr>
          <p:spPr bwMode="auto">
            <a:xfrm>
              <a:off x="502" y="1928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8" name="Rectangle 18"/>
            <p:cNvSpPr>
              <a:spLocks noChangeArrowheads="1"/>
            </p:cNvSpPr>
            <p:nvPr/>
          </p:nvSpPr>
          <p:spPr bwMode="auto">
            <a:xfrm>
              <a:off x="512" y="1928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           PPN                      Page Offset</a:t>
              </a:r>
            </a:p>
          </p:txBody>
        </p:sp>
        <p:sp>
          <p:nvSpPr>
            <p:cNvPr id="1689619" name="Line 19"/>
            <p:cNvSpPr>
              <a:spLocks noChangeShapeType="1"/>
            </p:cNvSpPr>
            <p:nvPr/>
          </p:nvSpPr>
          <p:spPr bwMode="auto">
            <a:xfrm>
              <a:off x="2390" y="1936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0" name="Line 20"/>
            <p:cNvSpPr>
              <a:spLocks noChangeShapeType="1"/>
            </p:cNvSpPr>
            <p:nvPr/>
          </p:nvSpPr>
          <p:spPr bwMode="auto">
            <a:xfrm>
              <a:off x="3104" y="1360"/>
              <a:ext cx="0" cy="5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1" name="Line 21"/>
            <p:cNvSpPr>
              <a:spLocks noChangeShapeType="1"/>
            </p:cNvSpPr>
            <p:nvPr/>
          </p:nvSpPr>
          <p:spPr bwMode="auto">
            <a:xfrm>
              <a:off x="1568" y="1796"/>
              <a:ext cx="0" cy="1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2" name="Oval 22"/>
            <p:cNvSpPr>
              <a:spLocks noChangeArrowheads="1"/>
            </p:cNvSpPr>
            <p:nvPr/>
          </p:nvSpPr>
          <p:spPr bwMode="auto">
            <a:xfrm>
              <a:off x="2880" y="2424"/>
              <a:ext cx="774" cy="29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3200">
                  <a:solidFill>
                    <a:srgbClr val="56127A"/>
                  </a:solidFill>
                  <a:latin typeface="Verdana" charset="0"/>
                </a:rPr>
                <a:t>=</a:t>
              </a:r>
            </a:p>
          </p:txBody>
        </p:sp>
        <p:sp>
          <p:nvSpPr>
            <p:cNvPr id="1689623" name="Freeform 23"/>
            <p:cNvSpPr>
              <a:spLocks/>
            </p:cNvSpPr>
            <p:nvPr/>
          </p:nvSpPr>
          <p:spPr bwMode="auto">
            <a:xfrm>
              <a:off x="1566" y="2249"/>
              <a:ext cx="1314" cy="3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2"/>
                </a:cxn>
                <a:cxn ang="0">
                  <a:pos x="1200" y="312"/>
                </a:cxn>
              </a:cxnLst>
              <a:rect l="0" t="0" r="r" b="b"/>
              <a:pathLst>
                <a:path w="1201" h="313">
                  <a:moveTo>
                    <a:pt x="0" y="0"/>
                  </a:moveTo>
                  <a:lnTo>
                    <a:pt x="0" y="312"/>
                  </a:lnTo>
                  <a:lnTo>
                    <a:pt x="1200" y="3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4" name="Freeform 24"/>
            <p:cNvSpPr>
              <a:spLocks/>
            </p:cNvSpPr>
            <p:nvPr/>
          </p:nvSpPr>
          <p:spPr bwMode="auto">
            <a:xfrm>
              <a:off x="3664" y="2056"/>
              <a:ext cx="673" cy="512"/>
            </a:xfrm>
            <a:custGeom>
              <a:avLst/>
              <a:gdLst/>
              <a:ahLst/>
              <a:cxnLst>
                <a:cxn ang="0">
                  <a:pos x="672" y="0"/>
                </a:cxn>
                <a:cxn ang="0">
                  <a:pos x="672" y="760"/>
                </a:cxn>
                <a:cxn ang="0">
                  <a:pos x="0" y="760"/>
                </a:cxn>
              </a:cxnLst>
              <a:rect l="0" t="0" r="r" b="b"/>
              <a:pathLst>
                <a:path w="673" h="761">
                  <a:moveTo>
                    <a:pt x="672" y="0"/>
                  </a:moveTo>
                  <a:lnTo>
                    <a:pt x="672" y="760"/>
                  </a:lnTo>
                  <a:lnTo>
                    <a:pt x="0" y="76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5" name="Line 25"/>
            <p:cNvSpPr>
              <a:spLocks noChangeShapeType="1"/>
            </p:cNvSpPr>
            <p:nvPr/>
          </p:nvSpPr>
          <p:spPr bwMode="auto">
            <a:xfrm>
              <a:off x="3264" y="271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6" name="Rectangle 26"/>
            <p:cNvSpPr>
              <a:spLocks noChangeArrowheads="1"/>
            </p:cNvSpPr>
            <p:nvPr/>
          </p:nvSpPr>
          <p:spPr bwMode="auto">
            <a:xfrm>
              <a:off x="2736" y="2762"/>
              <a:ext cx="409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hit?</a:t>
              </a:r>
            </a:p>
          </p:txBody>
        </p:sp>
        <p:sp>
          <p:nvSpPr>
            <p:cNvPr id="1689627" name="Rectangle 27"/>
            <p:cNvSpPr>
              <a:spLocks noChangeArrowheads="1"/>
            </p:cNvSpPr>
            <p:nvPr/>
          </p:nvSpPr>
          <p:spPr bwMode="auto">
            <a:xfrm>
              <a:off x="4848" y="2616"/>
              <a:ext cx="49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Data</a:t>
              </a:r>
            </a:p>
          </p:txBody>
        </p:sp>
        <p:sp>
          <p:nvSpPr>
            <p:cNvPr id="1689628" name="Rectangle 28"/>
            <p:cNvSpPr>
              <a:spLocks noChangeArrowheads="1"/>
            </p:cNvSpPr>
            <p:nvPr/>
          </p:nvSpPr>
          <p:spPr bwMode="auto">
            <a:xfrm>
              <a:off x="3641" y="2616"/>
              <a:ext cx="110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Physical Tag</a:t>
              </a:r>
            </a:p>
          </p:txBody>
        </p:sp>
        <p:sp>
          <p:nvSpPr>
            <p:cNvPr id="1689629" name="Freeform 29"/>
            <p:cNvSpPr>
              <a:spLocks/>
            </p:cNvSpPr>
            <p:nvPr/>
          </p:nvSpPr>
          <p:spPr bwMode="auto">
            <a:xfrm>
              <a:off x="518" y="2168"/>
              <a:ext cx="216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1" y="80"/>
                </a:cxn>
                <a:cxn ang="0">
                  <a:pos x="2096" y="80"/>
                </a:cxn>
                <a:cxn ang="0">
                  <a:pos x="2160" y="0"/>
                </a:cxn>
              </a:cxnLst>
              <a:rect l="0" t="0" r="r" b="b"/>
              <a:pathLst>
                <a:path w="2161" h="81">
                  <a:moveTo>
                    <a:pt x="0" y="6"/>
                  </a:moveTo>
                  <a:lnTo>
                    <a:pt x="101" y="80"/>
                  </a:lnTo>
                  <a:lnTo>
                    <a:pt x="2096" y="80"/>
                  </a:lnTo>
                  <a:lnTo>
                    <a:pt x="216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0" name="Rectangle 30"/>
            <p:cNvSpPr>
              <a:spLocks noChangeArrowheads="1"/>
            </p:cNvSpPr>
            <p:nvPr/>
          </p:nvSpPr>
          <p:spPr bwMode="auto">
            <a:xfrm>
              <a:off x="1100" y="2370"/>
              <a:ext cx="40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Tag</a:t>
              </a:r>
            </a:p>
          </p:txBody>
        </p:sp>
        <p:sp>
          <p:nvSpPr>
            <p:cNvPr id="1689631" name="Rectangle 31"/>
            <p:cNvSpPr>
              <a:spLocks noChangeArrowheads="1"/>
            </p:cNvSpPr>
            <p:nvPr/>
          </p:nvSpPr>
          <p:spPr bwMode="auto">
            <a:xfrm>
              <a:off x="144" y="984"/>
              <a:ext cx="33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VA</a:t>
              </a:r>
            </a:p>
          </p:txBody>
        </p:sp>
        <p:sp>
          <p:nvSpPr>
            <p:cNvPr id="1689632" name="Rectangle 32"/>
            <p:cNvSpPr>
              <a:spLocks noChangeArrowheads="1"/>
            </p:cNvSpPr>
            <p:nvPr/>
          </p:nvSpPr>
          <p:spPr bwMode="auto">
            <a:xfrm>
              <a:off x="125" y="1879"/>
              <a:ext cx="32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PA</a:t>
              </a:r>
            </a:p>
          </p:txBody>
        </p:sp>
        <p:sp>
          <p:nvSpPr>
            <p:cNvPr id="1689633" name="Freeform 33"/>
            <p:cNvSpPr>
              <a:spLocks/>
            </p:cNvSpPr>
            <p:nvPr/>
          </p:nvSpPr>
          <p:spPr bwMode="auto">
            <a:xfrm>
              <a:off x="2448" y="1280"/>
              <a:ext cx="128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0" y="80"/>
                </a:cxn>
                <a:cxn ang="0">
                  <a:pos x="1242" y="80"/>
                </a:cxn>
                <a:cxn ang="0">
                  <a:pos x="1280" y="0"/>
                </a:cxn>
              </a:cxnLst>
              <a:rect l="0" t="0" r="r" b="b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4" name="Rectangle 34"/>
            <p:cNvSpPr>
              <a:spLocks noChangeArrowheads="1"/>
            </p:cNvSpPr>
            <p:nvPr/>
          </p:nvSpPr>
          <p:spPr bwMode="auto">
            <a:xfrm>
              <a:off x="4567" y="811"/>
              <a:ext cx="640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Virtual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Index</a:t>
              </a:r>
            </a:p>
          </p:txBody>
        </p:sp>
        <p:sp>
          <p:nvSpPr>
            <p:cNvPr id="1689635" name="Freeform 35"/>
            <p:cNvSpPr>
              <a:spLocks/>
            </p:cNvSpPr>
            <p:nvPr/>
          </p:nvSpPr>
          <p:spPr bwMode="auto">
            <a:xfrm>
              <a:off x="3104" y="848"/>
              <a:ext cx="1449" cy="512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0"/>
                </a:cxn>
                <a:cxn ang="0">
                  <a:pos x="1448" y="0"/>
                </a:cxn>
                <a:cxn ang="0">
                  <a:pos x="1448" y="536"/>
                </a:cxn>
              </a:cxnLst>
              <a:rect l="0" t="0" r="r" b="b"/>
              <a:pathLst>
                <a:path w="1449" h="537">
                  <a:moveTo>
                    <a:pt x="0" y="77"/>
                  </a:moveTo>
                  <a:lnTo>
                    <a:pt x="0" y="0"/>
                  </a:lnTo>
                  <a:lnTo>
                    <a:pt x="1448" y="0"/>
                  </a:lnTo>
                  <a:lnTo>
                    <a:pt x="1448" y="5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6" name="Line 36"/>
            <p:cNvSpPr>
              <a:spLocks noChangeShapeType="1"/>
            </p:cNvSpPr>
            <p:nvPr/>
          </p:nvSpPr>
          <p:spPr bwMode="auto">
            <a:xfrm flipH="1">
              <a:off x="3056" y="1592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7" name="Rectangle 37"/>
            <p:cNvSpPr>
              <a:spLocks noChangeArrowheads="1"/>
            </p:cNvSpPr>
            <p:nvPr/>
          </p:nvSpPr>
          <p:spPr bwMode="auto">
            <a:xfrm>
              <a:off x="3152" y="1496"/>
              <a:ext cx="1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4D6E-CA00-414E-8EB9-BE500EA627FD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07400" cy="10795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/>
              <a:t>Virtual-Index Physical-Tag Caches: </a:t>
            </a:r>
            <a:r>
              <a:rPr lang="en-US" sz="2400"/>
              <a:t>Associative Organization</a:t>
            </a:r>
          </a:p>
        </p:txBody>
      </p:sp>
      <p:sp>
        <p:nvSpPr>
          <p:cNvPr id="1690627" name="Rectangle 3"/>
          <p:cNvSpPr>
            <a:spLocks noChangeArrowheads="1"/>
          </p:cNvSpPr>
          <p:nvPr/>
        </p:nvSpPr>
        <p:spPr bwMode="auto">
          <a:xfrm>
            <a:off x="914400" y="6022975"/>
            <a:ext cx="723900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chemeClr val="tx2"/>
                </a:solidFill>
                <a:latin typeface="Verdana" charset="0"/>
              </a:rPr>
              <a:t>How does this scheme scale to larger caches?</a:t>
            </a:r>
            <a:endParaRPr lang="en-US" sz="2400">
              <a:solidFill>
                <a:schemeClr val="tx2"/>
              </a:solidFill>
              <a:latin typeface="Verdana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1498600"/>
            <a:ext cx="8780463" cy="4064000"/>
            <a:chOff x="144" y="824"/>
            <a:chExt cx="5531" cy="2560"/>
          </a:xfrm>
        </p:grpSpPr>
        <p:sp>
          <p:nvSpPr>
            <p:cNvPr id="1690629" name="Rectangle 5"/>
            <p:cNvSpPr>
              <a:spLocks noChangeArrowheads="1"/>
            </p:cNvSpPr>
            <p:nvPr/>
          </p:nvSpPr>
          <p:spPr bwMode="auto">
            <a:xfrm>
              <a:off x="512" y="992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0" name="Rectangle 6" descr="Dark upward diagonal"/>
            <p:cNvSpPr>
              <a:spLocks noChangeArrowheads="1"/>
            </p:cNvSpPr>
            <p:nvPr/>
          </p:nvSpPr>
          <p:spPr bwMode="auto">
            <a:xfrm>
              <a:off x="2400" y="992"/>
              <a:ext cx="1064" cy="208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1" name="Rectangle 7"/>
            <p:cNvSpPr>
              <a:spLocks noChangeArrowheads="1"/>
            </p:cNvSpPr>
            <p:nvPr/>
          </p:nvSpPr>
          <p:spPr bwMode="auto">
            <a:xfrm>
              <a:off x="522" y="992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           VPN          a       L = k-b       b</a:t>
              </a:r>
            </a:p>
          </p:txBody>
        </p:sp>
        <p:sp>
          <p:nvSpPr>
            <p:cNvPr id="1690632" name="Line 8" descr="Dark upward diagonal"/>
            <p:cNvSpPr>
              <a:spLocks noChangeShapeType="1"/>
            </p:cNvSpPr>
            <p:nvPr/>
          </p:nvSpPr>
          <p:spPr bwMode="auto">
            <a:xfrm>
              <a:off x="3454" y="992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3" name="Line 9" descr="Dark upward diagonal"/>
            <p:cNvSpPr>
              <a:spLocks noChangeShapeType="1"/>
            </p:cNvSpPr>
            <p:nvPr/>
          </p:nvSpPr>
          <p:spPr bwMode="auto">
            <a:xfrm>
              <a:off x="2400" y="1000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4" name="Freeform 10"/>
            <p:cNvSpPr>
              <a:spLocks/>
            </p:cNvSpPr>
            <p:nvPr/>
          </p:nvSpPr>
          <p:spPr bwMode="auto">
            <a:xfrm>
              <a:off x="2408" y="912"/>
              <a:ext cx="1041" cy="65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48" y="0"/>
                </a:cxn>
                <a:cxn ang="0">
                  <a:pos x="1009" y="0"/>
                </a:cxn>
                <a:cxn ang="0">
                  <a:pos x="1040" y="64"/>
                </a:cxn>
              </a:cxnLst>
              <a:rect l="0" t="0" r="r" b="b"/>
              <a:pathLst>
                <a:path w="1041" h="65">
                  <a:moveTo>
                    <a:pt x="0" y="59"/>
                  </a:moveTo>
                  <a:lnTo>
                    <a:pt x="48" y="0"/>
                  </a:lnTo>
                  <a:lnTo>
                    <a:pt x="1009" y="0"/>
                  </a:lnTo>
                  <a:lnTo>
                    <a:pt x="1040" y="6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5" name="Rectangle 11"/>
            <p:cNvSpPr>
              <a:spLocks noChangeArrowheads="1"/>
            </p:cNvSpPr>
            <p:nvPr/>
          </p:nvSpPr>
          <p:spPr bwMode="auto">
            <a:xfrm>
              <a:off x="1144" y="1465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TLB</a:t>
              </a:r>
            </a:p>
          </p:txBody>
        </p:sp>
        <p:sp>
          <p:nvSpPr>
            <p:cNvPr id="1690636" name="Line 12"/>
            <p:cNvSpPr>
              <a:spLocks noChangeShapeType="1"/>
            </p:cNvSpPr>
            <p:nvPr/>
          </p:nvSpPr>
          <p:spPr bwMode="auto">
            <a:xfrm>
              <a:off x="1552" y="1216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7" name="Rectangle 13"/>
            <p:cNvSpPr>
              <a:spLocks noChangeArrowheads="1"/>
            </p:cNvSpPr>
            <p:nvPr/>
          </p:nvSpPr>
          <p:spPr bwMode="auto">
            <a:xfrm>
              <a:off x="3792" y="1392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Direct-map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</a:t>
              </a:r>
              <a:r>
                <a:rPr lang="en-US" sz="1800" baseline="30000">
                  <a:latin typeface="Verdana" charset="0"/>
                </a:rPr>
                <a:t>L</a:t>
              </a:r>
              <a:r>
                <a:rPr lang="en-US" sz="1800" baseline="-25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blocks</a:t>
              </a:r>
            </a:p>
          </p:txBody>
        </p:sp>
        <p:sp>
          <p:nvSpPr>
            <p:cNvPr id="1690638" name="Rectangle 14"/>
            <p:cNvSpPr>
              <a:spLocks noChangeArrowheads="1"/>
            </p:cNvSpPr>
            <p:nvPr/>
          </p:nvSpPr>
          <p:spPr bwMode="auto">
            <a:xfrm>
              <a:off x="472" y="2136"/>
              <a:ext cx="1920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9" name="Rectangle 15"/>
            <p:cNvSpPr>
              <a:spLocks noChangeArrowheads="1"/>
            </p:cNvSpPr>
            <p:nvPr/>
          </p:nvSpPr>
          <p:spPr bwMode="auto">
            <a:xfrm>
              <a:off x="482" y="2136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              PPN                   Page Offset</a:t>
              </a:r>
            </a:p>
          </p:txBody>
        </p:sp>
        <p:sp>
          <p:nvSpPr>
            <p:cNvPr id="1690640" name="Line 16"/>
            <p:cNvSpPr>
              <a:spLocks noChangeShapeType="1"/>
            </p:cNvSpPr>
            <p:nvPr/>
          </p:nvSpPr>
          <p:spPr bwMode="auto">
            <a:xfrm>
              <a:off x="2400" y="214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1" name="Line 17"/>
            <p:cNvSpPr>
              <a:spLocks noChangeShapeType="1"/>
            </p:cNvSpPr>
            <p:nvPr/>
          </p:nvSpPr>
          <p:spPr bwMode="auto">
            <a:xfrm>
              <a:off x="3072" y="1304"/>
              <a:ext cx="0" cy="8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2" name="Line 18"/>
            <p:cNvSpPr>
              <a:spLocks noChangeShapeType="1"/>
            </p:cNvSpPr>
            <p:nvPr/>
          </p:nvSpPr>
          <p:spPr bwMode="auto">
            <a:xfrm>
              <a:off x="1536" y="187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3" name="Line 19"/>
            <p:cNvSpPr>
              <a:spLocks noChangeShapeType="1"/>
            </p:cNvSpPr>
            <p:nvPr/>
          </p:nvSpPr>
          <p:spPr bwMode="auto">
            <a:xfrm>
              <a:off x="4592" y="254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4" name="Oval 20"/>
            <p:cNvSpPr>
              <a:spLocks noChangeArrowheads="1"/>
            </p:cNvSpPr>
            <p:nvPr/>
          </p:nvSpPr>
          <p:spPr bwMode="auto">
            <a:xfrm>
              <a:off x="3936" y="2384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=</a:t>
              </a:r>
            </a:p>
          </p:txBody>
        </p:sp>
        <p:sp>
          <p:nvSpPr>
            <p:cNvPr id="1690645" name="Freeform 21"/>
            <p:cNvSpPr>
              <a:spLocks/>
            </p:cNvSpPr>
            <p:nvPr/>
          </p:nvSpPr>
          <p:spPr bwMode="auto">
            <a:xfrm>
              <a:off x="1536" y="2472"/>
              <a:ext cx="2393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8"/>
                </a:cxn>
                <a:cxn ang="0">
                  <a:pos x="2392" y="88"/>
                </a:cxn>
              </a:cxnLst>
              <a:rect l="0" t="0" r="r" b="b"/>
              <a:pathLst>
                <a:path w="2393" h="89">
                  <a:moveTo>
                    <a:pt x="0" y="0"/>
                  </a:moveTo>
                  <a:lnTo>
                    <a:pt x="0" y="88"/>
                  </a:lnTo>
                  <a:lnTo>
                    <a:pt x="2392" y="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6" name="Rectangle 22"/>
            <p:cNvSpPr>
              <a:spLocks noChangeArrowheads="1"/>
            </p:cNvSpPr>
            <p:nvPr/>
          </p:nvSpPr>
          <p:spPr bwMode="auto">
            <a:xfrm>
              <a:off x="3711" y="2634"/>
              <a:ext cx="380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hit?</a:t>
              </a:r>
            </a:p>
          </p:txBody>
        </p:sp>
        <p:sp>
          <p:nvSpPr>
            <p:cNvPr id="1690647" name="Rectangle 23"/>
            <p:cNvSpPr>
              <a:spLocks noChangeArrowheads="1"/>
            </p:cNvSpPr>
            <p:nvPr/>
          </p:nvSpPr>
          <p:spPr bwMode="auto">
            <a:xfrm>
              <a:off x="4999" y="3106"/>
              <a:ext cx="455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Data</a:t>
              </a:r>
            </a:p>
          </p:txBody>
        </p:sp>
        <p:sp>
          <p:nvSpPr>
            <p:cNvPr id="1690648" name="Rectangle 24"/>
            <p:cNvSpPr>
              <a:spLocks noChangeArrowheads="1"/>
            </p:cNvSpPr>
            <p:nvPr/>
          </p:nvSpPr>
          <p:spPr bwMode="auto">
            <a:xfrm>
              <a:off x="4620" y="1930"/>
              <a:ext cx="430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Phy.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Tag</a:t>
              </a:r>
            </a:p>
          </p:txBody>
        </p:sp>
        <p:sp>
          <p:nvSpPr>
            <p:cNvPr id="1690649" name="Freeform 25"/>
            <p:cNvSpPr>
              <a:spLocks/>
            </p:cNvSpPr>
            <p:nvPr/>
          </p:nvSpPr>
          <p:spPr bwMode="auto">
            <a:xfrm>
              <a:off x="480" y="2344"/>
              <a:ext cx="1921" cy="12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9" y="120"/>
                </a:cxn>
                <a:cxn ang="0">
                  <a:pos x="1863" y="120"/>
                </a:cxn>
                <a:cxn ang="0">
                  <a:pos x="1920" y="0"/>
                </a:cxn>
              </a:cxnLst>
              <a:rect l="0" t="0" r="r" b="b"/>
              <a:pathLst>
                <a:path w="1921" h="121">
                  <a:moveTo>
                    <a:pt x="0" y="9"/>
                  </a:moveTo>
                  <a:lnTo>
                    <a:pt x="89" y="120"/>
                  </a:lnTo>
                  <a:lnTo>
                    <a:pt x="1863" y="120"/>
                  </a:lnTo>
                  <a:lnTo>
                    <a:pt x="192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0" name="Rectangle 26"/>
            <p:cNvSpPr>
              <a:spLocks noChangeArrowheads="1"/>
            </p:cNvSpPr>
            <p:nvPr/>
          </p:nvSpPr>
          <p:spPr bwMode="auto">
            <a:xfrm>
              <a:off x="1191" y="2578"/>
              <a:ext cx="37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Tag</a:t>
              </a:r>
            </a:p>
          </p:txBody>
        </p:sp>
        <p:sp>
          <p:nvSpPr>
            <p:cNvPr id="1690651" name="Rectangle 27"/>
            <p:cNvSpPr>
              <a:spLocks noChangeArrowheads="1"/>
            </p:cNvSpPr>
            <p:nvPr/>
          </p:nvSpPr>
          <p:spPr bwMode="auto">
            <a:xfrm>
              <a:off x="192" y="960"/>
              <a:ext cx="33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VA</a:t>
              </a:r>
            </a:p>
          </p:txBody>
        </p:sp>
        <p:sp>
          <p:nvSpPr>
            <p:cNvPr id="1690652" name="Rectangle 28"/>
            <p:cNvSpPr>
              <a:spLocks noChangeArrowheads="1"/>
            </p:cNvSpPr>
            <p:nvPr/>
          </p:nvSpPr>
          <p:spPr bwMode="auto">
            <a:xfrm>
              <a:off x="144" y="2064"/>
              <a:ext cx="32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PA</a:t>
              </a:r>
            </a:p>
          </p:txBody>
        </p:sp>
        <p:sp>
          <p:nvSpPr>
            <p:cNvPr id="1690653" name="Freeform 29"/>
            <p:cNvSpPr>
              <a:spLocks/>
            </p:cNvSpPr>
            <p:nvPr/>
          </p:nvSpPr>
          <p:spPr bwMode="auto">
            <a:xfrm>
              <a:off x="2416" y="1224"/>
              <a:ext cx="128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0" y="80"/>
                </a:cxn>
                <a:cxn ang="0">
                  <a:pos x="1242" y="80"/>
                </a:cxn>
                <a:cxn ang="0">
                  <a:pos x="1280" y="0"/>
                </a:cxn>
              </a:cxnLst>
              <a:rect l="0" t="0" r="r" b="b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4" name="Rectangle 30"/>
            <p:cNvSpPr>
              <a:spLocks noChangeArrowheads="1"/>
            </p:cNvSpPr>
            <p:nvPr/>
          </p:nvSpPr>
          <p:spPr bwMode="auto">
            <a:xfrm>
              <a:off x="5088" y="864"/>
              <a:ext cx="587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Virtual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Index</a:t>
              </a:r>
            </a:p>
          </p:txBody>
        </p:sp>
        <p:sp>
          <p:nvSpPr>
            <p:cNvPr id="1690655" name="Freeform 31"/>
            <p:cNvSpPr>
              <a:spLocks/>
            </p:cNvSpPr>
            <p:nvPr/>
          </p:nvSpPr>
          <p:spPr bwMode="auto">
            <a:xfrm>
              <a:off x="2896" y="824"/>
              <a:ext cx="1184" cy="569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0" y="0"/>
                </a:cxn>
                <a:cxn ang="0">
                  <a:pos x="1288" y="0"/>
                </a:cxn>
                <a:cxn ang="0">
                  <a:pos x="1288" y="568"/>
                </a:cxn>
              </a:cxnLst>
              <a:rect l="0" t="0" r="r" b="b"/>
              <a:pathLst>
                <a:path w="1289" h="569">
                  <a:moveTo>
                    <a:pt x="0" y="82"/>
                  </a:moveTo>
                  <a:lnTo>
                    <a:pt x="0" y="0"/>
                  </a:lnTo>
                  <a:lnTo>
                    <a:pt x="1288" y="0"/>
                  </a:lnTo>
                  <a:lnTo>
                    <a:pt x="1288" y="5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6" name="Line 32"/>
            <p:cNvSpPr>
              <a:spLocks noChangeShapeType="1"/>
            </p:cNvSpPr>
            <p:nvPr/>
          </p:nvSpPr>
          <p:spPr bwMode="auto">
            <a:xfrm flipH="1">
              <a:off x="3000" y="1696"/>
              <a:ext cx="136" cy="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7" name="Rectangle 33"/>
            <p:cNvSpPr>
              <a:spLocks noChangeArrowheads="1"/>
            </p:cNvSpPr>
            <p:nvPr/>
          </p:nvSpPr>
          <p:spPr bwMode="auto">
            <a:xfrm>
              <a:off x="3143" y="1570"/>
              <a:ext cx="1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k</a:t>
              </a:r>
            </a:p>
          </p:txBody>
        </p:sp>
        <p:sp>
          <p:nvSpPr>
            <p:cNvPr id="1690658" name="Rectangle 34"/>
            <p:cNvSpPr>
              <a:spLocks noChangeArrowheads="1"/>
            </p:cNvSpPr>
            <p:nvPr/>
          </p:nvSpPr>
          <p:spPr bwMode="auto">
            <a:xfrm>
              <a:off x="4792" y="1408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Direct-map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2</a:t>
              </a:r>
              <a:r>
                <a:rPr lang="en-US" sz="1800" baseline="30000">
                  <a:latin typeface="Verdana" charset="0"/>
                </a:rPr>
                <a:t>L</a:t>
              </a:r>
              <a:r>
                <a:rPr lang="en-US" sz="1800" baseline="-25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blocks</a:t>
              </a:r>
            </a:p>
          </p:txBody>
        </p:sp>
        <p:sp>
          <p:nvSpPr>
            <p:cNvPr id="1690659" name="Freeform 35"/>
            <p:cNvSpPr>
              <a:spLocks/>
            </p:cNvSpPr>
            <p:nvPr/>
          </p:nvSpPr>
          <p:spPr bwMode="auto">
            <a:xfrm>
              <a:off x="4080" y="824"/>
              <a:ext cx="1008" cy="5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576"/>
                </a:cxn>
              </a:cxnLst>
              <a:rect l="0" t="0" r="r" b="b"/>
              <a:pathLst>
                <a:path w="1001" h="577">
                  <a:moveTo>
                    <a:pt x="0" y="0"/>
                  </a:moveTo>
                  <a:lnTo>
                    <a:pt x="1000" y="0"/>
                  </a:lnTo>
                  <a:lnTo>
                    <a:pt x="1000" y="57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60" name="Line 36"/>
            <p:cNvSpPr>
              <a:spLocks noChangeShapeType="1"/>
            </p:cNvSpPr>
            <p:nvPr/>
          </p:nvSpPr>
          <p:spPr bwMode="auto">
            <a:xfrm>
              <a:off x="2102" y="2136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61" name="Line 37"/>
            <p:cNvSpPr>
              <a:spLocks noChangeShapeType="1"/>
            </p:cNvSpPr>
            <p:nvPr/>
          </p:nvSpPr>
          <p:spPr bwMode="auto">
            <a:xfrm>
              <a:off x="2110" y="1000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4552" y="962"/>
              <a:ext cx="283" cy="254"/>
              <a:chOff x="4600" y="866"/>
              <a:chExt cx="283" cy="254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4600" y="1088"/>
                <a:ext cx="208" cy="32"/>
                <a:chOff x="4600" y="1088"/>
                <a:chExt cx="208" cy="32"/>
              </a:xfrm>
            </p:grpSpPr>
            <p:sp>
              <p:nvSpPr>
                <p:cNvPr id="1690664" name="Oval 40"/>
                <p:cNvSpPr>
                  <a:spLocks noChangeArrowheads="1"/>
                </p:cNvSpPr>
                <p:nvPr/>
              </p:nvSpPr>
              <p:spPr bwMode="auto">
                <a:xfrm>
                  <a:off x="4600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0665" name="Oval 41"/>
                <p:cNvSpPr>
                  <a:spLocks noChangeArrowheads="1"/>
                </p:cNvSpPr>
                <p:nvPr/>
              </p:nvSpPr>
              <p:spPr bwMode="auto">
                <a:xfrm>
                  <a:off x="4696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0666" name="Oval 42"/>
                <p:cNvSpPr>
                  <a:spLocks noChangeArrowheads="1"/>
                </p:cNvSpPr>
                <p:nvPr/>
              </p:nvSpPr>
              <p:spPr bwMode="auto">
                <a:xfrm>
                  <a:off x="4792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90667" name="Rectangle 43"/>
              <p:cNvSpPr>
                <a:spLocks noChangeArrowheads="1"/>
              </p:cNvSpPr>
              <p:nvPr/>
            </p:nvSpPr>
            <p:spPr bwMode="auto">
              <a:xfrm>
                <a:off x="4615" y="866"/>
                <a:ext cx="268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2</a:t>
                </a:r>
                <a:r>
                  <a:rPr lang="en-US" sz="2000" baseline="40000">
                    <a:solidFill>
                      <a:srgbClr val="56127A"/>
                    </a:solidFill>
                    <a:latin typeface="Verdana" charset="0"/>
                  </a:rPr>
                  <a:t>a</a:t>
                </a:r>
              </a:p>
            </p:txBody>
          </p:sp>
        </p:grpSp>
        <p:sp>
          <p:nvSpPr>
            <p:cNvPr id="1690668" name="Line 44"/>
            <p:cNvSpPr>
              <a:spLocks noChangeShapeType="1"/>
            </p:cNvSpPr>
            <p:nvPr/>
          </p:nvSpPr>
          <p:spPr bwMode="auto">
            <a:xfrm>
              <a:off x="4072" y="1920"/>
              <a:ext cx="0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69" name="Line 45"/>
            <p:cNvSpPr>
              <a:spLocks noChangeShapeType="1"/>
            </p:cNvSpPr>
            <p:nvPr/>
          </p:nvSpPr>
          <p:spPr bwMode="auto">
            <a:xfrm>
              <a:off x="4384" y="1920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0" name="Line 46"/>
            <p:cNvSpPr>
              <a:spLocks noChangeShapeType="1"/>
            </p:cNvSpPr>
            <p:nvPr/>
          </p:nvSpPr>
          <p:spPr bwMode="auto">
            <a:xfrm>
              <a:off x="4912" y="3040"/>
              <a:ext cx="0" cy="3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1" name="Line 47"/>
            <p:cNvSpPr>
              <a:spLocks noChangeShapeType="1"/>
            </p:cNvSpPr>
            <p:nvPr/>
          </p:nvSpPr>
          <p:spPr bwMode="auto">
            <a:xfrm>
              <a:off x="4312" y="3032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2" name="Freeform 48"/>
            <p:cNvSpPr>
              <a:spLocks/>
            </p:cNvSpPr>
            <p:nvPr/>
          </p:nvSpPr>
          <p:spPr bwMode="auto">
            <a:xfrm>
              <a:off x="4272" y="2688"/>
              <a:ext cx="225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" y="0"/>
                </a:cxn>
                <a:cxn ang="0">
                  <a:pos x="112" y="160"/>
                </a:cxn>
                <a:cxn ang="0">
                  <a:pos x="0" y="0"/>
                </a:cxn>
              </a:cxnLst>
              <a:rect l="0" t="0" r="r" b="b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3" name="Freeform 49"/>
            <p:cNvSpPr>
              <a:spLocks/>
            </p:cNvSpPr>
            <p:nvPr/>
          </p:nvSpPr>
          <p:spPr bwMode="auto">
            <a:xfrm>
              <a:off x="4104" y="2672"/>
              <a:ext cx="2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232" y="96"/>
                </a:cxn>
              </a:cxnLst>
              <a:rect l="0" t="0" r="r" b="b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4" name="Oval 50"/>
            <p:cNvSpPr>
              <a:spLocks noChangeArrowheads="1"/>
            </p:cNvSpPr>
            <p:nvPr/>
          </p:nvSpPr>
          <p:spPr bwMode="auto">
            <a:xfrm>
              <a:off x="4904" y="2392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=</a:t>
              </a:r>
            </a:p>
          </p:txBody>
        </p:sp>
        <p:sp>
          <p:nvSpPr>
            <p:cNvPr id="1690675" name="Line 51"/>
            <p:cNvSpPr>
              <a:spLocks noChangeShapeType="1"/>
            </p:cNvSpPr>
            <p:nvPr/>
          </p:nvSpPr>
          <p:spPr bwMode="auto">
            <a:xfrm>
              <a:off x="5040" y="1944"/>
              <a:ext cx="0" cy="4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6" name="Line 52"/>
            <p:cNvSpPr>
              <a:spLocks noChangeShapeType="1"/>
            </p:cNvSpPr>
            <p:nvPr/>
          </p:nvSpPr>
          <p:spPr bwMode="auto">
            <a:xfrm>
              <a:off x="5352" y="1930"/>
              <a:ext cx="0" cy="1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7" name="Freeform 53"/>
            <p:cNvSpPr>
              <a:spLocks/>
            </p:cNvSpPr>
            <p:nvPr/>
          </p:nvSpPr>
          <p:spPr bwMode="auto">
            <a:xfrm>
              <a:off x="5240" y="2696"/>
              <a:ext cx="225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" y="0"/>
                </a:cxn>
                <a:cxn ang="0">
                  <a:pos x="112" y="160"/>
                </a:cxn>
                <a:cxn ang="0">
                  <a:pos x="0" y="0"/>
                </a:cxn>
              </a:cxnLst>
              <a:rect l="0" t="0" r="r" b="b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8" name="Freeform 54"/>
            <p:cNvSpPr>
              <a:spLocks/>
            </p:cNvSpPr>
            <p:nvPr/>
          </p:nvSpPr>
          <p:spPr bwMode="auto">
            <a:xfrm>
              <a:off x="5072" y="2680"/>
              <a:ext cx="2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232" y="96"/>
                </a:cxn>
              </a:cxnLst>
              <a:rect l="0" t="0" r="r" b="b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4664" y="2904"/>
              <a:ext cx="208" cy="32"/>
              <a:chOff x="4712" y="2808"/>
              <a:chExt cx="208" cy="32"/>
            </a:xfrm>
          </p:grpSpPr>
          <p:sp>
            <p:nvSpPr>
              <p:cNvPr id="1690680" name="Oval 56"/>
              <p:cNvSpPr>
                <a:spLocks noChangeArrowheads="1"/>
              </p:cNvSpPr>
              <p:nvPr/>
            </p:nvSpPr>
            <p:spPr bwMode="auto">
              <a:xfrm>
                <a:off x="4712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1" name="Oval 57"/>
              <p:cNvSpPr>
                <a:spLocks noChangeArrowheads="1"/>
              </p:cNvSpPr>
              <p:nvPr/>
            </p:nvSpPr>
            <p:spPr bwMode="auto">
              <a:xfrm>
                <a:off x="4808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2" name="Oval 58"/>
              <p:cNvSpPr>
                <a:spLocks noChangeArrowheads="1"/>
              </p:cNvSpPr>
              <p:nvPr/>
            </p:nvSpPr>
            <p:spPr bwMode="auto">
              <a:xfrm>
                <a:off x="4904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90683" name="Rectangle 59"/>
            <p:cNvSpPr>
              <a:spLocks noChangeArrowheads="1"/>
            </p:cNvSpPr>
            <p:nvPr/>
          </p:nvSpPr>
          <p:spPr bwMode="auto">
            <a:xfrm>
              <a:off x="4679" y="2682"/>
              <a:ext cx="268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 baseline="400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grpSp>
          <p:nvGrpSpPr>
            <p:cNvPr id="6" name="Group 60"/>
            <p:cNvGrpSpPr>
              <a:grpSpLocks/>
            </p:cNvGrpSpPr>
            <p:nvPr/>
          </p:nvGrpSpPr>
          <p:grpSpPr bwMode="auto">
            <a:xfrm>
              <a:off x="4312" y="2528"/>
              <a:ext cx="208" cy="32"/>
              <a:chOff x="4360" y="2432"/>
              <a:chExt cx="208" cy="32"/>
            </a:xfrm>
          </p:grpSpPr>
          <p:sp>
            <p:nvSpPr>
              <p:cNvPr id="1690685" name="Oval 61"/>
              <p:cNvSpPr>
                <a:spLocks noChangeArrowheads="1"/>
              </p:cNvSpPr>
              <p:nvPr/>
            </p:nvSpPr>
            <p:spPr bwMode="auto">
              <a:xfrm>
                <a:off x="4360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6" name="Oval 62"/>
              <p:cNvSpPr>
                <a:spLocks noChangeArrowheads="1"/>
              </p:cNvSpPr>
              <p:nvPr/>
            </p:nvSpPr>
            <p:spPr bwMode="auto">
              <a:xfrm>
                <a:off x="4456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7" name="Oval 63"/>
              <p:cNvSpPr>
                <a:spLocks noChangeArrowheads="1"/>
              </p:cNvSpPr>
              <p:nvPr/>
            </p:nvSpPr>
            <p:spPr bwMode="auto">
              <a:xfrm>
                <a:off x="4552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690688" name="Rectangle 64"/>
          <p:cNvSpPr>
            <a:spLocks noChangeArrowheads="1"/>
          </p:cNvSpPr>
          <p:nvPr/>
        </p:nvSpPr>
        <p:spPr bwMode="auto">
          <a:xfrm>
            <a:off x="304800" y="5489575"/>
            <a:ext cx="8545513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After the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PPN</a:t>
            </a:r>
            <a:r>
              <a:rPr lang="en-US" sz="2400">
                <a:solidFill>
                  <a:schemeClr val="accent2"/>
                </a:solidFill>
                <a:latin typeface="Verdana" charset="0"/>
              </a:rPr>
              <a:t> </a:t>
            </a:r>
            <a:r>
              <a:rPr lang="en-US" sz="2400">
                <a:latin typeface="Verdana" charset="0"/>
              </a:rPr>
              <a:t>is known,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400" baseline="40000">
                <a:solidFill>
                  <a:srgbClr val="56127A"/>
                </a:solidFill>
                <a:latin typeface="Verdana" charset="0"/>
              </a:rPr>
              <a:t>a</a:t>
            </a:r>
            <a:r>
              <a:rPr lang="en-US" sz="2400">
                <a:latin typeface="Verdana" charset="0"/>
              </a:rPr>
              <a:t> physical tags are compared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E31-E88C-FE43-9B6C-F7587932BAFB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422275"/>
            <a:ext cx="8832850" cy="927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Concurrent Access to TLB &amp; Large L1</a:t>
            </a:r>
            <a:br>
              <a:rPr lang="en-US"/>
            </a:br>
            <a:r>
              <a:rPr lang="en-US" sz="2000"/>
              <a:t>The problem with L1 &gt; Page size</a:t>
            </a:r>
            <a:endParaRPr lang="en-US" sz="2000" i="1"/>
          </a:p>
        </p:txBody>
      </p:sp>
      <p:sp>
        <p:nvSpPr>
          <p:cNvPr id="1692675" name="Rectangle 3"/>
          <p:cNvSpPr>
            <a:spLocks noChangeArrowheads="1"/>
          </p:cNvSpPr>
          <p:nvPr/>
        </p:nvSpPr>
        <p:spPr bwMode="auto">
          <a:xfrm>
            <a:off x="1828800" y="5478463"/>
            <a:ext cx="56165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Can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VA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400" i="1">
                <a:solidFill>
                  <a:srgbClr val="56127A"/>
                </a:solidFill>
                <a:latin typeface="Verdana" charset="0"/>
              </a:rPr>
              <a:t>and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VA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400" i="1">
                <a:solidFill>
                  <a:srgbClr val="56127A"/>
                </a:solidFill>
                <a:latin typeface="Verdana" charset="0"/>
              </a:rPr>
              <a:t>both map to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PA </a:t>
            </a:r>
            <a:r>
              <a:rPr lang="en-US" sz="2400" i="1">
                <a:solidFill>
                  <a:srgbClr val="56127A"/>
                </a:solidFill>
                <a:latin typeface="Verdana" charset="0"/>
              </a:rPr>
              <a:t>? </a:t>
            </a:r>
          </a:p>
        </p:txBody>
      </p:sp>
      <p:sp>
        <p:nvSpPr>
          <p:cNvPr id="1692676" name="Line 4"/>
          <p:cNvSpPr>
            <a:spLocks noChangeShapeType="1"/>
          </p:cNvSpPr>
          <p:nvPr/>
        </p:nvSpPr>
        <p:spPr bwMode="auto">
          <a:xfrm>
            <a:off x="5534025" y="38481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77" name="Rectangle 5"/>
          <p:cNvSpPr>
            <a:spLocks noChangeArrowheads="1"/>
          </p:cNvSpPr>
          <p:nvPr/>
        </p:nvSpPr>
        <p:spPr bwMode="auto">
          <a:xfrm>
            <a:off x="863600" y="20066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78" name="Rectangle 6"/>
          <p:cNvSpPr>
            <a:spLocks noChangeArrowheads="1"/>
          </p:cNvSpPr>
          <p:nvPr/>
        </p:nvSpPr>
        <p:spPr bwMode="auto">
          <a:xfrm>
            <a:off x="879475" y="2006600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VPN 	         a    Page Offset    b</a:t>
            </a:r>
          </a:p>
        </p:txBody>
      </p:sp>
      <p:sp>
        <p:nvSpPr>
          <p:cNvPr id="1692679" name="Line 7"/>
          <p:cNvSpPr>
            <a:spLocks noChangeShapeType="1"/>
          </p:cNvSpPr>
          <p:nvPr/>
        </p:nvSpPr>
        <p:spPr bwMode="auto">
          <a:xfrm>
            <a:off x="3860800" y="20193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0" name="Freeform 8"/>
          <p:cNvSpPr>
            <a:spLocks/>
          </p:cNvSpPr>
          <p:nvPr/>
        </p:nvSpPr>
        <p:spPr bwMode="auto">
          <a:xfrm>
            <a:off x="3403600" y="1866900"/>
            <a:ext cx="2109788" cy="103188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62" y="0"/>
              </a:cxn>
              <a:cxn ang="0">
                <a:pos x="1289" y="0"/>
              </a:cxn>
              <a:cxn ang="0">
                <a:pos x="1328" y="64"/>
              </a:cxn>
            </a:cxnLst>
            <a:rect l="0" t="0" r="r" b="b"/>
            <a:pathLst>
              <a:path w="1329" h="65">
                <a:moveTo>
                  <a:pt x="0" y="59"/>
                </a:moveTo>
                <a:lnTo>
                  <a:pt x="62" y="0"/>
                </a:lnTo>
                <a:lnTo>
                  <a:pt x="1289" y="0"/>
                </a:lnTo>
                <a:lnTo>
                  <a:pt x="1328" y="6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1" name="Rectangle 9"/>
          <p:cNvSpPr>
            <a:spLocks noChangeArrowheads="1"/>
          </p:cNvSpPr>
          <p:nvPr/>
        </p:nvSpPr>
        <p:spPr bwMode="auto">
          <a:xfrm>
            <a:off x="1841500" y="2693988"/>
            <a:ext cx="1333500" cy="62071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TLB</a:t>
            </a:r>
          </a:p>
        </p:txBody>
      </p:sp>
      <p:sp>
        <p:nvSpPr>
          <p:cNvPr id="1692682" name="Line 10"/>
          <p:cNvSpPr>
            <a:spLocks noChangeShapeType="1"/>
          </p:cNvSpPr>
          <p:nvPr/>
        </p:nvSpPr>
        <p:spPr bwMode="auto">
          <a:xfrm>
            <a:off x="2527300" y="33528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3" name="Rectangle 11"/>
          <p:cNvSpPr>
            <a:spLocks noChangeArrowheads="1"/>
          </p:cNvSpPr>
          <p:nvPr/>
        </p:nvSpPr>
        <p:spPr bwMode="auto">
          <a:xfrm>
            <a:off x="6959600" y="25146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4" name="Rectangle 12"/>
          <p:cNvSpPr>
            <a:spLocks noChangeArrowheads="1"/>
          </p:cNvSpPr>
          <p:nvPr/>
        </p:nvSpPr>
        <p:spPr bwMode="auto">
          <a:xfrm>
            <a:off x="800100" y="38227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5" name="Rectangle 13"/>
          <p:cNvSpPr>
            <a:spLocks noChangeArrowheads="1"/>
          </p:cNvSpPr>
          <p:nvPr/>
        </p:nvSpPr>
        <p:spPr bwMode="auto">
          <a:xfrm>
            <a:off x="815975" y="38227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 PPN 		    Page Offset    b</a:t>
            </a:r>
          </a:p>
        </p:txBody>
      </p:sp>
      <p:sp>
        <p:nvSpPr>
          <p:cNvPr id="1692686" name="Line 14"/>
          <p:cNvSpPr>
            <a:spLocks noChangeShapeType="1"/>
          </p:cNvSpPr>
          <p:nvPr/>
        </p:nvSpPr>
        <p:spPr bwMode="auto">
          <a:xfrm>
            <a:off x="3797300" y="38354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7" name="Line 15"/>
          <p:cNvSpPr>
            <a:spLocks noChangeShapeType="1"/>
          </p:cNvSpPr>
          <p:nvPr/>
        </p:nvSpPr>
        <p:spPr bwMode="auto">
          <a:xfrm>
            <a:off x="2501900" y="2374900"/>
            <a:ext cx="0" cy="29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8" name="Freeform 16"/>
          <p:cNvSpPr>
            <a:spLocks/>
          </p:cNvSpPr>
          <p:nvPr/>
        </p:nvSpPr>
        <p:spPr bwMode="auto">
          <a:xfrm>
            <a:off x="825500" y="4186238"/>
            <a:ext cx="2971800" cy="141287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64" y="88"/>
              </a:cxn>
              <a:cxn ang="0">
                <a:pos x="2952" y="0"/>
              </a:cxn>
            </a:cxnLst>
            <a:rect l="0" t="0" r="r" b="b"/>
            <a:pathLst>
              <a:path w="2953" h="89">
                <a:moveTo>
                  <a:pt x="0" y="7"/>
                </a:moveTo>
                <a:lnTo>
                  <a:pt x="138" y="88"/>
                </a:lnTo>
                <a:lnTo>
                  <a:pt x="2864" y="88"/>
                </a:lnTo>
                <a:lnTo>
                  <a:pt x="29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89" name="Rectangle 17"/>
          <p:cNvSpPr>
            <a:spLocks noChangeArrowheads="1"/>
          </p:cNvSpPr>
          <p:nvPr/>
        </p:nvSpPr>
        <p:spPr bwMode="auto">
          <a:xfrm>
            <a:off x="1941513" y="4524375"/>
            <a:ext cx="6477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Tag</a:t>
            </a:r>
          </a:p>
        </p:txBody>
      </p:sp>
      <p:sp>
        <p:nvSpPr>
          <p:cNvPr id="1692690" name="Rectangle 18"/>
          <p:cNvSpPr>
            <a:spLocks noChangeArrowheads="1"/>
          </p:cNvSpPr>
          <p:nvPr/>
        </p:nvSpPr>
        <p:spPr bwMode="auto">
          <a:xfrm>
            <a:off x="227013" y="1903413"/>
            <a:ext cx="5286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VA</a:t>
            </a:r>
          </a:p>
        </p:txBody>
      </p:sp>
      <p:sp>
        <p:nvSpPr>
          <p:cNvPr id="1692691" name="Rectangle 19"/>
          <p:cNvSpPr>
            <a:spLocks noChangeArrowheads="1"/>
          </p:cNvSpPr>
          <p:nvPr/>
        </p:nvSpPr>
        <p:spPr bwMode="auto">
          <a:xfrm>
            <a:off x="201613" y="3744913"/>
            <a:ext cx="5191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</a:rPr>
              <a:t>PA</a:t>
            </a:r>
          </a:p>
        </p:txBody>
      </p:sp>
      <p:sp>
        <p:nvSpPr>
          <p:cNvPr id="1692692" name="Rectangle 20"/>
          <p:cNvSpPr>
            <a:spLocks noChangeArrowheads="1"/>
          </p:cNvSpPr>
          <p:nvPr/>
        </p:nvSpPr>
        <p:spPr bwMode="auto">
          <a:xfrm>
            <a:off x="5383213" y="1349375"/>
            <a:ext cx="16668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Virtual Index</a:t>
            </a:r>
          </a:p>
        </p:txBody>
      </p:sp>
      <p:sp>
        <p:nvSpPr>
          <p:cNvPr id="1692693" name="Freeform 21"/>
          <p:cNvSpPr>
            <a:spLocks/>
          </p:cNvSpPr>
          <p:nvPr/>
        </p:nvSpPr>
        <p:spPr bwMode="auto">
          <a:xfrm>
            <a:off x="4521200" y="1689100"/>
            <a:ext cx="2782888" cy="8143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752" y="0"/>
              </a:cxn>
              <a:cxn ang="0">
                <a:pos x="1752" y="512"/>
              </a:cxn>
            </a:cxnLst>
            <a:rect l="0" t="0" r="r" b="b"/>
            <a:pathLst>
              <a:path w="1753" h="513">
                <a:moveTo>
                  <a:pt x="0" y="74"/>
                </a:moveTo>
                <a:lnTo>
                  <a:pt x="0" y="0"/>
                </a:lnTo>
                <a:lnTo>
                  <a:pt x="1752" y="0"/>
                </a:lnTo>
                <a:lnTo>
                  <a:pt x="1752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94" name="Line 22"/>
          <p:cNvSpPr>
            <a:spLocks noChangeShapeType="1"/>
          </p:cNvSpPr>
          <p:nvPr/>
        </p:nvSpPr>
        <p:spPr bwMode="auto">
          <a:xfrm>
            <a:off x="5534025" y="20193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95" name="Rectangle 23"/>
          <p:cNvSpPr>
            <a:spLocks noChangeArrowheads="1"/>
          </p:cNvSpPr>
          <p:nvPr/>
        </p:nvSpPr>
        <p:spPr bwMode="auto">
          <a:xfrm>
            <a:off x="7297738" y="1676400"/>
            <a:ext cx="1719262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L1 PA cache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Direct-map</a:t>
            </a:r>
          </a:p>
        </p:txBody>
      </p:sp>
      <p:sp>
        <p:nvSpPr>
          <p:cNvPr id="1692696" name="Line 24"/>
          <p:cNvSpPr>
            <a:spLocks noChangeShapeType="1"/>
          </p:cNvSpPr>
          <p:nvPr/>
        </p:nvSpPr>
        <p:spPr bwMode="auto">
          <a:xfrm>
            <a:off x="7678738" y="25146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97" name="Line 25"/>
          <p:cNvSpPr>
            <a:spLocks noChangeShapeType="1"/>
          </p:cNvSpPr>
          <p:nvPr/>
        </p:nvSpPr>
        <p:spPr bwMode="auto">
          <a:xfrm>
            <a:off x="3390900" y="2006600"/>
            <a:ext cx="0" cy="330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698" name="Oval 26"/>
          <p:cNvSpPr>
            <a:spLocks noChangeArrowheads="1"/>
          </p:cNvSpPr>
          <p:nvPr/>
        </p:nvSpPr>
        <p:spPr bwMode="auto">
          <a:xfrm>
            <a:off x="7124700" y="4229100"/>
            <a:ext cx="457200" cy="4445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=</a:t>
            </a:r>
          </a:p>
        </p:txBody>
      </p:sp>
      <p:sp>
        <p:nvSpPr>
          <p:cNvPr id="1692699" name="Rectangle 27"/>
          <p:cNvSpPr>
            <a:spLocks noChangeArrowheads="1"/>
          </p:cNvSpPr>
          <p:nvPr/>
        </p:nvSpPr>
        <p:spPr bwMode="auto">
          <a:xfrm>
            <a:off x="7907338" y="4203700"/>
            <a:ext cx="6492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hit?</a:t>
            </a:r>
          </a:p>
        </p:txBody>
      </p:sp>
      <p:sp>
        <p:nvSpPr>
          <p:cNvPr id="1692700" name="Line 28"/>
          <p:cNvSpPr>
            <a:spLocks noChangeShapeType="1"/>
          </p:cNvSpPr>
          <p:nvPr/>
        </p:nvSpPr>
        <p:spPr bwMode="auto">
          <a:xfrm>
            <a:off x="7340600" y="378460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2701" name="Freeform 29"/>
          <p:cNvSpPr>
            <a:spLocks/>
          </p:cNvSpPr>
          <p:nvPr/>
        </p:nvSpPr>
        <p:spPr bwMode="auto">
          <a:xfrm>
            <a:off x="2514600" y="4343400"/>
            <a:ext cx="4587875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0"/>
              </a:cxn>
              <a:cxn ang="0">
                <a:pos x="2144" y="80"/>
              </a:cxn>
            </a:cxnLst>
            <a:rect l="0" t="0" r="r" b="b"/>
            <a:pathLst>
              <a:path w="2145" h="81">
                <a:moveTo>
                  <a:pt x="0" y="0"/>
                </a:moveTo>
                <a:lnTo>
                  <a:pt x="0" y="80"/>
                </a:lnTo>
                <a:lnTo>
                  <a:pt x="2144" y="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919913" y="2706688"/>
            <a:ext cx="1855787" cy="366712"/>
            <a:chOff x="4239" y="1561"/>
            <a:chExt cx="1169" cy="231"/>
          </a:xfrm>
        </p:grpSpPr>
        <p:sp>
          <p:nvSpPr>
            <p:cNvPr id="1692703" name="Line 31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704" name="Line 32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705" name="Text Box 33"/>
            <p:cNvSpPr txBox="1">
              <a:spLocks noChangeArrowheads="1"/>
            </p:cNvSpPr>
            <p:nvPr/>
          </p:nvSpPr>
          <p:spPr bwMode="auto">
            <a:xfrm>
              <a:off x="4239" y="1561"/>
              <a:ext cx="104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PPN</a:t>
              </a:r>
              <a:r>
                <a:rPr lang="en-US" sz="1800" baseline="-25000">
                  <a:latin typeface="Verdana" charset="0"/>
                </a:rPr>
                <a:t>a</a:t>
              </a:r>
              <a:r>
                <a:rPr lang="en-US" sz="1800">
                  <a:latin typeface="Verdana" charset="0"/>
                </a:rPr>
                <a:t>     Data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923088" y="3219450"/>
            <a:ext cx="1855787" cy="366713"/>
            <a:chOff x="4239" y="1561"/>
            <a:chExt cx="1169" cy="231"/>
          </a:xfrm>
        </p:grpSpPr>
        <p:sp>
          <p:nvSpPr>
            <p:cNvPr id="1692707" name="Line 35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708" name="Line 36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709" name="Text Box 37"/>
            <p:cNvSpPr txBox="1">
              <a:spLocks noChangeArrowheads="1"/>
            </p:cNvSpPr>
            <p:nvPr/>
          </p:nvSpPr>
          <p:spPr bwMode="auto">
            <a:xfrm>
              <a:off x="4239" y="1561"/>
              <a:ext cx="104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PPN</a:t>
              </a:r>
              <a:r>
                <a:rPr lang="en-US" sz="1800" baseline="-25000">
                  <a:latin typeface="Verdana" charset="0"/>
                </a:rPr>
                <a:t>a</a:t>
              </a:r>
              <a:r>
                <a:rPr lang="en-US" sz="1800">
                  <a:latin typeface="Verdana" charset="0"/>
                </a:rPr>
                <a:t>     Data</a:t>
              </a:r>
            </a:p>
          </p:txBody>
        </p:sp>
      </p:grpSp>
      <p:sp>
        <p:nvSpPr>
          <p:cNvPr id="1692710" name="Text Box 38"/>
          <p:cNvSpPr txBox="1">
            <a:spLocks noChangeArrowheads="1"/>
          </p:cNvSpPr>
          <p:nvPr/>
        </p:nvSpPr>
        <p:spPr bwMode="auto">
          <a:xfrm>
            <a:off x="6403975" y="2714625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1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92711" name="Text Box 39"/>
          <p:cNvSpPr txBox="1">
            <a:spLocks noChangeArrowheads="1"/>
          </p:cNvSpPr>
          <p:nvPr/>
        </p:nvSpPr>
        <p:spPr bwMode="auto">
          <a:xfrm>
            <a:off x="6407150" y="3211513"/>
            <a:ext cx="5937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92712" name="Line 40"/>
          <p:cNvSpPr>
            <a:spLocks noChangeShapeType="1"/>
          </p:cNvSpPr>
          <p:nvPr/>
        </p:nvSpPr>
        <p:spPr bwMode="auto">
          <a:xfrm rot="-5400000">
            <a:off x="7781132" y="4258468"/>
            <a:ext cx="0" cy="322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6E3C-7EFC-4A44-B733-FC667A234790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8961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 sz="1800"/>
              <a:t>A solution via </a:t>
            </a:r>
            <a:r>
              <a:rPr lang="en-US" sz="2800"/>
              <a:t>Second Level Cache</a:t>
            </a:r>
          </a:p>
        </p:txBody>
      </p:sp>
      <p:sp>
        <p:nvSpPr>
          <p:cNvPr id="1694723" name="Rectangle 3"/>
          <p:cNvSpPr>
            <a:spLocks noChangeArrowheads="1"/>
          </p:cNvSpPr>
          <p:nvPr/>
        </p:nvSpPr>
        <p:spPr bwMode="auto">
          <a:xfrm>
            <a:off x="381000" y="4343400"/>
            <a:ext cx="8305800" cy="1549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Usually a  common L2 cache backs up both Instruction and Data L1 caches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L2 is “inclusive” of both Instruction and Data caches</a:t>
            </a:r>
          </a:p>
        </p:txBody>
      </p:sp>
      <p:sp>
        <p:nvSpPr>
          <p:cNvPr id="1694724" name="Rectangle 4"/>
          <p:cNvSpPr>
            <a:spLocks noChangeArrowheads="1"/>
          </p:cNvSpPr>
          <p:nvPr/>
        </p:nvSpPr>
        <p:spPr bwMode="auto">
          <a:xfrm>
            <a:off x="457200" y="1524000"/>
            <a:ext cx="1016000" cy="2133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CPU</a:t>
            </a:r>
          </a:p>
        </p:txBody>
      </p:sp>
      <p:sp>
        <p:nvSpPr>
          <p:cNvPr id="1694725" name="Rectangle 5" descr="40%"/>
          <p:cNvSpPr>
            <a:spLocks noChangeArrowheads="1"/>
          </p:cNvSpPr>
          <p:nvPr/>
        </p:nvSpPr>
        <p:spPr bwMode="auto">
          <a:xfrm>
            <a:off x="2133600" y="2743200"/>
            <a:ext cx="1600200" cy="9271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L1 Data Cache</a:t>
            </a:r>
            <a:endParaRPr lang="en-US" sz="2400">
              <a:latin typeface="Verdana" charset="0"/>
            </a:endParaRPr>
          </a:p>
        </p:txBody>
      </p:sp>
      <p:sp>
        <p:nvSpPr>
          <p:cNvPr id="1694726" name="Line 6"/>
          <p:cNvSpPr>
            <a:spLocks noChangeShapeType="1"/>
          </p:cNvSpPr>
          <p:nvPr/>
        </p:nvSpPr>
        <p:spPr bwMode="auto">
          <a:xfrm flipH="1" flipV="1">
            <a:off x="1447800" y="19812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27" name="Line 7"/>
          <p:cNvSpPr>
            <a:spLocks noChangeShapeType="1"/>
          </p:cNvSpPr>
          <p:nvPr/>
        </p:nvSpPr>
        <p:spPr bwMode="auto">
          <a:xfrm flipH="1" flipV="1">
            <a:off x="1447800" y="32004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28" name="Rectangle 8" descr="40%"/>
          <p:cNvSpPr>
            <a:spLocks noChangeArrowheads="1"/>
          </p:cNvSpPr>
          <p:nvPr/>
        </p:nvSpPr>
        <p:spPr bwMode="auto">
          <a:xfrm>
            <a:off x="2133600" y="1524000"/>
            <a:ext cx="1600200" cy="9144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L1 Instruction Cache</a:t>
            </a:r>
          </a:p>
        </p:txBody>
      </p:sp>
      <p:sp>
        <p:nvSpPr>
          <p:cNvPr id="1694729" name="Rectangle 9"/>
          <p:cNvSpPr>
            <a:spLocks noChangeArrowheads="1"/>
          </p:cNvSpPr>
          <p:nvPr/>
        </p:nvSpPr>
        <p:spPr bwMode="auto">
          <a:xfrm>
            <a:off x="4648200" y="1524000"/>
            <a:ext cx="1524000" cy="2133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Unified L2 Cache</a:t>
            </a:r>
          </a:p>
        </p:txBody>
      </p:sp>
      <p:sp>
        <p:nvSpPr>
          <p:cNvPr id="1694730" name="Freeform 10"/>
          <p:cNvSpPr>
            <a:spLocks/>
          </p:cNvSpPr>
          <p:nvPr/>
        </p:nvSpPr>
        <p:spPr bwMode="auto">
          <a:xfrm>
            <a:off x="3733800" y="1981200"/>
            <a:ext cx="9144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384"/>
              </a:cxn>
              <a:cxn ang="0">
                <a:pos x="576" y="384"/>
              </a:cxn>
            </a:cxnLst>
            <a:rect l="0" t="0" r="r" b="b"/>
            <a:pathLst>
              <a:path w="576" h="384">
                <a:moveTo>
                  <a:pt x="0" y="0"/>
                </a:moveTo>
                <a:lnTo>
                  <a:pt x="288" y="0"/>
                </a:lnTo>
                <a:lnTo>
                  <a:pt x="288" y="384"/>
                </a:lnTo>
                <a:lnTo>
                  <a:pt x="576" y="384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31" name="Freeform 11"/>
          <p:cNvSpPr>
            <a:spLocks/>
          </p:cNvSpPr>
          <p:nvPr/>
        </p:nvSpPr>
        <p:spPr bwMode="auto">
          <a:xfrm>
            <a:off x="3733800" y="2590800"/>
            <a:ext cx="457200" cy="6096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288" y="384"/>
              </a:cxn>
              <a:cxn ang="0">
                <a:pos x="0" y="384"/>
              </a:cxn>
            </a:cxnLst>
            <a:rect l="0" t="0" r="r" b="b"/>
            <a:pathLst>
              <a:path w="288" h="384">
                <a:moveTo>
                  <a:pt x="288" y="0"/>
                </a:moveTo>
                <a:lnTo>
                  <a:pt x="288" y="384"/>
                </a:lnTo>
                <a:lnTo>
                  <a:pt x="0" y="384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32" name="Rectangle 12"/>
          <p:cNvSpPr>
            <a:spLocks noChangeArrowheads="1"/>
          </p:cNvSpPr>
          <p:nvPr/>
        </p:nvSpPr>
        <p:spPr bwMode="auto">
          <a:xfrm>
            <a:off x="609600" y="28956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RF</a:t>
            </a:r>
          </a:p>
        </p:txBody>
      </p:sp>
      <p:sp>
        <p:nvSpPr>
          <p:cNvPr id="1694733" name="Line 13"/>
          <p:cNvSpPr>
            <a:spLocks noChangeShapeType="1"/>
          </p:cNvSpPr>
          <p:nvPr/>
        </p:nvSpPr>
        <p:spPr bwMode="auto">
          <a:xfrm>
            <a:off x="6705600" y="1828800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34" name="Rectangle 14"/>
          <p:cNvSpPr>
            <a:spLocks noChangeArrowheads="1"/>
          </p:cNvSpPr>
          <p:nvPr/>
        </p:nvSpPr>
        <p:spPr bwMode="auto">
          <a:xfrm>
            <a:off x="7327900" y="31242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94735" name="Line 15"/>
          <p:cNvSpPr>
            <a:spLocks noChangeShapeType="1"/>
          </p:cNvSpPr>
          <p:nvPr/>
        </p:nvSpPr>
        <p:spPr bwMode="auto">
          <a:xfrm flipH="1">
            <a:off x="6705600" y="3302000"/>
            <a:ext cx="622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36" name="Rectangle 16"/>
          <p:cNvSpPr>
            <a:spLocks noChangeArrowheads="1"/>
          </p:cNvSpPr>
          <p:nvPr/>
        </p:nvSpPr>
        <p:spPr bwMode="auto">
          <a:xfrm>
            <a:off x="7327900" y="26670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94737" name="Line 17"/>
          <p:cNvSpPr>
            <a:spLocks noChangeShapeType="1"/>
          </p:cNvSpPr>
          <p:nvPr/>
        </p:nvSpPr>
        <p:spPr bwMode="auto">
          <a:xfrm flipH="1">
            <a:off x="6705600" y="2844800"/>
            <a:ext cx="622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38" name="Rectangle 18"/>
          <p:cNvSpPr>
            <a:spLocks noChangeArrowheads="1"/>
          </p:cNvSpPr>
          <p:nvPr/>
        </p:nvSpPr>
        <p:spPr bwMode="auto">
          <a:xfrm>
            <a:off x="7327900" y="22098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94739" name="Line 19"/>
          <p:cNvSpPr>
            <a:spLocks noChangeShapeType="1"/>
          </p:cNvSpPr>
          <p:nvPr/>
        </p:nvSpPr>
        <p:spPr bwMode="auto">
          <a:xfrm flipH="1">
            <a:off x="6705600" y="2387600"/>
            <a:ext cx="6381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40" name="Rectangle 20"/>
          <p:cNvSpPr>
            <a:spLocks noChangeArrowheads="1"/>
          </p:cNvSpPr>
          <p:nvPr/>
        </p:nvSpPr>
        <p:spPr bwMode="auto">
          <a:xfrm>
            <a:off x="7327900" y="17526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94741" name="Line 21"/>
          <p:cNvSpPr>
            <a:spLocks noChangeShapeType="1"/>
          </p:cNvSpPr>
          <p:nvPr/>
        </p:nvSpPr>
        <p:spPr bwMode="auto">
          <a:xfrm flipH="1">
            <a:off x="6705600" y="1930400"/>
            <a:ext cx="6381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4742" name="Line 22"/>
          <p:cNvSpPr>
            <a:spLocks noChangeShapeType="1"/>
          </p:cNvSpPr>
          <p:nvPr/>
        </p:nvSpPr>
        <p:spPr bwMode="auto">
          <a:xfrm>
            <a:off x="6172200" y="25908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A104-2C28-1D4F-83A0-F9811EA0D286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00488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Anti-Aliasing Using L2: </a:t>
            </a:r>
            <a:r>
              <a:rPr lang="en-US" sz="2400" i="1"/>
              <a:t>MIPS R10000</a:t>
            </a:r>
          </a:p>
        </p:txBody>
      </p:sp>
      <p:sp>
        <p:nvSpPr>
          <p:cNvPr id="1695747" name="Line 3"/>
          <p:cNvSpPr>
            <a:spLocks noChangeShapeType="1"/>
          </p:cNvSpPr>
          <p:nvPr/>
        </p:nvSpPr>
        <p:spPr bwMode="auto">
          <a:xfrm>
            <a:off x="5551488" y="34544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48" name="Rectangle 4"/>
          <p:cNvSpPr>
            <a:spLocks noChangeArrowheads="1"/>
          </p:cNvSpPr>
          <p:nvPr/>
        </p:nvSpPr>
        <p:spPr bwMode="auto">
          <a:xfrm>
            <a:off x="850900" y="1751013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49" name="Rectangle 5"/>
          <p:cNvSpPr>
            <a:spLocks noChangeArrowheads="1"/>
          </p:cNvSpPr>
          <p:nvPr/>
        </p:nvSpPr>
        <p:spPr bwMode="auto">
          <a:xfrm>
            <a:off x="866775" y="1751013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VPN 	         a    Page Offset    b</a:t>
            </a:r>
          </a:p>
        </p:txBody>
      </p:sp>
      <p:sp>
        <p:nvSpPr>
          <p:cNvPr id="1695750" name="Line 6"/>
          <p:cNvSpPr>
            <a:spLocks noChangeShapeType="1"/>
          </p:cNvSpPr>
          <p:nvPr/>
        </p:nvSpPr>
        <p:spPr bwMode="auto">
          <a:xfrm>
            <a:off x="3848100" y="1763713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1" name="Freeform 7"/>
          <p:cNvSpPr>
            <a:spLocks/>
          </p:cNvSpPr>
          <p:nvPr/>
        </p:nvSpPr>
        <p:spPr bwMode="auto">
          <a:xfrm>
            <a:off x="3390900" y="1611313"/>
            <a:ext cx="2109788" cy="103187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62" y="0"/>
              </a:cxn>
              <a:cxn ang="0">
                <a:pos x="1289" y="0"/>
              </a:cxn>
              <a:cxn ang="0">
                <a:pos x="1328" y="64"/>
              </a:cxn>
            </a:cxnLst>
            <a:rect l="0" t="0" r="r" b="b"/>
            <a:pathLst>
              <a:path w="1329" h="65">
                <a:moveTo>
                  <a:pt x="0" y="59"/>
                </a:moveTo>
                <a:lnTo>
                  <a:pt x="62" y="0"/>
                </a:lnTo>
                <a:lnTo>
                  <a:pt x="1289" y="0"/>
                </a:lnTo>
                <a:lnTo>
                  <a:pt x="1328" y="6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2" name="Rectangle 8"/>
          <p:cNvSpPr>
            <a:spLocks noChangeArrowheads="1"/>
          </p:cNvSpPr>
          <p:nvPr/>
        </p:nvSpPr>
        <p:spPr bwMode="auto">
          <a:xfrm>
            <a:off x="1828800" y="2438400"/>
            <a:ext cx="1333500" cy="620713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TLB</a:t>
            </a:r>
          </a:p>
        </p:txBody>
      </p:sp>
      <p:sp>
        <p:nvSpPr>
          <p:cNvPr id="1695753" name="Line 9"/>
          <p:cNvSpPr>
            <a:spLocks noChangeShapeType="1"/>
          </p:cNvSpPr>
          <p:nvPr/>
        </p:nvSpPr>
        <p:spPr bwMode="auto">
          <a:xfrm flipH="1">
            <a:off x="2438400" y="3048000"/>
            <a:ext cx="1588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4" name="Rectangle 10"/>
          <p:cNvSpPr>
            <a:spLocks noChangeArrowheads="1"/>
          </p:cNvSpPr>
          <p:nvPr/>
        </p:nvSpPr>
        <p:spPr bwMode="auto">
          <a:xfrm>
            <a:off x="6977063" y="21209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5" name="Rectangle 11"/>
          <p:cNvSpPr>
            <a:spLocks noChangeArrowheads="1"/>
          </p:cNvSpPr>
          <p:nvPr/>
        </p:nvSpPr>
        <p:spPr bwMode="auto">
          <a:xfrm>
            <a:off x="817563" y="34290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6" name="Rectangle 12"/>
          <p:cNvSpPr>
            <a:spLocks noChangeArrowheads="1"/>
          </p:cNvSpPr>
          <p:nvPr/>
        </p:nvSpPr>
        <p:spPr bwMode="auto">
          <a:xfrm>
            <a:off x="833438" y="34290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                PPN 		    Page Offset     b</a:t>
            </a:r>
          </a:p>
        </p:txBody>
      </p:sp>
      <p:sp>
        <p:nvSpPr>
          <p:cNvPr id="1695757" name="Line 13"/>
          <p:cNvSpPr>
            <a:spLocks noChangeShapeType="1"/>
          </p:cNvSpPr>
          <p:nvPr/>
        </p:nvSpPr>
        <p:spPr bwMode="auto">
          <a:xfrm>
            <a:off x="3814763" y="34417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8" name="Line 14"/>
          <p:cNvSpPr>
            <a:spLocks noChangeShapeType="1"/>
          </p:cNvSpPr>
          <p:nvPr/>
        </p:nvSpPr>
        <p:spPr bwMode="auto">
          <a:xfrm>
            <a:off x="2489200" y="2074863"/>
            <a:ext cx="0" cy="363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59" name="Freeform 15"/>
          <p:cNvSpPr>
            <a:spLocks/>
          </p:cNvSpPr>
          <p:nvPr/>
        </p:nvSpPr>
        <p:spPr bwMode="auto">
          <a:xfrm>
            <a:off x="842963" y="3797300"/>
            <a:ext cx="2971800" cy="1412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64" y="88"/>
              </a:cxn>
              <a:cxn ang="0">
                <a:pos x="2952" y="0"/>
              </a:cxn>
            </a:cxnLst>
            <a:rect l="0" t="0" r="r" b="b"/>
            <a:pathLst>
              <a:path w="2953" h="89">
                <a:moveTo>
                  <a:pt x="0" y="7"/>
                </a:moveTo>
                <a:lnTo>
                  <a:pt x="138" y="88"/>
                </a:lnTo>
                <a:lnTo>
                  <a:pt x="2864" y="88"/>
                </a:lnTo>
                <a:lnTo>
                  <a:pt x="29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60" name="Rectangle 16"/>
          <p:cNvSpPr>
            <a:spLocks noChangeArrowheads="1"/>
          </p:cNvSpPr>
          <p:nvPr/>
        </p:nvSpPr>
        <p:spPr bwMode="auto">
          <a:xfrm>
            <a:off x="1981200" y="4038600"/>
            <a:ext cx="6016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Tag</a:t>
            </a:r>
          </a:p>
        </p:txBody>
      </p:sp>
      <p:sp>
        <p:nvSpPr>
          <p:cNvPr id="1695761" name="Rectangle 17"/>
          <p:cNvSpPr>
            <a:spLocks noChangeArrowheads="1"/>
          </p:cNvSpPr>
          <p:nvPr/>
        </p:nvSpPr>
        <p:spPr bwMode="auto">
          <a:xfrm>
            <a:off x="223838" y="1725613"/>
            <a:ext cx="5286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VA</a:t>
            </a:r>
          </a:p>
        </p:txBody>
      </p:sp>
      <p:sp>
        <p:nvSpPr>
          <p:cNvPr id="1695762" name="Rectangle 18"/>
          <p:cNvSpPr>
            <a:spLocks noChangeArrowheads="1"/>
          </p:cNvSpPr>
          <p:nvPr/>
        </p:nvSpPr>
        <p:spPr bwMode="auto">
          <a:xfrm>
            <a:off x="228600" y="3429000"/>
            <a:ext cx="5080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PA</a:t>
            </a:r>
          </a:p>
        </p:txBody>
      </p:sp>
      <p:sp>
        <p:nvSpPr>
          <p:cNvPr id="1695763" name="Rectangle 19"/>
          <p:cNvSpPr>
            <a:spLocks noChangeArrowheads="1"/>
          </p:cNvSpPr>
          <p:nvPr/>
        </p:nvSpPr>
        <p:spPr bwMode="auto">
          <a:xfrm>
            <a:off x="5410200" y="1389063"/>
            <a:ext cx="18319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Virtual Index</a:t>
            </a:r>
          </a:p>
        </p:txBody>
      </p:sp>
      <p:sp>
        <p:nvSpPr>
          <p:cNvPr id="1695764" name="Freeform 20"/>
          <p:cNvSpPr>
            <a:spLocks/>
          </p:cNvSpPr>
          <p:nvPr/>
        </p:nvSpPr>
        <p:spPr bwMode="auto">
          <a:xfrm>
            <a:off x="4538663" y="1447800"/>
            <a:ext cx="2700337" cy="6619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752" y="0"/>
              </a:cxn>
              <a:cxn ang="0">
                <a:pos x="1752" y="512"/>
              </a:cxn>
            </a:cxnLst>
            <a:rect l="0" t="0" r="r" b="b"/>
            <a:pathLst>
              <a:path w="1753" h="513">
                <a:moveTo>
                  <a:pt x="0" y="74"/>
                </a:moveTo>
                <a:lnTo>
                  <a:pt x="0" y="0"/>
                </a:lnTo>
                <a:lnTo>
                  <a:pt x="1752" y="0"/>
                </a:lnTo>
                <a:lnTo>
                  <a:pt x="1752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65" name="Line 21"/>
          <p:cNvSpPr>
            <a:spLocks noChangeShapeType="1"/>
          </p:cNvSpPr>
          <p:nvPr/>
        </p:nvSpPr>
        <p:spPr bwMode="auto">
          <a:xfrm>
            <a:off x="5521325" y="1763713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66" name="Rectangle 22"/>
          <p:cNvSpPr>
            <a:spLocks noChangeArrowheads="1"/>
          </p:cNvSpPr>
          <p:nvPr/>
        </p:nvSpPr>
        <p:spPr bwMode="auto">
          <a:xfrm>
            <a:off x="7315200" y="1371600"/>
            <a:ext cx="171926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L1 PA cache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Direct-map</a:t>
            </a:r>
          </a:p>
        </p:txBody>
      </p:sp>
      <p:sp>
        <p:nvSpPr>
          <p:cNvPr id="1695767" name="Line 23"/>
          <p:cNvSpPr>
            <a:spLocks noChangeShapeType="1"/>
          </p:cNvSpPr>
          <p:nvPr/>
        </p:nvSpPr>
        <p:spPr bwMode="auto">
          <a:xfrm>
            <a:off x="7696200" y="21336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68" name="Line 24"/>
          <p:cNvSpPr>
            <a:spLocks noChangeShapeType="1"/>
          </p:cNvSpPr>
          <p:nvPr/>
        </p:nvSpPr>
        <p:spPr bwMode="auto">
          <a:xfrm>
            <a:off x="3378200" y="1751013"/>
            <a:ext cx="0" cy="330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69" name="Oval 25"/>
          <p:cNvSpPr>
            <a:spLocks noChangeArrowheads="1"/>
          </p:cNvSpPr>
          <p:nvPr/>
        </p:nvSpPr>
        <p:spPr bwMode="auto">
          <a:xfrm>
            <a:off x="7142163" y="3835400"/>
            <a:ext cx="457200" cy="4445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=</a:t>
            </a:r>
          </a:p>
        </p:txBody>
      </p:sp>
      <p:sp>
        <p:nvSpPr>
          <p:cNvPr id="1695770" name="Rectangle 26"/>
          <p:cNvSpPr>
            <a:spLocks noChangeArrowheads="1"/>
          </p:cNvSpPr>
          <p:nvPr/>
        </p:nvSpPr>
        <p:spPr bwMode="auto">
          <a:xfrm>
            <a:off x="7924800" y="3886200"/>
            <a:ext cx="6032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hit?</a:t>
            </a:r>
          </a:p>
        </p:txBody>
      </p:sp>
      <p:sp>
        <p:nvSpPr>
          <p:cNvPr id="1695771" name="Line 27"/>
          <p:cNvSpPr>
            <a:spLocks noChangeShapeType="1"/>
          </p:cNvSpPr>
          <p:nvPr/>
        </p:nvSpPr>
        <p:spPr bwMode="auto">
          <a:xfrm>
            <a:off x="7358063" y="339090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72" name="Freeform 28"/>
          <p:cNvSpPr>
            <a:spLocks/>
          </p:cNvSpPr>
          <p:nvPr/>
        </p:nvSpPr>
        <p:spPr bwMode="auto">
          <a:xfrm>
            <a:off x="2532063" y="3949700"/>
            <a:ext cx="4587875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0"/>
              </a:cxn>
              <a:cxn ang="0">
                <a:pos x="2144" y="80"/>
              </a:cxn>
            </a:cxnLst>
            <a:rect l="0" t="0" r="r" b="b"/>
            <a:pathLst>
              <a:path w="2145" h="81">
                <a:moveTo>
                  <a:pt x="0" y="0"/>
                </a:moveTo>
                <a:lnTo>
                  <a:pt x="0" y="80"/>
                </a:lnTo>
                <a:lnTo>
                  <a:pt x="2144" y="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937375" y="2312988"/>
            <a:ext cx="1855788" cy="366712"/>
            <a:chOff x="4239" y="1561"/>
            <a:chExt cx="1169" cy="231"/>
          </a:xfrm>
        </p:grpSpPr>
        <p:sp>
          <p:nvSpPr>
            <p:cNvPr id="1695774" name="Line 30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775" name="Line 31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776" name="Text Box 32"/>
            <p:cNvSpPr txBox="1">
              <a:spLocks noChangeArrowheads="1"/>
            </p:cNvSpPr>
            <p:nvPr/>
          </p:nvSpPr>
          <p:spPr bwMode="auto">
            <a:xfrm>
              <a:off x="4239" y="1561"/>
              <a:ext cx="109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PPN</a:t>
              </a:r>
              <a:r>
                <a:rPr lang="en-US" sz="1800" baseline="-25000">
                  <a:latin typeface="Verdana" charset="0"/>
                </a:rPr>
                <a:t>a</a:t>
              </a:r>
              <a:r>
                <a:rPr lang="en-US" sz="1800">
                  <a:latin typeface="Verdana" charset="0"/>
                </a:rPr>
                <a:t>      Data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6940550" y="2825750"/>
            <a:ext cx="1855788" cy="366713"/>
            <a:chOff x="4239" y="1561"/>
            <a:chExt cx="1169" cy="231"/>
          </a:xfrm>
        </p:grpSpPr>
        <p:sp>
          <p:nvSpPr>
            <p:cNvPr id="1695778" name="Line 34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779" name="Line 35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780" name="Text Box 36"/>
            <p:cNvSpPr txBox="1">
              <a:spLocks noChangeArrowheads="1"/>
            </p:cNvSpPr>
            <p:nvPr/>
          </p:nvSpPr>
          <p:spPr bwMode="auto">
            <a:xfrm>
              <a:off x="4239" y="1561"/>
              <a:ext cx="1099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PPN</a:t>
              </a:r>
              <a:r>
                <a:rPr lang="en-US" sz="1800" baseline="-25000">
                  <a:latin typeface="Verdana" charset="0"/>
                </a:rPr>
                <a:t>a</a:t>
              </a:r>
              <a:r>
                <a:rPr lang="en-US" sz="1800">
                  <a:latin typeface="Verdana" charset="0"/>
                </a:rPr>
                <a:t>      Data</a:t>
              </a:r>
            </a:p>
          </p:txBody>
        </p:sp>
      </p:grpSp>
      <p:sp>
        <p:nvSpPr>
          <p:cNvPr id="1695781" name="Text Box 37"/>
          <p:cNvSpPr txBox="1">
            <a:spLocks noChangeArrowheads="1"/>
          </p:cNvSpPr>
          <p:nvPr/>
        </p:nvSpPr>
        <p:spPr bwMode="auto">
          <a:xfrm>
            <a:off x="6421438" y="2320925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1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95782" name="Text Box 38"/>
          <p:cNvSpPr txBox="1">
            <a:spLocks noChangeArrowheads="1"/>
          </p:cNvSpPr>
          <p:nvPr/>
        </p:nvSpPr>
        <p:spPr bwMode="auto">
          <a:xfrm>
            <a:off x="6424613" y="2817813"/>
            <a:ext cx="5937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VA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95783" name="Line 39"/>
          <p:cNvSpPr>
            <a:spLocks noChangeShapeType="1"/>
          </p:cNvSpPr>
          <p:nvPr/>
        </p:nvSpPr>
        <p:spPr bwMode="auto">
          <a:xfrm rot="16200000" flipH="1">
            <a:off x="7747000" y="3911600"/>
            <a:ext cx="7938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84" name="Rectangle 40"/>
          <p:cNvSpPr>
            <a:spLocks noChangeArrowheads="1"/>
          </p:cNvSpPr>
          <p:nvPr/>
        </p:nvSpPr>
        <p:spPr bwMode="auto">
          <a:xfrm>
            <a:off x="6553200" y="5791200"/>
            <a:ext cx="2527300" cy="3937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Direct-Mapped L2 </a:t>
            </a:r>
          </a:p>
        </p:txBody>
      </p:sp>
      <p:sp>
        <p:nvSpPr>
          <p:cNvPr id="1695785" name="Rectangle 41"/>
          <p:cNvSpPr>
            <a:spLocks noChangeArrowheads="1"/>
          </p:cNvSpPr>
          <p:nvPr/>
        </p:nvSpPr>
        <p:spPr bwMode="auto">
          <a:xfrm>
            <a:off x="6705600" y="4724400"/>
            <a:ext cx="21209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86" name="Rectangle 42"/>
          <p:cNvSpPr>
            <a:spLocks noChangeArrowheads="1"/>
          </p:cNvSpPr>
          <p:nvPr/>
        </p:nvSpPr>
        <p:spPr bwMode="auto">
          <a:xfrm>
            <a:off x="6705600" y="5029200"/>
            <a:ext cx="21209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PA    a</a:t>
            </a:r>
            <a:r>
              <a:rPr lang="en-US" sz="1800" baseline="-25000">
                <a:latin typeface="Verdana" charset="0"/>
              </a:rPr>
              <a:t>1</a:t>
            </a:r>
            <a:r>
              <a:rPr lang="en-US" sz="1800">
                <a:latin typeface="Verdana" charset="0"/>
              </a:rPr>
              <a:t>       Data</a:t>
            </a:r>
          </a:p>
        </p:txBody>
      </p:sp>
      <p:sp>
        <p:nvSpPr>
          <p:cNvPr id="1695787" name="Line 43"/>
          <p:cNvSpPr>
            <a:spLocks noChangeShapeType="1"/>
          </p:cNvSpPr>
          <p:nvPr/>
        </p:nvSpPr>
        <p:spPr bwMode="auto">
          <a:xfrm>
            <a:off x="7689850" y="4733925"/>
            <a:ext cx="0" cy="981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88" name="Line 44"/>
          <p:cNvSpPr>
            <a:spLocks noChangeShapeType="1"/>
          </p:cNvSpPr>
          <p:nvPr/>
        </p:nvSpPr>
        <p:spPr bwMode="auto">
          <a:xfrm>
            <a:off x="7173913" y="4733925"/>
            <a:ext cx="0" cy="981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89" name="Freeform 45"/>
          <p:cNvSpPr>
            <a:spLocks/>
          </p:cNvSpPr>
          <p:nvPr/>
        </p:nvSpPr>
        <p:spPr bwMode="auto">
          <a:xfrm>
            <a:off x="6324600" y="4073525"/>
            <a:ext cx="400050" cy="1184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82"/>
              </a:cxn>
              <a:cxn ang="0">
                <a:pos x="264" y="982"/>
              </a:cxn>
            </a:cxnLst>
            <a:rect l="0" t="0" r="r" b="b"/>
            <a:pathLst>
              <a:path w="264" h="982">
                <a:moveTo>
                  <a:pt x="0" y="0"/>
                </a:moveTo>
                <a:lnTo>
                  <a:pt x="0" y="982"/>
                </a:lnTo>
                <a:lnTo>
                  <a:pt x="264" y="98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90" name="Rectangle 46"/>
          <p:cNvSpPr>
            <a:spLocks noChangeArrowheads="1"/>
          </p:cNvSpPr>
          <p:nvPr/>
        </p:nvSpPr>
        <p:spPr bwMode="auto">
          <a:xfrm>
            <a:off x="6319838" y="3724275"/>
            <a:ext cx="630237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PPN</a:t>
            </a:r>
          </a:p>
        </p:txBody>
      </p:sp>
      <p:sp>
        <p:nvSpPr>
          <p:cNvPr id="1695791" name="Freeform 47"/>
          <p:cNvSpPr>
            <a:spLocks/>
          </p:cNvSpPr>
          <p:nvPr/>
        </p:nvSpPr>
        <p:spPr bwMode="auto">
          <a:xfrm>
            <a:off x="3595688" y="2286000"/>
            <a:ext cx="509587" cy="174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320" y="144"/>
              </a:cxn>
            </a:cxnLst>
            <a:rect l="0" t="0" r="r" b="b"/>
            <a:pathLst>
              <a:path w="321" h="145">
                <a:moveTo>
                  <a:pt x="0" y="0"/>
                </a:moveTo>
                <a:lnTo>
                  <a:pt x="0" y="144"/>
                </a:lnTo>
                <a:lnTo>
                  <a:pt x="320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92" name="Rectangle 48"/>
          <p:cNvSpPr>
            <a:spLocks noChangeArrowheads="1"/>
          </p:cNvSpPr>
          <p:nvPr/>
        </p:nvSpPr>
        <p:spPr bwMode="auto">
          <a:xfrm>
            <a:off x="4165600" y="2249488"/>
            <a:ext cx="17367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into L2 tag </a:t>
            </a:r>
          </a:p>
        </p:txBody>
      </p:sp>
      <p:sp>
        <p:nvSpPr>
          <p:cNvPr id="1695793" name="Line 49"/>
          <p:cNvSpPr>
            <a:spLocks noChangeShapeType="1"/>
          </p:cNvSpPr>
          <p:nvPr/>
        </p:nvSpPr>
        <p:spPr bwMode="auto">
          <a:xfrm>
            <a:off x="3381375" y="2057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94" name="Line 50"/>
          <p:cNvSpPr>
            <a:spLocks noChangeShapeType="1"/>
          </p:cNvSpPr>
          <p:nvPr/>
        </p:nvSpPr>
        <p:spPr bwMode="auto">
          <a:xfrm>
            <a:off x="3381375" y="2286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95" name="Line 51"/>
          <p:cNvSpPr>
            <a:spLocks noChangeShapeType="1"/>
          </p:cNvSpPr>
          <p:nvPr/>
        </p:nvSpPr>
        <p:spPr bwMode="auto">
          <a:xfrm>
            <a:off x="3838575" y="20574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96" name="Rectangle 52"/>
          <p:cNvSpPr>
            <a:spLocks noGrp="1" noChangeArrowheads="1"/>
          </p:cNvSpPr>
          <p:nvPr>
            <p:ph type="body" idx="1"/>
          </p:nvPr>
        </p:nvSpPr>
        <p:spPr>
          <a:xfrm>
            <a:off x="152400" y="4419600"/>
            <a:ext cx="6096000" cy="2286000"/>
          </a:xfrm>
          <a:noFill/>
          <a:ln/>
        </p:spPr>
        <p:txBody>
          <a:bodyPr/>
          <a:lstStyle/>
          <a:p>
            <a:pPr marL="342900" indent="-342900"/>
            <a:r>
              <a:rPr lang="en-US" sz="2000"/>
              <a:t>Suppose VA1 and VA2 both map to PA and VA1 is already in L1, L2 (VA1 </a:t>
            </a:r>
            <a:r>
              <a:rPr lang="en-US" sz="2800">
                <a:sym typeface="Symbol" charset="2"/>
              </a:rPr>
              <a:t></a:t>
            </a:r>
            <a:r>
              <a:rPr lang="en-US" sz="2000">
                <a:sym typeface="Symbol" charset="2"/>
              </a:rPr>
              <a:t> </a:t>
            </a:r>
            <a:r>
              <a:rPr lang="en-US" sz="2000"/>
              <a:t>VA2)</a:t>
            </a:r>
          </a:p>
          <a:p>
            <a:pPr marL="342900" indent="-342900"/>
            <a:r>
              <a:rPr lang="en-US" sz="2000"/>
              <a:t>After VA2 is resolved to PA, a collision will be detected in L2.</a:t>
            </a:r>
            <a:endParaRPr lang="en-US" sz="2000" i="1"/>
          </a:p>
          <a:p>
            <a:pPr marL="342900" indent="-342900"/>
            <a:r>
              <a:rPr lang="en-US" sz="2000"/>
              <a:t>VA1 will be purged from L1 and L2, and VA2 will be loaded  </a:t>
            </a:r>
            <a:r>
              <a:rPr lang="en-US" sz="2000">
                <a:latin typeface="Symbol" charset="2"/>
              </a:rPr>
              <a:t></a:t>
            </a:r>
            <a:r>
              <a:rPr lang="en-US" sz="2000" i="1"/>
              <a:t> no aliasing !</a:t>
            </a:r>
            <a:r>
              <a:rPr lang="en-US" sz="200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7398</TotalTime>
  <Pages>12</Pages>
  <Words>1790</Words>
  <Application>Microsoft Macintosh PowerPoint</Application>
  <PresentationFormat>Letter Paper (8.5x11 in)</PresentationFormat>
  <Paragraphs>455</Paragraphs>
  <Slides>22</Slides>
  <Notes>22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CS252-template</vt:lpstr>
      <vt:lpstr>Office Theme</vt:lpstr>
      <vt:lpstr>CSE 490/590 Computer Architecture  Virtual Memory II</vt:lpstr>
      <vt:lpstr>Last time…</vt:lpstr>
      <vt:lpstr>Virtual Address Caches</vt:lpstr>
      <vt:lpstr>Aliasing in Virtual-Address Caches</vt:lpstr>
      <vt:lpstr>Concurrent Access to TLB &amp; Cache</vt:lpstr>
      <vt:lpstr>Virtual-Index Physical-Tag Caches: Associative Organization</vt:lpstr>
      <vt:lpstr>Concurrent Access to TLB &amp; Large L1 The problem with L1 &gt; Page size</vt:lpstr>
      <vt:lpstr>A solution via Second Level Cache</vt:lpstr>
      <vt:lpstr>Anti-Aliasing Using L2: MIPS R10000</vt:lpstr>
      <vt:lpstr>Virtually-Addressed L1: Anti-Aliasing using L2</vt:lpstr>
      <vt:lpstr>Page Fault Handler</vt:lpstr>
      <vt:lpstr>Swapping a Page of a Page Table</vt:lpstr>
      <vt:lpstr>Virtual Memory Use Today - 1</vt:lpstr>
      <vt:lpstr>Virtual Memory Use Today - 2</vt:lpstr>
      <vt:lpstr>CSE 490/590 Administrivia</vt:lpstr>
      <vt:lpstr>Address Translation in CPU Pipeline</vt:lpstr>
      <vt:lpstr>Address Translation: putting it all together</vt:lpstr>
      <vt:lpstr>Translation Lookaside Buffers</vt:lpstr>
      <vt:lpstr>Linear Page Table</vt:lpstr>
      <vt:lpstr>Hierarchical Page Table</vt:lpstr>
      <vt:lpstr>Hierarchical Page Table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363</cp:revision>
  <cp:lastPrinted>2010-01-19T21:50:09Z</cp:lastPrinted>
  <dcterms:created xsi:type="dcterms:W3CDTF">2011-02-22T21:38:52Z</dcterms:created>
  <dcterms:modified xsi:type="dcterms:W3CDTF">2011-02-23T14:21:50Z</dcterms:modified>
  <cp:category/>
</cp:coreProperties>
</file>