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4" r:id="rId3"/>
    <p:sldId id="288" r:id="rId4"/>
    <p:sldId id="289" r:id="rId5"/>
    <p:sldId id="290" r:id="rId6"/>
    <p:sldId id="267" r:id="rId7"/>
    <p:sldId id="259" r:id="rId8"/>
    <p:sldId id="266" r:id="rId9"/>
    <p:sldId id="275" r:id="rId10"/>
    <p:sldId id="269" r:id="rId11"/>
    <p:sldId id="315" r:id="rId12"/>
    <p:sldId id="260" r:id="rId13"/>
    <p:sldId id="274" r:id="rId14"/>
    <p:sldId id="277" r:id="rId15"/>
    <p:sldId id="271" r:id="rId16"/>
    <p:sldId id="309" r:id="rId17"/>
    <p:sldId id="310" r:id="rId18"/>
    <p:sldId id="311" r:id="rId19"/>
    <p:sldId id="312" r:id="rId20"/>
    <p:sldId id="313" r:id="rId21"/>
    <p:sldId id="278" r:id="rId22"/>
    <p:sldId id="279" r:id="rId23"/>
    <p:sldId id="281" r:id="rId24"/>
    <p:sldId id="282" r:id="rId25"/>
    <p:sldId id="283" r:id="rId26"/>
    <p:sldId id="284" r:id="rId27"/>
    <p:sldId id="286" r:id="rId28"/>
    <p:sldId id="292" r:id="rId29"/>
    <p:sldId id="285" r:id="rId30"/>
    <p:sldId id="293" r:id="rId31"/>
    <p:sldId id="294" r:id="rId32"/>
    <p:sldId id="305" r:id="rId33"/>
    <p:sldId id="295" r:id="rId34"/>
    <p:sldId id="298" r:id="rId35"/>
    <p:sldId id="296" r:id="rId36"/>
    <p:sldId id="301" r:id="rId37"/>
    <p:sldId id="306" r:id="rId38"/>
    <p:sldId id="307" r:id="rId39"/>
    <p:sldId id="308" r:id="rId40"/>
    <p:sldId id="299" r:id="rId41"/>
    <p:sldId id="300" r:id="rId42"/>
    <p:sldId id="314" r:id="rId43"/>
    <p:sldId id="262" r:id="rId44"/>
    <p:sldId id="316" r:id="rId45"/>
    <p:sldId id="28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2" autoAdjust="0"/>
    <p:restoredTop sz="86535" autoAdjust="0"/>
  </p:normalViewPr>
  <p:slideViewPr>
    <p:cSldViewPr snapToGrid="0">
      <p:cViewPr varScale="1">
        <p:scale>
          <a:sx n="78" d="100"/>
          <a:sy n="78" d="100"/>
        </p:scale>
        <p:origin x="-97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2364F-757D-413D-9912-CB1B7B163ACC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07C08-D026-43FD-9148-2A78791EC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3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77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1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</a:p>
          <a:p>
            <a:r>
              <a:rPr lang="en-US" dirty="0" smtClean="0"/>
              <a:t>- wasn’t long ago when I was a first</a:t>
            </a:r>
            <a:r>
              <a:rPr lang="en-US" baseline="0" dirty="0" smtClean="0"/>
              <a:t> year student. Struggle in 596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45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78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NHTSA: National Highway Traffic Safety Administration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72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54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62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97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8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69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8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that HOG is the state-of-the-art object descriptor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01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33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69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70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38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72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58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</a:p>
          <a:p>
            <a:r>
              <a:rPr lang="en-US" dirty="0" smtClean="0"/>
              <a:t>- wasn’t long ago when I was a first</a:t>
            </a:r>
            <a:r>
              <a:rPr lang="en-US" baseline="0" dirty="0" smtClean="0"/>
              <a:t> year student. Struggle in 596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29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5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 detection has come a long way.</a:t>
            </a:r>
            <a:r>
              <a:rPr lang="en-US" baseline="0" dirty="0" smtClean="0"/>
              <a:t> Computer vision researchers are often unable to explain the failures of object detection. Place blame on features,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9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</a:p>
          <a:p>
            <a:r>
              <a:rPr lang="en-US" dirty="0" smtClean="0"/>
              <a:t>- wasn’t long ago when I was a first</a:t>
            </a:r>
            <a:r>
              <a:rPr lang="en-US" baseline="0" dirty="0" smtClean="0"/>
              <a:t> year student. Struggle in 596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40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3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</a:p>
          <a:p>
            <a:r>
              <a:rPr lang="en-US" dirty="0" smtClean="0"/>
              <a:t>- wasn’t long ago when I was a first</a:t>
            </a:r>
            <a:r>
              <a:rPr lang="en-US" baseline="0" dirty="0" smtClean="0"/>
              <a:t> year student. Struggle in 596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7C08-D026-43FD-9148-2A78791EC3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24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85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3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8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5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78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7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1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3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8419E-6F73-4934-A90B-17B9A673B270}" type="datetimeFigureOut">
              <a:rPr lang="en-US" smtClean="0"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70185-EC70-450C-BF21-0DAF33CC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0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3.wdp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8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image" Target="../media/image59.jpg"/><Relationship Id="rId8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g"/><Relationship Id="rId8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483" y="665155"/>
            <a:ext cx="10955033" cy="1318306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My Perspectives on Graduate Research</a:t>
            </a:r>
            <a:endParaRPr lang="en-US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19077"/>
          </a:xfrm>
        </p:spPr>
        <p:txBody>
          <a:bodyPr>
            <a:normAutofit/>
          </a:bodyPr>
          <a:lstStyle/>
          <a:p>
            <a:r>
              <a:rPr lang="en-US" sz="35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Panya</a:t>
            </a: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Chanawangsa</a:t>
            </a:r>
            <a:endParaRPr lang="en-US" sz="3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entury Gothic" pitchFamily="34" charset="0"/>
              </a:rPr>
              <a:t>Ubiquitous</a:t>
            </a:r>
            <a:r>
              <a:rPr lang="en-US" b="1" dirty="0">
                <a:latin typeface="Century Gothic" pitchFamily="34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Century Gothic" pitchFamily="34" charset="0"/>
              </a:rPr>
              <a:t>Multimedia</a:t>
            </a:r>
            <a:r>
              <a:rPr lang="en-US" b="1" dirty="0">
                <a:latin typeface="Century Gothic" pitchFamily="34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Century Gothic" pitchFamily="34" charset="0"/>
              </a:rPr>
              <a:t>Lab</a:t>
            </a:r>
            <a:endParaRPr lang="en-US" dirty="0">
              <a:solidFill>
                <a:schemeClr val="accent4"/>
              </a:solidFill>
              <a:latin typeface="Century Gothic" pitchFamily="34" charset="0"/>
            </a:endParaRPr>
          </a:p>
          <a:p>
            <a:r>
              <a:rPr lang="en-US" b="1" dirty="0" smtClean="0">
                <a:latin typeface="Century Gothic" panose="020B0502020202020204" pitchFamily="34" charset="0"/>
              </a:rPr>
              <a:t>Advisor: Dr. Chang Wen Chen</a:t>
            </a:r>
          </a:p>
          <a:p>
            <a:r>
              <a:rPr lang="en-US" b="1" dirty="0" smtClean="0">
                <a:latin typeface="Century Gothic" panose="020B0502020202020204" pitchFamily="34" charset="0"/>
              </a:rPr>
              <a:t>10/14/2014</a:t>
            </a:r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1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90840" y="2548509"/>
            <a:ext cx="2592049" cy="3173414"/>
            <a:chOff x="375275" y="2548509"/>
            <a:chExt cx="2592049" cy="3173414"/>
          </a:xfrm>
        </p:grpSpPr>
        <p:pic>
          <p:nvPicPr>
            <p:cNvPr id="1026" name="Picture 2" descr="https://encrypted-tbn3.gstatic.com/images?q=tbn:ANd9GcS4MgIc0VyIJx4YZh4tiakBNOM67o1qHqUXtvU8Sl6u0T8fCnQn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49" y="2548509"/>
              <a:ext cx="2466975" cy="1847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375275" y="4396360"/>
              <a:ext cx="259204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 smtClean="0"/>
                <a:t>Input image</a:t>
              </a:r>
              <a:endParaRPr lang="en-US" b="1" dirty="0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3921430" y="2809652"/>
            <a:ext cx="4138535" cy="1325563"/>
          </a:xfrm>
          <a:prstGeom prst="rect">
            <a:avLst/>
          </a:prstGeom>
          <a:ln w="57150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Computer </a:t>
            </a:r>
          </a:p>
          <a:p>
            <a:pPr algn="ctr"/>
            <a:r>
              <a:rPr lang="en-US" sz="4000" b="1" dirty="0" smtClean="0"/>
              <a:t>Vision System </a:t>
            </a:r>
            <a:endParaRPr lang="en-US" sz="4000" b="1" dirty="0"/>
          </a:p>
        </p:txBody>
      </p:sp>
      <p:sp>
        <p:nvSpPr>
          <p:cNvPr id="17" name="Right Arrow 16"/>
          <p:cNvSpPr/>
          <p:nvPr/>
        </p:nvSpPr>
        <p:spPr>
          <a:xfrm>
            <a:off x="3151091" y="3197320"/>
            <a:ext cx="641680" cy="4476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31039" y="4396360"/>
            <a:ext cx="30874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Useful information</a:t>
            </a:r>
            <a:endParaRPr lang="en-US" b="1" dirty="0"/>
          </a:p>
        </p:txBody>
      </p:sp>
      <p:pic>
        <p:nvPicPr>
          <p:cNvPr id="10" name="Picture 2" descr="https://encrypted-tbn3.gstatic.com/images?q=tbn:ANd9GcS4MgIc0VyIJx4YZh4tiakBNOM67o1qHqUXtvU8Sl6u0T8fCnQn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06" y="254850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439010" y="2308485"/>
            <a:ext cx="1938520" cy="1963711"/>
            <a:chOff x="9439010" y="2308485"/>
            <a:chExt cx="1938520" cy="1963711"/>
          </a:xfrm>
        </p:grpSpPr>
        <p:sp>
          <p:nvSpPr>
            <p:cNvPr id="4" name="Rectangle 3"/>
            <p:cNvSpPr/>
            <p:nvPr/>
          </p:nvSpPr>
          <p:spPr>
            <a:xfrm>
              <a:off x="9471644" y="2848485"/>
              <a:ext cx="1905886" cy="1423711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39010" y="2308485"/>
              <a:ext cx="1938520" cy="540000"/>
            </a:xfrm>
            <a:prstGeom prst="rect">
              <a:avLst/>
            </a:prstGeom>
            <a:solidFill>
              <a:srgbClr val="00FF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Puppy, 0.94</a:t>
              </a:r>
              <a:endParaRPr lang="en-US" sz="2400" b="1" dirty="0"/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8312975" y="3197320"/>
            <a:ext cx="641680" cy="4476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en/thumb/0/08/CVoverview2.svg/726px-CVoverview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63" y="1073423"/>
            <a:ext cx="691515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627477" y="6290441"/>
            <a:ext cx="2228193" cy="35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Wikipedia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254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Computer Vision and its Applications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0295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2060"/>
                </a:solidFill>
              </a:rPr>
              <a:t>Face recognition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0" y="2813848"/>
            <a:ext cx="5847413" cy="2681363"/>
            <a:chOff x="5889885" y="2873809"/>
            <a:chExt cx="5847413" cy="2681363"/>
          </a:xfrm>
        </p:grpSpPr>
        <p:pic>
          <p:nvPicPr>
            <p:cNvPr id="2050" name="Picture 2" descr="http://possibility.teledynedalsa.com/wp-content/uploads/2014/07/Amazon-face-trackin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435" y="2873809"/>
              <a:ext cx="3892654" cy="1051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5889885" y="4229609"/>
              <a:ext cx="584741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/>
                <a:t>Amazon Fire Phone face tracking</a:t>
              </a:r>
              <a:endParaRPr lang="en-US" sz="28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7687" y="2192572"/>
            <a:ext cx="5847413" cy="3302639"/>
            <a:chOff x="667687" y="2192572"/>
            <a:chExt cx="5847413" cy="3302639"/>
          </a:xfrm>
        </p:grpSpPr>
        <p:pic>
          <p:nvPicPr>
            <p:cNvPr id="2052" name="Picture 4" descr="http://images.pcworld.com/images/article/2011/04/facebook_pinkglenn1-5167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076" y="2192572"/>
              <a:ext cx="2857500" cy="222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itle 1"/>
            <p:cNvSpPr txBox="1">
              <a:spLocks/>
            </p:cNvSpPr>
            <p:nvPr/>
          </p:nvSpPr>
          <p:spPr>
            <a:xfrm>
              <a:off x="667687" y="4169648"/>
              <a:ext cx="584741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/>
                <a:t>Facebook facial detection/recognition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99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Computer Vision and its Applications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532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2060"/>
                </a:solidFill>
              </a:rPr>
              <a:t>Image search, Image retrieval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1856" y="1513348"/>
            <a:ext cx="5084144" cy="4196429"/>
            <a:chOff x="3553928" y="1357572"/>
            <a:chExt cx="5084144" cy="41964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98" t="11936" r="41782" b="14703"/>
            <a:stretch/>
          </p:blipFill>
          <p:spPr>
            <a:xfrm>
              <a:off x="3553928" y="1357572"/>
              <a:ext cx="5084144" cy="3632982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4755619" y="4990554"/>
              <a:ext cx="2680762" cy="563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/>
                <a:t>Google Image</a:t>
              </a:r>
              <a:endParaRPr lang="en-US" sz="28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85656" y="2140535"/>
            <a:ext cx="4275749" cy="3569242"/>
            <a:chOff x="6810705" y="1690688"/>
            <a:chExt cx="4275749" cy="3569242"/>
          </a:xfrm>
        </p:grpSpPr>
        <p:pic>
          <p:nvPicPr>
            <p:cNvPr id="3074" name="Picture 2" descr="http://cnet3.cbsistatic.com/hub/i/r/2014/06/18/f2083621-d92e-4f50-9a44-3374235cc341/resize/770x578/5ec8b3c44e8b1f767547b799c7d3e8ee/amazon-fire-phone-851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705" y="1690688"/>
              <a:ext cx="4275749" cy="2848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7608198" y="4696483"/>
              <a:ext cx="2680762" cy="563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/>
                <a:t>Amazon Firefly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288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Computer Vision and its Applications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3406" y="55570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Beauty recommendation systems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30199" r="9610" b="23810"/>
          <a:stretch/>
        </p:blipFill>
        <p:spPr bwMode="auto">
          <a:xfrm>
            <a:off x="1512844" y="1739456"/>
            <a:ext cx="8918367" cy="286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3406" y="4910691"/>
            <a:ext cx="10164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Carl </a:t>
            </a:r>
            <a:r>
              <a:rPr lang="en-US" dirty="0" err="1" smtClean="0"/>
              <a:t>Vondrick</a:t>
            </a:r>
            <a:r>
              <a:rPr lang="en-US" dirty="0" smtClean="0"/>
              <a:t>, Aditya </a:t>
            </a:r>
            <a:r>
              <a:rPr lang="en-US" dirty="0" err="1" smtClean="0"/>
              <a:t>Khosla</a:t>
            </a:r>
            <a:r>
              <a:rPr lang="en-US" dirty="0" smtClean="0"/>
              <a:t>, Tomasz </a:t>
            </a:r>
            <a:r>
              <a:rPr lang="en-US" dirty="0" err="1" smtClean="0"/>
              <a:t>Malisiewicz</a:t>
            </a:r>
            <a:r>
              <a:rPr lang="en-US" dirty="0" smtClean="0"/>
              <a:t>, Antonio </a:t>
            </a:r>
            <a:r>
              <a:rPr lang="en-US" dirty="0" err="1" smtClean="0"/>
              <a:t>Torralba</a:t>
            </a:r>
            <a:r>
              <a:rPr lang="en-US" dirty="0" smtClean="0"/>
              <a:t>, </a:t>
            </a:r>
            <a:r>
              <a:rPr lang="en-US" b="1" dirty="0" smtClean="0"/>
              <a:t>Wow! You are so beautiful today!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ACM International Conference on Multimedia, pp.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3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378122" y="57772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Beauty recommendation systems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5466" y="3028515"/>
            <a:ext cx="2814452" cy="12621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Recommendation System</a:t>
            </a:r>
            <a:endParaRPr lang="en-US" sz="2400" b="1" dirty="0"/>
          </a:p>
        </p:txBody>
      </p:sp>
      <p:sp>
        <p:nvSpPr>
          <p:cNvPr id="6" name="Right Arrow 5"/>
          <p:cNvSpPr/>
          <p:nvPr/>
        </p:nvSpPr>
        <p:spPr>
          <a:xfrm>
            <a:off x="3448879" y="3478476"/>
            <a:ext cx="843148" cy="3621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275686">
            <a:off x="7205135" y="3951704"/>
            <a:ext cx="843148" cy="3621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8475686">
            <a:off x="7151703" y="2967839"/>
            <a:ext cx="843148" cy="3621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103011" y="3659575"/>
            <a:ext cx="1949532" cy="2629405"/>
            <a:chOff x="6572001" y="3339938"/>
            <a:chExt cx="1949532" cy="2629405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89" t="22121" r="35398" b="18138"/>
            <a:stretch/>
          </p:blipFill>
          <p:spPr bwMode="auto">
            <a:xfrm>
              <a:off x="6673389" y="3339938"/>
              <a:ext cx="1746757" cy="21256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2"/>
            <p:cNvSpPr txBox="1"/>
            <p:nvPr/>
          </p:nvSpPr>
          <p:spPr>
            <a:xfrm>
              <a:off x="6572001" y="5600011"/>
              <a:ext cx="1949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/>
                <a:t>Synthesized result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82862" y="569019"/>
            <a:ext cx="3361523" cy="2203471"/>
            <a:chOff x="5782477" y="249382"/>
            <a:chExt cx="3361523" cy="2203471"/>
          </a:xfrm>
        </p:grpSpPr>
        <p:sp>
          <p:nvSpPr>
            <p:cNvPr id="14" name="TextBox 13"/>
            <p:cNvSpPr txBox="1"/>
            <p:nvPr/>
          </p:nvSpPr>
          <p:spPr>
            <a:xfrm>
              <a:off x="6163299" y="2083521"/>
              <a:ext cx="2636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smtClean="0"/>
                <a:t>Recommendation results</a:t>
              </a:r>
              <a:endParaRPr lang="en-US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782477" y="249382"/>
              <a:ext cx="3361523" cy="172192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bg1"/>
                  </a:solidFill>
                </a:rPr>
                <a:t>“You should do the following:</a:t>
              </a:r>
            </a:p>
            <a:p>
              <a:pPr marL="285750" indent="-285750">
                <a:buFontTx/>
                <a:buChar char="-"/>
              </a:pPr>
              <a:r>
                <a:rPr lang="en-US" b="1" dirty="0" smtClean="0">
                  <a:solidFill>
                    <a:schemeClr val="bg1"/>
                  </a:solidFill>
                </a:rPr>
                <a:t>Have long </a:t>
              </a:r>
              <a:r>
                <a:rPr lang="en-US" b="1" dirty="0">
                  <a:solidFill>
                    <a:schemeClr val="bg1"/>
                  </a:solidFill>
                </a:rPr>
                <a:t>hair with </a:t>
              </a:r>
              <a:r>
                <a:rPr lang="en-US" b="1" dirty="0" smtClean="0">
                  <a:solidFill>
                    <a:schemeClr val="bg1"/>
                  </a:solidFill>
                </a:rPr>
                <a:t>curls.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bg1"/>
                  </a:solidFill>
                </a:rPr>
                <a:t>Use black eye </a:t>
              </a:r>
              <a:r>
                <a:rPr lang="en-US" b="1" dirty="0" smtClean="0">
                  <a:solidFill>
                    <a:schemeClr val="bg1"/>
                  </a:solidFill>
                </a:rPr>
                <a:t>shadow.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b="1" dirty="0" smtClean="0">
                  <a:solidFill>
                    <a:schemeClr val="bg1"/>
                  </a:solidFill>
                </a:rPr>
                <a:t>Use number </a:t>
              </a:r>
              <a:r>
                <a:rPr lang="en-US" b="1" dirty="0">
                  <a:solidFill>
                    <a:schemeClr val="bg1"/>
                  </a:solidFill>
                </a:rPr>
                <a:t>3 </a:t>
              </a:r>
              <a:r>
                <a:rPr lang="en-US" b="1" dirty="0" smtClean="0">
                  <a:solidFill>
                    <a:schemeClr val="bg1"/>
                  </a:solidFill>
                </a:rPr>
                <a:t>foundation.</a:t>
              </a:r>
              <a:r>
                <a:rPr lang="en-US" dirty="0" smtClean="0">
                  <a:solidFill>
                    <a:schemeClr val="bg1"/>
                  </a:solidFill>
                </a:rPr>
                <a:t>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47615" y="2587824"/>
            <a:ext cx="1662545" cy="2503924"/>
            <a:chOff x="116605" y="2268187"/>
            <a:chExt cx="1662545" cy="2503924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7" t="23897" r="67353" b="17142"/>
            <a:stretch/>
          </p:blipFill>
          <p:spPr bwMode="auto">
            <a:xfrm>
              <a:off x="166261" y="2268187"/>
              <a:ext cx="1612889" cy="20116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8"/>
            <p:cNvSpPr txBox="1"/>
            <p:nvPr/>
          </p:nvSpPr>
          <p:spPr>
            <a:xfrm>
              <a:off x="116605" y="4402779"/>
              <a:ext cx="1662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smtClean="0"/>
                <a:t>Input image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364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Why Computer Vision is Hard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68" t="30994" r="20237" b="46465"/>
          <a:stretch/>
        </p:blipFill>
        <p:spPr>
          <a:xfrm>
            <a:off x="1109792" y="2896157"/>
            <a:ext cx="9972415" cy="21136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03291" y="1690688"/>
            <a:ext cx="7785415" cy="766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Is there a human in the image?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8152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Why Computer Vision is Hard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4059710" y="3016371"/>
            <a:ext cx="843148" cy="3621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218711" y="3016371"/>
            <a:ext cx="843148" cy="3621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51638" y="1894853"/>
            <a:ext cx="2680762" cy="3735044"/>
            <a:chOff x="1551638" y="1894853"/>
            <a:chExt cx="2680762" cy="37350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3618" t="31102" r="45004" b="28333"/>
            <a:stretch/>
          </p:blipFill>
          <p:spPr>
            <a:xfrm>
              <a:off x="2104570" y="1894853"/>
              <a:ext cx="1480457" cy="2967432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1551638" y="5066450"/>
              <a:ext cx="2680762" cy="563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/>
                <a:t>Input image</a:t>
              </a:r>
              <a:endParaRPr lang="en-US" sz="28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55619" y="1963426"/>
            <a:ext cx="2680762" cy="3674227"/>
            <a:chOff x="4755619" y="1963426"/>
            <a:chExt cx="2680762" cy="3674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4662" t="32196" r="34295" b="29114"/>
            <a:stretch/>
          </p:blipFill>
          <p:spPr>
            <a:xfrm>
              <a:off x="5377542" y="1963426"/>
              <a:ext cx="1436916" cy="2830287"/>
            </a:xfrm>
            <a:prstGeom prst="rect">
              <a:avLst/>
            </a:prstGeom>
          </p:spPr>
        </p:pic>
        <p:sp>
          <p:nvSpPr>
            <p:cNvPr id="10" name="Title 1"/>
            <p:cNvSpPr txBox="1">
              <a:spLocks/>
            </p:cNvSpPr>
            <p:nvPr/>
          </p:nvSpPr>
          <p:spPr>
            <a:xfrm>
              <a:off x="4755619" y="5074206"/>
              <a:ext cx="2680762" cy="563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/>
                <a:t>Features</a:t>
              </a:r>
              <a:endParaRPr lang="en-US" sz="28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99201" y="1894853"/>
            <a:ext cx="3048000" cy="3772013"/>
            <a:chOff x="8299201" y="1894853"/>
            <a:chExt cx="3048000" cy="3772013"/>
          </a:xfrm>
        </p:grpSpPr>
        <p:pic>
          <p:nvPicPr>
            <p:cNvPr id="1026" name="Picture 2" descr="http://upload.wikimedia.org/wikipedia/commons/thumb/2/2a/Svm_max_sep_hyperplane_with_margin.png/640px-Svm_max_sep_hyperplane_with_margi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9201" y="1894853"/>
              <a:ext cx="3048000" cy="3286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8482820" y="5103419"/>
              <a:ext cx="2680762" cy="563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/>
                <a:t>Classifier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5987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7961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“The new approach </a:t>
            </a:r>
            <a: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gives near-perfect separation on the original MIT</a:t>
            </a:r>
            <a:b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</a:br>
            <a: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pedestrian database, so we introduce a more </a:t>
            </a:r>
            <a:r>
              <a:rPr lang="en-US" b="1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challenging dataset </a:t>
            </a:r>
            <a: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containing over 1800 annotated human images </a:t>
            </a:r>
            <a:r>
              <a:rPr lang="en-US" b="1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with a </a:t>
            </a:r>
            <a: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large range of pose variations and backgrounds</a:t>
            </a:r>
            <a:r>
              <a:rPr lang="en-US" b="1" i="1" dirty="0" smtClean="0">
                <a:solidFill>
                  <a:srgbClr val="00206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.”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5760" y="5813754"/>
            <a:ext cx="922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Naveet</a:t>
            </a:r>
            <a:r>
              <a:rPr lang="en-US" dirty="0" smtClean="0"/>
              <a:t> </a:t>
            </a:r>
            <a:r>
              <a:rPr lang="en-US" dirty="0" err="1" smtClean="0"/>
              <a:t>Dalal</a:t>
            </a:r>
            <a:r>
              <a:rPr lang="en-US" dirty="0" smtClean="0"/>
              <a:t> and Bill </a:t>
            </a:r>
            <a:r>
              <a:rPr lang="en-US" dirty="0" err="1" smtClean="0"/>
              <a:t>Triggs</a:t>
            </a:r>
            <a:r>
              <a:rPr lang="en-US" dirty="0" smtClean="0"/>
              <a:t>, </a:t>
            </a:r>
            <a:r>
              <a:rPr lang="en-US" b="1" dirty="0" smtClean="0"/>
              <a:t>Histogram of Oriented Gradients for Human Detection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CVPR 2005.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1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Why Computer Vision is Hard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262" y="2395225"/>
            <a:ext cx="3935475" cy="261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3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52" y="154082"/>
            <a:ext cx="4235116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About Myself</a:t>
            </a:r>
            <a:endParaRPr lang="en-US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5958" y="1275345"/>
            <a:ext cx="9874816" cy="1342346"/>
            <a:chOff x="457200" y="1371600"/>
            <a:chExt cx="9874816" cy="1342346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1452062"/>
              <a:ext cx="853135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C00000"/>
                  </a:solidFill>
                  <a:latin typeface="+mj-lt"/>
                  <a:ea typeface="Arial Unicode MS" pitchFamily="34" charset="-128"/>
                  <a:cs typeface="Aharoni" panose="02010803020104030203" pitchFamily="2" charset="-79"/>
                </a:rPr>
                <a:t>SUNY Buffalo</a:t>
              </a: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, Ubiquitous Multimedia Lab</a:t>
              </a:r>
              <a:b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5</a:t>
              </a:r>
              <a:r>
                <a:rPr lang="en-US" sz="2400" baseline="300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th</a:t>
              </a: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 year PhD student</a:t>
              </a:r>
              <a: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</a:br>
              <a:endParaRPr lang="en-US" sz="2800" dirty="0">
                <a:latin typeface="+mj-lt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568" y="1371600"/>
              <a:ext cx="971448" cy="971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Group 8"/>
          <p:cNvGrpSpPr/>
          <p:nvPr/>
        </p:nvGrpSpPr>
        <p:grpSpPr>
          <a:xfrm>
            <a:off x="745958" y="2462532"/>
            <a:ext cx="9874816" cy="1261884"/>
            <a:chOff x="451556" y="2783379"/>
            <a:chExt cx="9874816" cy="1261884"/>
          </a:xfrm>
        </p:grpSpPr>
        <p:sp>
          <p:nvSpPr>
            <p:cNvPr id="10" name="TextBox 9"/>
            <p:cNvSpPr txBox="1"/>
            <p:nvPr/>
          </p:nvSpPr>
          <p:spPr>
            <a:xfrm>
              <a:off x="451556" y="2783379"/>
              <a:ext cx="82296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C00000"/>
                  </a:solidFill>
                  <a:latin typeface="+mj-lt"/>
                  <a:ea typeface="Arial Unicode MS" pitchFamily="34" charset="-128"/>
                  <a:cs typeface="Aharoni" panose="02010803020104030203" pitchFamily="2" charset="-79"/>
                </a:rPr>
                <a:t>Xerox Corporation</a:t>
              </a: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Rochester, New York</a:t>
              </a:r>
              <a: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	</a:t>
              </a: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August 2012 – May 2013</a:t>
              </a:r>
              <a:endParaRPr lang="en-US" sz="2800" dirty="0" smtClean="0">
                <a:latin typeface="+mj-lt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5" t="21312" r="7563" b="21294"/>
            <a:stretch/>
          </p:blipFill>
          <p:spPr>
            <a:xfrm>
              <a:off x="7667393" y="2925083"/>
              <a:ext cx="2658979" cy="7940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677943" y="3942527"/>
            <a:ext cx="9942831" cy="1261884"/>
            <a:chOff x="745958" y="2963853"/>
            <a:chExt cx="9942831" cy="1261884"/>
          </a:xfrm>
        </p:grpSpPr>
        <p:sp>
          <p:nvSpPr>
            <p:cNvPr id="13" name="TextBox 12"/>
            <p:cNvSpPr txBox="1"/>
            <p:nvPr/>
          </p:nvSpPr>
          <p:spPr>
            <a:xfrm>
              <a:off x="745958" y="2963853"/>
              <a:ext cx="82296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C00000"/>
                  </a:solidFill>
                  <a:latin typeface="+mj-lt"/>
                  <a:ea typeface="Arial Unicode MS" pitchFamily="34" charset="-128"/>
                  <a:cs typeface="Aharoni" panose="02010803020104030203" pitchFamily="2" charset="-79"/>
                </a:rPr>
                <a:t>AFT Computer Vision</a:t>
              </a: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Seattle, Washington</a:t>
              </a:r>
              <a: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	</a:t>
              </a: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June 2013 – August 2013</a:t>
              </a:r>
              <a:endParaRPr lang="en-US" sz="2800" dirty="0" smtClean="0">
                <a:latin typeface="+mj-lt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400" y="2963853"/>
              <a:ext cx="978389" cy="9783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609927" y="5343453"/>
            <a:ext cx="10017807" cy="1261884"/>
            <a:chOff x="745957" y="2963853"/>
            <a:chExt cx="10017807" cy="1261884"/>
          </a:xfrm>
        </p:grpSpPr>
        <p:sp>
          <p:nvSpPr>
            <p:cNvPr id="18" name="TextBox 17"/>
            <p:cNvSpPr txBox="1"/>
            <p:nvPr/>
          </p:nvSpPr>
          <p:spPr>
            <a:xfrm>
              <a:off x="745957" y="2963853"/>
              <a:ext cx="9032457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C00000"/>
                  </a:solidFill>
                  <a:latin typeface="+mj-lt"/>
                  <a:ea typeface="Arial Unicode MS" pitchFamily="34" charset="-128"/>
                  <a:cs typeface="Aharoni" panose="02010803020104030203" pitchFamily="2" charset="-79"/>
                </a:rPr>
                <a:t>AFT Computer Vision: Surveillance Camera Applications Group</a:t>
              </a: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Seattle, Washington</a:t>
              </a:r>
              <a: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/>
              </a:r>
              <a:b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8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	</a:t>
              </a:r>
              <a:r>
                <a:rPr lang="en-US" sz="240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May 2014 – August 2014</a:t>
              </a:r>
              <a:endParaRPr lang="en-US" sz="2800" dirty="0" smtClean="0">
                <a:latin typeface="+mj-lt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356" y="2963853"/>
              <a:ext cx="978408" cy="9784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415303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06" y="2052064"/>
            <a:ext cx="3935475" cy="2618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3406" y="4910691"/>
            <a:ext cx="1104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Carl </a:t>
            </a:r>
            <a:r>
              <a:rPr lang="en-US" dirty="0" err="1" smtClean="0"/>
              <a:t>Vondrick</a:t>
            </a:r>
            <a:r>
              <a:rPr lang="en-US" dirty="0" smtClean="0"/>
              <a:t>, Aditya </a:t>
            </a:r>
            <a:r>
              <a:rPr lang="en-US" dirty="0" err="1" smtClean="0"/>
              <a:t>Khosla</a:t>
            </a:r>
            <a:r>
              <a:rPr lang="en-US" dirty="0" smtClean="0"/>
              <a:t>, Tomasz </a:t>
            </a:r>
            <a:r>
              <a:rPr lang="en-US" dirty="0" err="1" smtClean="0"/>
              <a:t>Malisiewicz</a:t>
            </a:r>
            <a:r>
              <a:rPr lang="en-US" dirty="0" smtClean="0"/>
              <a:t>, Antonio </a:t>
            </a:r>
            <a:r>
              <a:rPr lang="en-US" dirty="0" err="1" smtClean="0"/>
              <a:t>Torralba</a:t>
            </a:r>
            <a:r>
              <a:rPr lang="en-US" dirty="0" smtClean="0"/>
              <a:t>, </a:t>
            </a:r>
            <a:r>
              <a:rPr lang="en-US" b="1" dirty="0" err="1"/>
              <a:t>HOGgles</a:t>
            </a:r>
            <a:r>
              <a:rPr lang="en-US" b="1" dirty="0"/>
              <a:t>: Visualizing Object Detection </a:t>
            </a:r>
            <a:r>
              <a:rPr lang="en-US" b="1" dirty="0" smtClean="0"/>
              <a:t>Features, </a:t>
            </a:r>
            <a:r>
              <a:rPr lang="en-US" dirty="0" smtClean="0"/>
              <a:t>IEEE International Conference on Computer Vision. 2013.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446" y="2576696"/>
            <a:ext cx="6959378" cy="160702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Why Computer Vision is Hard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2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Intelligent Transportation Systems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4172" y="2009864"/>
            <a:ext cx="4048125" cy="3298880"/>
            <a:chOff x="333829" y="2021794"/>
            <a:chExt cx="4048125" cy="3298880"/>
          </a:xfrm>
        </p:grpSpPr>
        <p:pic>
          <p:nvPicPr>
            <p:cNvPr id="2050" name="Picture 2" descr="http://blog.panampost.com/wp-content/uploads/red-light-camer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29" y="2021794"/>
              <a:ext cx="4048125" cy="2686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1017510" y="4757227"/>
              <a:ext cx="2680762" cy="563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 smtClean="0"/>
                <a:t>Red light cameras</a:t>
              </a:r>
              <a:endParaRPr lang="en-US" sz="24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38447" y="2024377"/>
            <a:ext cx="4202190" cy="3295396"/>
            <a:chOff x="4265839" y="2021793"/>
            <a:chExt cx="4202190" cy="3295396"/>
          </a:xfrm>
        </p:grpSpPr>
        <p:pic>
          <p:nvPicPr>
            <p:cNvPr id="2052" name="Picture 4" descr="http://upload.wikimedia.org/wikipedia/commons/6/6d/I-24_Nashvill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348" y="2021793"/>
              <a:ext cx="3581401" cy="2686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4265839" y="4753742"/>
              <a:ext cx="4202190" cy="563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 smtClean="0"/>
                <a:t>High-occupancy </a:t>
              </a:r>
              <a:r>
                <a:rPr lang="en-US" sz="2400" b="1" dirty="0"/>
                <a:t>v</a:t>
              </a:r>
              <a:r>
                <a:rPr lang="en-US" sz="2400" b="1" dirty="0" smtClean="0"/>
                <a:t>ehicle lane</a:t>
              </a:r>
              <a:endParaRPr lang="en-US" sz="2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21563" y="2038891"/>
            <a:ext cx="4202190" cy="3300355"/>
            <a:chOff x="8050591" y="2038891"/>
            <a:chExt cx="4202190" cy="3300355"/>
          </a:xfrm>
        </p:grpSpPr>
        <p:pic>
          <p:nvPicPr>
            <p:cNvPr id="2054" name="Picture 6" descr="http://www.elsagna.com/images/header_image_placeholder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91" r="6241"/>
            <a:stretch/>
          </p:blipFill>
          <p:spPr bwMode="auto">
            <a:xfrm>
              <a:off x="8308372" y="2038891"/>
              <a:ext cx="3454401" cy="2668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8050591" y="4775799"/>
              <a:ext cx="4202190" cy="563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 smtClean="0"/>
                <a:t>License plate number recognition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0031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Intelligent Transportation Systems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820526"/>
            <a:ext cx="4430485" cy="35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38673" y="5355664"/>
            <a:ext cx="2208740" cy="461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Smart parking</a:t>
            </a:r>
            <a:endParaRPr lang="en-US" sz="2400" b="1" dirty="0"/>
          </a:p>
        </p:txBody>
      </p:sp>
      <p:pic>
        <p:nvPicPr>
          <p:cNvPr id="16" name="Picture 4" descr="C:\Users\Panya\Dropbox\Screenshot_2014-03-28-22-19-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/>
          <a:stretch/>
        </p:blipFill>
        <p:spPr bwMode="auto">
          <a:xfrm>
            <a:off x="7518506" y="1847131"/>
            <a:ext cx="2206065" cy="348192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86971" y="1820526"/>
            <a:ext cx="4685448" cy="3974104"/>
            <a:chOff x="6096000" y="1805271"/>
            <a:chExt cx="4685448" cy="3974104"/>
          </a:xfrm>
        </p:grpSpPr>
        <p:pic>
          <p:nvPicPr>
            <p:cNvPr id="4098" name="Picture 2" descr="http://static1.demotix.com/sites/default/files/imagecache/a_scale_large/1000-7/photos/1328642571-traffic-jam-problem-worsen-ever-day--larkana_104016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805271"/>
              <a:ext cx="4685448" cy="351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508321" y="5317710"/>
              <a:ext cx="386080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Real-time traffic monitoring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7072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My Research Overview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Lane departure warning system</a:t>
            </a:r>
          </a:p>
          <a:p>
            <a:r>
              <a:rPr lang="en-US" sz="3600" dirty="0" smtClean="0"/>
              <a:t>Overtaking vehicle detection</a:t>
            </a:r>
          </a:p>
          <a:p>
            <a:r>
              <a:rPr lang="en-US" sz="3600" dirty="0" smtClean="0"/>
              <a:t>Smart parking</a:t>
            </a:r>
          </a:p>
          <a:p>
            <a:r>
              <a:rPr lang="en-US" sz="3600" dirty="0" smtClean="0"/>
              <a:t>Drunk-driving detection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189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Lane Departure Warning System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71031" y="2625890"/>
            <a:ext cx="4400110" cy="2445126"/>
            <a:chOff x="2322404" y="4626303"/>
            <a:chExt cx="2642616" cy="146849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9" t="5143" r="25615" b="14748"/>
            <a:stretch/>
          </p:blipFill>
          <p:spPr bwMode="auto">
            <a:xfrm rot="15563392">
              <a:off x="2909465" y="4039242"/>
              <a:ext cx="1468493" cy="2642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" r="17797" b="16818"/>
            <a:stretch/>
          </p:blipFill>
          <p:spPr bwMode="auto">
            <a:xfrm rot="20963392">
              <a:off x="2633353" y="4767265"/>
              <a:ext cx="2051790" cy="1243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7" t="25472" r="56290" b="34958"/>
            <a:stretch/>
          </p:blipFill>
          <p:spPr>
            <a:xfrm rot="20917483">
              <a:off x="2662281" y="5113961"/>
              <a:ext cx="1030301" cy="75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66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Research and Implementation Challenges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Feature selection: color? edge?</a:t>
            </a:r>
          </a:p>
          <a:p>
            <a:r>
              <a:rPr lang="en-US" sz="3600" dirty="0" smtClean="0"/>
              <a:t>Feature detection: </a:t>
            </a:r>
          </a:p>
          <a:p>
            <a:r>
              <a:rPr lang="en-US" sz="3600" dirty="0" smtClean="0"/>
              <a:t>Resource constraint: energy, processing power</a:t>
            </a:r>
          </a:p>
          <a:p>
            <a:r>
              <a:rPr lang="en-US" sz="3600" dirty="0" smtClean="0"/>
              <a:t>Efficiency: can we meet the real-time requirement?</a:t>
            </a:r>
          </a:p>
          <a:p>
            <a:r>
              <a:rPr lang="en-US" sz="3600" dirty="0" smtClean="0"/>
              <a:t>Implementation: Android? iOS?</a:t>
            </a:r>
          </a:p>
          <a:p>
            <a:r>
              <a:rPr lang="en-US" sz="3600" dirty="0" smtClean="0"/>
              <a:t>Result validation: ground-truth generation</a:t>
            </a:r>
          </a:p>
        </p:txBody>
      </p:sp>
    </p:spTree>
    <p:extLst>
      <p:ext uri="{BB962C8B-B14F-4D97-AF65-F5344CB8AC3E}">
        <p14:creationId xmlns:p14="http://schemas.microsoft.com/office/powerpoint/2010/main" val="237260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Overtaking Vehicle Detection System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80" y="1392111"/>
            <a:ext cx="6548691" cy="2618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80" y="4010857"/>
            <a:ext cx="6476121" cy="25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Research and Implementation Challenges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Feature selection: HOG? Symmetry?</a:t>
            </a:r>
          </a:p>
          <a:p>
            <a:r>
              <a:rPr lang="en-US" sz="3600" dirty="0" smtClean="0"/>
              <a:t>Feature detection: highly dynamic scene</a:t>
            </a:r>
          </a:p>
          <a:p>
            <a:r>
              <a:rPr lang="en-US" sz="3600" dirty="0" smtClean="0"/>
              <a:t>Efficiency: can we meet the real-time requirement?</a:t>
            </a:r>
          </a:p>
          <a:p>
            <a:r>
              <a:rPr lang="en-US" sz="3600" dirty="0" smtClean="0"/>
              <a:t>Accuracy: how do we make an accurate prediction</a:t>
            </a:r>
          </a:p>
        </p:txBody>
      </p:sp>
    </p:spTree>
    <p:extLst>
      <p:ext uri="{BB962C8B-B14F-4D97-AF65-F5344CB8AC3E}">
        <p14:creationId xmlns:p14="http://schemas.microsoft.com/office/powerpoint/2010/main" val="236017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Drunk Driving Detection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6892" y="3301774"/>
            <a:ext cx="11838215" cy="8783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Is this driver drunk?</a:t>
            </a:r>
          </a:p>
        </p:txBody>
      </p:sp>
    </p:spTree>
    <p:extLst>
      <p:ext uri="{BB962C8B-B14F-4D97-AF65-F5344CB8AC3E}">
        <p14:creationId xmlns:p14="http://schemas.microsoft.com/office/powerpoint/2010/main" val="174948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Basic Idea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845" y="5526767"/>
            <a:ext cx="9010970" cy="81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1. Use NHTSA’s visual cues for police officers.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59" y="1690688"/>
            <a:ext cx="11117943" cy="34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3999" y="2411413"/>
            <a:ext cx="939074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C00000"/>
                </a:solidFill>
                <a:latin typeface="Century Gothic" pitchFamily="34" charset="0"/>
              </a:rPr>
              <a:t>Ubiquitous</a:t>
            </a:r>
            <a:r>
              <a:rPr lang="en-US" sz="4800" b="1" dirty="0">
                <a:latin typeface="Century Gothic" pitchFamily="34" charset="0"/>
              </a:rPr>
              <a:t> </a:t>
            </a:r>
            <a:r>
              <a:rPr lang="en-US" sz="4800" b="1" dirty="0">
                <a:solidFill>
                  <a:schemeClr val="tx2"/>
                </a:solidFill>
                <a:latin typeface="Century Gothic" pitchFamily="34" charset="0"/>
              </a:rPr>
              <a:t>Multimedia</a:t>
            </a:r>
            <a:r>
              <a:rPr lang="en-US" sz="4800" b="1" dirty="0">
                <a:latin typeface="Century Gothic" pitchFamily="34" charset="0"/>
              </a:rPr>
              <a:t> </a:t>
            </a:r>
            <a:r>
              <a:rPr lang="en-US" sz="4800" b="1" dirty="0">
                <a:solidFill>
                  <a:schemeClr val="accent4"/>
                </a:solidFill>
                <a:latin typeface="Century Gothic" pitchFamily="34" charset="0"/>
              </a:rPr>
              <a:t>Lab</a:t>
            </a:r>
            <a:endParaRPr lang="en-US" sz="48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3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Basic Idea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66932"/>
            <a:ext cx="12975021" cy="13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2</a:t>
            </a:r>
            <a:r>
              <a:rPr lang="en-US" sz="3200" dirty="0" smtClean="0"/>
              <a:t>. What are some of the effects of alcohol on driving performances? </a:t>
            </a:r>
          </a:p>
          <a:p>
            <a:pPr marL="0" indent="0">
              <a:buNone/>
            </a:pPr>
            <a:r>
              <a:rPr lang="en-US" sz="3200" dirty="0" smtClean="0"/>
              <a:t>User studies: in collaboration with Dr. Sean Wu from the IE department</a:t>
            </a:r>
          </a:p>
        </p:txBody>
      </p:sp>
      <p:pic>
        <p:nvPicPr>
          <p:cNvPr id="5122" name="Picture 2" descr="http://www.acsu.buffalo.edu/~seanwu/index_lab.files/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038" y="2218138"/>
            <a:ext cx="2473924" cy="16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research\drinking driving\IMG_099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t="8398" r="1812" b="11408"/>
          <a:stretch/>
        </p:blipFill>
        <p:spPr bwMode="auto">
          <a:xfrm>
            <a:off x="958900" y="1791210"/>
            <a:ext cx="3690000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research\drinking driving\IMG_099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9" b="19145"/>
          <a:stretch/>
        </p:blipFill>
        <p:spPr bwMode="auto">
          <a:xfrm>
            <a:off x="4919340" y="1791210"/>
            <a:ext cx="3688258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333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Basic Idea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05" y="5193860"/>
            <a:ext cx="11992495" cy="13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	3. Approach the problem from ground up.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531" t="18858" r="35783" b="35884"/>
          <a:stretch/>
        </p:blipFill>
        <p:spPr>
          <a:xfrm>
            <a:off x="4164724" y="1481958"/>
            <a:ext cx="3862552" cy="33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Driving Parameters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1951" y="1900238"/>
            <a:ext cx="11830049" cy="435133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Ability to maintain lateral positions</a:t>
            </a:r>
          </a:p>
          <a:p>
            <a:r>
              <a:rPr lang="en-US" sz="4000" dirty="0" smtClean="0"/>
              <a:t>Speed variability</a:t>
            </a:r>
          </a:p>
          <a:p>
            <a:r>
              <a:rPr lang="en-US" sz="4000" dirty="0" smtClean="0"/>
              <a:t>Stopping distance from the stop signs and traffic lights</a:t>
            </a:r>
          </a:p>
          <a:p>
            <a:r>
              <a:rPr lang="en-US" sz="4000" dirty="0" smtClean="0"/>
              <a:t>Turning radius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06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Data Acquisition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2545" y="4544008"/>
            <a:ext cx="3268909" cy="13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 smtClean="0">
                <a:solidFill>
                  <a:srgbClr val="002060"/>
                </a:solidFill>
              </a:rPr>
              <a:t>BumblebeeXB</a:t>
            </a:r>
            <a:r>
              <a:rPr lang="en-US" sz="3600" dirty="0" smtClean="0">
                <a:solidFill>
                  <a:srgbClr val="002060"/>
                </a:solidFill>
              </a:rPr>
              <a:t>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68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324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Initial System Setup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50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2" b="22825"/>
          <a:stretch/>
        </p:blipFill>
        <p:spPr>
          <a:xfrm>
            <a:off x="2851057" y="2544029"/>
            <a:ext cx="4086772" cy="2115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r="12771" b="56783"/>
          <a:stretch/>
        </p:blipFill>
        <p:spPr>
          <a:xfrm rot="5400000">
            <a:off x="7195785" y="2195294"/>
            <a:ext cx="6324597" cy="23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1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42" y="0"/>
            <a:ext cx="4572001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3740" y="385092"/>
            <a:ext cx="5414556" cy="540000"/>
            <a:chOff x="988692" y="353561"/>
            <a:chExt cx="5414556" cy="540000"/>
          </a:xfrm>
        </p:grpSpPr>
        <p:sp>
          <p:nvSpPr>
            <p:cNvPr id="9" name="Rectangle 8"/>
            <p:cNvSpPr/>
            <p:nvPr/>
          </p:nvSpPr>
          <p:spPr>
            <a:xfrm>
              <a:off x="988692" y="353561"/>
              <a:ext cx="2448190" cy="540000"/>
            </a:xfrm>
            <a:prstGeom prst="rect">
              <a:avLst/>
            </a:prstGeom>
            <a:solidFill>
              <a:srgbClr val="FF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3D camera</a:t>
              </a:r>
              <a:endParaRPr lang="en-US" sz="2800" b="1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421116" y="623561"/>
              <a:ext cx="298213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33524" y="2038706"/>
            <a:ext cx="5864772" cy="540000"/>
            <a:chOff x="988692" y="353561"/>
            <a:chExt cx="4876080" cy="5400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421116" y="623561"/>
              <a:ext cx="244365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988692" y="353561"/>
              <a:ext cx="2831273" cy="540000"/>
            </a:xfrm>
            <a:prstGeom prst="rect">
              <a:avLst/>
            </a:prstGeom>
            <a:solidFill>
              <a:srgbClr val="FF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IEEE 1394 cables</a:t>
              </a:r>
              <a:endParaRPr lang="en-US" sz="28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26778" y="3255901"/>
            <a:ext cx="3578772" cy="540000"/>
            <a:chOff x="2286000" y="353561"/>
            <a:chExt cx="3578772" cy="540000"/>
          </a:xfrm>
        </p:grpSpPr>
        <p:sp>
          <p:nvSpPr>
            <p:cNvPr id="17" name="Rectangle 16"/>
            <p:cNvSpPr/>
            <p:nvPr/>
          </p:nvSpPr>
          <p:spPr>
            <a:xfrm>
              <a:off x="2286000" y="353561"/>
              <a:ext cx="1150882" cy="540000"/>
            </a:xfrm>
            <a:prstGeom prst="rect">
              <a:avLst/>
            </a:prstGeom>
            <a:solidFill>
              <a:srgbClr val="FF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Jib</a:t>
              </a:r>
              <a:endParaRPr lang="en-US" sz="2800" b="1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21116" y="623561"/>
              <a:ext cx="244365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72966" y="4743095"/>
            <a:ext cx="4255759" cy="540000"/>
            <a:chOff x="1461658" y="353561"/>
            <a:chExt cx="4255759" cy="540000"/>
          </a:xfrm>
        </p:grpSpPr>
        <p:sp>
          <p:nvSpPr>
            <p:cNvPr id="20" name="Rectangle 19"/>
            <p:cNvSpPr/>
            <p:nvPr/>
          </p:nvSpPr>
          <p:spPr>
            <a:xfrm>
              <a:off x="1461658" y="353561"/>
              <a:ext cx="1975224" cy="540000"/>
            </a:xfrm>
            <a:prstGeom prst="rect">
              <a:avLst/>
            </a:prstGeom>
            <a:solidFill>
              <a:srgbClr val="FF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W</a:t>
              </a:r>
              <a:r>
                <a:rPr lang="en-US" sz="2800" b="1" dirty="0" smtClean="0"/>
                <a:t>eights</a:t>
              </a:r>
              <a:endParaRPr lang="en-US" sz="2800" b="1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273761" y="623561"/>
              <a:ext cx="244365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8476595" y="3679448"/>
            <a:ext cx="3523962" cy="540000"/>
            <a:chOff x="483833" y="451238"/>
            <a:chExt cx="3523962" cy="5400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483833" y="774377"/>
              <a:ext cx="12503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133936" y="451238"/>
              <a:ext cx="2873859" cy="540000"/>
            </a:xfrm>
            <a:prstGeom prst="rect">
              <a:avLst/>
            </a:prstGeom>
            <a:solidFill>
              <a:srgbClr val="FF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Safety triangle</a:t>
              </a:r>
              <a:endParaRPr lang="en-US" sz="2800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54767" y="5386723"/>
            <a:ext cx="4797975" cy="540000"/>
            <a:chOff x="1430125" y="295634"/>
            <a:chExt cx="4797975" cy="54000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430125" y="570198"/>
              <a:ext cx="244365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2776171" y="295634"/>
              <a:ext cx="3451929" cy="540000"/>
            </a:xfrm>
            <a:prstGeom prst="rect">
              <a:avLst/>
            </a:prstGeom>
            <a:solidFill>
              <a:srgbClr val="FF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Portable battery</a:t>
              </a:r>
              <a:endParaRPr lang="en-US" sz="28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84124" y="4581288"/>
            <a:ext cx="3704898" cy="540000"/>
            <a:chOff x="-509753" y="461754"/>
            <a:chExt cx="3704898" cy="5400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-509753" y="774377"/>
              <a:ext cx="224395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1377219" y="461754"/>
              <a:ext cx="1817926" cy="540000"/>
            </a:xfrm>
            <a:prstGeom prst="rect">
              <a:avLst/>
            </a:prstGeom>
            <a:solidFill>
              <a:srgbClr val="FF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Laptop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9111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Dataset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60960" y="1690688"/>
            <a:ext cx="6531552" cy="1617344"/>
            <a:chOff x="10283787" y="21040682"/>
            <a:chExt cx="6531552" cy="1617344"/>
          </a:xfrm>
        </p:grpSpPr>
        <p:grpSp>
          <p:nvGrpSpPr>
            <p:cNvPr id="7" name="Group 6"/>
            <p:cNvGrpSpPr/>
            <p:nvPr/>
          </p:nvGrpSpPr>
          <p:grpSpPr>
            <a:xfrm>
              <a:off x="10283787" y="21040682"/>
              <a:ext cx="6531552" cy="1176966"/>
              <a:chOff x="-72376" y="20869380"/>
              <a:chExt cx="9378637" cy="1690001"/>
            </a:xfrm>
          </p:grpSpPr>
          <p:pic>
            <p:nvPicPr>
              <p:cNvPr id="9" name="Picture 8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376" y="20872758"/>
                <a:ext cx="2244308" cy="168662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5734" y="20869387"/>
                <a:ext cx="2244308" cy="168662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845" y="20869380"/>
                <a:ext cx="2244308" cy="168662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1954" y="20869383"/>
                <a:ext cx="2244307" cy="1686622"/>
              </a:xfrm>
              <a:prstGeom prst="rect">
                <a:avLst/>
              </a:prstGeom>
            </p:spPr>
          </p:pic>
        </p:grp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1315857" y="22255993"/>
              <a:ext cx="4337918" cy="402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3681" tIns="31841" rIns="63681" bIns="31841" anchor="t" anchorCtr="0">
              <a:noAutofit/>
            </a:bodyPr>
            <a:lstStyle/>
            <a:p>
              <a:pPr algn="ctr"/>
              <a:r>
                <a:rPr lang="en-US" sz="1950" b="1" dirty="0" smtClean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Tracking of instrument vehicle</a:t>
              </a:r>
              <a:endParaRPr lang="en-US" sz="195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63201" y="3636556"/>
            <a:ext cx="6576532" cy="2983844"/>
            <a:chOff x="11471710" y="22619742"/>
            <a:chExt cx="6576532" cy="2983844"/>
          </a:xfrm>
        </p:grpSpPr>
        <p:grpSp>
          <p:nvGrpSpPr>
            <p:cNvPr id="14" name="Group 13"/>
            <p:cNvGrpSpPr/>
            <p:nvPr/>
          </p:nvGrpSpPr>
          <p:grpSpPr>
            <a:xfrm>
              <a:off x="11471710" y="22619742"/>
              <a:ext cx="6576532" cy="2504785"/>
              <a:chOff x="10019387" y="22020761"/>
              <a:chExt cx="6576532" cy="2504785"/>
            </a:xfrm>
          </p:grpSpPr>
          <p:pic>
            <p:nvPicPr>
              <p:cNvPr id="16" name="Picture 2" descr="C:\Users\Mew\Documents\Visual Studio 2008\Projects\VehicleDetection\VehicleDetection\results\car22\images\o23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1990" y="22060320"/>
                <a:ext cx="1584960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" descr="C:\Users\Mew\Documents\Visual Studio 2008\Projects\VehicleDetection\VehicleDetection\results\car24\images\o37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99038" y="22060320"/>
                <a:ext cx="1584960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Mew\Documents\Visual Studio 2008\Projects\VehicleDetection\VehicleDetection\results\car25\images\o45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58605" y="22040682"/>
                <a:ext cx="1584960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5" descr="C:\Users\Mew\Documents\Visual Studio 2008\Projects\VehicleDetection\VehicleDetection\results\car17\images\o31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10959" y="22020761"/>
                <a:ext cx="1584960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C:\Users\Mew\Documents\Visual Studio 2008\Projects\VehicleDetection\VehicleDetection\results\car18\images\o3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19387" y="23328806"/>
                <a:ext cx="1584960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7" descr="C:\Users\Mew\Documents\Visual Studio 2008\Projects\VehicleDetection\VehicleDetection\results\car19\images\o29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99038" y="23336826"/>
                <a:ext cx="1584960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8" descr="C:\Users\Mew\Documents\Visual Studio 2008\Projects\VehicleDetection\VehicleDetection\results\car33\images\o35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57821" y="23336826"/>
                <a:ext cx="1584960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9" descr="C:\Users\Mew\Documents\Visual Studio 2008\Projects\VehicleDetection\VehicleDetection\results\car27\images\o30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03809" y="23317903"/>
                <a:ext cx="1584960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12676167" y="25201553"/>
              <a:ext cx="4337918" cy="402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3681" tIns="31841" rIns="63681" bIns="31841" anchor="t" anchorCtr="0">
              <a:noAutofit/>
            </a:bodyPr>
            <a:lstStyle/>
            <a:p>
              <a:pPr algn="ctr"/>
              <a:r>
                <a:rPr lang="en-US" sz="1950" b="1" dirty="0" smtClean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Multiple vehicle tracking</a:t>
              </a:r>
              <a:endParaRPr lang="en-US" sz="195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72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Dataset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3404966" y="5761110"/>
            <a:ext cx="4968646" cy="76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3681" tIns="31841" rIns="63681" bIns="31841" anchor="t" anchorCtr="0">
            <a:no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Lane keeping</a:t>
            </a:r>
            <a:endParaRPr lang="en-US" sz="3600" b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67" y="1690688"/>
            <a:ext cx="24384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89" y="1690688"/>
            <a:ext cx="2438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11" y="1690688"/>
            <a:ext cx="24384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67" y="3725899"/>
            <a:ext cx="24384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89" y="3725899"/>
            <a:ext cx="24384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11" y="3725899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4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Dataset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33" y="1690688"/>
            <a:ext cx="24384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24" y="1690688"/>
            <a:ext cx="2438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15" y="1690688"/>
            <a:ext cx="2438400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12" y="3702051"/>
            <a:ext cx="2438400" cy="1828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24" y="3702051"/>
            <a:ext cx="2438400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15" y="3702051"/>
            <a:ext cx="2438400" cy="1828800"/>
          </a:xfrm>
          <a:prstGeom prst="rect">
            <a:avLst/>
          </a:prstGeom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3566512" y="5713414"/>
            <a:ext cx="4968646" cy="76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3681" tIns="31841" rIns="63681" bIns="31841" anchor="t" anchorCtr="0">
            <a:no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Turning radius</a:t>
            </a:r>
            <a:endParaRPr lang="en-US" sz="3600" b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2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Dataset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3871312" y="5887968"/>
            <a:ext cx="4968646" cy="76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3681" tIns="31841" rIns="63681" bIns="31841" anchor="t" anchorCtr="0">
            <a:no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Stopping distance</a:t>
            </a:r>
            <a:endParaRPr lang="en-US" sz="3600" b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18" y="1690688"/>
            <a:ext cx="24384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38" y="1690688"/>
            <a:ext cx="24384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58" y="1690688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18" y="3752636"/>
            <a:ext cx="24384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38" y="3789328"/>
            <a:ext cx="24384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58" y="3752636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7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3999" y="2411413"/>
            <a:ext cx="939074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C00000"/>
                </a:solidFill>
                <a:latin typeface="Century Gothic" pitchFamily="34" charset="0"/>
              </a:rPr>
              <a:t>Ubiquitous</a:t>
            </a:r>
            <a:r>
              <a:rPr lang="en-US" sz="4800" b="1" dirty="0">
                <a:latin typeface="Century Gothic" pitchFamily="34" charset="0"/>
              </a:rPr>
              <a:t> </a:t>
            </a:r>
            <a:r>
              <a:rPr lang="en-US" sz="6600" b="1" dirty="0">
                <a:solidFill>
                  <a:schemeClr val="tx2"/>
                </a:solidFill>
                <a:latin typeface="Century Gothic" pitchFamily="34" charset="0"/>
              </a:rPr>
              <a:t>Multimedia</a:t>
            </a:r>
            <a:r>
              <a:rPr lang="en-US" sz="4800" b="1" dirty="0">
                <a:latin typeface="Century Gothic" pitchFamily="34" charset="0"/>
              </a:rPr>
              <a:t> </a:t>
            </a:r>
            <a:r>
              <a:rPr lang="en-US" sz="4800" b="1" dirty="0">
                <a:solidFill>
                  <a:schemeClr val="accent4"/>
                </a:solidFill>
                <a:latin typeface="Century Gothic" pitchFamily="34" charset="0"/>
              </a:rPr>
              <a:t>Lab</a:t>
            </a:r>
            <a:endParaRPr lang="en-US" sz="48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5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3D Processing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704705" y="2266951"/>
            <a:ext cx="8782589" cy="3228206"/>
            <a:chOff x="4837692" y="17357805"/>
            <a:chExt cx="4645168" cy="1707419"/>
          </a:xfrm>
        </p:grpSpPr>
        <p:sp>
          <p:nvSpPr>
            <p:cNvPr id="38" name="Right Arrow 37"/>
            <p:cNvSpPr/>
            <p:nvPr/>
          </p:nvSpPr>
          <p:spPr>
            <a:xfrm>
              <a:off x="6223707" y="17907804"/>
              <a:ext cx="631204" cy="312652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837692" y="17602068"/>
              <a:ext cx="1324852" cy="1463156"/>
              <a:chOff x="4837692" y="17602068"/>
              <a:chExt cx="1324852" cy="1463156"/>
            </a:xfrm>
          </p:grpSpPr>
          <p:pic>
            <p:nvPicPr>
              <p:cNvPr id="48" name="Picture 47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19" t="14339" r="32695" b="30949"/>
              <a:stretch/>
            </p:blipFill>
            <p:spPr bwMode="auto">
              <a:xfrm>
                <a:off x="5014402" y="17602068"/>
                <a:ext cx="971432" cy="90267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9" name="Text Box 2"/>
              <p:cNvSpPr txBox="1">
                <a:spLocks noChangeArrowheads="1"/>
              </p:cNvSpPr>
              <p:nvPr/>
            </p:nvSpPr>
            <p:spPr bwMode="auto">
              <a:xfrm>
                <a:off x="4837692" y="18663191"/>
                <a:ext cx="1324852" cy="40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3681" tIns="31841" rIns="63681" bIns="31841" anchor="t" anchorCtr="0">
                <a:noAutofit/>
              </a:bodyPr>
              <a:lstStyle/>
              <a:p>
                <a:pPr algn="ctr"/>
                <a:r>
                  <a:rPr lang="en-US" sz="2400" b="1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Vehicle mask</a:t>
                </a:r>
                <a:endParaRPr lang="en-US" sz="36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854910" y="17357805"/>
              <a:ext cx="2627950" cy="1707419"/>
              <a:chOff x="6854910" y="17357805"/>
              <a:chExt cx="2627950" cy="1707419"/>
            </a:xfrm>
          </p:grpSpPr>
          <p:sp>
            <p:nvSpPr>
              <p:cNvPr id="41" name="Text Box 2"/>
              <p:cNvSpPr txBox="1">
                <a:spLocks noChangeArrowheads="1"/>
              </p:cNvSpPr>
              <p:nvPr/>
            </p:nvSpPr>
            <p:spPr bwMode="auto">
              <a:xfrm>
                <a:off x="6854910" y="18663191"/>
                <a:ext cx="2627949" cy="40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3681" tIns="31841" rIns="63681" bIns="31841" anchor="t" anchorCtr="0">
                <a:noAutofit/>
              </a:bodyPr>
              <a:lstStyle/>
              <a:p>
                <a:pPr algn="ctr"/>
                <a:r>
                  <a:rPr lang="en-US" sz="2400" b="1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Vehicle point cloud</a:t>
                </a:r>
                <a:endParaRPr lang="en-US" sz="36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7042862" y="17364183"/>
                <a:ext cx="1116530" cy="1227235"/>
                <a:chOff x="7042862" y="17364183"/>
                <a:chExt cx="1116530" cy="1227235"/>
              </a:xfrm>
            </p:grpSpPr>
            <p:pic>
              <p:nvPicPr>
                <p:cNvPr id="46" name="Picture 45"/>
                <p:cNvPicPr/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428" t="14762" r="24643" b="21428"/>
                <a:stretch/>
              </p:blipFill>
              <p:spPr bwMode="auto">
                <a:xfrm>
                  <a:off x="7042862" y="17501262"/>
                  <a:ext cx="1116530" cy="1090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4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100095" y="17364183"/>
                  <a:ext cx="1002064" cy="175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3681" tIns="31841" rIns="63681" bIns="31841" anchor="t" anchorCtr="0">
                  <a:noAutofit/>
                </a:bodyPr>
                <a:lstStyle/>
                <a:p>
                  <a:pPr algn="ctr"/>
                  <a:r>
                    <a:rPr lang="en-US" sz="800" b="1" dirty="0" smtClean="0">
                      <a:latin typeface="Arial" panose="020B0604020202020204" pitchFamily="34" charset="0"/>
                      <a:ea typeface="SimSun" panose="02010600030101010101" pitchFamily="2" charset="-122"/>
                      <a:cs typeface="Arial" panose="020B0604020202020204" pitchFamily="34" charset="0"/>
                    </a:rPr>
                    <a:t>front view</a:t>
                  </a:r>
                  <a:endParaRPr lang="en-US" sz="800" b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8167728" y="17357805"/>
                <a:ext cx="1315132" cy="1233614"/>
                <a:chOff x="8167728" y="17357805"/>
                <a:chExt cx="1315132" cy="1233614"/>
              </a:xfrm>
            </p:grpSpPr>
            <p:pic>
              <p:nvPicPr>
                <p:cNvPr id="44" name="Picture 43"/>
                <p:cNvPicPr/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7" r="3528"/>
                <a:stretch/>
              </p:blipFill>
              <p:spPr bwMode="auto">
                <a:xfrm>
                  <a:off x="8167728" y="17501263"/>
                  <a:ext cx="1315132" cy="1090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4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8324262" y="17357805"/>
                  <a:ext cx="1002064" cy="175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3681" tIns="31841" rIns="63681" bIns="31841" anchor="t" anchorCtr="0">
                  <a:noAutofit/>
                </a:bodyPr>
                <a:lstStyle/>
                <a:p>
                  <a:pPr algn="ctr"/>
                  <a:r>
                    <a:rPr lang="en-US" sz="800" b="1" dirty="0" smtClean="0">
                      <a:latin typeface="Arial" panose="020B0604020202020204" pitchFamily="34" charset="0"/>
                      <a:ea typeface="SimSun" panose="02010600030101010101" pitchFamily="2" charset="-122"/>
                      <a:cs typeface="Arial" panose="020B0604020202020204" pitchFamily="34" charset="0"/>
                    </a:rPr>
                    <a:t>top view</a:t>
                  </a:r>
                  <a:endParaRPr lang="en-US" sz="800" b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049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Extracted 2D/3D Trajectories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01436" y="1858153"/>
            <a:ext cx="4434558" cy="3850955"/>
            <a:chOff x="-185903" y="-1553091"/>
            <a:chExt cx="6368686" cy="55298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7142" r="9069" b="6826"/>
            <a:stretch/>
          </p:blipFill>
          <p:spPr bwMode="auto">
            <a:xfrm>
              <a:off x="-185903" y="-1553091"/>
              <a:ext cx="6042944" cy="471993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67449" y="3306766"/>
              <a:ext cx="6115334" cy="669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3681" tIns="31841" rIns="63681" bIns="31841" anchor="t" anchorCtr="0">
              <a:noAutofit/>
            </a:bodyPr>
            <a:lstStyle/>
            <a:p>
              <a:pPr>
                <a:tabLst>
                  <a:tab pos="756186" algn="l"/>
                  <a:tab pos="1472573" algn="l"/>
                  <a:tab pos="2109361" algn="l"/>
                </a:tabLst>
              </a:pPr>
              <a:r>
                <a:rPr lang="en-US" sz="14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Trajectories of all the vehicles in data set 1</a:t>
              </a:r>
              <a:endParaRPr lang="en-US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071" y="1690688"/>
            <a:ext cx="5354570" cy="40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1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59" y="365125"/>
            <a:ext cx="1087728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What I wish I had known way back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590" y="1825625"/>
            <a:ext cx="11238186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Have many interests; focus on one.</a:t>
            </a:r>
          </a:p>
          <a:p>
            <a:r>
              <a:rPr lang="en-US" sz="3200" dirty="0" smtClean="0"/>
              <a:t>Four years is a short period of time.</a:t>
            </a:r>
          </a:p>
          <a:p>
            <a:r>
              <a:rPr lang="en-US" sz="3200" dirty="0"/>
              <a:t>Treat your PhD like a full-time job.</a:t>
            </a:r>
          </a:p>
          <a:p>
            <a:r>
              <a:rPr lang="en-US" sz="3200" dirty="0"/>
              <a:t>Prioritize your tasks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/>
              <a:t>Make sure you are truly passionate about your research topic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Ask yourself what you really want to do in life.</a:t>
            </a:r>
          </a:p>
          <a:p>
            <a:r>
              <a:rPr lang="en-US" sz="3200" dirty="0" smtClean="0"/>
              <a:t>Do internships.</a:t>
            </a:r>
          </a:p>
        </p:txBody>
      </p:sp>
    </p:spTree>
    <p:extLst>
      <p:ext uri="{BB962C8B-B14F-4D97-AF65-F5344CB8AC3E}">
        <p14:creationId xmlns:p14="http://schemas.microsoft.com/office/powerpoint/2010/main" val="169701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What gets me excited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Freedom to pursue my academic curiosity</a:t>
            </a:r>
          </a:p>
          <a:p>
            <a:r>
              <a:rPr lang="en-US" sz="3200" dirty="0" smtClean="0"/>
              <a:t>Collaboration with top-notch researchers on funded projects</a:t>
            </a:r>
          </a:p>
          <a:p>
            <a:r>
              <a:rPr lang="en-US" sz="3200" dirty="0" smtClean="0"/>
              <a:t>High-impact and practical research</a:t>
            </a:r>
          </a:p>
          <a:p>
            <a:r>
              <a:rPr lang="en-US" sz="3200" dirty="0" smtClean="0"/>
              <a:t>Computer vision applications are everywhere.</a:t>
            </a:r>
          </a:p>
          <a:p>
            <a:r>
              <a:rPr lang="en-US" sz="3200" dirty="0" smtClean="0"/>
              <a:t>Lots of research challenges and extremely difficult problems:</a:t>
            </a:r>
            <a:endParaRPr lang="en-US" sz="3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Object recognition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Action recognition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Robotics</a:t>
            </a:r>
          </a:p>
        </p:txBody>
      </p:sp>
    </p:spTree>
    <p:extLst>
      <p:ext uri="{BB962C8B-B14F-4D97-AF65-F5344CB8AC3E}">
        <p14:creationId xmlns:p14="http://schemas.microsoft.com/office/powerpoint/2010/main" val="39730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Academic vs. Industry Research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17469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Access to large datasets</a:t>
            </a:r>
          </a:p>
          <a:p>
            <a:r>
              <a:rPr lang="en-US" sz="3600" dirty="0" smtClean="0"/>
              <a:t>Shared codebase vs. implementing everything yourself</a:t>
            </a:r>
          </a:p>
          <a:p>
            <a:r>
              <a:rPr lang="en-US" sz="3600" dirty="0" smtClean="0"/>
              <a:t>Freedom to pursue your research interests</a:t>
            </a:r>
          </a:p>
          <a:p>
            <a:r>
              <a:rPr lang="en-US" sz="3200" dirty="0" smtClean="0"/>
              <a:t>Funding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749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57" y="2159877"/>
            <a:ext cx="10515600" cy="246595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Questions?</a:t>
            </a:r>
            <a:br>
              <a:rPr lang="en-US" sz="8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5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pc57@buffalo.edu</a:t>
            </a:r>
            <a:endParaRPr lang="en-US" sz="8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2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000" y="2411413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C00000"/>
                </a:solidFill>
                <a:latin typeface="Century Gothic" pitchFamily="34" charset="0"/>
              </a:rPr>
              <a:t>Ubiquitous</a:t>
            </a:r>
            <a:r>
              <a:rPr lang="en-US" sz="4800" b="1" dirty="0">
                <a:latin typeface="Century Gothic" pitchFamily="34" charset="0"/>
              </a:rPr>
              <a:t> </a:t>
            </a:r>
            <a:r>
              <a:rPr lang="en-US" sz="4800" b="1" dirty="0">
                <a:solidFill>
                  <a:schemeClr val="tx2"/>
                </a:solidFill>
                <a:latin typeface="Century Gothic" pitchFamily="34" charset="0"/>
              </a:rPr>
              <a:t>Multimedia</a:t>
            </a:r>
            <a:r>
              <a:rPr lang="en-US" sz="4800" b="1" dirty="0">
                <a:latin typeface="Century Gothic" pitchFamily="34" charset="0"/>
              </a:rPr>
              <a:t> </a:t>
            </a:r>
            <a:r>
              <a:rPr lang="en-US" sz="4800" b="1" dirty="0">
                <a:solidFill>
                  <a:schemeClr val="accent4"/>
                </a:solidFill>
                <a:latin typeface="Century Gothic" pitchFamily="34" charset="0"/>
              </a:rPr>
              <a:t>Lab</a:t>
            </a:r>
            <a:endParaRPr lang="en-US" sz="4800" dirty="0">
              <a:solidFill>
                <a:schemeClr val="accent4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9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Agenda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Overview of my group’s research area</a:t>
            </a:r>
          </a:p>
          <a:p>
            <a:r>
              <a:rPr lang="en-US" sz="3600" dirty="0" smtClean="0"/>
              <a:t>Overview of my research area</a:t>
            </a:r>
          </a:p>
          <a:p>
            <a:r>
              <a:rPr lang="en-US" sz="3600" dirty="0" smtClean="0"/>
              <a:t>My PhD research</a:t>
            </a:r>
          </a:p>
          <a:p>
            <a:r>
              <a:rPr lang="en-US" sz="3600" dirty="0" smtClean="0"/>
              <a:t>Exciting (and not so exciting) aspects of doing research</a:t>
            </a:r>
          </a:p>
          <a:p>
            <a:r>
              <a:rPr lang="en-US" sz="3600" dirty="0" smtClean="0"/>
              <a:t>What I wish I had known when I joined the program</a:t>
            </a:r>
          </a:p>
          <a:p>
            <a:r>
              <a:rPr lang="en-US" sz="3600" dirty="0" smtClean="0"/>
              <a:t>Q&amp;A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78472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Ubiquitous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Multimedia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Lab</a:t>
            </a:r>
            <a:endParaRPr lang="en-US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121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HTTP live streaming</a:t>
            </a:r>
          </a:p>
          <a:p>
            <a:r>
              <a:rPr lang="en-US" sz="3600" dirty="0" smtClean="0"/>
              <a:t>Video transmission over various networks</a:t>
            </a:r>
          </a:p>
          <a:p>
            <a:r>
              <a:rPr lang="en-US" sz="3600" dirty="0" smtClean="0"/>
              <a:t>Mobile video adaptation</a:t>
            </a:r>
          </a:p>
          <a:p>
            <a:r>
              <a:rPr lang="en-US" sz="3600" dirty="0" smtClean="0"/>
              <a:t>Quality of experience </a:t>
            </a:r>
            <a:r>
              <a:rPr lang="en-US" sz="3600" dirty="0"/>
              <a:t>for multimedia consumers</a:t>
            </a:r>
          </a:p>
          <a:p>
            <a:r>
              <a:rPr lang="en-US" sz="3600" dirty="0" smtClean="0"/>
              <a:t>Multimedia in social media context</a:t>
            </a:r>
          </a:p>
          <a:p>
            <a:r>
              <a:rPr lang="en-US" sz="3600" dirty="0" smtClean="0"/>
              <a:t>Computer vision and 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29572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Ubiquitous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Multimedia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Lab</a:t>
            </a:r>
            <a:endParaRPr lang="en-US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HTTP live streaming</a:t>
            </a:r>
          </a:p>
          <a:p>
            <a:r>
              <a:rPr lang="en-US" sz="3600" dirty="0" smtClean="0"/>
              <a:t>Video transmission over various networks</a:t>
            </a:r>
          </a:p>
          <a:p>
            <a:r>
              <a:rPr lang="en-US" sz="3600" dirty="0" smtClean="0"/>
              <a:t>Mobile video adaptation</a:t>
            </a:r>
          </a:p>
          <a:p>
            <a:r>
              <a:rPr lang="en-US" sz="3600" dirty="0" smtClean="0"/>
              <a:t>Quality of experience for multimedia consumers</a:t>
            </a:r>
          </a:p>
          <a:p>
            <a:r>
              <a:rPr lang="en-US" sz="3600" dirty="0" smtClean="0"/>
              <a:t>Multimedia in social media context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Computer vision and 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84713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My Research Overview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0183"/>
            <a:ext cx="10515600" cy="21467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Computer</a:t>
            </a:r>
            <a:r>
              <a:rPr lang="en-US" sz="5400" dirty="0" smtClean="0">
                <a:latin typeface="Century Gothic" panose="020B0502020202020204" pitchFamily="34" charset="0"/>
              </a:rPr>
              <a:t> </a:t>
            </a:r>
            <a:r>
              <a:rPr lang="en-US" sz="5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Vision</a:t>
            </a:r>
            <a:r>
              <a:rPr lang="en-US" sz="5400" dirty="0" smtClean="0">
                <a:latin typeface="Century Gothic" panose="020B0502020202020204" pitchFamily="34" charset="0"/>
              </a:rPr>
              <a:t> for 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Intelligent </a:t>
            </a:r>
            <a:r>
              <a:rPr lang="en-US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5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ransportation Systems</a:t>
            </a:r>
          </a:p>
          <a:p>
            <a:pPr lvl="1"/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7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903</Words>
  <Application>Microsoft Macintosh PowerPoint</Application>
  <PresentationFormat>Custom</PresentationFormat>
  <Paragraphs>201</Paragraphs>
  <Slides>45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My Perspectives on Graduate Research</vt:lpstr>
      <vt:lpstr>About Myself</vt:lpstr>
      <vt:lpstr>PowerPoint Presentation</vt:lpstr>
      <vt:lpstr>PowerPoint Presentation</vt:lpstr>
      <vt:lpstr>PowerPoint Presentation</vt:lpstr>
      <vt:lpstr>Agenda</vt:lpstr>
      <vt:lpstr>Ubiquitous Multimedia Lab</vt:lpstr>
      <vt:lpstr>Ubiquitous Multimedia Lab</vt:lpstr>
      <vt:lpstr>My Research Overview</vt:lpstr>
      <vt:lpstr>PowerPoint Presentation</vt:lpstr>
      <vt:lpstr>PowerPoint Presentation</vt:lpstr>
      <vt:lpstr>Computer Vision and its Applications</vt:lpstr>
      <vt:lpstr>Computer Vision and its Applications</vt:lpstr>
      <vt:lpstr>Computer Vision and its Applications</vt:lpstr>
      <vt:lpstr>PowerPoint Presentation</vt:lpstr>
      <vt:lpstr>Why Computer Vision is Hard</vt:lpstr>
      <vt:lpstr>Why Computer Vision is Hard</vt:lpstr>
      <vt:lpstr>“The new approach gives near-perfect separation on the original MIT pedestrian database, so we introduce a more challenging dataset containing over 1800 annotated human images with a large range of pose variations and backgrounds.”</vt:lpstr>
      <vt:lpstr>Why Computer Vision is Hard</vt:lpstr>
      <vt:lpstr>Why Computer Vision is Hard</vt:lpstr>
      <vt:lpstr>Intelligent Transportation Systems</vt:lpstr>
      <vt:lpstr>Intelligent Transportation Systems</vt:lpstr>
      <vt:lpstr>My Research Overview</vt:lpstr>
      <vt:lpstr>Lane Departure Warning System</vt:lpstr>
      <vt:lpstr>Research and Implementation Challenges</vt:lpstr>
      <vt:lpstr>Overtaking Vehicle Detection System</vt:lpstr>
      <vt:lpstr>Research and Implementation Challenges</vt:lpstr>
      <vt:lpstr>Drunk Driving Detection</vt:lpstr>
      <vt:lpstr>Basic Idea</vt:lpstr>
      <vt:lpstr>Basic Idea</vt:lpstr>
      <vt:lpstr>Basic Idea</vt:lpstr>
      <vt:lpstr>Driving Parameters</vt:lpstr>
      <vt:lpstr>Data Acquisition</vt:lpstr>
      <vt:lpstr>Initial System Setup</vt:lpstr>
      <vt:lpstr>PowerPoint Presentation</vt:lpstr>
      <vt:lpstr>Dataset</vt:lpstr>
      <vt:lpstr>Dataset</vt:lpstr>
      <vt:lpstr>Dataset</vt:lpstr>
      <vt:lpstr>Dataset</vt:lpstr>
      <vt:lpstr>3D Processing</vt:lpstr>
      <vt:lpstr>Extracted 2D/3D Trajectories</vt:lpstr>
      <vt:lpstr>What I wish I had known way back</vt:lpstr>
      <vt:lpstr>What gets me excited</vt:lpstr>
      <vt:lpstr>Academic vs. Industry Research</vt:lpstr>
      <vt:lpstr>Questions? pc57@buffalo.edu</vt:lpstr>
    </vt:vector>
  </TitlesOfParts>
  <Company>University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Mew</dc:creator>
  <cp:lastModifiedBy>Atri Rudra</cp:lastModifiedBy>
  <cp:revision>184</cp:revision>
  <dcterms:created xsi:type="dcterms:W3CDTF">2014-10-12T21:57:47Z</dcterms:created>
  <dcterms:modified xsi:type="dcterms:W3CDTF">2014-11-14T01:00:49Z</dcterms:modified>
</cp:coreProperties>
</file>