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57" r:id="rId4"/>
    <p:sldId id="265" r:id="rId5"/>
    <p:sldId id="268" r:id="rId6"/>
    <p:sldId id="269" r:id="rId7"/>
    <p:sldId id="258" r:id="rId8"/>
    <p:sldId id="267" r:id="rId9"/>
    <p:sldId id="259" r:id="rId10"/>
    <p:sldId id="261" r:id="rId11"/>
    <p:sldId id="262" r:id="rId12"/>
    <p:sldId id="264" r:id="rId13"/>
    <p:sldId id="263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handoutMaster" Target="handoutMasters/handout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2264F-8A66-A94E-B2DC-74DAAA4D364B}" type="datetimeFigureOut">
              <a:rPr lang="en-US" smtClean="0"/>
              <a:t>11/13/14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718D6-FADD-BD4E-93B6-E69EC99E02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53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98A68C-01C6-7B47-8F3F-84BC77C4E5C0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F0B2F-7143-3943-9C98-E69C853D65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710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Start</a:t>
            </a:r>
            <a:r>
              <a:rPr lang="en-US" baseline="0" dirty="0" smtClean="0"/>
              <a:t> from showing how to write in latex from scratch</a:t>
            </a:r>
          </a:p>
          <a:p>
            <a:r>
              <a:rPr lang="en-US" baseline="0" dirty="0" smtClean="0"/>
              <a:t>Mention you can use any of your favorite text editor,</a:t>
            </a:r>
          </a:p>
          <a:p>
            <a:r>
              <a:rPr lang="en-US" baseline="0" dirty="0" smtClean="0"/>
              <a:t>even word (the case of my advisor for grammar &amp; spell check)</a:t>
            </a:r>
          </a:p>
          <a:p>
            <a:r>
              <a:rPr lang="en-US" dirty="0" smtClean="0"/>
              <a:t>Show what</a:t>
            </a:r>
            <a:r>
              <a:rPr lang="en-US" baseline="0" dirty="0" smtClean="0"/>
              <a:t> to start with, How to compile, Focus on writing (the workflow)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F0B2F-7143-3943-9C98-E69C853D650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CD3A6-B7E7-014D-AA48-4FB22EA33926}" type="datetimeFigureOut">
              <a:rPr lang="en-US" smtClean="0"/>
              <a:pPr/>
              <a:t>11/13/14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1C51D-4DC8-734D-BCF3-336105F164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gif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LaTeX</a:t>
            </a:r>
            <a:r>
              <a:rPr lang="en-US" dirty="0" smtClean="0"/>
              <a:t> (+ </a:t>
            </a:r>
            <a:r>
              <a:rPr lang="en-US" dirty="0" err="1" smtClean="0"/>
              <a:t>BibTeX</a:t>
            </a:r>
            <a:r>
              <a:rPr lang="en-US" dirty="0" smtClean="0"/>
              <a:t>) Tutorial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Steve </a:t>
            </a:r>
            <a:r>
              <a:rPr lang="en-US" dirty="0" err="1" smtClean="0"/>
              <a:t>Ko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Some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Sections</a:t>
            </a:r>
          </a:p>
          <a:p>
            <a:pPr lvl="1"/>
            <a:r>
              <a:rPr lang="en-US" dirty="0" smtClean="0"/>
              <a:t>\section, \subsection, \paragraph, etc.</a:t>
            </a:r>
          </a:p>
          <a:p>
            <a:r>
              <a:rPr lang="en-US" dirty="0" smtClean="0"/>
              <a:t>Bullet points &amp; numbering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begin{itemize</a:t>
            </a:r>
            <a:r>
              <a:rPr lang="en-US" dirty="0" smtClean="0"/>
              <a:t>} \</a:t>
            </a:r>
            <a:r>
              <a:rPr lang="en-US" dirty="0" err="1" smtClean="0"/>
              <a:t>end{itemize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begin{enumerate</a:t>
            </a:r>
            <a:r>
              <a:rPr lang="en-US" dirty="0" smtClean="0"/>
              <a:t>} \</a:t>
            </a:r>
            <a:r>
              <a:rPr lang="en-US" dirty="0" err="1" smtClean="0"/>
              <a:t>end{enumerate</a:t>
            </a:r>
            <a:r>
              <a:rPr lang="en-US" dirty="0" smtClean="0"/>
              <a:t>}</a:t>
            </a:r>
          </a:p>
          <a:p>
            <a:r>
              <a:rPr lang="en-US" dirty="0" smtClean="0"/>
              <a:t>Reference</a:t>
            </a:r>
          </a:p>
          <a:p>
            <a:pPr lvl="1"/>
            <a:r>
              <a:rPr lang="en-US" dirty="0" smtClean="0"/>
              <a:t>\label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Tables &amp; Figures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\</a:t>
            </a:r>
            <a:r>
              <a:rPr lang="en-US" dirty="0" err="1" smtClean="0"/>
              <a:t>begin{table</a:t>
            </a:r>
            <a:r>
              <a:rPr lang="en-US" dirty="0" smtClean="0"/>
              <a:t>}…\</a:t>
            </a:r>
            <a:r>
              <a:rPr lang="en-US" dirty="0" err="1" smtClean="0"/>
              <a:t>end{table</a:t>
            </a:r>
            <a:r>
              <a:rPr lang="en-US" dirty="0" smtClean="0"/>
              <a:t>} &amp; \</a:t>
            </a:r>
            <a:r>
              <a:rPr lang="en-US" dirty="0" err="1" smtClean="0"/>
              <a:t>begin{tabular</a:t>
            </a:r>
            <a:r>
              <a:rPr lang="en-US" dirty="0" smtClean="0"/>
              <a:t>}…\</a:t>
            </a:r>
            <a:r>
              <a:rPr lang="en-US" dirty="0" err="1" smtClean="0"/>
              <a:t>end{tabular</a:t>
            </a:r>
            <a:r>
              <a:rPr lang="en-US" dirty="0" smtClean="0"/>
              <a:t>}</a:t>
            </a:r>
          </a:p>
          <a:p>
            <a:r>
              <a:rPr lang="en-US" dirty="0" smtClean="0"/>
              <a:t>\</a:t>
            </a:r>
            <a:r>
              <a:rPr lang="en-US" dirty="0" err="1" smtClean="0"/>
              <a:t>begin{figure</a:t>
            </a:r>
            <a:r>
              <a:rPr lang="en-US" dirty="0" smtClean="0"/>
              <a:t>} \</a:t>
            </a:r>
            <a:r>
              <a:rPr lang="en-US" dirty="0" err="1" smtClean="0"/>
              <a:t>includegraphics</a:t>
            </a:r>
            <a:r>
              <a:rPr lang="en-US" dirty="0" smtClean="0"/>
              <a:t>[]{} \</a:t>
            </a:r>
            <a:r>
              <a:rPr lang="en-US" dirty="0" err="1" smtClean="0"/>
              <a:t>end{figure</a:t>
            </a:r>
            <a:r>
              <a:rPr lang="en-US" dirty="0" smtClean="0"/>
              <a:t>}</a:t>
            </a:r>
          </a:p>
          <a:p>
            <a:pPr lvl="1"/>
            <a:r>
              <a:rPr lang="en-US" dirty="0" smtClean="0"/>
              <a:t>Requires \</a:t>
            </a:r>
            <a:r>
              <a:rPr lang="en-US" dirty="0" err="1" smtClean="0"/>
              <a:t>usepackage{epsfig</a:t>
            </a:r>
            <a:r>
              <a:rPr lang="en-US" dirty="0" smtClean="0"/>
              <a:t>}</a:t>
            </a:r>
          </a:p>
          <a:p>
            <a:r>
              <a:rPr lang="en-US" dirty="0" smtClean="0"/>
              <a:t>\caption{}</a:t>
            </a:r>
          </a:p>
          <a:p>
            <a:r>
              <a:rPr lang="en-US" dirty="0" smtClean="0"/>
              <a:t>\centering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$$</a:t>
            </a:r>
          </a:p>
          <a:p>
            <a:r>
              <a:rPr lang="en-US" dirty="0" smtClean="0"/>
              <a:t>Math symbols</a:t>
            </a:r>
          </a:p>
          <a:p>
            <a:pPr lvl="1"/>
            <a:r>
              <a:rPr lang="en-US" dirty="0" smtClean="0"/>
              <a:t>\over, \times, ^, _, \</a:t>
            </a:r>
            <a:r>
              <a:rPr lang="en-US" dirty="0" err="1" smtClean="0"/>
              <a:t>bigcap</a:t>
            </a:r>
            <a:r>
              <a:rPr lang="en-US" dirty="0" smtClean="0"/>
              <a:t>, \</a:t>
            </a:r>
            <a:r>
              <a:rPr lang="en-US" dirty="0" err="1" smtClean="0"/>
              <a:t>bigcup</a:t>
            </a:r>
            <a:r>
              <a:rPr lang="en-US" dirty="0" smtClean="0"/>
              <a:t>, \</a:t>
            </a:r>
            <a:r>
              <a:rPr lang="en-US" dirty="0" err="1" smtClean="0"/>
              <a:t>eq</a:t>
            </a:r>
            <a:r>
              <a:rPr lang="en-US" dirty="0" smtClean="0"/>
              <a:t>, \le, …</a:t>
            </a:r>
          </a:p>
          <a:p>
            <a:pPr lvl="1"/>
            <a:r>
              <a:rPr lang="en-US" dirty="0" smtClean="0"/>
              <a:t>\sin, \</a:t>
            </a:r>
            <a:r>
              <a:rPr lang="en-US" dirty="0" err="1" smtClean="0"/>
              <a:t>cos</a:t>
            </a:r>
            <a:r>
              <a:rPr lang="en-US" dirty="0" smtClean="0"/>
              <a:t>, \</a:t>
            </a:r>
            <a:r>
              <a:rPr lang="en-US" dirty="0" err="1" smtClean="0"/>
              <a:t>inf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frac{numerator}{denominator</a:t>
            </a:r>
            <a:r>
              <a:rPr lang="en-US" dirty="0" smtClean="0"/>
              <a:t>}</a:t>
            </a:r>
          </a:p>
          <a:p>
            <a:r>
              <a:rPr lang="en-US" dirty="0" smtClean="0"/>
              <a:t>Greek letters</a:t>
            </a:r>
          </a:p>
          <a:p>
            <a:pPr lvl="1"/>
            <a:r>
              <a:rPr lang="en-US" dirty="0" smtClean="0"/>
              <a:t>\alpha, \beta, \gamma,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 management system</a:t>
            </a:r>
          </a:p>
          <a:p>
            <a:r>
              <a:rPr lang="en-US" dirty="0" smtClean="0"/>
              <a:t>Can’t live without this when writing papers</a:t>
            </a:r>
          </a:p>
          <a:p>
            <a:r>
              <a:rPr lang="en-US" dirty="0" smtClean="0"/>
              <a:t>In </a:t>
            </a:r>
            <a:r>
              <a:rPr lang="en-US" dirty="0" err="1" smtClean="0"/>
              <a:t>LaTeX</a:t>
            </a:r>
            <a:r>
              <a:rPr lang="en-US" dirty="0" smtClean="0"/>
              <a:t>,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bibliographystyle</a:t>
            </a:r>
            <a:r>
              <a:rPr lang="en-US" dirty="0" smtClean="0"/>
              <a:t>{}</a:t>
            </a:r>
          </a:p>
          <a:p>
            <a:pPr lvl="1"/>
            <a:r>
              <a:rPr lang="en-US" dirty="0" smtClean="0"/>
              <a:t>\bibliography{}</a:t>
            </a:r>
            <a:endParaRPr lang="en-US" dirty="0"/>
          </a:p>
        </p:txBody>
      </p:sp>
      <p:pic>
        <p:nvPicPr>
          <p:cNvPr id="4" name="Picture 3" descr="200px-BibTeX_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90761" y="477838"/>
            <a:ext cx="2540000" cy="825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LaTeX</a:t>
            </a:r>
            <a:r>
              <a:rPr lang="en-US" dirty="0" smtClean="0"/>
              <a:t>: Brief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 Knuth (TAOCP)</a:t>
            </a:r>
          </a:p>
          <a:p>
            <a:pPr lvl="1"/>
            <a:r>
              <a:rPr lang="en-US" dirty="0" smtClean="0"/>
              <a:t>Developed </a:t>
            </a:r>
            <a:r>
              <a:rPr lang="en-US" dirty="0" err="1" smtClean="0"/>
              <a:t>TeX</a:t>
            </a:r>
            <a:r>
              <a:rPr lang="en-US" dirty="0" smtClean="0"/>
              <a:t> for math typesetting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r>
              <a:rPr lang="en-US" dirty="0" smtClean="0"/>
              <a:t> (</a:t>
            </a:r>
            <a:r>
              <a:rPr lang="en-US" dirty="0" err="1" smtClean="0"/>
              <a:t>Lamport</a:t>
            </a:r>
            <a:r>
              <a:rPr lang="en-US" dirty="0" smtClean="0"/>
              <a:t> clock &amp; </a:t>
            </a:r>
            <a:r>
              <a:rPr lang="en-US" dirty="0" err="1" smtClean="0"/>
              <a:t>Paxos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Developed </a:t>
            </a:r>
            <a:r>
              <a:rPr lang="en-US" dirty="0" err="1" smtClean="0"/>
              <a:t>LaTeX</a:t>
            </a:r>
            <a:r>
              <a:rPr lang="en-US" dirty="0" smtClean="0"/>
              <a:t> from </a:t>
            </a:r>
            <a:r>
              <a:rPr lang="en-US" dirty="0" err="1" smtClean="0"/>
              <a:t>TeX</a:t>
            </a:r>
            <a:endParaRPr lang="en-US" dirty="0" smtClean="0"/>
          </a:p>
        </p:txBody>
      </p:sp>
      <p:pic>
        <p:nvPicPr>
          <p:cNvPr id="4" name="Picture 3" descr="d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6000" y="1417638"/>
            <a:ext cx="1778000" cy="2438400"/>
          </a:xfrm>
          <a:prstGeom prst="rect">
            <a:avLst/>
          </a:prstGeom>
        </p:spPr>
      </p:pic>
      <p:pic>
        <p:nvPicPr>
          <p:cNvPr id="5" name="Picture 4" descr="lesl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6000" y="4087656"/>
            <a:ext cx="1778000" cy="22620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vs. </a:t>
            </a:r>
            <a:r>
              <a:rPr lang="en-US" dirty="0" err="1" smtClean="0"/>
              <a:t>LaTeX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Word</a:t>
            </a:r>
          </a:p>
          <a:p>
            <a:pPr lvl="1"/>
            <a:r>
              <a:rPr lang="en-US" dirty="0" smtClean="0"/>
              <a:t>WISIWYG</a:t>
            </a:r>
          </a:p>
          <a:p>
            <a:pPr lvl="1"/>
            <a:r>
              <a:rPr lang="en-US" dirty="0" smtClean="0"/>
              <a:t>Convenient</a:t>
            </a:r>
          </a:p>
          <a:p>
            <a:pPr lvl="1"/>
            <a:r>
              <a:rPr lang="en-US" dirty="0" smtClean="0"/>
              <a:t>Cumbersome</a:t>
            </a:r>
          </a:p>
          <a:p>
            <a:pPr lvl="1"/>
            <a:r>
              <a:rPr lang="en-US" dirty="0" smtClean="0"/>
              <a:t>Can be ugly</a:t>
            </a:r>
          </a:p>
          <a:p>
            <a:r>
              <a:rPr lang="en-US" dirty="0" err="1" smtClean="0"/>
              <a:t>LaTeX</a:t>
            </a:r>
            <a:endParaRPr lang="en-US" dirty="0" smtClean="0"/>
          </a:p>
          <a:p>
            <a:pPr lvl="1"/>
            <a:r>
              <a:rPr lang="en-US" dirty="0" smtClean="0"/>
              <a:t>Use markup language (tags as in HTML)</a:t>
            </a:r>
          </a:p>
          <a:p>
            <a:pPr lvl="1"/>
            <a:r>
              <a:rPr lang="en-US" dirty="0" smtClean="0"/>
              <a:t>Convenient</a:t>
            </a:r>
          </a:p>
          <a:p>
            <a:pPr lvl="1"/>
            <a:r>
              <a:rPr lang="en-US" dirty="0" smtClean="0"/>
              <a:t>Cumbersome</a:t>
            </a:r>
          </a:p>
          <a:p>
            <a:pPr lvl="1"/>
            <a:r>
              <a:rPr lang="en-US" dirty="0" smtClean="0"/>
              <a:t>Mostly pretty</a:t>
            </a:r>
            <a:endParaRPr lang="en-US" dirty="0"/>
          </a:p>
        </p:txBody>
      </p:sp>
      <p:pic>
        <p:nvPicPr>
          <p:cNvPr id="4" name="Picture 3" descr="100px-LaTeX_logo.sv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930" y="3873499"/>
            <a:ext cx="1763870" cy="740825"/>
          </a:xfrm>
          <a:prstGeom prst="rect">
            <a:avLst/>
          </a:prstGeom>
        </p:spPr>
      </p:pic>
      <p:pic>
        <p:nvPicPr>
          <p:cNvPr id="5" name="Picture 4" descr="Unknown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1600200"/>
            <a:ext cx="1181100" cy="119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vs. </a:t>
            </a:r>
            <a:r>
              <a:rPr lang="en-US" dirty="0" err="1" smtClean="0"/>
              <a:t>LaTeX</a:t>
            </a:r>
            <a:r>
              <a:rPr lang="en-US" dirty="0" smtClean="0"/>
              <a:t> - Workflow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Word</a:t>
            </a:r>
          </a:p>
          <a:p>
            <a:pPr lvl="1"/>
            <a:r>
              <a:rPr lang="en-US" dirty="0" smtClean="0"/>
              <a:t>Heavily mouse-oriented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Use mouse to change</a:t>
            </a:r>
          </a:p>
          <a:p>
            <a:pPr lvl="1"/>
            <a:r>
              <a:rPr lang="en-US" dirty="0" smtClean="0"/>
              <a:t>See</a:t>
            </a:r>
          </a:p>
          <a:p>
            <a:r>
              <a:rPr lang="en-US" dirty="0" err="1" smtClean="0"/>
              <a:t>LaTeX</a:t>
            </a:r>
            <a:endParaRPr lang="en-US" dirty="0" smtClean="0"/>
          </a:p>
          <a:p>
            <a:pPr lvl="1"/>
            <a:r>
              <a:rPr lang="en-US" dirty="0" smtClean="0"/>
              <a:t>Heavily keyboard-oriented</a:t>
            </a:r>
          </a:p>
          <a:p>
            <a:pPr lvl="1"/>
            <a:r>
              <a:rPr lang="en-US" dirty="0" smtClean="0"/>
              <a:t>Type</a:t>
            </a:r>
          </a:p>
          <a:p>
            <a:pPr lvl="1"/>
            <a:r>
              <a:rPr lang="en-US" dirty="0" smtClean="0"/>
              <a:t>Compile</a:t>
            </a:r>
          </a:p>
          <a:p>
            <a:pPr lvl="1"/>
            <a:r>
              <a:rPr lang="en-US" dirty="0" smtClean="0"/>
              <a:t>See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vs. </a:t>
            </a:r>
            <a:r>
              <a:rPr lang="en-US" dirty="0" err="1" smtClean="0"/>
              <a:t>LaTeX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Word</a:t>
            </a:r>
          </a:p>
          <a:p>
            <a:pPr lvl="1"/>
            <a:r>
              <a:rPr lang="en-US" dirty="0" smtClean="0"/>
              <a:t>Promotes backward thinking</a:t>
            </a:r>
          </a:p>
          <a:p>
            <a:r>
              <a:rPr lang="en-US" dirty="0" err="1" smtClean="0"/>
              <a:t>LaTeX</a:t>
            </a:r>
            <a:endParaRPr lang="en-US" dirty="0" smtClean="0"/>
          </a:p>
          <a:p>
            <a:pPr lvl="1"/>
            <a:r>
              <a:rPr lang="en-US" dirty="0" smtClean="0"/>
              <a:t>Promotes forwarding thinking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Support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https://</a:t>
            </a:r>
            <a:r>
              <a:rPr lang="en-US" dirty="0" err="1" smtClean="0"/>
              <a:t>wiki.cse.buffalo.edu/services/content/tex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vs. </a:t>
            </a:r>
            <a:r>
              <a:rPr lang="en-US" dirty="0" err="1" smtClean="0"/>
              <a:t>LaTeX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Simple text</a:t>
            </a:r>
          </a:p>
          <a:p>
            <a:r>
              <a:rPr lang="en-US" dirty="0" smtClean="0"/>
              <a:t>Putting some structure (sections, subsections, etc.)</a:t>
            </a:r>
          </a:p>
          <a:p>
            <a:r>
              <a:rPr lang="en-US" dirty="0" smtClean="0"/>
              <a:t>Tables &amp; figures</a:t>
            </a:r>
          </a:p>
          <a:p>
            <a:r>
              <a:rPr lang="en-US" dirty="0" smtClean="0"/>
              <a:t>Math</a:t>
            </a:r>
          </a:p>
          <a:p>
            <a:r>
              <a:rPr lang="en-US" dirty="0" smtClean="0"/>
              <a:t>References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Space and carriage returns</a:t>
            </a:r>
          </a:p>
          <a:p>
            <a:r>
              <a:rPr lang="en-US" dirty="0" smtClean="0"/>
              <a:t>Quotation marks &amp; italic fonts</a:t>
            </a:r>
          </a:p>
          <a:p>
            <a:pPr lvl="1"/>
            <a:r>
              <a:rPr lang="en-US" dirty="0" smtClean="0"/>
              <a:t>``’’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emph</a:t>
            </a:r>
            <a:r>
              <a:rPr lang="en-US" dirty="0" smtClean="0"/>
              <a:t>{}</a:t>
            </a:r>
          </a:p>
          <a:p>
            <a:r>
              <a:rPr lang="en-US" dirty="0" smtClean="0"/>
              <a:t>Text sizes</a:t>
            </a:r>
          </a:p>
          <a:p>
            <a:pPr lvl="1"/>
            <a:r>
              <a:rPr lang="en-US" dirty="0" smtClean="0"/>
              <a:t>\bf{}</a:t>
            </a:r>
          </a:p>
          <a:p>
            <a:pPr lvl="1"/>
            <a:r>
              <a:rPr lang="en-US" dirty="0" smtClean="0"/>
              <a:t>\</a:t>
            </a:r>
            <a:r>
              <a:rPr lang="en-US" dirty="0" err="1" smtClean="0"/>
              <a:t>footnotesize</a:t>
            </a:r>
            <a:r>
              <a:rPr lang="en-US" dirty="0" smtClean="0"/>
              <a:t>{}, \small{}, \large{}, \Large{}</a:t>
            </a:r>
          </a:p>
          <a:p>
            <a:r>
              <a:rPr lang="en-US" dirty="0" smtClean="0"/>
              <a:t>Accents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</TotalTime>
  <Words>407</Words>
  <Application>Microsoft Macintosh PowerPoint</Application>
  <PresentationFormat>On-screen Show (4:3)</PresentationFormat>
  <Paragraphs>87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LaTeX (+ BibTeX) Tutorial</vt:lpstr>
      <vt:lpstr>LaTeX: Brief History</vt:lpstr>
      <vt:lpstr>Word vs. LaTeX</vt:lpstr>
      <vt:lpstr>Word vs. LaTeX - Workflow</vt:lpstr>
      <vt:lpstr>Word vs. LaTeX</vt:lpstr>
      <vt:lpstr>CSE Support</vt:lpstr>
      <vt:lpstr>Word vs. LaTeX</vt:lpstr>
      <vt:lpstr>Demo</vt:lpstr>
      <vt:lpstr>Simple Text</vt:lpstr>
      <vt:lpstr>Putting Some Structure</vt:lpstr>
      <vt:lpstr>Tables &amp; Figures</vt:lpstr>
      <vt:lpstr>Math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LaTeX Tutorial</dc:title>
  <dc:creator>Steve Ko</dc:creator>
  <cp:lastModifiedBy>Atri Rudra</cp:lastModifiedBy>
  <cp:revision>31</cp:revision>
  <cp:lastPrinted>2010-09-28T12:59:06Z</cp:lastPrinted>
  <dcterms:created xsi:type="dcterms:W3CDTF">2010-09-28T12:56:58Z</dcterms:created>
  <dcterms:modified xsi:type="dcterms:W3CDTF">2014-11-14T01:02:00Z</dcterms:modified>
</cp:coreProperties>
</file>