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5" r:id="rId3"/>
    <p:sldId id="276" r:id="rId4"/>
    <p:sldId id="279" r:id="rId5"/>
    <p:sldId id="258" r:id="rId6"/>
    <p:sldId id="259" r:id="rId7"/>
    <p:sldId id="278" r:id="rId8"/>
    <p:sldId id="277" r:id="rId9"/>
    <p:sldId id="262" r:id="rId10"/>
    <p:sldId id="261" r:id="rId11"/>
    <p:sldId id="285" r:id="rId12"/>
    <p:sldId id="283" r:id="rId13"/>
    <p:sldId id="284" r:id="rId14"/>
    <p:sldId id="280" r:id="rId15"/>
    <p:sldId id="281" r:id="rId16"/>
    <p:sldId id="282" r:id="rId17"/>
    <p:sldId id="286" r:id="rId18"/>
    <p:sldId id="287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2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7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5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4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1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1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6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8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2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8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612AA-F8B3-4541-BC77-3833A5882D66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BF229-5369-9944-B096-A3033EC2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2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7347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Enabling Effective Crowdsourcing Using Interest Graph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Yavuz Selim </a:t>
            </a:r>
            <a:r>
              <a:rPr lang="en-US" sz="2800" b="1" dirty="0" err="1" smtClean="0"/>
              <a:t>Yilmaz</a:t>
            </a:r>
            <a:endParaRPr lang="en-US" sz="2800" b="1" dirty="0" smtClean="0"/>
          </a:p>
          <a:p>
            <a:r>
              <a:rPr lang="en-US" sz="2200" i="1" dirty="0" smtClean="0"/>
              <a:t>Computer Science and Engineering,</a:t>
            </a:r>
          </a:p>
          <a:p>
            <a:r>
              <a:rPr lang="en-US" sz="2200" i="1" dirty="0" smtClean="0"/>
              <a:t>SUNY University at Buffalo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113171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201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CrowdReply</a:t>
            </a:r>
            <a:r>
              <a:rPr lang="en-US" dirty="0" smtClean="0"/>
              <a:t>: The Smartphone</a:t>
            </a:r>
            <a:r>
              <a:rPr lang="en-US" dirty="0"/>
              <a:t> </a:t>
            </a:r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2279" y="5290691"/>
            <a:ext cx="6554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300+ thousands of downloads</a:t>
            </a:r>
          </a:p>
        </p:txBody>
      </p:sp>
      <p:pic>
        <p:nvPicPr>
          <p:cNvPr id="6" name="Picture 5" descr="new_diagr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00" y="2271056"/>
            <a:ext cx="5989320" cy="277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699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a </a:t>
            </a:r>
            <a:r>
              <a:rPr lang="en-US" dirty="0" err="1" smtClean="0"/>
              <a:t>Crowdsourced</a:t>
            </a:r>
            <a:r>
              <a:rPr lang="en-US" dirty="0" smtClean="0"/>
              <a:t> WWTBAM Player</a:t>
            </a:r>
            <a:endParaRPr lang="en-US" dirty="0"/>
          </a:p>
        </p:txBody>
      </p:sp>
      <p:pic>
        <p:nvPicPr>
          <p:cNvPr id="4" name="Content Placeholder 3" descr="majority_voting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57" r="-3957"/>
          <a:stretch>
            <a:fillRect/>
          </a:stretch>
        </p:blipFill>
        <p:spPr>
          <a:xfrm>
            <a:off x="909747" y="1600201"/>
            <a:ext cx="7337079" cy="4035111"/>
          </a:xfrm>
        </p:spPr>
      </p:pic>
      <p:sp>
        <p:nvSpPr>
          <p:cNvPr id="5" name="TextBox 4"/>
          <p:cNvSpPr txBox="1"/>
          <p:nvPr/>
        </p:nvSpPr>
        <p:spPr>
          <a:xfrm>
            <a:off x="1187115" y="5839706"/>
            <a:ext cx="5221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Naïve Approach: Majority Voting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3969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Smarter Crowd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How should we categorize people?</a:t>
            </a:r>
          </a:p>
          <a:p>
            <a:pPr marL="0" indent="0">
              <a:buNone/>
            </a:pPr>
            <a:r>
              <a:rPr lang="en-US" dirty="0" smtClean="0"/>
              <a:t>Our categorization should:</a:t>
            </a:r>
          </a:p>
          <a:p>
            <a:pPr lvl="1"/>
            <a:r>
              <a:rPr lang="en-US" dirty="0" smtClean="0"/>
              <a:t>reduce </a:t>
            </a:r>
            <a:r>
              <a:rPr lang="en-US" dirty="0"/>
              <a:t>the number of votes at the group level 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/>
              <a:t>the homogeneity of the votes inside the </a:t>
            </a:r>
            <a:r>
              <a:rPr lang="en-US" dirty="0" smtClean="0"/>
              <a:t>groups </a:t>
            </a:r>
            <a:endParaRPr lang="en-US" dirty="0"/>
          </a:p>
          <a:p>
            <a:pPr lvl="1"/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Result:</a:t>
            </a:r>
          </a:p>
          <a:p>
            <a:pPr marL="0" indent="0">
              <a:buNone/>
            </a:pPr>
            <a:r>
              <a:rPr lang="en-US" dirty="0" smtClean="0"/>
              <a:t>	Be able to identify </a:t>
            </a:r>
            <a:r>
              <a:rPr lang="en-US" dirty="0"/>
              <a:t>the appropriate minority voice and design effective </a:t>
            </a:r>
            <a:r>
              <a:rPr lang="en-US" dirty="0" smtClean="0"/>
              <a:t>MCQA algorithms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958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Smarter Crowd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u="sng" dirty="0" smtClean="0"/>
              <a:t>Interest based user groups!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91508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Smartphone App Boom</a:t>
            </a:r>
            <a:endParaRPr lang="en-US" dirty="0"/>
          </a:p>
        </p:txBody>
      </p:sp>
      <p:pic>
        <p:nvPicPr>
          <p:cNvPr id="4" name="Content Placeholder 3" descr="gplay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015" b="-79015"/>
          <a:stretch>
            <a:fillRect/>
          </a:stretch>
        </p:blipFill>
        <p:spPr>
          <a:xfrm>
            <a:off x="968130" y="1579883"/>
            <a:ext cx="2345670" cy="1289887"/>
          </a:xfrm>
        </p:spPr>
      </p:pic>
      <p:sp>
        <p:nvSpPr>
          <p:cNvPr id="5" name="TextBox 4"/>
          <p:cNvSpPr txBox="1"/>
          <p:nvPr/>
        </p:nvSpPr>
        <p:spPr>
          <a:xfrm>
            <a:off x="968130" y="2773858"/>
            <a:ext cx="2345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1+ Million Apps</a:t>
            </a:r>
          </a:p>
          <a:p>
            <a:r>
              <a:rPr lang="en-US" dirty="0" smtClean="0"/>
              <a:t>50 Billion Downloads</a:t>
            </a:r>
            <a:endParaRPr lang="en-US" dirty="0"/>
          </a:p>
        </p:txBody>
      </p:sp>
      <p:pic>
        <p:nvPicPr>
          <p:cNvPr id="6" name="Picture 5" descr="appstor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1" y="4166331"/>
            <a:ext cx="958008" cy="9580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8131" y="5416324"/>
            <a:ext cx="2345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1+ Million Apps</a:t>
            </a:r>
          </a:p>
          <a:p>
            <a:r>
              <a:rPr lang="en-US" dirty="0" smtClean="0"/>
              <a:t>50 Billion Downloads</a:t>
            </a:r>
            <a:endParaRPr lang="en-US" dirty="0"/>
          </a:p>
        </p:txBody>
      </p:sp>
      <p:pic>
        <p:nvPicPr>
          <p:cNvPr id="8" name="Picture 7" descr="bbworl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85" y="2032461"/>
            <a:ext cx="2895600" cy="444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20467" y="2773858"/>
            <a:ext cx="2345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220k Apps</a:t>
            </a:r>
          </a:p>
          <a:p>
            <a:r>
              <a:rPr lang="en-US" dirty="0"/>
              <a:t>3</a:t>
            </a:r>
            <a:r>
              <a:rPr lang="en-US" dirty="0" smtClean="0"/>
              <a:t> Billion Downloads</a:t>
            </a:r>
            <a:endParaRPr lang="en-US" dirty="0"/>
          </a:p>
        </p:txBody>
      </p:sp>
      <p:pic>
        <p:nvPicPr>
          <p:cNvPr id="10" name="Picture 9" descr="wpstor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85" y="4800506"/>
            <a:ext cx="2222500" cy="3175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20467" y="5416324"/>
            <a:ext cx="2345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245k Apps</a:t>
            </a:r>
          </a:p>
          <a:p>
            <a:r>
              <a:rPr lang="en-US" dirty="0"/>
              <a:t>4</a:t>
            </a:r>
            <a:r>
              <a:rPr lang="en-US" dirty="0" smtClean="0"/>
              <a:t> Billion Downloads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00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Categories on Google Play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34 app categories</a:t>
            </a:r>
          </a:p>
          <a:p>
            <a:r>
              <a:rPr lang="en-US" dirty="0" smtClean="0"/>
              <a:t>Applications are categorized based on their content/use</a:t>
            </a:r>
          </a:p>
          <a:p>
            <a:r>
              <a:rPr lang="en-US" dirty="0" smtClean="0"/>
              <a:t>Some categories are:</a:t>
            </a:r>
          </a:p>
          <a:p>
            <a:pPr lvl="1"/>
            <a:r>
              <a:rPr lang="en-US" dirty="0" smtClean="0"/>
              <a:t>Books and Reference</a:t>
            </a:r>
          </a:p>
          <a:p>
            <a:pPr lvl="1"/>
            <a:r>
              <a:rPr lang="en-US" dirty="0" smtClean="0"/>
              <a:t>Health and Fitness</a:t>
            </a:r>
          </a:p>
          <a:p>
            <a:pPr lvl="1"/>
            <a:r>
              <a:rPr lang="en-US" dirty="0" smtClean="0"/>
              <a:t>Photography</a:t>
            </a:r>
          </a:p>
          <a:p>
            <a:pPr lvl="1"/>
            <a:r>
              <a:rPr lang="en-US" dirty="0" smtClean="0"/>
              <a:t>Shopping</a:t>
            </a:r>
          </a:p>
          <a:p>
            <a:pPr lvl="1"/>
            <a:r>
              <a:rPr lang="en-US" dirty="0" smtClean="0"/>
              <a:t>Travel and Local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45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Apps in Our User Base</a:t>
            </a:r>
            <a:endParaRPr lang="en-US" dirty="0"/>
          </a:p>
        </p:txBody>
      </p:sp>
      <p:pic>
        <p:nvPicPr>
          <p:cNvPr id="4" name="Content Placeholder 3" descr="apps_vs_numofdev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0" r="1740"/>
          <a:stretch>
            <a:fillRect/>
          </a:stretch>
        </p:blipFill>
        <p:spPr>
          <a:xfrm>
            <a:off x="442609" y="1600200"/>
            <a:ext cx="5644878" cy="3104465"/>
          </a:xfrm>
        </p:spPr>
      </p:pic>
      <p:sp>
        <p:nvSpPr>
          <p:cNvPr id="5" name="TextBox 4"/>
          <p:cNvSpPr txBox="1"/>
          <p:nvPr/>
        </p:nvSpPr>
        <p:spPr>
          <a:xfrm>
            <a:off x="1328445" y="4890658"/>
            <a:ext cx="3912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1397 Users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16651 Apps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940995"/>
              </p:ext>
            </p:extLst>
          </p:nvPr>
        </p:nvGraphicFramePr>
        <p:xfrm>
          <a:off x="6359540" y="1600200"/>
          <a:ext cx="2213161" cy="4079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2131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10 Apps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1. Android Services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CrowdReply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3. Google Services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4. Facebook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5. Chrome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WhatsApp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Dropbox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8. Subway Surfers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9. Candy Crush Saga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10.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Twitter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46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</a:t>
            </a:r>
            <a:r>
              <a:rPr lang="en-US" dirty="0" err="1" smtClean="0"/>
              <a:t>Superplayer</a:t>
            </a:r>
            <a:r>
              <a:rPr lang="en-US" dirty="0" smtClean="0"/>
              <a:t> Algorithm: Selective User Groups</a:t>
            </a:r>
            <a:endParaRPr lang="en-US" dirty="0"/>
          </a:p>
        </p:txBody>
      </p:sp>
      <p:pic>
        <p:nvPicPr>
          <p:cNvPr id="4" name="Content Placeholder 3" descr="ultimate_alg_only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52" r="-3952"/>
          <a:stretch>
            <a:fillRect/>
          </a:stretch>
        </p:blipFill>
        <p:spPr>
          <a:xfrm>
            <a:off x="1047020" y="2510341"/>
            <a:ext cx="7158037" cy="3937000"/>
          </a:xfrm>
        </p:spPr>
      </p:pic>
      <p:sp>
        <p:nvSpPr>
          <p:cNvPr id="30" name="TextBox 29"/>
          <p:cNvSpPr txBox="1"/>
          <p:nvPr/>
        </p:nvSpPr>
        <p:spPr>
          <a:xfrm>
            <a:off x="1649606" y="65988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3600000">
            <a:off x="1544447" y="2371841"/>
            <a:ext cx="1171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Shopping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 rot="3600000">
            <a:off x="2117950" y="2386439"/>
            <a:ext cx="1171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Shopping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 rot="3600000">
            <a:off x="2635300" y="2378250"/>
            <a:ext cx="1171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Shopping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 rot="3600000">
            <a:off x="2883702" y="2062450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Libraries &amp; Demo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 rot="3600000">
            <a:off x="3342660" y="1966667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Books &amp; Reference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 rot="3600000">
            <a:off x="4195769" y="2474035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Shopping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 rot="3600000">
            <a:off x="4494149" y="2057074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Libraries &amp; Demo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 rot="3600000">
            <a:off x="5011499" y="2034286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Sports &amp; Lifestyle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 rot="3600000">
            <a:off x="5587241" y="2084493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Music and Audio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 rot="3600000">
            <a:off x="6192179" y="2193096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Entertainment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 rot="3600000">
            <a:off x="6738725" y="2199506"/>
            <a:ext cx="1371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Entertainment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67678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Crowdsourcing for Question Answering (QA):</a:t>
            </a:r>
          </a:p>
          <a:p>
            <a:pPr lvl="1"/>
            <a:r>
              <a:rPr lang="en-US" dirty="0" smtClean="0"/>
              <a:t> efficient</a:t>
            </a:r>
          </a:p>
          <a:p>
            <a:pPr lvl="2"/>
            <a:r>
              <a:rPr lang="en-US" dirty="0"/>
              <a:t>u</a:t>
            </a:r>
            <a:r>
              <a:rPr lang="en-US" dirty="0" smtClean="0"/>
              <a:t>sers are willing to play QA games (300+ thousands of downloads without any campaign/ads)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ast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 our experiments, question arrival time is less than 6 seconds, and users answer the questions in less than 10 seconds (total ≈16 seconds)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ccurate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verall &gt;90% accuracy on QA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021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86987" y="-189796"/>
            <a:ext cx="3132087" cy="77251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9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9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852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Crowdsourcing: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Crowd-based outsourcing -&gt; Crowdsourcing (2005 - Wired Magazine)</a:t>
            </a:r>
          </a:p>
          <a:p>
            <a:endParaRPr lang="en-US" dirty="0" smtClean="0"/>
          </a:p>
          <a:p>
            <a:r>
              <a:rPr lang="en-US" dirty="0" smtClean="0"/>
              <a:t>The process of obtaining needed services, ideas, or content by soliciting contributions from a large group of people</a:t>
            </a:r>
          </a:p>
          <a:p>
            <a:endParaRPr lang="en-US" dirty="0" smtClean="0"/>
          </a:p>
          <a:p>
            <a:r>
              <a:rPr lang="en-US" dirty="0" smtClean="0"/>
              <a:t>Wisdom of the crowd</a:t>
            </a:r>
          </a:p>
          <a:p>
            <a:pPr lvl="1"/>
            <a:r>
              <a:rPr lang="en-US" dirty="0" smtClean="0"/>
              <a:t>Aristotle first mentions in his work ‘Politics’</a:t>
            </a:r>
          </a:p>
          <a:p>
            <a:pPr lvl="1"/>
            <a:r>
              <a:rPr lang="en-US" dirty="0" smtClean="0"/>
              <a:t>the superiority of crowd averages over individual judgments (the elimination of individual noise)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Crowdvoting</a:t>
            </a:r>
            <a:r>
              <a:rPr lang="en-US" dirty="0" smtClean="0"/>
              <a:t>, </a:t>
            </a:r>
            <a:r>
              <a:rPr lang="en-US" dirty="0" err="1" smtClean="0"/>
              <a:t>Crowdfunding</a:t>
            </a:r>
            <a:r>
              <a:rPr lang="en-US" dirty="0" smtClean="0"/>
              <a:t>, </a:t>
            </a:r>
            <a:r>
              <a:rPr lang="en-US" dirty="0" err="1" smtClean="0"/>
              <a:t>Crowdsearching</a:t>
            </a:r>
            <a:r>
              <a:rPr lang="en-US" dirty="0" smtClean="0"/>
              <a:t>, </a:t>
            </a:r>
            <a:r>
              <a:rPr lang="en-US" dirty="0" err="1" smtClean="0"/>
              <a:t>Crowdsensing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4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Crowdsourcing: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are online</a:t>
            </a:r>
          </a:p>
          <a:p>
            <a:r>
              <a:rPr lang="en-US" dirty="0" smtClean="0"/>
              <a:t>People are connected on the internet</a:t>
            </a:r>
          </a:p>
          <a:p>
            <a:pPr lvl="1"/>
            <a:r>
              <a:rPr lang="en-US" dirty="0" smtClean="0"/>
              <a:t>Facebook</a:t>
            </a:r>
          </a:p>
          <a:p>
            <a:pPr lvl="1"/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Instant messages</a:t>
            </a:r>
          </a:p>
          <a:p>
            <a:pPr lvl="1"/>
            <a:r>
              <a:rPr lang="en-US" dirty="0" smtClean="0"/>
              <a:t>Games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/>
              <a:t>People </a:t>
            </a:r>
            <a:r>
              <a:rPr lang="en-US" dirty="0" smtClean="0"/>
              <a:t>contribute to the internet (</a:t>
            </a:r>
            <a:r>
              <a:rPr lang="en-US" dirty="0"/>
              <a:t>Web 2.0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09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Crowdsourcing around us</a:t>
            </a:r>
            <a:endParaRPr lang="en-US" dirty="0"/>
          </a:p>
        </p:txBody>
      </p:sp>
      <p:pic>
        <p:nvPicPr>
          <p:cNvPr id="4" name="Picture 3" descr="newzuckprofi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9" y="1568824"/>
            <a:ext cx="7373290" cy="489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40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Crowdsourcing: Reaching the </a:t>
            </a:r>
            <a:r>
              <a:rPr lang="en-US" b="1" dirty="0" smtClean="0"/>
              <a:t>Crowd</a:t>
            </a:r>
            <a:endParaRPr lang="en-US" b="1" dirty="0"/>
          </a:p>
        </p:txBody>
      </p:sp>
      <p:pic>
        <p:nvPicPr>
          <p:cNvPr id="4" name="Content Placeholder 3" descr="phon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3" b="8753"/>
          <a:stretch>
            <a:fillRect/>
          </a:stretch>
        </p:blipFill>
        <p:spPr>
          <a:xfrm>
            <a:off x="1187114" y="2992847"/>
            <a:ext cx="3063181" cy="1684632"/>
          </a:xfrm>
        </p:spPr>
      </p:pic>
      <p:sp>
        <p:nvSpPr>
          <p:cNvPr id="5" name="Rounded Rectangular Callout 4"/>
          <p:cNvSpPr/>
          <p:nvPr/>
        </p:nvSpPr>
        <p:spPr>
          <a:xfrm>
            <a:off x="1187114" y="1417638"/>
            <a:ext cx="3063181" cy="1270135"/>
          </a:xfrm>
          <a:prstGeom prst="wedgeRoundRectCallou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6.8 Billion mobile phones Worldwide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1.4 Billion of them are Smartphones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 descr="crowd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838" y="2992847"/>
            <a:ext cx="1695279" cy="1675894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5865838" y="1417638"/>
            <a:ext cx="1853982" cy="1270135"/>
          </a:xfrm>
          <a:prstGeom prst="wedgeRoundRectCallou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 Billion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World’s Population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8307" y="5314129"/>
            <a:ext cx="7372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Global smartphone penetration grows fast:</a:t>
            </a:r>
          </a:p>
          <a:p>
            <a:r>
              <a:rPr lang="en-US" dirty="0"/>
              <a:t>	</a:t>
            </a:r>
            <a:r>
              <a:rPr lang="en-US" dirty="0" smtClean="0"/>
              <a:t>It exploded from 5% (end of 2009) to 22% (end of 2013) in 4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15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Smartphone Era</a:t>
            </a:r>
            <a:endParaRPr lang="en-US" dirty="0"/>
          </a:p>
        </p:txBody>
      </p:sp>
      <p:pic>
        <p:nvPicPr>
          <p:cNvPr id="4" name="Content Placeholder 3" descr="communica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" r="3575"/>
          <a:stretch>
            <a:fillRect/>
          </a:stretch>
        </p:blipFill>
        <p:spPr>
          <a:xfrm>
            <a:off x="1508277" y="1600201"/>
            <a:ext cx="6126626" cy="3369408"/>
          </a:xfrm>
        </p:spPr>
      </p:pic>
      <p:sp>
        <p:nvSpPr>
          <p:cNvPr id="5" name="TextBox 4"/>
          <p:cNvSpPr txBox="1"/>
          <p:nvPr/>
        </p:nvSpPr>
        <p:spPr>
          <a:xfrm>
            <a:off x="759110" y="5387125"/>
            <a:ext cx="76357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way we communicate is changing.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58% of the smartphone users check their smartphones at least once in an hour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4187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Crowdsourcing Multiple Choice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332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multiple choice questions?</a:t>
            </a:r>
          </a:p>
          <a:p>
            <a:pPr lvl="1"/>
            <a:r>
              <a:rPr lang="en-US" dirty="0" smtClean="0"/>
              <a:t>Easy to present</a:t>
            </a:r>
          </a:p>
          <a:p>
            <a:pPr lvl="1"/>
            <a:r>
              <a:rPr lang="en-US" dirty="0" smtClean="0"/>
              <a:t>Easy to answer</a:t>
            </a:r>
          </a:p>
          <a:p>
            <a:pPr lvl="1"/>
            <a:r>
              <a:rPr lang="en-US" dirty="0" smtClean="0"/>
              <a:t>Easy to aggregate the responses</a:t>
            </a:r>
          </a:p>
          <a:p>
            <a:pPr lvl="1"/>
            <a:r>
              <a:rPr lang="en-US" dirty="0" smtClean="0"/>
              <a:t>Any open-domain question can be formed as multiple choice questions</a:t>
            </a:r>
            <a:r>
              <a:rPr lang="en-US" baseline="30000" dirty="0" smtClean="0"/>
              <a:t>[1]</a:t>
            </a:r>
          </a:p>
          <a:p>
            <a:pPr lvl="1"/>
            <a:endParaRPr lang="en-US" baseline="30000" dirty="0"/>
          </a:p>
          <a:p>
            <a:pPr lvl="1"/>
            <a:endParaRPr lang="en-US" baseline="30000" dirty="0" smtClean="0"/>
          </a:p>
          <a:p>
            <a:pPr lvl="1"/>
            <a:endParaRPr lang="en-US" baseline="30000" dirty="0" smtClean="0"/>
          </a:p>
          <a:p>
            <a:pPr lvl="1"/>
            <a:endParaRPr lang="en-US" baseline="30000" dirty="0"/>
          </a:p>
          <a:p>
            <a:pPr lvl="1"/>
            <a:endParaRPr lang="en-US" baseline="30000" dirty="0"/>
          </a:p>
          <a:p>
            <a:pPr lvl="1"/>
            <a:endParaRPr lang="en-US" baseline="30000" dirty="0" smtClean="0"/>
          </a:p>
          <a:p>
            <a:pPr marL="0" indent="0">
              <a:buNone/>
            </a:pPr>
            <a:r>
              <a:rPr lang="en-US" sz="1900" dirty="0" smtClean="0"/>
              <a:t>[1] C</a:t>
            </a:r>
            <a:r>
              <a:rPr lang="en-US" sz="1900" dirty="0"/>
              <a:t>. H. Lin, </a:t>
            </a:r>
            <a:r>
              <a:rPr lang="en-US" sz="1900" dirty="0" err="1"/>
              <a:t>Mausam</a:t>
            </a:r>
            <a:r>
              <a:rPr lang="en-US" sz="1900" dirty="0"/>
              <a:t>, and D. S. Weld, “Crowdsourcing control: Moving beyond multiple </a:t>
            </a:r>
            <a:r>
              <a:rPr lang="en-US" sz="1900" dirty="0" smtClean="0"/>
              <a:t>choice” </a:t>
            </a:r>
            <a:r>
              <a:rPr lang="en-US" sz="1900" dirty="0"/>
              <a:t>in </a:t>
            </a:r>
            <a:r>
              <a:rPr lang="en-US" sz="1900" i="1" dirty="0"/>
              <a:t>UAI</a:t>
            </a:r>
            <a:r>
              <a:rPr lang="en-US" sz="1900" dirty="0"/>
              <a:t>, 2012, pp. 491–500</a:t>
            </a:r>
            <a:r>
              <a:rPr lang="en-US" sz="1900" dirty="0" smtClean="0"/>
              <a:t>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940258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Crowdsourcing the Questions?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analysis reveals that search engines fail on non-factual (subjective) questions</a:t>
            </a:r>
          </a:p>
          <a:p>
            <a:pPr lvl="1"/>
            <a:r>
              <a:rPr lang="en-US" dirty="0" smtClean="0"/>
              <a:t>Search engines can only answer 30%</a:t>
            </a:r>
          </a:p>
          <a:p>
            <a:pPr lvl="1"/>
            <a:r>
              <a:rPr lang="en-US" dirty="0"/>
              <a:t>Crowd is able to answer with around 90% </a:t>
            </a:r>
            <a:r>
              <a:rPr lang="en-US" dirty="0" smtClean="0"/>
              <a:t>accuracy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14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/>
              <a:t>CrowdReply</a:t>
            </a:r>
            <a:r>
              <a:rPr lang="en-US" sz="4000" dirty="0"/>
              <a:t>: A </a:t>
            </a:r>
            <a:r>
              <a:rPr lang="en-US" sz="4000" dirty="0" err="1"/>
              <a:t>Crowdsourced</a:t>
            </a:r>
            <a:r>
              <a:rPr lang="en-US" sz="4000" dirty="0"/>
              <a:t> “Who wants to be a millionaire?</a:t>
            </a:r>
            <a:r>
              <a:rPr lang="en-US" sz="4000" dirty="0" smtClean="0"/>
              <a:t>” App</a:t>
            </a:r>
            <a:endParaRPr lang="en-US" sz="4000" dirty="0"/>
          </a:p>
        </p:txBody>
      </p:sp>
      <p:pic>
        <p:nvPicPr>
          <p:cNvPr id="4" name="Content Placeholder 3" descr="scree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6" b="1006"/>
          <a:stretch>
            <a:fillRect/>
          </a:stretch>
        </p:blipFill>
        <p:spPr>
          <a:xfrm>
            <a:off x="770964" y="2091763"/>
            <a:ext cx="7553125" cy="4153928"/>
          </a:xfrm>
        </p:spPr>
      </p:pic>
    </p:spTree>
    <p:extLst>
      <p:ext uri="{BB962C8B-B14F-4D97-AF65-F5344CB8AC3E}">
        <p14:creationId xmlns:p14="http://schemas.microsoft.com/office/powerpoint/2010/main" val="2896828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563</Words>
  <Application>Microsoft Macintosh PowerPoint</Application>
  <PresentationFormat>On-screen Show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Enabling Effective Crowdsourcing Using Interest Graph</vt:lpstr>
      <vt:lpstr>Crowdsourcing: Definition</vt:lpstr>
      <vt:lpstr>Crowdsourcing: How?</vt:lpstr>
      <vt:lpstr>Crowdsourcing around us</vt:lpstr>
      <vt:lpstr>Crowdsourcing: Reaching the Crowd</vt:lpstr>
      <vt:lpstr>Smartphone Era</vt:lpstr>
      <vt:lpstr>Crowdsourcing Multiple Choice Questions</vt:lpstr>
      <vt:lpstr>Why Crowdsourcing the Questions?</vt:lpstr>
      <vt:lpstr>CrowdReply: A Crowdsourced “Who wants to be a millionaire?” App</vt:lpstr>
      <vt:lpstr>CrowdReply: The Smartphone App</vt:lpstr>
      <vt:lpstr>Building a Crowdsourced WWTBAM Player</vt:lpstr>
      <vt:lpstr>Smarter Crowd</vt:lpstr>
      <vt:lpstr>Smarter Crowd</vt:lpstr>
      <vt:lpstr>Smartphone App Boom</vt:lpstr>
      <vt:lpstr>Application Categories on Google Play Store</vt:lpstr>
      <vt:lpstr>Apps in Our User Base</vt:lpstr>
      <vt:lpstr>Our Superplayer Algorithm: Selective User Groups</vt:lpstr>
      <vt:lpstr>Conclusions</vt:lpstr>
      <vt:lpstr>Questions?</vt:lpstr>
    </vt:vector>
  </TitlesOfParts>
  <Company>SUNY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Cloud Messaging (GCM): An Evaluation</dc:title>
  <dc:creator>Yavuz Selim YILMAZ</dc:creator>
  <cp:lastModifiedBy>Atri Rudra</cp:lastModifiedBy>
  <cp:revision>15</cp:revision>
  <dcterms:created xsi:type="dcterms:W3CDTF">2014-11-10T16:07:33Z</dcterms:created>
  <dcterms:modified xsi:type="dcterms:W3CDTF">2014-11-16T18:07:17Z</dcterms:modified>
</cp:coreProperties>
</file>