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2" r:id="rId2"/>
    <p:sldMasterId id="2147483676" r:id="rId3"/>
    <p:sldMasterId id="2147483689" r:id="rId4"/>
  </p:sldMasterIdLst>
  <p:notesMasterIdLst>
    <p:notesMasterId r:id="rId45"/>
  </p:notesMasterIdLst>
  <p:sldIdLst>
    <p:sldId id="256" r:id="rId5"/>
    <p:sldId id="257" r:id="rId6"/>
    <p:sldId id="351" r:id="rId7"/>
    <p:sldId id="350" r:id="rId8"/>
    <p:sldId id="259" r:id="rId9"/>
    <p:sldId id="372" r:id="rId10"/>
    <p:sldId id="358" r:id="rId11"/>
    <p:sldId id="356" r:id="rId12"/>
    <p:sldId id="370" r:id="rId13"/>
    <p:sldId id="359" r:id="rId14"/>
    <p:sldId id="620" r:id="rId15"/>
    <p:sldId id="371" r:id="rId16"/>
    <p:sldId id="352" r:id="rId17"/>
    <p:sldId id="373" r:id="rId18"/>
    <p:sldId id="355" r:id="rId19"/>
    <p:sldId id="360" r:id="rId20"/>
    <p:sldId id="367" r:id="rId21"/>
    <p:sldId id="361" r:id="rId22"/>
    <p:sldId id="615" r:id="rId23"/>
    <p:sldId id="613" r:id="rId24"/>
    <p:sldId id="616" r:id="rId25"/>
    <p:sldId id="617" r:id="rId26"/>
    <p:sldId id="353" r:id="rId27"/>
    <p:sldId id="363" r:id="rId28"/>
    <p:sldId id="364" r:id="rId29"/>
    <p:sldId id="537" r:id="rId30"/>
    <p:sldId id="538" r:id="rId31"/>
    <p:sldId id="618" r:id="rId32"/>
    <p:sldId id="354" r:id="rId33"/>
    <p:sldId id="260" r:id="rId34"/>
    <p:sldId id="619" r:id="rId35"/>
    <p:sldId id="263" r:id="rId36"/>
    <p:sldId id="349" r:id="rId37"/>
    <p:sldId id="269" r:id="rId38"/>
    <p:sldId id="288" r:id="rId39"/>
    <p:sldId id="289" r:id="rId40"/>
    <p:sldId id="290" r:id="rId41"/>
    <p:sldId id="283" r:id="rId42"/>
    <p:sldId id="284" r:id="rId43"/>
    <p:sldId id="285" r:id="rId44"/>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Garamond" panose="02020404030301010803" pitchFamily="18" charset="0"/>
      <p:regular r:id="rId50"/>
      <p:bold r:id="rId51"/>
      <p:italic r:id="rId52"/>
      <p:boldItalic r:id="rId53"/>
    </p:embeddedFont>
    <p:embeddedFont>
      <p:font typeface="Georgia" panose="02040502050405020303" pitchFamily="18" charset="0"/>
      <p:regular r:id="rId54"/>
      <p:bold r:id="rId55"/>
      <p:italic r:id="rId56"/>
      <p:boldItalic r:id="rId57"/>
    </p:embeddedFont>
    <p:embeddedFont>
      <p:font typeface="Merriweather Sans" pitchFamily="2" charset="77"/>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2" roundtripDataSignature="AMtx7mgi43eEZEcpWRd3hIeNdLHO0QpQk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97"/>
    <p:restoredTop sz="95846"/>
  </p:normalViewPr>
  <p:slideViewPr>
    <p:cSldViewPr snapToGrid="0" snapToObjects="1">
      <p:cViewPr varScale="1">
        <p:scale>
          <a:sx n="112" d="100"/>
          <a:sy n="112" d="100"/>
        </p:scale>
        <p:origin x="7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font" Target="fonts/font6.fntdata"/><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7.fntdata"/><Relationship Id="rId60" Type="http://schemas.openxmlformats.org/officeDocument/2006/relationships/font" Target="fonts/font15.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6485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539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599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284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68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pic>
        <p:nvPicPr>
          <p:cNvPr id="16" name="Google Shape;16;p31"/>
          <p:cNvPicPr preferRelativeResize="0"/>
          <p:nvPr/>
        </p:nvPicPr>
        <p:blipFill rotWithShape="1">
          <a:blip r:embed="rId2">
            <a:alphaModFix/>
          </a:blip>
          <a:srcRect/>
          <a:stretch/>
        </p:blipFill>
        <p:spPr>
          <a:xfrm>
            <a:off x="-4" y="0"/>
            <a:ext cx="12188952" cy="6858000"/>
          </a:xfrm>
          <a:prstGeom prst="rect">
            <a:avLst/>
          </a:prstGeom>
          <a:noFill/>
          <a:ln>
            <a:noFill/>
          </a:ln>
        </p:spPr>
      </p:pic>
      <p:sp>
        <p:nvSpPr>
          <p:cNvPr id="17" name="Google Shape;17;p31"/>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Clr>
                <a:schemeClr val="lt1"/>
              </a:buClr>
              <a:buSzPts val="2800"/>
              <a:buNone/>
              <a:defRPr sz="2800" b="0" i="0">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1"/>
          <p:cNvSpPr txBox="1">
            <a:spLocks noGrp="1"/>
          </p:cNvSpPr>
          <p:nvPr>
            <p:ph type="ctrTitle"/>
          </p:nvPr>
        </p:nvSpPr>
        <p:spPr>
          <a:xfrm>
            <a:off x="658368" y="1490472"/>
            <a:ext cx="6638544" cy="2386584"/>
          </a:xfrm>
          <a:prstGeom prst="rect">
            <a:avLst/>
          </a:prstGeom>
          <a:noFill/>
          <a:ln>
            <a:noFill/>
          </a:ln>
        </p:spPr>
        <p:txBody>
          <a:bodyPr spcFirstLastPara="1" wrap="square" lIns="0" tIns="45700" rIns="91425" bIns="45700" anchor="b" anchorCtr="0">
            <a:norm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 name="Google Shape;19;p31"/>
          <p:cNvPicPr preferRelativeResize="0"/>
          <p:nvPr/>
        </p:nvPicPr>
        <p:blipFill rotWithShape="1">
          <a:blip r:embed="rId3">
            <a:alphaModFix/>
          </a:blip>
          <a:srcRect/>
          <a:stretch/>
        </p:blipFill>
        <p:spPr>
          <a:xfrm>
            <a:off x="658368" y="5367528"/>
            <a:ext cx="3249261" cy="5003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72" name="Google Shape;7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5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6" name="Google Shape;76;p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91" name="Google Shape;9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01"/>
        <p:cNvGrpSpPr/>
        <p:nvPr/>
      </p:nvGrpSpPr>
      <p:grpSpPr>
        <a:xfrm>
          <a:off x="0" y="0"/>
          <a:ext cx="0" cy="0"/>
          <a:chOff x="0" y="0"/>
          <a:chExt cx="0" cy="0"/>
        </a:xfrm>
      </p:grpSpPr>
      <p:pic>
        <p:nvPicPr>
          <p:cNvPr id="102" name="Google Shape;102;p34"/>
          <p:cNvPicPr preferRelativeResize="0"/>
          <p:nvPr/>
        </p:nvPicPr>
        <p:blipFill rotWithShape="1">
          <a:blip r:embed="rId2">
            <a:alphaModFix/>
          </a:blip>
          <a:srcRect/>
          <a:stretch/>
        </p:blipFill>
        <p:spPr>
          <a:xfrm>
            <a:off x="0" y="0"/>
            <a:ext cx="12188952" cy="6858000"/>
          </a:xfrm>
          <a:prstGeom prst="rect">
            <a:avLst/>
          </a:prstGeom>
          <a:noFill/>
          <a:ln>
            <a:noFill/>
          </a:ln>
        </p:spPr>
      </p:pic>
      <p:sp>
        <p:nvSpPr>
          <p:cNvPr id="103" name="Google Shape;103;p34"/>
          <p:cNvSpPr txBox="1">
            <a:spLocks noGrp="1"/>
          </p:cNvSpPr>
          <p:nvPr>
            <p:ph type="ctrTitle"/>
          </p:nvPr>
        </p:nvSpPr>
        <p:spPr>
          <a:xfrm>
            <a:off x="658368" y="1490663"/>
            <a:ext cx="6638544" cy="2387600"/>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4"/>
          <p:cNvSpPr txBox="1">
            <a:spLocks noGrp="1"/>
          </p:cNvSpPr>
          <p:nvPr>
            <p:ph type="subTitle" idx="1"/>
          </p:nvPr>
        </p:nvSpPr>
        <p:spPr>
          <a:xfrm>
            <a:off x="658368" y="3970337"/>
            <a:ext cx="6638544" cy="2212976"/>
          </a:xfrm>
          <a:prstGeom prst="rect">
            <a:avLst/>
          </a:prstGeom>
          <a:noFill/>
          <a:ln>
            <a:noFill/>
          </a:ln>
        </p:spPr>
        <p:txBody>
          <a:bodyPr spcFirstLastPara="1" wrap="square" lIns="0" tIns="45700" rIns="91425" bIns="45700" anchor="t" anchorCtr="0">
            <a:noAutofit/>
          </a:bodyPr>
          <a:lstStyle>
            <a:lvl1pPr lvl="0" algn="l">
              <a:lnSpc>
                <a:spcPct val="100000"/>
              </a:lnSpc>
              <a:spcBef>
                <a:spcPts val="1000"/>
              </a:spcBef>
              <a:spcAft>
                <a:spcPts val="0"/>
              </a:spcAft>
              <a:buSzPts val="2800"/>
              <a:buNone/>
              <a:defRPr sz="2800" b="0">
                <a:solidFill>
                  <a:schemeClr val="lt1"/>
                </a:solidFill>
                <a:latin typeface="Georgia"/>
                <a:ea typeface="Georgia"/>
                <a:cs typeface="Georgia"/>
                <a:sym typeface="Georgia"/>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5" name="Google Shape;105;p34"/>
          <p:cNvPicPr preferRelativeResize="0"/>
          <p:nvPr/>
        </p:nvPicPr>
        <p:blipFill rotWithShape="1">
          <a:blip r:embed="rId3">
            <a:alphaModFix/>
          </a:blip>
          <a:srcRect/>
          <a:stretch/>
        </p:blipFill>
        <p:spPr>
          <a:xfrm>
            <a:off x="268639" y="152401"/>
            <a:ext cx="3249261" cy="50038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106"/>
        <p:cNvGrpSpPr/>
        <p:nvPr/>
      </p:nvGrpSpPr>
      <p:grpSpPr>
        <a:xfrm>
          <a:off x="0" y="0"/>
          <a:ext cx="0" cy="0"/>
          <a:chOff x="0" y="0"/>
          <a:chExt cx="0" cy="0"/>
        </a:xfrm>
      </p:grpSpPr>
      <p:sp>
        <p:nvSpPr>
          <p:cNvPr id="107" name="Google Shape;107;p39"/>
          <p:cNvSpPr txBox="1">
            <a:spLocks noGrp="1"/>
          </p:cNvSpPr>
          <p:nvPr>
            <p:ph type="body" idx="1"/>
          </p:nvPr>
        </p:nvSpPr>
        <p:spPr>
          <a:xfrm>
            <a:off x="566928" y="2185416"/>
            <a:ext cx="8557757" cy="3732425"/>
          </a:xfrm>
          <a:prstGeom prst="rect">
            <a:avLst/>
          </a:prstGeom>
          <a:noFill/>
          <a:ln>
            <a:noFill/>
          </a:ln>
        </p:spPr>
        <p:txBody>
          <a:bodyPr spcFirstLastPara="1" wrap="square" lIns="182875" tIns="45700" rIns="182875" bIns="45700" anchor="t" anchorCtr="0">
            <a:noAutofit/>
          </a:bodyPr>
          <a:lstStyle>
            <a:lvl1pPr marL="457200" marR="0" lvl="0" indent="-367030" algn="l">
              <a:lnSpc>
                <a:spcPct val="100000"/>
              </a:lnSpc>
              <a:spcBef>
                <a:spcPts val="1000"/>
              </a:spcBef>
              <a:spcAft>
                <a:spcPts val="0"/>
              </a:spcAft>
              <a:buClr>
                <a:srgbClr val="005BBB"/>
              </a:buClr>
              <a:buSzPts val="2180"/>
              <a:buFont typeface="Arial"/>
              <a:buChar char="•"/>
              <a:defRPr sz="20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08" name="Google Shape;108;p39"/>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5"/>
        <p:cNvGrpSpPr/>
        <p:nvPr/>
      </p:nvGrpSpPr>
      <p:grpSpPr>
        <a:xfrm>
          <a:off x="0" y="0"/>
          <a:ext cx="0" cy="0"/>
          <a:chOff x="0" y="0"/>
          <a:chExt cx="0" cy="0"/>
        </a:xfrm>
      </p:grpSpPr>
      <p:pic>
        <p:nvPicPr>
          <p:cNvPr id="126" name="Google Shape;126;p57"/>
          <p:cNvPicPr preferRelativeResize="0"/>
          <p:nvPr/>
        </p:nvPicPr>
        <p:blipFill rotWithShape="1">
          <a:blip r:embed="rId2">
            <a:alphaModFix/>
          </a:blip>
          <a:srcRect/>
          <a:stretch/>
        </p:blipFill>
        <p:spPr>
          <a:xfrm>
            <a:off x="-4" y="0"/>
            <a:ext cx="12188952" cy="6858000"/>
          </a:xfrm>
          <a:prstGeom prst="rect">
            <a:avLst/>
          </a:prstGeom>
          <a:noFill/>
          <a:ln>
            <a:noFill/>
          </a:ln>
        </p:spPr>
      </p:pic>
      <p:sp>
        <p:nvSpPr>
          <p:cNvPr id="127" name="Google Shape;127;p57"/>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SzPts val="2800"/>
              <a:buNone/>
              <a:defRPr sz="2800" b="0" i="0">
                <a:solidFill>
                  <a:schemeClr val="lt1"/>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57"/>
          <p:cNvSpPr txBox="1">
            <a:spLocks noGrp="1"/>
          </p:cNvSpPr>
          <p:nvPr>
            <p:ph type="ctrTitle"/>
          </p:nvPr>
        </p:nvSpPr>
        <p:spPr>
          <a:xfrm>
            <a:off x="658368" y="1490472"/>
            <a:ext cx="6638544"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9" name="Google Shape;129;p57"/>
          <p:cNvPicPr preferRelativeResize="0"/>
          <p:nvPr/>
        </p:nvPicPr>
        <p:blipFill rotWithShape="1">
          <a:blip r:embed="rId3">
            <a:alphaModFix/>
          </a:blip>
          <a:srcRect/>
          <a:stretch/>
        </p:blipFill>
        <p:spPr>
          <a:xfrm>
            <a:off x="658368" y="5367528"/>
            <a:ext cx="3249261" cy="50038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 Column Text">
  <p:cSld name="1 Column Text">
    <p:spTree>
      <p:nvGrpSpPr>
        <p:cNvPr id="1" name="Shape 130"/>
        <p:cNvGrpSpPr/>
        <p:nvPr/>
      </p:nvGrpSpPr>
      <p:grpSpPr>
        <a:xfrm>
          <a:off x="0" y="0"/>
          <a:ext cx="0" cy="0"/>
          <a:chOff x="0" y="0"/>
          <a:chExt cx="0" cy="0"/>
        </a:xfrm>
      </p:grpSpPr>
      <p:sp>
        <p:nvSpPr>
          <p:cNvPr id="131" name="Google Shape;131;p58"/>
          <p:cNvSpPr txBox="1">
            <a:spLocks noGrp="1"/>
          </p:cNvSpPr>
          <p:nvPr>
            <p:ph type="body" idx="1"/>
          </p:nvPr>
        </p:nvSpPr>
        <p:spPr>
          <a:xfrm>
            <a:off x="569468" y="2189263"/>
            <a:ext cx="6402832" cy="37904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32" name="Google Shape;132;p58"/>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133"/>
        <p:cNvGrpSpPr/>
        <p:nvPr/>
      </p:nvGrpSpPr>
      <p:grpSpPr>
        <a:xfrm>
          <a:off x="0" y="0"/>
          <a:ext cx="0" cy="0"/>
          <a:chOff x="0" y="0"/>
          <a:chExt cx="0" cy="0"/>
        </a:xfrm>
      </p:grpSpPr>
      <p:sp>
        <p:nvSpPr>
          <p:cNvPr id="134" name="Google Shape;134;p59"/>
          <p:cNvSpPr txBox="1">
            <a:spLocks noGrp="1"/>
          </p:cNvSpPr>
          <p:nvPr>
            <p:ph type="body" idx="1"/>
          </p:nvPr>
        </p:nvSpPr>
        <p:spPr>
          <a:xfrm>
            <a:off x="566928" y="2185416"/>
            <a:ext cx="4179753" cy="351140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35" name="Google Shape;135;p59"/>
          <p:cNvSpPr txBox="1">
            <a:spLocks noGrp="1"/>
          </p:cNvSpPr>
          <p:nvPr>
            <p:ph type="body" idx="2"/>
          </p:nvPr>
        </p:nvSpPr>
        <p:spPr>
          <a:xfrm>
            <a:off x="5029200" y="2185416"/>
            <a:ext cx="4179753" cy="351140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36" name="Google Shape;136;p59"/>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and Photo">
  <p:cSld name="Text and Photo">
    <p:spTree>
      <p:nvGrpSpPr>
        <p:cNvPr id="1" name="Shape 137"/>
        <p:cNvGrpSpPr/>
        <p:nvPr/>
      </p:nvGrpSpPr>
      <p:grpSpPr>
        <a:xfrm>
          <a:off x="0" y="0"/>
          <a:ext cx="0" cy="0"/>
          <a:chOff x="0" y="0"/>
          <a:chExt cx="0" cy="0"/>
        </a:xfrm>
      </p:grpSpPr>
      <p:sp>
        <p:nvSpPr>
          <p:cNvPr id="138" name="Google Shape;138;p60"/>
          <p:cNvSpPr>
            <a:spLocks noGrp="1"/>
          </p:cNvSpPr>
          <p:nvPr>
            <p:ph type="pic" idx="2"/>
          </p:nvPr>
        </p:nvSpPr>
        <p:spPr>
          <a:xfrm>
            <a:off x="5098566" y="930275"/>
            <a:ext cx="7093434" cy="5930900"/>
          </a:xfrm>
          <a:prstGeom prst="rect">
            <a:avLst/>
          </a:prstGeom>
          <a:solidFill>
            <a:srgbClr val="BFBFBF"/>
          </a:solid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9" name="Google Shape;139;p60"/>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60"/>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0"/>
        <p:cNvGrpSpPr/>
        <p:nvPr/>
      </p:nvGrpSpPr>
      <p:grpSpPr>
        <a:xfrm>
          <a:off x="0" y="0"/>
          <a:ext cx="0" cy="0"/>
          <a:chOff x="0" y="0"/>
          <a:chExt cx="0" cy="0"/>
        </a:xfrm>
      </p:grpSpPr>
      <p:pic>
        <p:nvPicPr>
          <p:cNvPr id="21" name="Google Shape;21;p32"/>
          <p:cNvPicPr preferRelativeResize="0"/>
          <p:nvPr/>
        </p:nvPicPr>
        <p:blipFill rotWithShape="1">
          <a:blip r:embed="rId2">
            <a:alphaModFix/>
          </a:blip>
          <a:srcRect/>
          <a:stretch/>
        </p:blipFill>
        <p:spPr>
          <a:xfrm>
            <a:off x="3050" y="0"/>
            <a:ext cx="12188950" cy="6857999"/>
          </a:xfrm>
          <a:prstGeom prst="rect">
            <a:avLst/>
          </a:prstGeom>
          <a:noFill/>
          <a:ln>
            <a:noFill/>
          </a:ln>
        </p:spPr>
      </p:pic>
      <p:pic>
        <p:nvPicPr>
          <p:cNvPr id="22" name="Google Shape;22;p32"/>
          <p:cNvPicPr preferRelativeResize="0"/>
          <p:nvPr/>
        </p:nvPicPr>
        <p:blipFill rotWithShape="1">
          <a:blip r:embed="rId3">
            <a:alphaModFix/>
          </a:blip>
          <a:srcRect/>
          <a:stretch/>
        </p:blipFill>
        <p:spPr>
          <a:xfrm>
            <a:off x="268639" y="152401"/>
            <a:ext cx="3249261" cy="50038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and 3 Photos">
  <p:cSld name="Text and 3 Photos">
    <p:spTree>
      <p:nvGrpSpPr>
        <p:cNvPr id="1" name="Shape 141"/>
        <p:cNvGrpSpPr/>
        <p:nvPr/>
      </p:nvGrpSpPr>
      <p:grpSpPr>
        <a:xfrm>
          <a:off x="0" y="0"/>
          <a:ext cx="0" cy="0"/>
          <a:chOff x="0" y="0"/>
          <a:chExt cx="0" cy="0"/>
        </a:xfrm>
      </p:grpSpPr>
      <p:sp>
        <p:nvSpPr>
          <p:cNvPr id="142" name="Google Shape;142;p61"/>
          <p:cNvSpPr>
            <a:spLocks noGrp="1"/>
          </p:cNvSpPr>
          <p:nvPr>
            <p:ph type="pic" idx="2"/>
          </p:nvPr>
        </p:nvSpPr>
        <p:spPr>
          <a:xfrm>
            <a:off x="5114631" y="934720"/>
            <a:ext cx="7077369" cy="3064678"/>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Google Shape;143;p61"/>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61"/>
          <p:cNvSpPr>
            <a:spLocks noGrp="1"/>
          </p:cNvSpPr>
          <p:nvPr>
            <p:ph type="pic" idx="3"/>
          </p:nvPr>
        </p:nvSpPr>
        <p:spPr>
          <a:xfrm>
            <a:off x="5114631" y="3998296"/>
            <a:ext cx="3602522" cy="2857500"/>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5" name="Google Shape;145;p61"/>
          <p:cNvSpPr>
            <a:spLocks noGrp="1"/>
          </p:cNvSpPr>
          <p:nvPr>
            <p:ph type="pic" idx="4"/>
          </p:nvPr>
        </p:nvSpPr>
        <p:spPr>
          <a:xfrm>
            <a:off x="8701089" y="3998296"/>
            <a:ext cx="3490912" cy="2857500"/>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6" name="Google Shape;146;p61"/>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ull Width Photo">
  <p:cSld name="Full Width Photo">
    <p:spTree>
      <p:nvGrpSpPr>
        <p:cNvPr id="1" name="Shape 147"/>
        <p:cNvGrpSpPr/>
        <p:nvPr/>
      </p:nvGrpSpPr>
      <p:grpSpPr>
        <a:xfrm>
          <a:off x="0" y="0"/>
          <a:ext cx="0" cy="0"/>
          <a:chOff x="0" y="0"/>
          <a:chExt cx="0" cy="0"/>
        </a:xfrm>
      </p:grpSpPr>
      <p:sp>
        <p:nvSpPr>
          <p:cNvPr id="148" name="Google Shape;148;p62"/>
          <p:cNvSpPr>
            <a:spLocks noGrp="1"/>
          </p:cNvSpPr>
          <p:nvPr>
            <p:ph type="pic" idx="2"/>
          </p:nvPr>
        </p:nvSpPr>
        <p:spPr>
          <a:xfrm>
            <a:off x="0" y="927100"/>
            <a:ext cx="12192000" cy="5930900"/>
          </a:xfrm>
          <a:prstGeom prst="rect">
            <a:avLst/>
          </a:prstGeom>
          <a:solidFill>
            <a:srgbClr val="BFBFBF"/>
          </a:solid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49"/>
        <p:cNvGrpSpPr/>
        <p:nvPr/>
      </p:nvGrpSpPr>
      <p:grpSpPr>
        <a:xfrm>
          <a:off x="0" y="0"/>
          <a:ext cx="0" cy="0"/>
          <a:chOff x="0" y="0"/>
          <a:chExt cx="0" cy="0"/>
        </a:xfrm>
      </p:grpSpPr>
      <p:sp>
        <p:nvSpPr>
          <p:cNvPr id="150" name="Google Shape;150;p63"/>
          <p:cNvSpPr>
            <a:spLocks noGrp="1"/>
          </p:cNvSpPr>
          <p:nvPr>
            <p:ph type="chart" idx="2"/>
          </p:nvPr>
        </p:nvSpPr>
        <p:spPr>
          <a:xfrm>
            <a:off x="5098987" y="1320800"/>
            <a:ext cx="6388100" cy="4465639"/>
          </a:xfrm>
          <a:prstGeom prst="rect">
            <a:avLst/>
          </a:prstGeom>
          <a:solidFill>
            <a:srgbClr val="BFBFBF"/>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1800"/>
              <a:buFont typeface="Merriweather Sans"/>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1" name="Google Shape;151;p63"/>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63"/>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62"/>
        <p:cNvGrpSpPr/>
        <p:nvPr/>
      </p:nvGrpSpPr>
      <p:grpSpPr>
        <a:xfrm>
          <a:off x="0" y="0"/>
          <a:ext cx="0" cy="0"/>
          <a:chOff x="0" y="0"/>
          <a:chExt cx="0" cy="0"/>
        </a:xfrm>
      </p:grpSpPr>
      <p:pic>
        <p:nvPicPr>
          <p:cNvPr id="163" name="Google Shape;163;p36"/>
          <p:cNvPicPr preferRelativeResize="0"/>
          <p:nvPr/>
        </p:nvPicPr>
        <p:blipFill rotWithShape="1">
          <a:blip r:embed="rId2">
            <a:alphaModFix/>
          </a:blip>
          <a:srcRect/>
          <a:stretch/>
        </p:blipFill>
        <p:spPr>
          <a:xfrm>
            <a:off x="3050" y="0"/>
            <a:ext cx="12188950" cy="6857999"/>
          </a:xfrm>
          <a:prstGeom prst="rect">
            <a:avLst/>
          </a:prstGeom>
          <a:noFill/>
          <a:ln>
            <a:noFill/>
          </a:ln>
        </p:spPr>
      </p:pic>
      <p:pic>
        <p:nvPicPr>
          <p:cNvPr id="164" name="Google Shape;164;p36"/>
          <p:cNvPicPr preferRelativeResize="0"/>
          <p:nvPr/>
        </p:nvPicPr>
        <p:blipFill rotWithShape="1">
          <a:blip r:embed="rId3">
            <a:alphaModFix/>
          </a:blip>
          <a:srcRect/>
          <a:stretch/>
        </p:blipFill>
        <p:spPr>
          <a:xfrm>
            <a:off x="268639" y="152401"/>
            <a:ext cx="3249261" cy="500387"/>
          </a:xfrm>
          <a:prstGeom prst="rect">
            <a:avLst/>
          </a:prstGeom>
          <a:noFill/>
          <a:ln>
            <a:noFill/>
          </a:ln>
        </p:spPr>
      </p:pic>
    </p:spTree>
    <p:extLst>
      <p:ext uri="{BB962C8B-B14F-4D97-AF65-F5344CB8AC3E}">
        <p14:creationId xmlns:p14="http://schemas.microsoft.com/office/powerpoint/2010/main" val="2048835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C8C4-ECF0-E5B2-E618-0E9EAC035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AD5F28-E1D5-9C5B-08C5-19E0117322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B0C36-C99F-D552-97DE-E20A27062F98}"/>
              </a:ext>
            </a:extLst>
          </p:cNvPr>
          <p:cNvSpPr>
            <a:spLocks noGrp="1"/>
          </p:cNvSpPr>
          <p:nvPr>
            <p:ph type="dt" sz="half" idx="10"/>
          </p:nvPr>
        </p:nvSpPr>
        <p:spPr/>
        <p:txBody>
          <a:bodyPr/>
          <a:lstStyle/>
          <a:p>
            <a:fld id="{0055F08A-1E71-4B2B-BB49-E743F2903911}" type="datetime1">
              <a:rPr lang="en-US" smtClean="0"/>
              <a:t>9/5/23</a:t>
            </a:fld>
            <a:endParaRPr lang="en-US" dirty="0"/>
          </a:p>
        </p:txBody>
      </p:sp>
      <p:sp>
        <p:nvSpPr>
          <p:cNvPr id="5" name="Footer Placeholder 4">
            <a:extLst>
              <a:ext uri="{FF2B5EF4-FFF2-40B4-BE49-F238E27FC236}">
                <a16:creationId xmlns:a16="http://schemas.microsoft.com/office/drawing/2014/main" id="{0C1E0DEA-DC2A-8E86-275D-6D5FC8604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6A33F-43E4-3D44-02D2-95505F2B000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06213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0593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FB820-29A5-9C33-4E07-EF804A890A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54115B-0B26-2DE4-06C4-F397E0CA5BFD}"/>
              </a:ext>
            </a:extLst>
          </p:cNvPr>
          <p:cNvSpPr>
            <a:spLocks noGrp="1"/>
          </p:cNvSpPr>
          <p:nvPr>
            <p:ph type="dt" sz="half" idx="10"/>
          </p:nvPr>
        </p:nvSpPr>
        <p:spPr/>
        <p:txBody>
          <a:bodyPr/>
          <a:lstStyle/>
          <a:p>
            <a:fld id="{90F65D7E-E6D9-4749-983A-20AC3148C987}" type="datetimeFigureOut">
              <a:rPr lang="en-US" smtClean="0"/>
              <a:t>9/5/23</a:t>
            </a:fld>
            <a:endParaRPr lang="en-US"/>
          </a:p>
        </p:txBody>
      </p:sp>
      <p:sp>
        <p:nvSpPr>
          <p:cNvPr id="4" name="Footer Placeholder 3">
            <a:extLst>
              <a:ext uri="{FF2B5EF4-FFF2-40B4-BE49-F238E27FC236}">
                <a16:creationId xmlns:a16="http://schemas.microsoft.com/office/drawing/2014/main" id="{1AEA60F3-917E-3526-7FBF-B8332740F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3FF2FE-5A27-75F1-4081-D66686A643B4}"/>
              </a:ext>
            </a:extLst>
          </p:cNvPr>
          <p:cNvSpPr>
            <a:spLocks noGrp="1"/>
          </p:cNvSpPr>
          <p:nvPr>
            <p:ph type="sldNum" sz="quarter" idx="12"/>
          </p:nvPr>
        </p:nvSpPr>
        <p:spPr/>
        <p:txBody>
          <a:bodyPr/>
          <a:lstStyle/>
          <a:p>
            <a:fld id="{0A2107C3-F168-F246-908C-51BC95DC73C6}" type="slidenum">
              <a:rPr lang="en-US" smtClean="0"/>
              <a:t>‹#›</a:t>
            </a:fld>
            <a:endParaRPr lang="en-US"/>
          </a:p>
        </p:txBody>
      </p:sp>
    </p:spTree>
    <p:extLst>
      <p:ext uri="{BB962C8B-B14F-4D97-AF65-F5344CB8AC3E}">
        <p14:creationId xmlns:p14="http://schemas.microsoft.com/office/powerpoint/2010/main" val="333146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62"/>
        <p:cNvGrpSpPr/>
        <p:nvPr/>
      </p:nvGrpSpPr>
      <p:grpSpPr>
        <a:xfrm>
          <a:off x="0" y="0"/>
          <a:ext cx="0" cy="0"/>
          <a:chOff x="0" y="0"/>
          <a:chExt cx="0" cy="0"/>
        </a:xfrm>
      </p:grpSpPr>
      <p:pic>
        <p:nvPicPr>
          <p:cNvPr id="163" name="Google Shape;163;p36"/>
          <p:cNvPicPr preferRelativeResize="0"/>
          <p:nvPr/>
        </p:nvPicPr>
        <p:blipFill rotWithShape="1">
          <a:blip r:embed="rId2">
            <a:alphaModFix/>
          </a:blip>
          <a:srcRect/>
          <a:stretch/>
        </p:blipFill>
        <p:spPr>
          <a:xfrm>
            <a:off x="3050" y="0"/>
            <a:ext cx="12188950" cy="6857999"/>
          </a:xfrm>
          <a:prstGeom prst="rect">
            <a:avLst/>
          </a:prstGeom>
          <a:noFill/>
          <a:ln>
            <a:noFill/>
          </a:ln>
        </p:spPr>
      </p:pic>
      <p:pic>
        <p:nvPicPr>
          <p:cNvPr id="164" name="Google Shape;164;p36"/>
          <p:cNvPicPr preferRelativeResize="0"/>
          <p:nvPr/>
        </p:nvPicPr>
        <p:blipFill rotWithShape="1">
          <a:blip r:embed="rId3">
            <a:alphaModFix/>
          </a:blip>
          <a:srcRect/>
          <a:stretch/>
        </p:blipFill>
        <p:spPr>
          <a:xfrm>
            <a:off x="268639" y="152401"/>
            <a:ext cx="3249261" cy="50038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168"/>
        <p:cNvGrpSpPr/>
        <p:nvPr/>
      </p:nvGrpSpPr>
      <p:grpSpPr>
        <a:xfrm>
          <a:off x="0" y="0"/>
          <a:ext cx="0" cy="0"/>
          <a:chOff x="0" y="0"/>
          <a:chExt cx="0" cy="0"/>
        </a:xfrm>
      </p:grpSpPr>
      <p:sp>
        <p:nvSpPr>
          <p:cNvPr id="169" name="Google Shape;169;p38"/>
          <p:cNvSpPr txBox="1">
            <a:spLocks noGrp="1"/>
          </p:cNvSpPr>
          <p:nvPr>
            <p:ph type="body" idx="1"/>
          </p:nvPr>
        </p:nvSpPr>
        <p:spPr>
          <a:xfrm>
            <a:off x="566928" y="2185416"/>
            <a:ext cx="8557757" cy="3732425"/>
          </a:xfrm>
          <a:prstGeom prst="rect">
            <a:avLst/>
          </a:prstGeom>
          <a:noFill/>
          <a:ln>
            <a:noFill/>
          </a:ln>
        </p:spPr>
        <p:txBody>
          <a:bodyPr spcFirstLastPara="1" wrap="square" lIns="182875" tIns="45700" rIns="182875" bIns="45700" anchor="t" anchorCtr="0">
            <a:noAutofit/>
          </a:bodyPr>
          <a:lstStyle>
            <a:lvl1pPr marL="457200" marR="0" lvl="0" indent="-367030" algn="l">
              <a:lnSpc>
                <a:spcPct val="100000"/>
              </a:lnSpc>
              <a:spcBef>
                <a:spcPts val="1000"/>
              </a:spcBef>
              <a:spcAft>
                <a:spcPts val="0"/>
              </a:spcAft>
              <a:buClr>
                <a:srgbClr val="005BBB"/>
              </a:buClr>
              <a:buSzPts val="2180"/>
              <a:buFont typeface="Arial"/>
              <a:buChar char="•"/>
              <a:defRPr sz="20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70" name="Google Shape;170;p38"/>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1"/>
        <p:cNvGrpSpPr/>
        <p:nvPr/>
      </p:nvGrpSpPr>
      <p:grpSpPr>
        <a:xfrm>
          <a:off x="0" y="0"/>
          <a:ext cx="0" cy="0"/>
          <a:chOff x="0" y="0"/>
          <a:chExt cx="0" cy="0"/>
        </a:xfrm>
      </p:grpSpPr>
      <p:pic>
        <p:nvPicPr>
          <p:cNvPr id="172" name="Google Shape;172;p64"/>
          <p:cNvPicPr preferRelativeResize="0"/>
          <p:nvPr/>
        </p:nvPicPr>
        <p:blipFill rotWithShape="1">
          <a:blip r:embed="rId2">
            <a:alphaModFix/>
          </a:blip>
          <a:srcRect/>
          <a:stretch/>
        </p:blipFill>
        <p:spPr>
          <a:xfrm>
            <a:off x="-4" y="0"/>
            <a:ext cx="12188952" cy="6858000"/>
          </a:xfrm>
          <a:prstGeom prst="rect">
            <a:avLst/>
          </a:prstGeom>
          <a:noFill/>
          <a:ln>
            <a:noFill/>
          </a:ln>
        </p:spPr>
      </p:pic>
      <p:sp>
        <p:nvSpPr>
          <p:cNvPr id="173" name="Google Shape;173;p64"/>
          <p:cNvSpPr txBox="1">
            <a:spLocks noGrp="1"/>
          </p:cNvSpPr>
          <p:nvPr>
            <p:ph type="body" idx="1"/>
          </p:nvPr>
        </p:nvSpPr>
        <p:spPr>
          <a:xfrm>
            <a:off x="658368" y="3968496"/>
            <a:ext cx="6638544" cy="1650381"/>
          </a:xfrm>
          <a:prstGeom prst="rect">
            <a:avLst/>
          </a:prstGeom>
          <a:noFill/>
          <a:ln>
            <a:noFill/>
          </a:ln>
        </p:spPr>
        <p:txBody>
          <a:bodyPr spcFirstLastPara="1" wrap="square" lIns="0" tIns="45700" rIns="91425" bIns="45700" anchor="t" anchorCtr="0">
            <a:noAutofit/>
          </a:bodyPr>
          <a:lstStyle>
            <a:lvl1pPr marL="457200" lvl="0" indent="-228600" algn="l">
              <a:lnSpc>
                <a:spcPct val="100000"/>
              </a:lnSpc>
              <a:spcBef>
                <a:spcPts val="1000"/>
              </a:spcBef>
              <a:spcAft>
                <a:spcPts val="0"/>
              </a:spcAft>
              <a:buSzPts val="2800"/>
              <a:buNone/>
              <a:defRPr sz="2800" b="0" i="0">
                <a:solidFill>
                  <a:schemeClr val="lt1"/>
                </a:solidFill>
                <a:latin typeface="Georgia"/>
                <a:ea typeface="Georgia"/>
                <a:cs typeface="Georgia"/>
                <a:sym typeface="Georgia"/>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64"/>
          <p:cNvSpPr txBox="1">
            <a:spLocks noGrp="1"/>
          </p:cNvSpPr>
          <p:nvPr>
            <p:ph type="ctrTitle"/>
          </p:nvPr>
        </p:nvSpPr>
        <p:spPr>
          <a:xfrm>
            <a:off x="658368" y="1490472"/>
            <a:ext cx="6638544" cy="2386584"/>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5" name="Google Shape;175;p64"/>
          <p:cNvPicPr preferRelativeResize="0"/>
          <p:nvPr/>
        </p:nvPicPr>
        <p:blipFill rotWithShape="1">
          <a:blip r:embed="rId3">
            <a:alphaModFix/>
          </a:blip>
          <a:srcRect/>
          <a:stretch/>
        </p:blipFill>
        <p:spPr>
          <a:xfrm>
            <a:off x="658368" y="5367528"/>
            <a:ext cx="3249261" cy="50038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28" name="Google Shape;2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76"/>
        <p:cNvGrpSpPr/>
        <p:nvPr/>
      </p:nvGrpSpPr>
      <p:grpSpPr>
        <a:xfrm>
          <a:off x="0" y="0"/>
          <a:ext cx="0" cy="0"/>
          <a:chOff x="0" y="0"/>
          <a:chExt cx="0" cy="0"/>
        </a:xfrm>
      </p:grpSpPr>
      <p:pic>
        <p:nvPicPr>
          <p:cNvPr id="177" name="Google Shape;177;p65"/>
          <p:cNvPicPr preferRelativeResize="0"/>
          <p:nvPr/>
        </p:nvPicPr>
        <p:blipFill rotWithShape="1">
          <a:blip r:embed="rId2">
            <a:alphaModFix/>
          </a:blip>
          <a:srcRect/>
          <a:stretch/>
        </p:blipFill>
        <p:spPr>
          <a:xfrm>
            <a:off x="0" y="0"/>
            <a:ext cx="12188952" cy="6858000"/>
          </a:xfrm>
          <a:prstGeom prst="rect">
            <a:avLst/>
          </a:prstGeom>
          <a:noFill/>
          <a:ln>
            <a:noFill/>
          </a:ln>
        </p:spPr>
      </p:pic>
      <p:sp>
        <p:nvSpPr>
          <p:cNvPr id="178" name="Google Shape;178;p65"/>
          <p:cNvSpPr txBox="1">
            <a:spLocks noGrp="1"/>
          </p:cNvSpPr>
          <p:nvPr>
            <p:ph type="ctrTitle"/>
          </p:nvPr>
        </p:nvSpPr>
        <p:spPr>
          <a:xfrm>
            <a:off x="658368" y="1490663"/>
            <a:ext cx="6638544" cy="2387600"/>
          </a:xfrm>
          <a:prstGeom prst="rect">
            <a:avLst/>
          </a:prstGeom>
          <a:noFill/>
          <a:ln>
            <a:noFill/>
          </a:ln>
        </p:spPr>
        <p:txBody>
          <a:bodyPr spcFirstLastPara="1" wrap="square" lIns="0" tIns="45700" rIns="91425" bIns="45700" anchor="b" anchorCtr="0">
            <a:noAutofit/>
          </a:bodyPr>
          <a:lstStyle>
            <a:lvl1pPr lvl="0" algn="l">
              <a:lnSpc>
                <a:spcPct val="96666"/>
              </a:lnSpc>
              <a:spcBef>
                <a:spcPts val="0"/>
              </a:spcBef>
              <a:spcAft>
                <a:spcPts val="0"/>
              </a:spcAft>
              <a:buClr>
                <a:schemeClr val="lt1"/>
              </a:buClr>
              <a:buSzPts val="6000"/>
              <a:buFont typeface="Arial"/>
              <a:buNone/>
              <a:defRPr sz="6000" b="1" i="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65"/>
          <p:cNvSpPr txBox="1">
            <a:spLocks noGrp="1"/>
          </p:cNvSpPr>
          <p:nvPr>
            <p:ph type="subTitle" idx="1"/>
          </p:nvPr>
        </p:nvSpPr>
        <p:spPr>
          <a:xfrm>
            <a:off x="658368" y="3970337"/>
            <a:ext cx="6638544" cy="2212976"/>
          </a:xfrm>
          <a:prstGeom prst="rect">
            <a:avLst/>
          </a:prstGeom>
          <a:noFill/>
          <a:ln>
            <a:noFill/>
          </a:ln>
        </p:spPr>
        <p:txBody>
          <a:bodyPr spcFirstLastPara="1" wrap="square" lIns="0" tIns="45700" rIns="91425" bIns="45700" anchor="t" anchorCtr="0">
            <a:noAutofit/>
          </a:bodyPr>
          <a:lstStyle>
            <a:lvl1pPr lvl="0" algn="l">
              <a:lnSpc>
                <a:spcPct val="100000"/>
              </a:lnSpc>
              <a:spcBef>
                <a:spcPts val="1000"/>
              </a:spcBef>
              <a:spcAft>
                <a:spcPts val="0"/>
              </a:spcAft>
              <a:buSzPts val="2800"/>
              <a:buNone/>
              <a:defRPr sz="2800" b="0">
                <a:solidFill>
                  <a:schemeClr val="lt1"/>
                </a:solidFill>
                <a:latin typeface="Georgia"/>
                <a:ea typeface="Georgia"/>
                <a:cs typeface="Georgia"/>
                <a:sym typeface="Georgia"/>
              </a:defRPr>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80" name="Google Shape;180;p65"/>
          <p:cNvPicPr preferRelativeResize="0"/>
          <p:nvPr/>
        </p:nvPicPr>
        <p:blipFill rotWithShape="1">
          <a:blip r:embed="rId3">
            <a:alphaModFix/>
          </a:blip>
          <a:srcRect/>
          <a:stretch/>
        </p:blipFill>
        <p:spPr>
          <a:xfrm>
            <a:off x="268639" y="152401"/>
            <a:ext cx="3249261" cy="50038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 Column Text">
  <p:cSld name="1 Column Text">
    <p:spTree>
      <p:nvGrpSpPr>
        <p:cNvPr id="1" name="Shape 181"/>
        <p:cNvGrpSpPr/>
        <p:nvPr/>
      </p:nvGrpSpPr>
      <p:grpSpPr>
        <a:xfrm>
          <a:off x="0" y="0"/>
          <a:ext cx="0" cy="0"/>
          <a:chOff x="0" y="0"/>
          <a:chExt cx="0" cy="0"/>
        </a:xfrm>
      </p:grpSpPr>
      <p:sp>
        <p:nvSpPr>
          <p:cNvPr id="182" name="Google Shape;182;p66"/>
          <p:cNvSpPr txBox="1">
            <a:spLocks noGrp="1"/>
          </p:cNvSpPr>
          <p:nvPr>
            <p:ph type="body" idx="1"/>
          </p:nvPr>
        </p:nvSpPr>
        <p:spPr>
          <a:xfrm>
            <a:off x="569468" y="2189263"/>
            <a:ext cx="6402832" cy="37904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83" name="Google Shape;183;p66"/>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184"/>
        <p:cNvGrpSpPr/>
        <p:nvPr/>
      </p:nvGrpSpPr>
      <p:grpSpPr>
        <a:xfrm>
          <a:off x="0" y="0"/>
          <a:ext cx="0" cy="0"/>
          <a:chOff x="0" y="0"/>
          <a:chExt cx="0" cy="0"/>
        </a:xfrm>
      </p:grpSpPr>
      <p:sp>
        <p:nvSpPr>
          <p:cNvPr id="185" name="Google Shape;185;p67"/>
          <p:cNvSpPr txBox="1">
            <a:spLocks noGrp="1"/>
          </p:cNvSpPr>
          <p:nvPr>
            <p:ph type="body" idx="1"/>
          </p:nvPr>
        </p:nvSpPr>
        <p:spPr>
          <a:xfrm>
            <a:off x="566928" y="2185416"/>
            <a:ext cx="4179753" cy="351140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86" name="Google Shape;186;p67"/>
          <p:cNvSpPr txBox="1">
            <a:spLocks noGrp="1"/>
          </p:cNvSpPr>
          <p:nvPr>
            <p:ph type="body" idx="2"/>
          </p:nvPr>
        </p:nvSpPr>
        <p:spPr>
          <a:xfrm>
            <a:off x="5029200" y="2185416"/>
            <a:ext cx="4179753" cy="351140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187" name="Google Shape;187;p67"/>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 3 level Bullet List">
  <p:cSld name=" 3 level Bullet List">
    <p:spTree>
      <p:nvGrpSpPr>
        <p:cNvPr id="1" name="Shape 188"/>
        <p:cNvGrpSpPr/>
        <p:nvPr/>
      </p:nvGrpSpPr>
      <p:grpSpPr>
        <a:xfrm>
          <a:off x="0" y="0"/>
          <a:ext cx="0" cy="0"/>
          <a:chOff x="0" y="0"/>
          <a:chExt cx="0" cy="0"/>
        </a:xfrm>
      </p:grpSpPr>
      <p:sp>
        <p:nvSpPr>
          <p:cNvPr id="189" name="Google Shape;189;p68"/>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68"/>
          <p:cNvSpPr txBox="1">
            <a:spLocks noGrp="1"/>
          </p:cNvSpPr>
          <p:nvPr>
            <p:ph type="body" idx="1"/>
          </p:nvPr>
        </p:nvSpPr>
        <p:spPr>
          <a:xfrm>
            <a:off x="566928" y="2185416"/>
            <a:ext cx="9678987" cy="384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05BBB"/>
              </a:buClr>
              <a:buSzPts val="1700"/>
              <a:buFont typeface="Arial"/>
              <a:buNone/>
              <a:defRPr sz="1700" b="1">
                <a:solidFill>
                  <a:srgbClr val="005BBB"/>
                </a:solidFill>
                <a:latin typeface="Arial"/>
                <a:ea typeface="Arial"/>
                <a:cs typeface="Arial"/>
                <a:sym typeface="Arial"/>
              </a:defRPr>
            </a:lvl1pPr>
            <a:lvl2pPr marL="914400" lvl="1" indent="-355600" algn="l">
              <a:lnSpc>
                <a:spcPct val="100000"/>
              </a:lnSpc>
              <a:spcBef>
                <a:spcPts val="500"/>
              </a:spcBef>
              <a:spcAft>
                <a:spcPts val="0"/>
              </a:spcAft>
              <a:buClr>
                <a:srgbClr val="005BBB"/>
              </a:buClr>
              <a:buSzPts val="2000"/>
              <a:buFont typeface="Arial"/>
              <a:buChar char="•"/>
              <a:defRPr sz="2000">
                <a:solidFill>
                  <a:schemeClr val="dk1"/>
                </a:solidFill>
                <a:latin typeface="Arial"/>
                <a:ea typeface="Arial"/>
                <a:cs typeface="Arial"/>
                <a:sym typeface="Arial"/>
              </a:defRPr>
            </a:lvl2pPr>
            <a:lvl3pPr marL="1371600" marR="0" lvl="2" indent="-355600" algn="l">
              <a:lnSpc>
                <a:spcPct val="100000"/>
              </a:lnSpc>
              <a:spcBef>
                <a:spcPts val="500"/>
              </a:spcBef>
              <a:spcAft>
                <a:spcPts val="0"/>
              </a:spcAft>
              <a:buClr>
                <a:srgbClr val="005BBB"/>
              </a:buClr>
              <a:buSzPts val="2000"/>
              <a:buFont typeface="Merriweather Sans"/>
              <a:buChar char="-"/>
              <a:defRPr sz="2000">
                <a:solidFill>
                  <a:schemeClr val="dk1"/>
                </a:solidFill>
                <a:latin typeface="Arial"/>
                <a:ea typeface="Arial"/>
                <a:cs typeface="Arial"/>
                <a:sym typeface="Arial"/>
              </a:defRPr>
            </a:lvl3pPr>
            <a:lvl4pPr marL="1828800" lvl="3" indent="-342900" algn="l">
              <a:lnSpc>
                <a:spcPct val="90000"/>
              </a:lnSpc>
              <a:spcBef>
                <a:spcPts val="500"/>
              </a:spcBef>
              <a:spcAft>
                <a:spcPts val="0"/>
              </a:spcAft>
              <a:buClr>
                <a:srgbClr val="005BBB"/>
              </a:buClr>
              <a:buSzPts val="1800"/>
              <a:buChar char="•"/>
              <a:defRPr>
                <a:solidFill>
                  <a:srgbClr val="666666"/>
                </a:solidFill>
                <a:latin typeface="Arial"/>
                <a:ea typeface="Arial"/>
                <a:cs typeface="Arial"/>
                <a:sym typeface="Arial"/>
              </a:defRPr>
            </a:lvl4pPr>
            <a:lvl5pPr marL="2286000" lvl="4" indent="-342900" algn="l">
              <a:lnSpc>
                <a:spcPct val="90000"/>
              </a:lnSpc>
              <a:spcBef>
                <a:spcPts val="500"/>
              </a:spcBef>
              <a:spcAft>
                <a:spcPts val="0"/>
              </a:spcAft>
              <a:buClr>
                <a:srgbClr val="005BBB"/>
              </a:buClr>
              <a:buSzPts val="1800"/>
              <a:buChar char="•"/>
              <a:defRPr>
                <a:solidFill>
                  <a:srgbClr val="66666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and Photo">
  <p:cSld name="Text and Photo">
    <p:spTree>
      <p:nvGrpSpPr>
        <p:cNvPr id="1" name="Shape 191"/>
        <p:cNvGrpSpPr/>
        <p:nvPr/>
      </p:nvGrpSpPr>
      <p:grpSpPr>
        <a:xfrm>
          <a:off x="0" y="0"/>
          <a:ext cx="0" cy="0"/>
          <a:chOff x="0" y="0"/>
          <a:chExt cx="0" cy="0"/>
        </a:xfrm>
      </p:grpSpPr>
      <p:sp>
        <p:nvSpPr>
          <p:cNvPr id="192" name="Google Shape;192;p69"/>
          <p:cNvSpPr>
            <a:spLocks noGrp="1"/>
          </p:cNvSpPr>
          <p:nvPr>
            <p:ph type="pic" idx="2"/>
          </p:nvPr>
        </p:nvSpPr>
        <p:spPr>
          <a:xfrm>
            <a:off x="5098566" y="930275"/>
            <a:ext cx="7093434" cy="5930900"/>
          </a:xfrm>
          <a:prstGeom prst="rect">
            <a:avLst/>
          </a:prstGeom>
          <a:solidFill>
            <a:srgbClr val="BFBFBF"/>
          </a:solid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3" name="Google Shape;193;p69"/>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69"/>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and 3 Photos">
  <p:cSld name="Text and 3 Photos">
    <p:spTree>
      <p:nvGrpSpPr>
        <p:cNvPr id="1" name="Shape 195"/>
        <p:cNvGrpSpPr/>
        <p:nvPr/>
      </p:nvGrpSpPr>
      <p:grpSpPr>
        <a:xfrm>
          <a:off x="0" y="0"/>
          <a:ext cx="0" cy="0"/>
          <a:chOff x="0" y="0"/>
          <a:chExt cx="0" cy="0"/>
        </a:xfrm>
      </p:grpSpPr>
      <p:sp>
        <p:nvSpPr>
          <p:cNvPr id="196" name="Google Shape;196;p70"/>
          <p:cNvSpPr>
            <a:spLocks noGrp="1"/>
          </p:cNvSpPr>
          <p:nvPr>
            <p:ph type="pic" idx="2"/>
          </p:nvPr>
        </p:nvSpPr>
        <p:spPr>
          <a:xfrm>
            <a:off x="5114631" y="934720"/>
            <a:ext cx="7077369" cy="3064678"/>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7" name="Google Shape;197;p70"/>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70"/>
          <p:cNvSpPr>
            <a:spLocks noGrp="1"/>
          </p:cNvSpPr>
          <p:nvPr>
            <p:ph type="pic" idx="3"/>
          </p:nvPr>
        </p:nvSpPr>
        <p:spPr>
          <a:xfrm>
            <a:off x="5114631" y="3998296"/>
            <a:ext cx="3602522" cy="2857500"/>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9" name="Google Shape;199;p70"/>
          <p:cNvSpPr>
            <a:spLocks noGrp="1"/>
          </p:cNvSpPr>
          <p:nvPr>
            <p:ph type="pic" idx="4"/>
          </p:nvPr>
        </p:nvSpPr>
        <p:spPr>
          <a:xfrm>
            <a:off x="8701089" y="3998296"/>
            <a:ext cx="3490912" cy="2857500"/>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00" name="Google Shape;200;p70"/>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Full Width Photo">
  <p:cSld name="Full Width Photo">
    <p:spTree>
      <p:nvGrpSpPr>
        <p:cNvPr id="1" name="Shape 201"/>
        <p:cNvGrpSpPr/>
        <p:nvPr/>
      </p:nvGrpSpPr>
      <p:grpSpPr>
        <a:xfrm>
          <a:off x="0" y="0"/>
          <a:ext cx="0" cy="0"/>
          <a:chOff x="0" y="0"/>
          <a:chExt cx="0" cy="0"/>
        </a:xfrm>
      </p:grpSpPr>
      <p:sp>
        <p:nvSpPr>
          <p:cNvPr id="202" name="Google Shape;202;p71"/>
          <p:cNvSpPr>
            <a:spLocks noGrp="1"/>
          </p:cNvSpPr>
          <p:nvPr>
            <p:ph type="pic" idx="2"/>
          </p:nvPr>
        </p:nvSpPr>
        <p:spPr>
          <a:xfrm>
            <a:off x="0" y="927100"/>
            <a:ext cx="12192000" cy="5930900"/>
          </a:xfrm>
          <a:prstGeom prst="rect">
            <a:avLst/>
          </a:prstGeom>
          <a:solidFill>
            <a:srgbClr val="BFBFBF"/>
          </a:solid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203"/>
        <p:cNvGrpSpPr/>
        <p:nvPr/>
      </p:nvGrpSpPr>
      <p:grpSpPr>
        <a:xfrm>
          <a:off x="0" y="0"/>
          <a:ext cx="0" cy="0"/>
          <a:chOff x="0" y="0"/>
          <a:chExt cx="0" cy="0"/>
        </a:xfrm>
      </p:grpSpPr>
      <p:sp>
        <p:nvSpPr>
          <p:cNvPr id="204" name="Google Shape;204;p72"/>
          <p:cNvSpPr>
            <a:spLocks noGrp="1"/>
          </p:cNvSpPr>
          <p:nvPr>
            <p:ph type="chart" idx="2"/>
          </p:nvPr>
        </p:nvSpPr>
        <p:spPr>
          <a:xfrm>
            <a:off x="5098987" y="1320800"/>
            <a:ext cx="6388100" cy="4465639"/>
          </a:xfrm>
          <a:prstGeom prst="rect">
            <a:avLst/>
          </a:prstGeom>
          <a:solidFill>
            <a:srgbClr val="BFBFBF"/>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1800"/>
              <a:buFont typeface="Merriweather Sans"/>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5" name="Google Shape;205;p72"/>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72"/>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16"/>
        <p:cNvGrpSpPr/>
        <p:nvPr/>
      </p:nvGrpSpPr>
      <p:grpSpPr>
        <a:xfrm>
          <a:off x="0" y="0"/>
          <a:ext cx="0" cy="0"/>
          <a:chOff x="0" y="0"/>
          <a:chExt cx="0" cy="0"/>
        </a:xfrm>
      </p:grpSpPr>
      <p:pic>
        <p:nvPicPr>
          <p:cNvPr id="217" name="Google Shape;217;p45"/>
          <p:cNvPicPr preferRelativeResize="0"/>
          <p:nvPr/>
        </p:nvPicPr>
        <p:blipFill rotWithShape="1">
          <a:blip r:embed="rId2">
            <a:alphaModFix/>
          </a:blip>
          <a:srcRect/>
          <a:stretch/>
        </p:blipFill>
        <p:spPr>
          <a:xfrm>
            <a:off x="3050" y="0"/>
            <a:ext cx="12188950" cy="6857999"/>
          </a:xfrm>
          <a:prstGeom prst="rect">
            <a:avLst/>
          </a:prstGeom>
          <a:noFill/>
          <a:ln>
            <a:noFill/>
          </a:ln>
        </p:spPr>
      </p:pic>
      <p:pic>
        <p:nvPicPr>
          <p:cNvPr id="218" name="Google Shape;218;p45"/>
          <p:cNvPicPr preferRelativeResize="0"/>
          <p:nvPr/>
        </p:nvPicPr>
        <p:blipFill rotWithShape="1">
          <a:blip r:embed="rId3">
            <a:alphaModFix/>
          </a:blip>
          <a:srcRect/>
          <a:stretch/>
        </p:blipFill>
        <p:spPr>
          <a:xfrm>
            <a:off x="268639" y="152401"/>
            <a:ext cx="3249261" cy="50038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 Column Text">
  <p:cSld name="1 Column Text">
    <p:spTree>
      <p:nvGrpSpPr>
        <p:cNvPr id="1" name="Shape 229"/>
        <p:cNvGrpSpPr/>
        <p:nvPr/>
      </p:nvGrpSpPr>
      <p:grpSpPr>
        <a:xfrm>
          <a:off x="0" y="0"/>
          <a:ext cx="0" cy="0"/>
          <a:chOff x="0" y="0"/>
          <a:chExt cx="0" cy="0"/>
        </a:xfrm>
      </p:grpSpPr>
      <p:sp>
        <p:nvSpPr>
          <p:cNvPr id="230" name="Google Shape;230;p75"/>
          <p:cNvSpPr txBox="1">
            <a:spLocks noGrp="1"/>
          </p:cNvSpPr>
          <p:nvPr>
            <p:ph type="body" idx="1"/>
          </p:nvPr>
        </p:nvSpPr>
        <p:spPr>
          <a:xfrm>
            <a:off x="569468" y="2189263"/>
            <a:ext cx="6402832" cy="379048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231" name="Google Shape;231;p75"/>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 Column Text">
  <p:cSld name="2 Column Text">
    <p:spTree>
      <p:nvGrpSpPr>
        <p:cNvPr id="1" name="Shape 232"/>
        <p:cNvGrpSpPr/>
        <p:nvPr/>
      </p:nvGrpSpPr>
      <p:grpSpPr>
        <a:xfrm>
          <a:off x="0" y="0"/>
          <a:ext cx="0" cy="0"/>
          <a:chOff x="0" y="0"/>
          <a:chExt cx="0" cy="0"/>
        </a:xfrm>
      </p:grpSpPr>
      <p:sp>
        <p:nvSpPr>
          <p:cNvPr id="233" name="Google Shape;233;p76"/>
          <p:cNvSpPr txBox="1">
            <a:spLocks noGrp="1"/>
          </p:cNvSpPr>
          <p:nvPr>
            <p:ph type="body" idx="1"/>
          </p:nvPr>
        </p:nvSpPr>
        <p:spPr>
          <a:xfrm>
            <a:off x="566928" y="2185416"/>
            <a:ext cx="4179753" cy="351140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234" name="Google Shape;234;p76"/>
          <p:cNvSpPr txBox="1">
            <a:spLocks noGrp="1"/>
          </p:cNvSpPr>
          <p:nvPr>
            <p:ph type="body" idx="2"/>
          </p:nvPr>
        </p:nvSpPr>
        <p:spPr>
          <a:xfrm>
            <a:off x="5029200" y="2185416"/>
            <a:ext cx="4179753" cy="351140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235" name="Google Shape;235;p76"/>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236"/>
        <p:cNvGrpSpPr/>
        <p:nvPr/>
      </p:nvGrpSpPr>
      <p:grpSpPr>
        <a:xfrm>
          <a:off x="0" y="0"/>
          <a:ext cx="0" cy="0"/>
          <a:chOff x="0" y="0"/>
          <a:chExt cx="0" cy="0"/>
        </a:xfrm>
      </p:grpSpPr>
      <p:sp>
        <p:nvSpPr>
          <p:cNvPr id="237" name="Google Shape;237;p77"/>
          <p:cNvSpPr txBox="1">
            <a:spLocks noGrp="1"/>
          </p:cNvSpPr>
          <p:nvPr>
            <p:ph type="body" idx="1"/>
          </p:nvPr>
        </p:nvSpPr>
        <p:spPr>
          <a:xfrm>
            <a:off x="566928" y="2185416"/>
            <a:ext cx="8557757" cy="3732425"/>
          </a:xfrm>
          <a:prstGeom prst="rect">
            <a:avLst/>
          </a:prstGeom>
          <a:noFill/>
          <a:ln>
            <a:noFill/>
          </a:ln>
        </p:spPr>
        <p:txBody>
          <a:bodyPr spcFirstLastPara="1" wrap="square" lIns="182875" tIns="45700" rIns="182875" bIns="45700" anchor="t" anchorCtr="0">
            <a:noAutofit/>
          </a:bodyPr>
          <a:lstStyle>
            <a:lvl1pPr marL="457200" marR="0" lvl="0" indent="-367030" algn="l">
              <a:lnSpc>
                <a:spcPct val="100000"/>
              </a:lnSpc>
              <a:spcBef>
                <a:spcPts val="1000"/>
              </a:spcBef>
              <a:spcAft>
                <a:spcPts val="0"/>
              </a:spcAft>
              <a:buClr>
                <a:srgbClr val="005BBB"/>
              </a:buClr>
              <a:buSzPts val="2180"/>
              <a:buFont typeface="Arial"/>
              <a:buChar char="•"/>
              <a:defRPr sz="20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
        <p:nvSpPr>
          <p:cNvPr id="238" name="Google Shape;238;p77"/>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 3 level Bullet List">
  <p:cSld name=" 3 level Bullet List">
    <p:spTree>
      <p:nvGrpSpPr>
        <p:cNvPr id="1" name="Shape 239"/>
        <p:cNvGrpSpPr/>
        <p:nvPr/>
      </p:nvGrpSpPr>
      <p:grpSpPr>
        <a:xfrm>
          <a:off x="0" y="0"/>
          <a:ext cx="0" cy="0"/>
          <a:chOff x="0" y="0"/>
          <a:chExt cx="0" cy="0"/>
        </a:xfrm>
      </p:grpSpPr>
      <p:sp>
        <p:nvSpPr>
          <p:cNvPr id="240" name="Google Shape;240;p78"/>
          <p:cNvSpPr txBox="1">
            <a:spLocks noGrp="1"/>
          </p:cNvSpPr>
          <p:nvPr>
            <p:ph type="title"/>
          </p:nvPr>
        </p:nvSpPr>
        <p:spPr>
          <a:xfrm>
            <a:off x="569468" y="1320800"/>
            <a:ext cx="10515600"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78"/>
          <p:cNvSpPr txBox="1">
            <a:spLocks noGrp="1"/>
          </p:cNvSpPr>
          <p:nvPr>
            <p:ph type="body" idx="1"/>
          </p:nvPr>
        </p:nvSpPr>
        <p:spPr>
          <a:xfrm>
            <a:off x="566928" y="2185416"/>
            <a:ext cx="9678987" cy="38481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005BBB"/>
              </a:buClr>
              <a:buSzPts val="1700"/>
              <a:buFont typeface="Arial"/>
              <a:buNone/>
              <a:defRPr sz="1700" b="1">
                <a:solidFill>
                  <a:srgbClr val="005BBB"/>
                </a:solidFill>
                <a:latin typeface="Arial"/>
                <a:ea typeface="Arial"/>
                <a:cs typeface="Arial"/>
                <a:sym typeface="Arial"/>
              </a:defRPr>
            </a:lvl1pPr>
            <a:lvl2pPr marL="914400" lvl="1" indent="-355600" algn="l">
              <a:lnSpc>
                <a:spcPct val="100000"/>
              </a:lnSpc>
              <a:spcBef>
                <a:spcPts val="500"/>
              </a:spcBef>
              <a:spcAft>
                <a:spcPts val="0"/>
              </a:spcAft>
              <a:buClr>
                <a:srgbClr val="005BBB"/>
              </a:buClr>
              <a:buSzPts val="2000"/>
              <a:buFont typeface="Arial"/>
              <a:buChar char="•"/>
              <a:defRPr sz="2000">
                <a:solidFill>
                  <a:schemeClr val="dk1"/>
                </a:solidFill>
                <a:latin typeface="Arial"/>
                <a:ea typeface="Arial"/>
                <a:cs typeface="Arial"/>
                <a:sym typeface="Arial"/>
              </a:defRPr>
            </a:lvl2pPr>
            <a:lvl3pPr marL="1371600" marR="0" lvl="2" indent="-355600" algn="l">
              <a:lnSpc>
                <a:spcPct val="100000"/>
              </a:lnSpc>
              <a:spcBef>
                <a:spcPts val="500"/>
              </a:spcBef>
              <a:spcAft>
                <a:spcPts val="0"/>
              </a:spcAft>
              <a:buClr>
                <a:srgbClr val="005BBB"/>
              </a:buClr>
              <a:buSzPts val="2000"/>
              <a:buFont typeface="Merriweather Sans"/>
              <a:buChar char="-"/>
              <a:defRPr sz="2000">
                <a:solidFill>
                  <a:schemeClr val="dk1"/>
                </a:solidFill>
                <a:latin typeface="Arial"/>
                <a:ea typeface="Arial"/>
                <a:cs typeface="Arial"/>
                <a:sym typeface="Arial"/>
              </a:defRPr>
            </a:lvl3pPr>
            <a:lvl4pPr marL="1828800" lvl="3" indent="-342900" algn="l">
              <a:lnSpc>
                <a:spcPct val="90000"/>
              </a:lnSpc>
              <a:spcBef>
                <a:spcPts val="500"/>
              </a:spcBef>
              <a:spcAft>
                <a:spcPts val="0"/>
              </a:spcAft>
              <a:buClr>
                <a:srgbClr val="005BBB"/>
              </a:buClr>
              <a:buSzPts val="1800"/>
              <a:buChar char="•"/>
              <a:defRPr>
                <a:solidFill>
                  <a:srgbClr val="666666"/>
                </a:solidFill>
                <a:latin typeface="Arial"/>
                <a:ea typeface="Arial"/>
                <a:cs typeface="Arial"/>
                <a:sym typeface="Arial"/>
              </a:defRPr>
            </a:lvl4pPr>
            <a:lvl5pPr marL="2286000" lvl="4" indent="-342900" algn="l">
              <a:lnSpc>
                <a:spcPct val="90000"/>
              </a:lnSpc>
              <a:spcBef>
                <a:spcPts val="500"/>
              </a:spcBef>
              <a:spcAft>
                <a:spcPts val="0"/>
              </a:spcAft>
              <a:buClr>
                <a:srgbClr val="005BBB"/>
              </a:buClr>
              <a:buSzPts val="1800"/>
              <a:buChar char="•"/>
              <a:defRPr>
                <a:solidFill>
                  <a:srgbClr val="666666"/>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xt and Photo">
  <p:cSld name="Text and Photo">
    <p:spTree>
      <p:nvGrpSpPr>
        <p:cNvPr id="1" name="Shape 242"/>
        <p:cNvGrpSpPr/>
        <p:nvPr/>
      </p:nvGrpSpPr>
      <p:grpSpPr>
        <a:xfrm>
          <a:off x="0" y="0"/>
          <a:ext cx="0" cy="0"/>
          <a:chOff x="0" y="0"/>
          <a:chExt cx="0" cy="0"/>
        </a:xfrm>
      </p:grpSpPr>
      <p:sp>
        <p:nvSpPr>
          <p:cNvPr id="243" name="Google Shape;243;p79"/>
          <p:cNvSpPr>
            <a:spLocks noGrp="1"/>
          </p:cNvSpPr>
          <p:nvPr>
            <p:ph type="pic" idx="2"/>
          </p:nvPr>
        </p:nvSpPr>
        <p:spPr>
          <a:xfrm>
            <a:off x="5098566" y="930275"/>
            <a:ext cx="7093434" cy="5930900"/>
          </a:xfrm>
          <a:prstGeom prst="rect">
            <a:avLst/>
          </a:prstGeom>
          <a:solidFill>
            <a:srgbClr val="BFBFBF"/>
          </a:solid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44" name="Google Shape;244;p79"/>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79"/>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and 3 Photos">
  <p:cSld name="Text and 3 Photos">
    <p:spTree>
      <p:nvGrpSpPr>
        <p:cNvPr id="1" name="Shape 246"/>
        <p:cNvGrpSpPr/>
        <p:nvPr/>
      </p:nvGrpSpPr>
      <p:grpSpPr>
        <a:xfrm>
          <a:off x="0" y="0"/>
          <a:ext cx="0" cy="0"/>
          <a:chOff x="0" y="0"/>
          <a:chExt cx="0" cy="0"/>
        </a:xfrm>
      </p:grpSpPr>
      <p:sp>
        <p:nvSpPr>
          <p:cNvPr id="247" name="Google Shape;247;p80"/>
          <p:cNvSpPr>
            <a:spLocks noGrp="1"/>
          </p:cNvSpPr>
          <p:nvPr>
            <p:ph type="pic" idx="2"/>
          </p:nvPr>
        </p:nvSpPr>
        <p:spPr>
          <a:xfrm>
            <a:off x="5114631" y="934720"/>
            <a:ext cx="7077369" cy="3064678"/>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48" name="Google Shape;248;p80"/>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80"/>
          <p:cNvSpPr>
            <a:spLocks noGrp="1"/>
          </p:cNvSpPr>
          <p:nvPr>
            <p:ph type="pic" idx="3"/>
          </p:nvPr>
        </p:nvSpPr>
        <p:spPr>
          <a:xfrm>
            <a:off x="5114631" y="3998296"/>
            <a:ext cx="3602522" cy="2857500"/>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0" name="Google Shape;250;p80"/>
          <p:cNvSpPr>
            <a:spLocks noGrp="1"/>
          </p:cNvSpPr>
          <p:nvPr>
            <p:ph type="pic" idx="4"/>
          </p:nvPr>
        </p:nvSpPr>
        <p:spPr>
          <a:xfrm>
            <a:off x="8701089" y="3998296"/>
            <a:ext cx="3490912" cy="2857500"/>
          </a:xfrm>
          <a:prstGeom prst="rect">
            <a:avLst/>
          </a:pr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51" name="Google Shape;251;p80"/>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ull Width Photo">
  <p:cSld name="Full Width Photo">
    <p:spTree>
      <p:nvGrpSpPr>
        <p:cNvPr id="1" name="Shape 252"/>
        <p:cNvGrpSpPr/>
        <p:nvPr/>
      </p:nvGrpSpPr>
      <p:grpSpPr>
        <a:xfrm>
          <a:off x="0" y="0"/>
          <a:ext cx="0" cy="0"/>
          <a:chOff x="0" y="0"/>
          <a:chExt cx="0" cy="0"/>
        </a:xfrm>
      </p:grpSpPr>
      <p:sp>
        <p:nvSpPr>
          <p:cNvPr id="253" name="Google Shape;253;p81"/>
          <p:cNvSpPr>
            <a:spLocks noGrp="1"/>
          </p:cNvSpPr>
          <p:nvPr>
            <p:ph type="pic" idx="2"/>
          </p:nvPr>
        </p:nvSpPr>
        <p:spPr>
          <a:xfrm>
            <a:off x="0" y="927100"/>
            <a:ext cx="12192000" cy="5930900"/>
          </a:xfrm>
          <a:prstGeom prst="rect">
            <a:avLst/>
          </a:prstGeom>
          <a:solidFill>
            <a:srgbClr val="BFBFBF"/>
          </a:solidFill>
          <a:ln>
            <a:noFill/>
          </a:ln>
        </p:spPr>
        <p:txBody>
          <a:bodyPr spcFirstLastPara="1" wrap="square" lIns="91425" tIns="45700" rIns="91425" bIns="45700" anchor="t" anchorCtr="0">
            <a:normAutofit/>
          </a:bodyPr>
          <a:lstStyle>
            <a:lvl1pPr marR="0" lvl="0" algn="ctr" rtl="0">
              <a:lnSpc>
                <a:spcPct val="100000"/>
              </a:lnSpc>
              <a:spcBef>
                <a:spcPts val="1000"/>
              </a:spcBef>
              <a:spcAft>
                <a:spcPts val="0"/>
              </a:spcAft>
              <a:buClr>
                <a:srgbClr val="005BBB"/>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2400"/>
              <a:buFont typeface="Merriweather Sans"/>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254"/>
        <p:cNvGrpSpPr/>
        <p:nvPr/>
      </p:nvGrpSpPr>
      <p:grpSpPr>
        <a:xfrm>
          <a:off x="0" y="0"/>
          <a:ext cx="0" cy="0"/>
          <a:chOff x="0" y="0"/>
          <a:chExt cx="0" cy="0"/>
        </a:xfrm>
      </p:grpSpPr>
      <p:sp>
        <p:nvSpPr>
          <p:cNvPr id="255" name="Google Shape;255;p82"/>
          <p:cNvSpPr>
            <a:spLocks noGrp="1"/>
          </p:cNvSpPr>
          <p:nvPr>
            <p:ph type="chart" idx="2"/>
          </p:nvPr>
        </p:nvSpPr>
        <p:spPr>
          <a:xfrm>
            <a:off x="5098987" y="1320800"/>
            <a:ext cx="6388100" cy="4465639"/>
          </a:xfrm>
          <a:prstGeom prst="rect">
            <a:avLst/>
          </a:prstGeom>
          <a:solidFill>
            <a:srgbClr val="BFBFBF"/>
          </a:solid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5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2pPr>
            <a:lvl3pPr marR="0" lvl="2" algn="l" rtl="0">
              <a:lnSpc>
                <a:spcPct val="100000"/>
              </a:lnSpc>
              <a:spcBef>
                <a:spcPts val="500"/>
              </a:spcBef>
              <a:spcAft>
                <a:spcPts val="0"/>
              </a:spcAft>
              <a:buClr>
                <a:srgbClr val="005BBB"/>
              </a:buClr>
              <a:buSzPts val="1800"/>
              <a:buFont typeface="Merriweather Sans"/>
              <a:buChar char="-"/>
              <a:defRPr sz="18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6" name="Google Shape;256;p82"/>
          <p:cNvSpPr txBox="1">
            <a:spLocks noGrp="1"/>
          </p:cNvSpPr>
          <p:nvPr>
            <p:ph type="title"/>
          </p:nvPr>
        </p:nvSpPr>
        <p:spPr>
          <a:xfrm>
            <a:off x="569468" y="1320800"/>
            <a:ext cx="4268653" cy="716084"/>
          </a:xfrm>
          <a:prstGeom prst="rect">
            <a:avLst/>
          </a:prstGeom>
          <a:noFill/>
          <a:ln>
            <a:noFill/>
          </a:ln>
        </p:spPr>
        <p:txBody>
          <a:bodyPr spcFirstLastPara="1" wrap="square" lIns="91425" tIns="45700" rIns="91425" bIns="45700" anchor="b" anchorCtr="0">
            <a:noAutofit/>
          </a:bodyPr>
          <a:lstStyle>
            <a:lvl1pPr lvl="0" algn="l">
              <a:lnSpc>
                <a:spcPct val="80000"/>
              </a:lnSpc>
              <a:spcBef>
                <a:spcPts val="0"/>
              </a:spcBef>
              <a:spcAft>
                <a:spcPts val="0"/>
              </a:spcAft>
              <a:buClr>
                <a:srgbClr val="005BBB"/>
              </a:buClr>
              <a:buSzPts val="3600"/>
              <a:buFont typeface="Georgia"/>
              <a:buNone/>
              <a:defRPr sz="3600">
                <a:solidFill>
                  <a:srgbClr val="005BBB"/>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82"/>
          <p:cNvSpPr txBox="1">
            <a:spLocks noGrp="1"/>
          </p:cNvSpPr>
          <p:nvPr>
            <p:ph type="body" idx="1"/>
          </p:nvPr>
        </p:nvSpPr>
        <p:spPr>
          <a:xfrm>
            <a:off x="569469" y="2189263"/>
            <a:ext cx="4002532" cy="276832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800"/>
              <a:buNone/>
              <a:defRPr sz="1800" b="0" i="0">
                <a:solidFill>
                  <a:schemeClr val="dk1"/>
                </a:solidFill>
                <a:latin typeface="Arial"/>
                <a:ea typeface="Arial"/>
                <a:cs typeface="Arial"/>
                <a:sym typeface="Arial"/>
              </a:defRPr>
            </a:lvl1pPr>
            <a:lvl2pPr marL="914400" lvl="1" indent="-228600" algn="l">
              <a:lnSpc>
                <a:spcPct val="100000"/>
              </a:lnSpc>
              <a:spcBef>
                <a:spcPts val="500"/>
              </a:spcBef>
              <a:spcAft>
                <a:spcPts val="0"/>
              </a:spcAft>
              <a:buSzPts val="2000"/>
              <a:buNone/>
              <a:defRPr sz="2000">
                <a:solidFill>
                  <a:srgbClr val="9E9E9E"/>
                </a:solidFill>
              </a:defRPr>
            </a:lvl2pPr>
            <a:lvl3pPr marL="1371600" lvl="2" indent="-228600" algn="l">
              <a:lnSpc>
                <a:spcPct val="100000"/>
              </a:lnSpc>
              <a:spcBef>
                <a:spcPts val="500"/>
              </a:spcBef>
              <a:spcAft>
                <a:spcPts val="0"/>
              </a:spcAft>
              <a:buSzPts val="1800"/>
              <a:buNone/>
              <a:defRPr sz="1800">
                <a:solidFill>
                  <a:srgbClr val="9E9E9E"/>
                </a:solidFill>
              </a:defRPr>
            </a:lvl3pPr>
            <a:lvl4pPr marL="1828800" lvl="3" indent="-228600" algn="l">
              <a:lnSpc>
                <a:spcPct val="90000"/>
              </a:lnSpc>
              <a:spcBef>
                <a:spcPts val="500"/>
              </a:spcBef>
              <a:spcAft>
                <a:spcPts val="0"/>
              </a:spcAft>
              <a:buSzPts val="1600"/>
              <a:buNone/>
              <a:defRPr sz="1600">
                <a:solidFill>
                  <a:srgbClr val="9E9E9E"/>
                </a:solidFill>
              </a:defRPr>
            </a:lvl4pPr>
            <a:lvl5pPr marL="2286000" lvl="4" indent="-228600" algn="l">
              <a:lnSpc>
                <a:spcPct val="90000"/>
              </a:lnSpc>
              <a:spcBef>
                <a:spcPts val="500"/>
              </a:spcBef>
              <a:spcAft>
                <a:spcPts val="0"/>
              </a:spcAft>
              <a:buSzPts val="1600"/>
              <a:buNone/>
              <a:defRPr sz="1600">
                <a:solidFill>
                  <a:srgbClr val="9E9E9E"/>
                </a:solidFill>
              </a:defRPr>
            </a:lvl5pPr>
            <a:lvl6pPr marL="2743200" lvl="5" indent="-228600" algn="l">
              <a:lnSpc>
                <a:spcPct val="90000"/>
              </a:lnSpc>
              <a:spcBef>
                <a:spcPts val="500"/>
              </a:spcBef>
              <a:spcAft>
                <a:spcPts val="0"/>
              </a:spcAft>
              <a:buClr>
                <a:srgbClr val="9E9E9E"/>
              </a:buClr>
              <a:buSzPts val="1600"/>
              <a:buNone/>
              <a:defRPr sz="1600">
                <a:solidFill>
                  <a:srgbClr val="9E9E9E"/>
                </a:solidFill>
              </a:defRPr>
            </a:lvl6pPr>
            <a:lvl7pPr marL="3200400" lvl="6" indent="-228600" algn="l">
              <a:lnSpc>
                <a:spcPct val="90000"/>
              </a:lnSpc>
              <a:spcBef>
                <a:spcPts val="500"/>
              </a:spcBef>
              <a:spcAft>
                <a:spcPts val="0"/>
              </a:spcAft>
              <a:buClr>
                <a:srgbClr val="9E9E9E"/>
              </a:buClr>
              <a:buSzPts val="1600"/>
              <a:buNone/>
              <a:defRPr sz="1600">
                <a:solidFill>
                  <a:srgbClr val="9E9E9E"/>
                </a:solidFill>
              </a:defRPr>
            </a:lvl7pPr>
            <a:lvl8pPr marL="3657600" lvl="7" indent="-228600" algn="l">
              <a:lnSpc>
                <a:spcPct val="90000"/>
              </a:lnSpc>
              <a:spcBef>
                <a:spcPts val="500"/>
              </a:spcBef>
              <a:spcAft>
                <a:spcPts val="0"/>
              </a:spcAft>
              <a:buClr>
                <a:srgbClr val="9E9E9E"/>
              </a:buClr>
              <a:buSzPts val="1600"/>
              <a:buNone/>
              <a:defRPr sz="1600">
                <a:solidFill>
                  <a:srgbClr val="9E9E9E"/>
                </a:solidFill>
              </a:defRPr>
            </a:lvl8pPr>
            <a:lvl9pPr marL="4114800" lvl="8" indent="-228600" algn="l">
              <a:lnSpc>
                <a:spcPct val="90000"/>
              </a:lnSpc>
              <a:spcBef>
                <a:spcPts val="500"/>
              </a:spcBef>
              <a:spcAft>
                <a:spcPts val="0"/>
              </a:spcAft>
              <a:buClr>
                <a:srgbClr val="9E9E9E"/>
              </a:buClr>
              <a:buSzPts val="1600"/>
              <a:buNone/>
              <a:defRPr sz="1600">
                <a:solidFill>
                  <a:srgbClr val="9E9E9E"/>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8"/>
        <p:cNvGrpSpPr/>
        <p:nvPr/>
      </p:nvGrpSpPr>
      <p:grpSpPr>
        <a:xfrm>
          <a:off x="0" y="0"/>
          <a:ext cx="0" cy="0"/>
          <a:chOff x="0" y="0"/>
          <a:chExt cx="0" cy="0"/>
        </a:xfrm>
      </p:grpSpPr>
      <p:sp>
        <p:nvSpPr>
          <p:cNvPr id="259" name="Google Shape;259;p83"/>
          <p:cNvSpPr txBox="1">
            <a:spLocks noGrp="1"/>
          </p:cNvSpPr>
          <p:nvPr>
            <p:ph type="title"/>
          </p:nvPr>
        </p:nvSpPr>
        <p:spPr>
          <a:xfrm>
            <a:off x="566928" y="1316736"/>
            <a:ext cx="10515600" cy="868430"/>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8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1" name="Google Shape;261;p8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Bina Ramamurthy, Copyright 2021</a:t>
            </a:r>
            <a:endParaRPr/>
          </a:p>
        </p:txBody>
      </p:sp>
      <p:sp>
        <p:nvSpPr>
          <p:cNvPr id="262" name="Google Shape;262;p8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40" name="Google Shape;4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47" name="Google Shape;4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56" name="Google Shape;5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61" name="Google Shape;6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Bina Ramamurthy, Copyright 2021</a:t>
            </a:r>
            <a:endParaRPr/>
          </a:p>
        </p:txBody>
      </p:sp>
      <p:sp>
        <p:nvSpPr>
          <p:cNvPr id="65" name="Google Shape;65;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4.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4.jp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theme" Target="../theme/theme4.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Bina Ramamurthy, Copyright 2021</a:t>
            </a:r>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33"/>
          <p:cNvSpPr/>
          <p:nvPr/>
        </p:nvSpPr>
        <p:spPr>
          <a:xfrm>
            <a:off x="268638" y="0"/>
            <a:ext cx="11696055" cy="6858000"/>
          </a:xfrm>
          <a:prstGeom prst="rect">
            <a:avLst/>
          </a:prstGeom>
          <a:solidFill>
            <a:schemeClr val="lt1"/>
          </a:solidFill>
          <a:ln>
            <a:noFill/>
          </a:ln>
        </p:spPr>
        <p:txBody>
          <a:bodyPr spcFirstLastPara="1" wrap="square" lIns="91425" tIns="45700" rIns="91425" bIns="45700" anchor="ctr" anchorCtr="0">
            <a:noAutofit/>
          </a:bodyPr>
          <a:lstStyle/>
          <a:p>
            <a:pPr marL="2743200" marR="0" lvl="6" indent="0" algn="ctr" rtl="0">
              <a:spcBef>
                <a:spcPts val="0"/>
              </a:spcBef>
              <a:spcAft>
                <a:spcPts val="0"/>
              </a:spcAft>
              <a:buNone/>
            </a:pPr>
            <a:r>
              <a:rPr lang="en-US" sz="2400" b="0" i="0" u="none" strike="noStrike" cap="none">
                <a:solidFill>
                  <a:schemeClr val="lt1"/>
                </a:solidFill>
                <a:latin typeface="Arial"/>
                <a:ea typeface="Arial"/>
                <a:cs typeface="Arial"/>
                <a:sym typeface="Arial"/>
              </a:rPr>
              <a:t>‘-</a:t>
            </a:r>
            <a:endParaRPr/>
          </a:p>
        </p:txBody>
      </p:sp>
      <p:sp>
        <p:nvSpPr>
          <p:cNvPr id="94" name="Google Shape;94;p33"/>
          <p:cNvSpPr txBox="1"/>
          <p:nvPr/>
        </p:nvSpPr>
        <p:spPr>
          <a:xfrm>
            <a:off x="2045778" y="1023929"/>
            <a:ext cx="8557756" cy="1402691"/>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4800"/>
              <a:buFont typeface="Arial"/>
              <a:buNone/>
            </a:pPr>
            <a:endParaRPr sz="4800" b="1" i="0" u="none" strike="noStrike" cap="none">
              <a:solidFill>
                <a:schemeClr val="dk1"/>
              </a:solidFill>
              <a:latin typeface="Georgia"/>
              <a:ea typeface="Georgia"/>
              <a:cs typeface="Georgia"/>
              <a:sym typeface="Georgia"/>
            </a:endParaRPr>
          </a:p>
        </p:txBody>
      </p:sp>
      <p:sp>
        <p:nvSpPr>
          <p:cNvPr id="95" name="Google Shape;95;p33"/>
          <p:cNvSpPr txBox="1"/>
          <p:nvPr/>
        </p:nvSpPr>
        <p:spPr>
          <a:xfrm>
            <a:off x="2045778" y="2555888"/>
            <a:ext cx="8557756" cy="30782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600"/>
              <a:buFont typeface="Arial"/>
              <a:buNone/>
            </a:pPr>
            <a:endParaRPr sz="1600" b="0" i="0" u="none" strike="noStrike" cap="none">
              <a:solidFill>
                <a:srgbClr val="828383"/>
              </a:solidFill>
              <a:latin typeface="Arial"/>
              <a:ea typeface="Arial"/>
              <a:cs typeface="Arial"/>
              <a:sym typeface="Arial"/>
            </a:endParaRPr>
          </a:p>
        </p:txBody>
      </p:sp>
      <p:pic>
        <p:nvPicPr>
          <p:cNvPr id="96" name="Google Shape;96;p33"/>
          <p:cNvPicPr preferRelativeResize="0"/>
          <p:nvPr/>
        </p:nvPicPr>
        <p:blipFill rotWithShape="1">
          <a:blip r:embed="rId15">
            <a:alphaModFix/>
          </a:blip>
          <a:srcRect/>
          <a:stretch/>
        </p:blipFill>
        <p:spPr>
          <a:xfrm>
            <a:off x="-1" y="0"/>
            <a:ext cx="12188951" cy="6857999"/>
          </a:xfrm>
          <a:prstGeom prst="rect">
            <a:avLst/>
          </a:prstGeom>
          <a:noFill/>
          <a:ln>
            <a:noFill/>
          </a:ln>
        </p:spPr>
      </p:pic>
      <p:sp>
        <p:nvSpPr>
          <p:cNvPr id="97" name="Google Shape;97;p33"/>
          <p:cNvSpPr txBox="1">
            <a:spLocks noGrp="1"/>
          </p:cNvSpPr>
          <p:nvPr>
            <p:ph type="body" idx="1"/>
          </p:nvPr>
        </p:nvSpPr>
        <p:spPr>
          <a:xfrm>
            <a:off x="566928" y="2320111"/>
            <a:ext cx="10515600" cy="3813382"/>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10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005BBB"/>
              </a:buClr>
              <a:buSzPts val="1800"/>
              <a:buFont typeface="Merriweather Sans"/>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33"/>
          <p:cNvSpPr txBox="1">
            <a:spLocks noGrp="1"/>
          </p:cNvSpPr>
          <p:nvPr>
            <p:ph type="title"/>
          </p:nvPr>
        </p:nvSpPr>
        <p:spPr>
          <a:xfrm>
            <a:off x="566928" y="1316736"/>
            <a:ext cx="10515600" cy="86843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600"/>
              <a:buFont typeface="Georgia"/>
              <a:buNone/>
              <a:defRPr sz="3600" b="0" i="0" u="none" strike="noStrike" cap="none">
                <a:solidFill>
                  <a:schemeClr val="dk2"/>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33"/>
          <p:cNvSpPr txBox="1"/>
          <p:nvPr/>
        </p:nvSpPr>
        <p:spPr>
          <a:xfrm>
            <a:off x="11045952" y="6221885"/>
            <a:ext cx="725424" cy="534516"/>
          </a:xfrm>
          <a:prstGeom prst="rect">
            <a:avLst/>
          </a:prstGeom>
          <a:noFill/>
          <a:ln>
            <a:noFill/>
          </a:ln>
        </p:spPr>
        <p:txBody>
          <a:bodyPr spcFirstLastPara="1" wrap="square" lIns="121900" tIns="60950" rIns="121900" bIns="60950" anchor="ctr" anchorCtr="0">
            <a:noAutofit/>
          </a:bodyPr>
          <a:lstStyle/>
          <a:p>
            <a:pPr marL="0" marR="0" lvl="0" indent="0" algn="r" rtl="0">
              <a:spcBef>
                <a:spcPts val="0"/>
              </a:spcBef>
              <a:spcAft>
                <a:spcPts val="0"/>
              </a:spcAft>
              <a:buNone/>
            </a:pPr>
            <a:fld id="{00000000-1234-1234-1234-123412341234}" type="slidenum">
              <a:rPr lang="en-US" sz="1600" b="1" i="0" u="none" strike="noStrike" cap="none">
                <a:solidFill>
                  <a:schemeClr val="dk1"/>
                </a:solidFill>
                <a:latin typeface="Arial"/>
                <a:ea typeface="Arial"/>
                <a:cs typeface="Arial"/>
                <a:sym typeface="Arial"/>
              </a:rPr>
              <a:t>‹#›</a:t>
            </a:fld>
            <a:endParaRPr sz="1600" b="1" i="0" u="none" strike="noStrike" cap="none">
              <a:solidFill>
                <a:schemeClr val="dk1"/>
              </a:solidFill>
              <a:latin typeface="Arial"/>
              <a:ea typeface="Arial"/>
              <a:cs typeface="Arial"/>
              <a:sym typeface="Arial"/>
            </a:endParaRPr>
          </a:p>
        </p:txBody>
      </p:sp>
      <p:pic>
        <p:nvPicPr>
          <p:cNvPr id="100" name="Google Shape;100;p33"/>
          <p:cNvPicPr preferRelativeResize="0"/>
          <p:nvPr/>
        </p:nvPicPr>
        <p:blipFill rotWithShape="1">
          <a:blip r:embed="rId16">
            <a:alphaModFix/>
          </a:blip>
          <a:srcRect/>
          <a:stretch/>
        </p:blipFill>
        <p:spPr>
          <a:xfrm>
            <a:off x="268639" y="152401"/>
            <a:ext cx="3249261" cy="5003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3" r:id="rId1"/>
    <p:sldLayoutId id="2147483664" r:id="rId2"/>
    <p:sldLayoutId id="2147483669" r:id="rId3"/>
    <p:sldLayoutId id="2147483670" r:id="rId4"/>
    <p:sldLayoutId id="2147483671" r:id="rId5"/>
    <p:sldLayoutId id="2147483672" r:id="rId6"/>
    <p:sldLayoutId id="2147483673" r:id="rId7"/>
    <p:sldLayoutId id="2147483674" r:id="rId8"/>
    <p:sldLayoutId id="2147483675" r:id="rId9"/>
    <p:sldLayoutId id="2147483702" r:id="rId10"/>
    <p:sldLayoutId id="2147483703" r:id="rId11"/>
    <p:sldLayoutId id="2147483704" r:id="rId12"/>
    <p:sldLayoutId id="2147483705" r:id="rId13"/>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35"/>
          <p:cNvSpPr/>
          <p:nvPr/>
        </p:nvSpPr>
        <p:spPr>
          <a:xfrm>
            <a:off x="268638" y="0"/>
            <a:ext cx="11696055" cy="6858000"/>
          </a:xfrm>
          <a:prstGeom prst="rect">
            <a:avLst/>
          </a:prstGeom>
          <a:solidFill>
            <a:schemeClr val="lt1"/>
          </a:solidFill>
          <a:ln>
            <a:noFill/>
          </a:ln>
        </p:spPr>
        <p:txBody>
          <a:bodyPr spcFirstLastPara="1" wrap="square" lIns="91425" tIns="45700" rIns="91425" bIns="45700" anchor="ctr" anchorCtr="0">
            <a:noAutofit/>
          </a:bodyPr>
          <a:lstStyle/>
          <a:p>
            <a:pPr marL="2743200" marR="0" lvl="6" indent="0" algn="ctr" rtl="0">
              <a:spcBef>
                <a:spcPts val="0"/>
              </a:spcBef>
              <a:spcAft>
                <a:spcPts val="0"/>
              </a:spcAft>
              <a:buNone/>
            </a:pPr>
            <a:r>
              <a:rPr lang="en-US" sz="2400" b="0" i="0" u="none" strike="noStrike" cap="none">
                <a:solidFill>
                  <a:schemeClr val="lt1"/>
                </a:solidFill>
                <a:latin typeface="Arial"/>
                <a:ea typeface="Arial"/>
                <a:cs typeface="Arial"/>
                <a:sym typeface="Arial"/>
              </a:rPr>
              <a:t>‘-</a:t>
            </a:r>
            <a:endParaRPr/>
          </a:p>
        </p:txBody>
      </p:sp>
      <p:sp>
        <p:nvSpPr>
          <p:cNvPr id="155" name="Google Shape;155;p35"/>
          <p:cNvSpPr txBox="1"/>
          <p:nvPr/>
        </p:nvSpPr>
        <p:spPr>
          <a:xfrm>
            <a:off x="2045778" y="1023929"/>
            <a:ext cx="8557756" cy="1402691"/>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4800"/>
              <a:buFont typeface="Arial"/>
              <a:buNone/>
            </a:pPr>
            <a:endParaRPr sz="4800" b="1" i="0" u="none" strike="noStrike" cap="none">
              <a:solidFill>
                <a:schemeClr val="dk1"/>
              </a:solidFill>
              <a:latin typeface="Georgia"/>
              <a:ea typeface="Georgia"/>
              <a:cs typeface="Georgia"/>
              <a:sym typeface="Georgia"/>
            </a:endParaRPr>
          </a:p>
        </p:txBody>
      </p:sp>
      <p:sp>
        <p:nvSpPr>
          <p:cNvPr id="156" name="Google Shape;156;p35"/>
          <p:cNvSpPr txBox="1"/>
          <p:nvPr/>
        </p:nvSpPr>
        <p:spPr>
          <a:xfrm>
            <a:off x="2045778" y="2555888"/>
            <a:ext cx="8557756" cy="30782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600"/>
              <a:buFont typeface="Arial"/>
              <a:buNone/>
            </a:pPr>
            <a:endParaRPr sz="1600" b="0" i="0" u="none" strike="noStrike" cap="none">
              <a:solidFill>
                <a:srgbClr val="828383"/>
              </a:solidFill>
              <a:latin typeface="Arial"/>
              <a:ea typeface="Arial"/>
              <a:cs typeface="Arial"/>
              <a:sym typeface="Arial"/>
            </a:endParaRPr>
          </a:p>
        </p:txBody>
      </p:sp>
      <p:pic>
        <p:nvPicPr>
          <p:cNvPr id="157" name="Google Shape;157;p35"/>
          <p:cNvPicPr preferRelativeResize="0"/>
          <p:nvPr/>
        </p:nvPicPr>
        <p:blipFill rotWithShape="1">
          <a:blip r:embed="rId13">
            <a:alphaModFix/>
          </a:blip>
          <a:srcRect/>
          <a:stretch/>
        </p:blipFill>
        <p:spPr>
          <a:xfrm>
            <a:off x="-1" y="0"/>
            <a:ext cx="12188951" cy="6857999"/>
          </a:xfrm>
          <a:prstGeom prst="rect">
            <a:avLst/>
          </a:prstGeom>
          <a:noFill/>
          <a:ln>
            <a:noFill/>
          </a:ln>
        </p:spPr>
      </p:pic>
      <p:sp>
        <p:nvSpPr>
          <p:cNvPr id="158" name="Google Shape;158;p35"/>
          <p:cNvSpPr txBox="1">
            <a:spLocks noGrp="1"/>
          </p:cNvSpPr>
          <p:nvPr>
            <p:ph type="body" idx="1"/>
          </p:nvPr>
        </p:nvSpPr>
        <p:spPr>
          <a:xfrm>
            <a:off x="566928" y="2320111"/>
            <a:ext cx="10515600" cy="3813382"/>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10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005BBB"/>
              </a:buClr>
              <a:buSzPts val="1800"/>
              <a:buFont typeface="Merriweather Sans"/>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9" name="Google Shape;159;p35"/>
          <p:cNvSpPr txBox="1">
            <a:spLocks noGrp="1"/>
          </p:cNvSpPr>
          <p:nvPr>
            <p:ph type="title"/>
          </p:nvPr>
        </p:nvSpPr>
        <p:spPr>
          <a:xfrm>
            <a:off x="566928" y="1316736"/>
            <a:ext cx="10515600" cy="86843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600"/>
              <a:buFont typeface="Georgia"/>
              <a:buNone/>
              <a:defRPr sz="3600" b="0" i="0" u="none" strike="noStrike" cap="none">
                <a:solidFill>
                  <a:schemeClr val="dk2"/>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0" name="Google Shape;160;p35"/>
          <p:cNvSpPr txBox="1"/>
          <p:nvPr/>
        </p:nvSpPr>
        <p:spPr>
          <a:xfrm>
            <a:off x="11045952" y="6221885"/>
            <a:ext cx="725424" cy="534516"/>
          </a:xfrm>
          <a:prstGeom prst="rect">
            <a:avLst/>
          </a:prstGeom>
          <a:noFill/>
          <a:ln>
            <a:noFill/>
          </a:ln>
        </p:spPr>
        <p:txBody>
          <a:bodyPr spcFirstLastPara="1" wrap="square" lIns="121900" tIns="60950" rIns="121900" bIns="60950" anchor="ctr" anchorCtr="0">
            <a:noAutofit/>
          </a:bodyPr>
          <a:lstStyle/>
          <a:p>
            <a:pPr marL="0" marR="0" lvl="0" indent="0" algn="r" rtl="0">
              <a:spcBef>
                <a:spcPts val="0"/>
              </a:spcBef>
              <a:spcAft>
                <a:spcPts val="0"/>
              </a:spcAft>
              <a:buNone/>
            </a:pPr>
            <a:fld id="{00000000-1234-1234-1234-123412341234}" type="slidenum">
              <a:rPr lang="en-US" sz="1600" b="1" i="0" u="none" strike="noStrike" cap="none">
                <a:solidFill>
                  <a:schemeClr val="dk1"/>
                </a:solidFill>
                <a:latin typeface="Arial"/>
                <a:ea typeface="Arial"/>
                <a:cs typeface="Arial"/>
                <a:sym typeface="Arial"/>
              </a:rPr>
              <a:t>‹#›</a:t>
            </a:fld>
            <a:endParaRPr sz="1600" b="1" i="0" u="none" strike="noStrike" cap="none">
              <a:solidFill>
                <a:schemeClr val="dk1"/>
              </a:solidFill>
              <a:latin typeface="Arial"/>
              <a:ea typeface="Arial"/>
              <a:cs typeface="Arial"/>
              <a:sym typeface="Arial"/>
            </a:endParaRPr>
          </a:p>
        </p:txBody>
      </p:sp>
      <p:pic>
        <p:nvPicPr>
          <p:cNvPr id="161" name="Google Shape;161;p35"/>
          <p:cNvPicPr preferRelativeResize="0"/>
          <p:nvPr/>
        </p:nvPicPr>
        <p:blipFill rotWithShape="1">
          <a:blip r:embed="rId14">
            <a:alphaModFix/>
          </a:blip>
          <a:srcRect/>
          <a:stretch/>
        </p:blipFill>
        <p:spPr>
          <a:xfrm>
            <a:off x="268639" y="152401"/>
            <a:ext cx="3249261" cy="5003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44"/>
          <p:cNvSpPr/>
          <p:nvPr/>
        </p:nvSpPr>
        <p:spPr>
          <a:xfrm>
            <a:off x="268638" y="0"/>
            <a:ext cx="11696055" cy="6858000"/>
          </a:xfrm>
          <a:prstGeom prst="rect">
            <a:avLst/>
          </a:prstGeom>
          <a:solidFill>
            <a:schemeClr val="lt1"/>
          </a:solidFill>
          <a:ln>
            <a:noFill/>
          </a:ln>
        </p:spPr>
        <p:txBody>
          <a:bodyPr spcFirstLastPara="1" wrap="square" lIns="91425" tIns="45700" rIns="91425" bIns="45700" anchor="ctr" anchorCtr="0">
            <a:noAutofit/>
          </a:bodyPr>
          <a:lstStyle/>
          <a:p>
            <a:pPr marL="2743200" marR="0" lvl="6" indent="0" algn="ctr" rtl="0">
              <a:spcBef>
                <a:spcPts val="0"/>
              </a:spcBef>
              <a:spcAft>
                <a:spcPts val="0"/>
              </a:spcAft>
              <a:buNone/>
            </a:pPr>
            <a:r>
              <a:rPr lang="en-US" sz="2400" b="0" i="0" u="none" strike="noStrike" cap="none">
                <a:solidFill>
                  <a:schemeClr val="lt1"/>
                </a:solidFill>
                <a:latin typeface="Arial"/>
                <a:ea typeface="Arial"/>
                <a:cs typeface="Arial"/>
                <a:sym typeface="Arial"/>
              </a:rPr>
              <a:t>‘-</a:t>
            </a:r>
            <a:endParaRPr/>
          </a:p>
        </p:txBody>
      </p:sp>
      <p:sp>
        <p:nvSpPr>
          <p:cNvPr id="209" name="Google Shape;209;p44"/>
          <p:cNvSpPr txBox="1"/>
          <p:nvPr/>
        </p:nvSpPr>
        <p:spPr>
          <a:xfrm>
            <a:off x="2045778" y="1023929"/>
            <a:ext cx="8557756" cy="1402691"/>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4800"/>
              <a:buFont typeface="Arial"/>
              <a:buNone/>
            </a:pPr>
            <a:endParaRPr sz="4800" b="1" i="0">
              <a:solidFill>
                <a:schemeClr val="dk1"/>
              </a:solidFill>
              <a:latin typeface="Georgia"/>
              <a:ea typeface="Georgia"/>
              <a:cs typeface="Georgia"/>
              <a:sym typeface="Georgia"/>
            </a:endParaRPr>
          </a:p>
        </p:txBody>
      </p:sp>
      <p:sp>
        <p:nvSpPr>
          <p:cNvPr id="210" name="Google Shape;210;p44"/>
          <p:cNvSpPr txBox="1"/>
          <p:nvPr/>
        </p:nvSpPr>
        <p:spPr>
          <a:xfrm>
            <a:off x="2045778" y="2555888"/>
            <a:ext cx="8557756" cy="30782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600"/>
              <a:buFont typeface="Arial"/>
              <a:buNone/>
            </a:pPr>
            <a:endParaRPr sz="1600" b="0" i="0">
              <a:solidFill>
                <a:srgbClr val="828383"/>
              </a:solidFill>
              <a:latin typeface="Arial"/>
              <a:ea typeface="Arial"/>
              <a:cs typeface="Arial"/>
              <a:sym typeface="Arial"/>
            </a:endParaRPr>
          </a:p>
        </p:txBody>
      </p:sp>
      <p:pic>
        <p:nvPicPr>
          <p:cNvPr id="211" name="Google Shape;211;p44"/>
          <p:cNvPicPr preferRelativeResize="0"/>
          <p:nvPr/>
        </p:nvPicPr>
        <p:blipFill rotWithShape="1">
          <a:blip r:embed="rId12">
            <a:alphaModFix/>
          </a:blip>
          <a:srcRect/>
          <a:stretch/>
        </p:blipFill>
        <p:spPr>
          <a:xfrm>
            <a:off x="-1" y="0"/>
            <a:ext cx="12188951" cy="6857999"/>
          </a:xfrm>
          <a:prstGeom prst="rect">
            <a:avLst/>
          </a:prstGeom>
          <a:noFill/>
          <a:ln>
            <a:noFill/>
          </a:ln>
        </p:spPr>
      </p:pic>
      <p:sp>
        <p:nvSpPr>
          <p:cNvPr id="212" name="Google Shape;212;p44"/>
          <p:cNvSpPr txBox="1">
            <a:spLocks noGrp="1"/>
          </p:cNvSpPr>
          <p:nvPr>
            <p:ph type="body" idx="1"/>
          </p:nvPr>
        </p:nvSpPr>
        <p:spPr>
          <a:xfrm>
            <a:off x="566928" y="2320111"/>
            <a:ext cx="10515600" cy="3813382"/>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10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rgbClr val="005BBB"/>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rgbClr val="005BBB"/>
              </a:buClr>
              <a:buSzPts val="1800"/>
              <a:buFont typeface="Merriweather Sans"/>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BBB"/>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3" name="Google Shape;213;p44"/>
          <p:cNvSpPr txBox="1">
            <a:spLocks noGrp="1"/>
          </p:cNvSpPr>
          <p:nvPr>
            <p:ph type="title"/>
          </p:nvPr>
        </p:nvSpPr>
        <p:spPr>
          <a:xfrm>
            <a:off x="566928" y="1316736"/>
            <a:ext cx="10515600" cy="86843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3600"/>
              <a:buFont typeface="Georgia"/>
              <a:buNone/>
              <a:defRPr sz="3600" b="0" i="0" u="none" strike="noStrike" cap="none">
                <a:solidFill>
                  <a:schemeClr val="dk2"/>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44"/>
          <p:cNvSpPr txBox="1"/>
          <p:nvPr/>
        </p:nvSpPr>
        <p:spPr>
          <a:xfrm>
            <a:off x="11045952" y="6221885"/>
            <a:ext cx="725424" cy="534516"/>
          </a:xfrm>
          <a:prstGeom prst="rect">
            <a:avLst/>
          </a:prstGeom>
          <a:noFill/>
          <a:ln>
            <a:noFill/>
          </a:ln>
        </p:spPr>
        <p:txBody>
          <a:bodyPr spcFirstLastPara="1" wrap="square" lIns="121900" tIns="60950" rIns="121900" bIns="60950" anchor="ctr" anchorCtr="0">
            <a:noAutofit/>
          </a:bodyPr>
          <a:lstStyle/>
          <a:p>
            <a:pPr marL="0" marR="0" lvl="0" indent="0" algn="r" rtl="0">
              <a:spcBef>
                <a:spcPts val="0"/>
              </a:spcBef>
              <a:spcAft>
                <a:spcPts val="0"/>
              </a:spcAft>
              <a:buNone/>
            </a:pPr>
            <a:fld id="{00000000-1234-1234-1234-123412341234}" type="slidenum">
              <a:rPr lang="en-US" sz="1600" b="1" i="0">
                <a:solidFill>
                  <a:schemeClr val="dk1"/>
                </a:solidFill>
                <a:latin typeface="Arial"/>
                <a:ea typeface="Arial"/>
                <a:cs typeface="Arial"/>
                <a:sym typeface="Arial"/>
              </a:rPr>
              <a:t>‹#›</a:t>
            </a:fld>
            <a:endParaRPr sz="1600" b="1" i="0">
              <a:solidFill>
                <a:schemeClr val="dk1"/>
              </a:solidFill>
              <a:latin typeface="Arial"/>
              <a:ea typeface="Arial"/>
              <a:cs typeface="Arial"/>
              <a:sym typeface="Arial"/>
            </a:endParaRPr>
          </a:p>
        </p:txBody>
      </p:sp>
      <p:pic>
        <p:nvPicPr>
          <p:cNvPr id="215" name="Google Shape;215;p44"/>
          <p:cNvPicPr preferRelativeResize="0"/>
          <p:nvPr/>
        </p:nvPicPr>
        <p:blipFill rotWithShape="1">
          <a:blip r:embed="rId13">
            <a:alphaModFix/>
          </a:blip>
          <a:srcRect/>
          <a:stretch/>
        </p:blipFill>
        <p:spPr>
          <a:xfrm>
            <a:off x="268639" y="152401"/>
            <a:ext cx="3249261" cy="5003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0"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manning.com/books/blockchain-in-actio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hyperlink" Target="https://nsf.gov/" TargetMode="External"/><Relationship Id="rId3" Type="http://schemas.openxmlformats.org/officeDocument/2006/relationships/hyperlink" Target="https://www.coursera.org/specializations/blockchain"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hyperlink" Target="https://www.manning.com/books/blockchain-in-action" TargetMode="Externa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6.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tile tx="0" ty="0" sx="100000" sy="100000" flip="none" algn="tl"/>
        </a:blipFill>
        <a:effectLst/>
      </p:bgPr>
    </p:bg>
    <p:spTree>
      <p:nvGrpSpPr>
        <p:cNvPr id="1" name="Shape 319"/>
        <p:cNvGrpSpPr/>
        <p:nvPr/>
      </p:nvGrpSpPr>
      <p:grpSpPr>
        <a:xfrm>
          <a:off x="0" y="0"/>
          <a:ext cx="0" cy="0"/>
          <a:chOff x="0" y="0"/>
          <a:chExt cx="0" cy="0"/>
        </a:xfrm>
      </p:grpSpPr>
      <p:sp>
        <p:nvSpPr>
          <p:cNvPr id="320" name="Google Shape;320;p1"/>
          <p:cNvSpPr txBox="1">
            <a:spLocks noGrp="1"/>
          </p:cNvSpPr>
          <p:nvPr>
            <p:ph type="body" idx="1"/>
          </p:nvPr>
        </p:nvSpPr>
        <p:spPr>
          <a:xfrm>
            <a:off x="548641" y="1876448"/>
            <a:ext cx="6169151" cy="3105103"/>
          </a:xfrm>
          <a:prstGeom prst="rect">
            <a:avLst/>
          </a:prstGeom>
          <a:solidFill>
            <a:srgbClr val="FFF2CC"/>
          </a:solid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1400" dirty="0">
                <a:solidFill>
                  <a:schemeClr val="dk1"/>
                </a:solidFill>
              </a:rPr>
              <a:t>     </a:t>
            </a:r>
            <a:r>
              <a:rPr lang="en-US" sz="1400" b="1" dirty="0">
                <a:solidFill>
                  <a:schemeClr val="dk1"/>
                </a:solidFill>
                <a:latin typeface="Calibri" panose="020F0502020204030204" pitchFamily="34" charset="0"/>
                <a:cs typeface="Calibri" panose="020F0502020204030204" pitchFamily="34" charset="0"/>
              </a:rPr>
              <a:t>B. RAMAMURTHY</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©2023, ALL RIGHTS RESERVED</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Manning author: </a:t>
            </a:r>
            <a:r>
              <a:rPr lang="en-US" sz="1400" b="1" u="sng" dirty="0">
                <a:solidFill>
                  <a:schemeClr val="dk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Blockchain in action</a:t>
            </a:r>
            <a:endParaRPr sz="1400" b="1" dirty="0">
              <a:solidFill>
                <a:schemeClr val="dk1"/>
              </a:solidFill>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PROGRAM DIRECTOR, DATA-INTENSIVE COMPUTING PROGRAM</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COURSERA INSTRUCTOR</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DIRECTOR, BLOCKCHAIN THINKLAB</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HTTP://WW.CSE.BUFFALO.EDU/FACULTY/BINA</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COMPUTER SCIENCE AND ENGINEERING</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dk1"/>
              </a:buClr>
              <a:buSzPts val="1400"/>
              <a:buNone/>
            </a:pPr>
            <a:r>
              <a:rPr lang="en-US" sz="1400" b="1" dirty="0">
                <a:solidFill>
                  <a:schemeClr val="dk1"/>
                </a:solidFill>
                <a:latin typeface="Calibri" panose="020F0502020204030204" pitchFamily="34" charset="0"/>
                <a:cs typeface="Calibri" panose="020F0502020204030204" pitchFamily="34" charset="0"/>
              </a:rPr>
              <a:t>    https://</a:t>
            </a:r>
            <a:r>
              <a:rPr lang="en-US" sz="1400" b="1" dirty="0" err="1">
                <a:solidFill>
                  <a:schemeClr val="dk1"/>
                </a:solidFill>
                <a:latin typeface="Calibri" panose="020F0502020204030204" pitchFamily="34" charset="0"/>
                <a:cs typeface="Calibri" panose="020F0502020204030204" pitchFamily="34" charset="0"/>
              </a:rPr>
              <a:t>www.linkedin.com</a:t>
            </a:r>
            <a:r>
              <a:rPr lang="en-US" sz="1400" b="1" dirty="0">
                <a:solidFill>
                  <a:schemeClr val="dk1"/>
                </a:solidFill>
                <a:latin typeface="Calibri" panose="020F0502020204030204" pitchFamily="34" charset="0"/>
                <a:cs typeface="Calibri" panose="020F0502020204030204" pitchFamily="34" charset="0"/>
              </a:rPr>
              <a:t>/in/</a:t>
            </a:r>
            <a:r>
              <a:rPr lang="en-US" sz="1400" b="1" dirty="0" err="1">
                <a:solidFill>
                  <a:schemeClr val="dk1"/>
                </a:solidFill>
                <a:latin typeface="Calibri" panose="020F0502020204030204" pitchFamily="34" charset="0"/>
                <a:cs typeface="Calibri" panose="020F0502020204030204" pitchFamily="34" charset="0"/>
              </a:rPr>
              <a:t>bina-ramamurthy</a:t>
            </a:r>
            <a:r>
              <a:rPr lang="en-US" sz="1400" b="1" dirty="0">
                <a:solidFill>
                  <a:schemeClr val="dk1"/>
                </a:solidFill>
                <a:latin typeface="Calibri" panose="020F0502020204030204" pitchFamily="34" charset="0"/>
                <a:cs typeface="Calibri" panose="020F0502020204030204" pitchFamily="34" charset="0"/>
              </a:rPr>
              <a:t>/</a:t>
            </a:r>
            <a:endParaRPr sz="1400" b="1" dirty="0">
              <a:latin typeface="Calibri" panose="020F0502020204030204" pitchFamily="34" charset="0"/>
              <a:cs typeface="Calibri" panose="020F0502020204030204" pitchFamily="34" charset="0"/>
            </a:endParaRPr>
          </a:p>
          <a:p>
            <a:pPr marL="0" lvl="0" indent="0" algn="l" rtl="0">
              <a:lnSpc>
                <a:spcPct val="100000"/>
              </a:lnSpc>
              <a:spcBef>
                <a:spcPts val="1000"/>
              </a:spcBef>
              <a:spcAft>
                <a:spcPts val="0"/>
              </a:spcAft>
              <a:buClr>
                <a:schemeClr val="lt1"/>
              </a:buClr>
              <a:buSzPts val="1400"/>
              <a:buNone/>
            </a:pPr>
            <a:endParaRPr sz="1400" dirty="0">
              <a:solidFill>
                <a:schemeClr val="dk1"/>
              </a:solidFill>
            </a:endParaRPr>
          </a:p>
        </p:txBody>
      </p:sp>
      <p:sp>
        <p:nvSpPr>
          <p:cNvPr id="321" name="Google Shape;321;p1"/>
          <p:cNvSpPr txBox="1">
            <a:spLocks noGrp="1"/>
          </p:cNvSpPr>
          <p:nvPr>
            <p:ph type="ctrTitle"/>
          </p:nvPr>
        </p:nvSpPr>
        <p:spPr>
          <a:xfrm>
            <a:off x="548641" y="311286"/>
            <a:ext cx="10619233" cy="1661893"/>
          </a:xfrm>
          <a:prstGeom prst="rect">
            <a:avLst/>
          </a:prstGeom>
          <a:noFill/>
          <a:ln>
            <a:noFill/>
          </a:ln>
        </p:spPr>
        <p:txBody>
          <a:bodyPr spcFirstLastPara="1" wrap="square" lIns="0" tIns="45700" rIns="91425" bIns="45700" anchor="b" anchorCtr="0">
            <a:noAutofit/>
          </a:bodyPr>
          <a:lstStyle/>
          <a:p>
            <a:pPr>
              <a:lnSpc>
                <a:spcPct val="100000"/>
              </a:lnSpc>
            </a:pPr>
            <a:br>
              <a:rPr lang="en-US" b="0" dirty="0"/>
            </a:br>
            <a:r>
              <a:rPr lang="en-US" sz="2800" i="1" dirty="0">
                <a:effectLst/>
                <a:latin typeface="Helvetica" pitchFamily="2" charset="0"/>
              </a:rPr>
              <a:t>Introduction to Cryptocurrency: </a:t>
            </a:r>
            <a:br>
              <a:rPr lang="en-US" sz="2800" i="1" dirty="0">
                <a:effectLst/>
                <a:latin typeface="Helvetica" pitchFamily="2" charset="0"/>
              </a:rPr>
            </a:br>
            <a:r>
              <a:rPr lang="en-US" sz="2800" i="1" dirty="0">
                <a:effectLst/>
                <a:latin typeface="Helvetica" pitchFamily="2" charset="0"/>
              </a:rPr>
              <a:t>Getting Ready for the Crypto Economy</a:t>
            </a:r>
            <a:br>
              <a:rPr lang="en-US" sz="2800" dirty="0">
                <a:effectLst/>
                <a:latin typeface="Helvetica" pitchFamily="2" charset="0"/>
              </a:rPr>
            </a:br>
            <a:endParaRPr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6A2586-5BDB-523F-67D4-C120C41EB116}"/>
              </a:ext>
            </a:extLst>
          </p:cNvPr>
          <p:cNvSpPr>
            <a:spLocks noGrp="1"/>
          </p:cNvSpPr>
          <p:nvPr>
            <p:ph type="body" idx="1"/>
          </p:nvPr>
        </p:nvSpPr>
        <p:spPr>
          <a:xfrm>
            <a:off x="566928" y="1634490"/>
            <a:ext cx="10600182" cy="4880610"/>
          </a:xfrm>
        </p:spPr>
        <p:txBody>
          <a:bodyPr/>
          <a:lstStyle/>
          <a:p>
            <a:r>
              <a:rPr lang="en-US" dirty="0">
                <a:solidFill>
                  <a:srgbClr val="000000"/>
                </a:solidFill>
              </a:rPr>
              <a:t>What do you need? When you have an intermediary such as bank, you’ll need sender and receiver’s account details. Imagine creating your account: they need many details.</a:t>
            </a:r>
          </a:p>
          <a:p>
            <a:r>
              <a:rPr lang="en-US" dirty="0">
                <a:solidFill>
                  <a:srgbClr val="000000"/>
                </a:solidFill>
              </a:rPr>
              <a:t>In the case of cryptocurrency, you will minimally need your identity and balance funds kept in a wallet and receiver’s identity and wallet.</a:t>
            </a:r>
          </a:p>
          <a:p>
            <a:r>
              <a:rPr lang="en-US" dirty="0">
                <a:solidFill>
                  <a:srgbClr val="000000"/>
                </a:solidFill>
              </a:rPr>
              <a:t>What is a wallet? A piece of software, a plugin to your browser or an app on your phone.</a:t>
            </a:r>
          </a:p>
          <a:p>
            <a:r>
              <a:rPr lang="en-US" dirty="0">
                <a:solidFill>
                  <a:srgbClr val="000000"/>
                </a:solidFill>
              </a:rPr>
              <a:t>Your identity is a 256-bit number; you can self-generate it; one of my identities is: 0xF6117c946a33Cc0A105Ac131fDED8f17fbD9F4e6</a:t>
            </a:r>
          </a:p>
          <a:p>
            <a:r>
              <a:rPr lang="en-US" dirty="0">
                <a:solidFill>
                  <a:srgbClr val="000000"/>
                </a:solidFill>
              </a:rPr>
              <a:t>Send from my wallet to any identity anywhere within the Ethereum network.</a:t>
            </a:r>
          </a:p>
          <a:p>
            <a:r>
              <a:rPr lang="en-US" dirty="0">
                <a:solidFill>
                  <a:srgbClr val="000000"/>
                </a:solidFill>
              </a:rPr>
              <a:t>Let's look at 1 minute video to look at a wallet and to send a value in cryptocurrency to an address.</a:t>
            </a:r>
          </a:p>
          <a:p>
            <a:endParaRPr lang="en-US" dirty="0"/>
          </a:p>
          <a:p>
            <a:endParaRPr lang="en-US" dirty="0"/>
          </a:p>
        </p:txBody>
      </p:sp>
      <p:sp>
        <p:nvSpPr>
          <p:cNvPr id="3" name="Title 2">
            <a:extLst>
              <a:ext uri="{FF2B5EF4-FFF2-40B4-BE49-F238E27FC236}">
                <a16:creationId xmlns:a16="http://schemas.microsoft.com/office/drawing/2014/main" id="{2A659C4F-2244-23E1-399B-4B8B54AD9F91}"/>
              </a:ext>
            </a:extLst>
          </p:cNvPr>
          <p:cNvSpPr>
            <a:spLocks noGrp="1"/>
          </p:cNvSpPr>
          <p:nvPr>
            <p:ph type="title"/>
          </p:nvPr>
        </p:nvSpPr>
        <p:spPr>
          <a:xfrm>
            <a:off x="3907028" y="97790"/>
            <a:ext cx="6677152" cy="716084"/>
          </a:xfrm>
        </p:spPr>
        <p:txBody>
          <a:bodyPr/>
          <a:lstStyle/>
          <a:p>
            <a:r>
              <a:rPr lang="en-US" dirty="0">
                <a:solidFill>
                  <a:schemeClr val="bg1"/>
                </a:solidFill>
              </a:rPr>
              <a:t>Peer to Peer transfer of value </a:t>
            </a:r>
          </a:p>
        </p:txBody>
      </p:sp>
    </p:spTree>
    <p:extLst>
      <p:ext uri="{BB962C8B-B14F-4D97-AF65-F5344CB8AC3E}">
        <p14:creationId xmlns:p14="http://schemas.microsoft.com/office/powerpoint/2010/main" val="680418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C39E2F-3AFD-B4FB-698C-9AB963F741FA}"/>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E03F5E1E-DE84-D594-BD8C-6913EA009A38}"/>
              </a:ext>
            </a:extLst>
          </p:cNvPr>
          <p:cNvSpPr>
            <a:spLocks noGrp="1"/>
          </p:cNvSpPr>
          <p:nvPr>
            <p:ph type="title"/>
          </p:nvPr>
        </p:nvSpPr>
        <p:spPr>
          <a:xfrm>
            <a:off x="3463290" y="194310"/>
            <a:ext cx="8881110" cy="662940"/>
          </a:xfrm>
        </p:spPr>
        <p:txBody>
          <a:bodyPr/>
          <a:lstStyle/>
          <a:p>
            <a:r>
              <a:rPr lang="en-US" sz="2800" dirty="0">
                <a:solidFill>
                  <a:schemeClr val="bg1"/>
                </a:solidFill>
              </a:rPr>
              <a:t>Video demo of wallet and peer to peer transfer of funds</a:t>
            </a:r>
          </a:p>
        </p:txBody>
      </p:sp>
      <p:pic>
        <p:nvPicPr>
          <p:cNvPr id="4" name="Recording #32.mp4">
            <a:hlinkClick r:id="" action="ppaction://media"/>
            <a:extLst>
              <a:ext uri="{FF2B5EF4-FFF2-40B4-BE49-F238E27FC236}">
                <a16:creationId xmlns:a16="http://schemas.microsoft.com/office/drawing/2014/main" id="{387A50EE-8125-E73B-59D9-D682DD5E42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8625" y="940159"/>
            <a:ext cx="10877550" cy="6118622"/>
          </a:xfrm>
          <a:prstGeom prst="rect">
            <a:avLst/>
          </a:prstGeom>
        </p:spPr>
      </p:pic>
    </p:spTree>
    <p:extLst>
      <p:ext uri="{BB962C8B-B14F-4D97-AF65-F5344CB8AC3E}">
        <p14:creationId xmlns:p14="http://schemas.microsoft.com/office/powerpoint/2010/main" val="115728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15E78B-CC3E-471E-F18A-C5B74D39397F}"/>
              </a:ext>
            </a:extLst>
          </p:cNvPr>
          <p:cNvSpPr>
            <a:spLocks noGrp="1"/>
          </p:cNvSpPr>
          <p:nvPr>
            <p:ph type="body" idx="1"/>
          </p:nvPr>
        </p:nvSpPr>
        <p:spPr>
          <a:xfrm>
            <a:off x="566928" y="2137410"/>
            <a:ext cx="10108692" cy="3780431"/>
          </a:xfrm>
        </p:spPr>
        <p:txBody>
          <a:bodyPr/>
          <a:lstStyle/>
          <a:p>
            <a:r>
              <a:rPr lang="en-US" sz="2400" dirty="0">
                <a:solidFill>
                  <a:srgbClr val="000000"/>
                </a:solidFill>
              </a:rPr>
              <a:t>Now you know, cryptocurrency is digital currency that you transact over the internet.</a:t>
            </a:r>
          </a:p>
          <a:p>
            <a:r>
              <a:rPr lang="en-US" sz="2400" dirty="0">
                <a:solidFill>
                  <a:srgbClr val="000000"/>
                </a:solidFill>
              </a:rPr>
              <a:t>You can create a wallet plugin to your browser or an app on your phone that will generate a unique identity for you on a cryptocurrency network.</a:t>
            </a:r>
          </a:p>
          <a:p>
            <a:r>
              <a:rPr lang="en-US" sz="2400" dirty="0">
                <a:solidFill>
                  <a:srgbClr val="000000"/>
                </a:solidFill>
              </a:rPr>
              <a:t>Using this setup, you can send and receive cryptocurrency, store cryptocurrency, and manage your assets without an intermediary.</a:t>
            </a:r>
          </a:p>
          <a:p>
            <a:endParaRPr lang="en-US" dirty="0"/>
          </a:p>
        </p:txBody>
      </p:sp>
      <p:sp>
        <p:nvSpPr>
          <p:cNvPr id="3" name="Title 2">
            <a:extLst>
              <a:ext uri="{FF2B5EF4-FFF2-40B4-BE49-F238E27FC236}">
                <a16:creationId xmlns:a16="http://schemas.microsoft.com/office/drawing/2014/main" id="{15D1C81E-0B23-D142-64C1-7F9E12D84F27}"/>
              </a:ext>
            </a:extLst>
          </p:cNvPr>
          <p:cNvSpPr>
            <a:spLocks noGrp="1"/>
          </p:cNvSpPr>
          <p:nvPr>
            <p:ph type="title"/>
          </p:nvPr>
        </p:nvSpPr>
        <p:spPr>
          <a:xfrm>
            <a:off x="4124198" y="86360"/>
            <a:ext cx="4619752" cy="716084"/>
          </a:xfrm>
        </p:spPr>
        <p:txBody>
          <a:bodyPr/>
          <a:lstStyle/>
          <a:p>
            <a:r>
              <a:rPr lang="en-US" dirty="0">
                <a:solidFill>
                  <a:schemeClr val="bg1"/>
                </a:solidFill>
              </a:rPr>
              <a:t>Summarizing Part I</a:t>
            </a:r>
          </a:p>
        </p:txBody>
      </p:sp>
    </p:spTree>
    <p:extLst>
      <p:ext uri="{BB962C8B-B14F-4D97-AF65-F5344CB8AC3E}">
        <p14:creationId xmlns:p14="http://schemas.microsoft.com/office/powerpoint/2010/main" val="1913402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
          <p:cNvSpPr txBox="1">
            <a:spLocks noGrp="1"/>
          </p:cNvSpPr>
          <p:nvPr>
            <p:ph type="ctrTitle"/>
          </p:nvPr>
        </p:nvSpPr>
        <p:spPr>
          <a:xfrm>
            <a:off x="658367" y="1490663"/>
            <a:ext cx="8052495" cy="2387600"/>
          </a:xfrm>
          <a:prstGeom prst="rect">
            <a:avLst/>
          </a:prstGeom>
          <a:noFill/>
          <a:ln>
            <a:noFill/>
          </a:ln>
        </p:spPr>
        <p:txBody>
          <a:bodyPr spcFirstLastPara="1" wrap="square" lIns="0" tIns="45700" rIns="91425" bIns="45700" anchor="b" anchorCtr="0">
            <a:noAutofit/>
          </a:bodyPr>
          <a:lstStyle/>
          <a:p>
            <a:pPr marL="0" lvl="0" indent="0" algn="l" rtl="0">
              <a:lnSpc>
                <a:spcPct val="181250"/>
              </a:lnSpc>
              <a:spcBef>
                <a:spcPts val="0"/>
              </a:spcBef>
              <a:spcAft>
                <a:spcPts val="0"/>
              </a:spcAft>
              <a:buClr>
                <a:schemeClr val="lt1"/>
              </a:buClr>
              <a:buSzPts val="3200"/>
              <a:buFont typeface="Arial"/>
              <a:buNone/>
            </a:pPr>
            <a:br>
              <a:rPr lang="en-US" sz="3200" dirty="0"/>
            </a:br>
            <a:br>
              <a:rPr lang="en-US" sz="3200" dirty="0"/>
            </a:br>
            <a:r>
              <a:rPr lang="en-US" sz="3200" dirty="0"/>
              <a:t>PART II : WHY should you care about it? </a:t>
            </a:r>
            <a:endParaRPr dirty="0"/>
          </a:p>
        </p:txBody>
      </p:sp>
      <p:sp>
        <p:nvSpPr>
          <p:cNvPr id="345" name="Google Shape;345;p4"/>
          <p:cNvSpPr txBox="1">
            <a:spLocks noGrp="1"/>
          </p:cNvSpPr>
          <p:nvPr>
            <p:ph type="subTitle" idx="1"/>
          </p:nvPr>
        </p:nvSpPr>
        <p:spPr>
          <a:xfrm>
            <a:off x="658368" y="3970337"/>
            <a:ext cx="6638544" cy="2212976"/>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SzPts val="2800"/>
              <a:buNone/>
            </a:pPr>
            <a:r>
              <a:rPr lang="en-US" dirty="0"/>
              <a:t>Evolution of Financial Systems</a:t>
            </a:r>
            <a:endParaRPr dirty="0"/>
          </a:p>
        </p:txBody>
      </p:sp>
    </p:spTree>
    <p:extLst>
      <p:ext uri="{BB962C8B-B14F-4D97-AF65-F5344CB8AC3E}">
        <p14:creationId xmlns:p14="http://schemas.microsoft.com/office/powerpoint/2010/main" val="277149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124D5-E5D1-1D3E-788B-FB08D827AA5A}"/>
              </a:ext>
            </a:extLst>
          </p:cNvPr>
          <p:cNvSpPr>
            <a:spLocks noGrp="1"/>
          </p:cNvSpPr>
          <p:nvPr>
            <p:ph type="body" idx="1"/>
          </p:nvPr>
        </p:nvSpPr>
        <p:spPr/>
        <p:txBody>
          <a:bodyPr/>
          <a:lstStyle/>
          <a:p>
            <a:r>
              <a:rPr lang="en-US" sz="2400" dirty="0">
                <a:solidFill>
                  <a:srgbClr val="000000"/>
                </a:solidFill>
              </a:rPr>
              <a:t>Understand the important role cryptocurrency plays/will play in your future: Let’s look 4 (of many) reasons to consider at cryptocurrencies.</a:t>
            </a:r>
          </a:p>
          <a:p>
            <a:r>
              <a:rPr lang="en-US" sz="2400" dirty="0">
                <a:solidFill>
                  <a:srgbClr val="000000"/>
                </a:solidFill>
              </a:rPr>
              <a:t>Understand tokenization enabled by cryptocurrency.</a:t>
            </a:r>
          </a:p>
        </p:txBody>
      </p:sp>
      <p:sp>
        <p:nvSpPr>
          <p:cNvPr id="3" name="Title 2">
            <a:extLst>
              <a:ext uri="{FF2B5EF4-FFF2-40B4-BE49-F238E27FC236}">
                <a16:creationId xmlns:a16="http://schemas.microsoft.com/office/drawing/2014/main" id="{6154BF02-0FE0-16AD-31E1-752E41607AA5}"/>
              </a:ext>
            </a:extLst>
          </p:cNvPr>
          <p:cNvSpPr>
            <a:spLocks noGrp="1"/>
          </p:cNvSpPr>
          <p:nvPr>
            <p:ph type="title"/>
          </p:nvPr>
        </p:nvSpPr>
        <p:spPr>
          <a:xfrm>
            <a:off x="3971798" y="224075"/>
            <a:ext cx="8557757" cy="716084"/>
          </a:xfrm>
        </p:spPr>
        <p:txBody>
          <a:bodyPr/>
          <a:lstStyle/>
          <a:p>
            <a:r>
              <a:rPr lang="en-US" sz="2800" dirty="0">
                <a:solidFill>
                  <a:schemeClr val="bg1"/>
                </a:solidFill>
              </a:rPr>
              <a:t>On completion of the Part II, you’ll be able to </a:t>
            </a:r>
          </a:p>
        </p:txBody>
      </p:sp>
    </p:spTree>
    <p:extLst>
      <p:ext uri="{BB962C8B-B14F-4D97-AF65-F5344CB8AC3E}">
        <p14:creationId xmlns:p14="http://schemas.microsoft.com/office/powerpoint/2010/main" val="3612533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0C680A-9182-2359-2E67-6E1AAE70CC56}"/>
              </a:ext>
            </a:extLst>
          </p:cNvPr>
          <p:cNvSpPr>
            <a:spLocks noGrp="1"/>
          </p:cNvSpPr>
          <p:nvPr>
            <p:ph type="body" idx="1"/>
          </p:nvPr>
        </p:nvSpPr>
        <p:spPr>
          <a:xfrm>
            <a:off x="566928" y="2185416"/>
            <a:ext cx="10028682" cy="3732425"/>
          </a:xfrm>
        </p:spPr>
        <p:txBody>
          <a:bodyPr/>
          <a:lstStyle/>
          <a:p>
            <a:r>
              <a:rPr lang="en-US" sz="2400" dirty="0">
                <a:solidFill>
                  <a:srgbClr val="000000"/>
                </a:solidFill>
              </a:rPr>
              <a:t>Bitcoin market value:    </a:t>
            </a:r>
            <a:r>
              <a:rPr lang="en-US" sz="2400" b="0" i="0" dirty="0">
                <a:solidFill>
                  <a:srgbClr val="040C28"/>
                </a:solidFill>
                <a:effectLst/>
                <a:latin typeface="Google Sans"/>
              </a:rPr>
              <a:t>$508,762,137,306 USD ~ 508Billion Dollars</a:t>
            </a:r>
          </a:p>
          <a:p>
            <a:r>
              <a:rPr lang="en-US" sz="2400" dirty="0">
                <a:solidFill>
                  <a:srgbClr val="040C28"/>
                </a:solidFill>
                <a:latin typeface="Google Sans"/>
              </a:rPr>
              <a:t>Ethereum market value:  </a:t>
            </a:r>
            <a:r>
              <a:rPr lang="en-US" sz="2400" i="0" dirty="0">
                <a:solidFill>
                  <a:srgbClr val="0D1421"/>
                </a:solidFill>
                <a:effectLst/>
                <a:latin typeface="Inter"/>
              </a:rPr>
              <a:t>$202,237,354,608 USD ~202 Billion Dollars</a:t>
            </a:r>
          </a:p>
          <a:p>
            <a:r>
              <a:rPr lang="en-US" sz="2400" dirty="0">
                <a:solidFill>
                  <a:srgbClr val="0D1421"/>
                </a:solidFill>
                <a:latin typeface="Inter"/>
              </a:rPr>
              <a:t>New Zealand GDP:                                                      ~249 Billion Dollars</a:t>
            </a:r>
            <a:endParaRPr lang="en-US" sz="2400" i="0" dirty="0">
              <a:solidFill>
                <a:srgbClr val="040C28"/>
              </a:solidFill>
              <a:effectLst/>
              <a:latin typeface="Google Sans"/>
            </a:endParaRPr>
          </a:p>
        </p:txBody>
      </p:sp>
      <p:sp>
        <p:nvSpPr>
          <p:cNvPr id="3" name="Title 2">
            <a:extLst>
              <a:ext uri="{FF2B5EF4-FFF2-40B4-BE49-F238E27FC236}">
                <a16:creationId xmlns:a16="http://schemas.microsoft.com/office/drawing/2014/main" id="{1C9695F4-DA5B-37F5-BE37-2CBEF24B7334}"/>
              </a:ext>
            </a:extLst>
          </p:cNvPr>
          <p:cNvSpPr>
            <a:spLocks noGrp="1"/>
          </p:cNvSpPr>
          <p:nvPr>
            <p:ph type="title"/>
          </p:nvPr>
        </p:nvSpPr>
        <p:spPr>
          <a:xfrm>
            <a:off x="3712718" y="86360"/>
            <a:ext cx="3899662" cy="716084"/>
          </a:xfrm>
        </p:spPr>
        <p:txBody>
          <a:bodyPr/>
          <a:lstStyle/>
          <a:p>
            <a:r>
              <a:rPr lang="en-US" dirty="0">
                <a:solidFill>
                  <a:schemeClr val="bg1"/>
                </a:solidFill>
              </a:rPr>
              <a:t>1. Market value </a:t>
            </a:r>
          </a:p>
        </p:txBody>
      </p:sp>
      <p:pic>
        <p:nvPicPr>
          <p:cNvPr id="6" name="Graphic 5" descr="Person with idea with solid fill">
            <a:extLst>
              <a:ext uri="{FF2B5EF4-FFF2-40B4-BE49-F238E27FC236}">
                <a16:creationId xmlns:a16="http://schemas.microsoft.com/office/drawing/2014/main" id="{8F720314-10DE-CD53-01CE-47A896C101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1475" y="896938"/>
            <a:ext cx="914400" cy="914400"/>
          </a:xfrm>
          <a:prstGeom prst="rect">
            <a:avLst/>
          </a:prstGeom>
        </p:spPr>
      </p:pic>
      <p:sp>
        <p:nvSpPr>
          <p:cNvPr id="7" name="TextBox 6">
            <a:extLst>
              <a:ext uri="{FF2B5EF4-FFF2-40B4-BE49-F238E27FC236}">
                <a16:creationId xmlns:a16="http://schemas.microsoft.com/office/drawing/2014/main" id="{8ED45E8C-68E6-15F6-6121-D7B6B06CA52A}"/>
              </a:ext>
            </a:extLst>
          </p:cNvPr>
          <p:cNvSpPr txBox="1"/>
          <p:nvPr/>
        </p:nvSpPr>
        <p:spPr>
          <a:xfrm>
            <a:off x="828675" y="1354138"/>
            <a:ext cx="4214615" cy="307777"/>
          </a:xfrm>
          <a:prstGeom prst="rect">
            <a:avLst/>
          </a:prstGeom>
          <a:noFill/>
        </p:spPr>
        <p:txBody>
          <a:bodyPr wrap="none" rtlCol="0">
            <a:spAutoFit/>
          </a:bodyPr>
          <a:lstStyle/>
          <a:p>
            <a:r>
              <a:rPr lang="en-US" dirty="0"/>
              <a:t>How big is this crypto that we should care about it?</a:t>
            </a:r>
          </a:p>
        </p:txBody>
      </p:sp>
    </p:spTree>
    <p:extLst>
      <p:ext uri="{BB962C8B-B14F-4D97-AF65-F5344CB8AC3E}">
        <p14:creationId xmlns:p14="http://schemas.microsoft.com/office/powerpoint/2010/main" val="3946994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48FE5C-D19A-ECCE-0EF3-F26B222C55F7}"/>
              </a:ext>
            </a:extLst>
          </p:cNvPr>
          <p:cNvSpPr>
            <a:spLocks noGrp="1"/>
          </p:cNvSpPr>
          <p:nvPr>
            <p:ph type="body" idx="1"/>
          </p:nvPr>
        </p:nvSpPr>
        <p:spPr>
          <a:xfrm>
            <a:off x="201168" y="1097280"/>
            <a:ext cx="11400282" cy="5589270"/>
          </a:xfrm>
        </p:spPr>
        <p:txBody>
          <a:bodyPr/>
          <a:lstStyle/>
          <a:p>
            <a:r>
              <a:rPr lang="en-US" dirty="0">
                <a:solidFill>
                  <a:srgbClr val="000000"/>
                </a:solidFill>
              </a:rPr>
              <a:t>Consider how our financial systems have evolved over the last century.</a:t>
            </a:r>
          </a:p>
          <a:p>
            <a:r>
              <a:rPr lang="en-US" dirty="0">
                <a:solidFill>
                  <a:srgbClr val="000000"/>
                </a:solidFill>
              </a:rPr>
              <a:t>Let's go all the way back to the times of precious metals.</a:t>
            </a:r>
          </a:p>
          <a:p>
            <a:pPr marL="90170" indent="0">
              <a:buNone/>
            </a:pPr>
            <a:r>
              <a:rPr lang="en-US" dirty="0">
                <a:solidFill>
                  <a:srgbClr val="000000"/>
                </a:solidFill>
              </a:rPr>
              <a:t>1. Gold and silver coins were the value holders. </a:t>
            </a:r>
            <a:r>
              <a:rPr lang="en-US" dirty="0">
                <a:solidFill>
                  <a:srgbClr val="000000"/>
                </a:solidFill>
                <a:sym typeface="Wingdings" pitchFamily="2" charset="2"/>
              </a:rPr>
              <a:t> Still, they hold value but not a legal tender anymore</a:t>
            </a:r>
          </a:p>
          <a:p>
            <a:pPr marL="90170" indent="0">
              <a:buNone/>
            </a:pPr>
            <a:r>
              <a:rPr lang="en-US" dirty="0">
                <a:solidFill>
                  <a:srgbClr val="000000"/>
                </a:solidFill>
                <a:sym typeface="Wingdings" pitchFamily="2" charset="2"/>
              </a:rPr>
              <a:t>2. Paper currency and notes.  Initially based on gold store/gold standard now printed by central governments; Banks came into existence as intermediaries.</a:t>
            </a:r>
          </a:p>
          <a:p>
            <a:pPr marL="90170" indent="0">
              <a:buNone/>
            </a:pPr>
            <a:r>
              <a:rPr lang="en-US" dirty="0">
                <a:solidFill>
                  <a:srgbClr val="000000"/>
                </a:solidFill>
                <a:sym typeface="Wingdings" pitchFamily="2" charset="2"/>
              </a:rPr>
              <a:t>3. Internet banking.</a:t>
            </a:r>
          </a:p>
          <a:p>
            <a:pPr marL="90170" indent="0">
              <a:buNone/>
            </a:pPr>
            <a:r>
              <a:rPr lang="en-US" dirty="0">
                <a:solidFill>
                  <a:srgbClr val="000000"/>
                </a:solidFill>
                <a:sym typeface="Wingdings" pitchFamily="2" charset="2"/>
              </a:rPr>
              <a:t>4. Mobile-phone banking.</a:t>
            </a:r>
          </a:p>
          <a:p>
            <a:pPr marL="90170" indent="0">
              <a:buNone/>
            </a:pPr>
            <a:r>
              <a:rPr lang="en-US" dirty="0">
                <a:solidFill>
                  <a:srgbClr val="000000"/>
                </a:solidFill>
                <a:sym typeface="Wingdings" pitchFamily="2" charset="2"/>
              </a:rPr>
              <a:t>5. Venmo, apple pay, G-pay and similar</a:t>
            </a:r>
          </a:p>
          <a:p>
            <a:pPr marL="90170" indent="0">
              <a:buNone/>
            </a:pPr>
            <a:r>
              <a:rPr lang="en-US" dirty="0">
                <a:solidFill>
                  <a:srgbClr val="000000"/>
                </a:solidFill>
                <a:sym typeface="Wingdings" pitchFamily="2" charset="2"/>
              </a:rPr>
              <a:t>6. Cryptocurrency</a:t>
            </a:r>
          </a:p>
          <a:p>
            <a:pPr marL="90170" indent="0">
              <a:buNone/>
            </a:pPr>
            <a:endParaRPr lang="en-US" dirty="0">
              <a:solidFill>
                <a:srgbClr val="000000"/>
              </a:solidFill>
              <a:sym typeface="Wingdings" pitchFamily="2" charset="2"/>
            </a:endParaRPr>
          </a:p>
          <a:p>
            <a:pPr marL="90170" indent="0">
              <a:buNone/>
            </a:pPr>
            <a:r>
              <a:rPr lang="en-US" dirty="0">
                <a:solidFill>
                  <a:srgbClr val="000000"/>
                </a:solidFill>
                <a:sym typeface="Wingdings" pitchFamily="2" charset="2"/>
              </a:rPr>
              <a:t>Consider this: Did the Internet banking make paper currency disappear?! No</a:t>
            </a:r>
          </a:p>
          <a:p>
            <a:pPr marL="90170" indent="0">
              <a:buNone/>
            </a:pPr>
            <a:r>
              <a:rPr lang="en-US" dirty="0">
                <a:solidFill>
                  <a:srgbClr val="000000"/>
                </a:solidFill>
                <a:sym typeface="Wingdings" pitchFamily="2" charset="2"/>
              </a:rPr>
              <a:t>All these will coexist, serving their roles.  Do you envision this co-existence?</a:t>
            </a:r>
            <a:endParaRPr lang="en-US" dirty="0">
              <a:solidFill>
                <a:srgbClr val="000000"/>
              </a:solidFill>
            </a:endParaRPr>
          </a:p>
        </p:txBody>
      </p:sp>
      <p:sp>
        <p:nvSpPr>
          <p:cNvPr id="3" name="Title 2">
            <a:extLst>
              <a:ext uri="{FF2B5EF4-FFF2-40B4-BE49-F238E27FC236}">
                <a16:creationId xmlns:a16="http://schemas.microsoft.com/office/drawing/2014/main" id="{7842533A-3A07-1938-9D99-694906047B05}"/>
              </a:ext>
            </a:extLst>
          </p:cNvPr>
          <p:cNvSpPr>
            <a:spLocks noGrp="1"/>
          </p:cNvSpPr>
          <p:nvPr>
            <p:ph type="title"/>
          </p:nvPr>
        </p:nvSpPr>
        <p:spPr>
          <a:xfrm>
            <a:off x="4028948" y="171450"/>
            <a:ext cx="6429502" cy="544634"/>
          </a:xfrm>
        </p:spPr>
        <p:txBody>
          <a:bodyPr/>
          <a:lstStyle/>
          <a:p>
            <a:r>
              <a:rPr lang="en-US" sz="2800" dirty="0">
                <a:solidFill>
                  <a:schemeClr val="bg1"/>
                </a:solidFill>
              </a:rPr>
              <a:t>2. Evolution of financial systems</a:t>
            </a:r>
          </a:p>
        </p:txBody>
      </p:sp>
    </p:spTree>
    <p:extLst>
      <p:ext uri="{BB962C8B-B14F-4D97-AF65-F5344CB8AC3E}">
        <p14:creationId xmlns:p14="http://schemas.microsoft.com/office/powerpoint/2010/main" val="81408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C619BC-3637-925A-2254-E97D2ED3E5EE}"/>
              </a:ext>
            </a:extLst>
          </p:cNvPr>
          <p:cNvSpPr>
            <a:spLocks noGrp="1"/>
          </p:cNvSpPr>
          <p:nvPr>
            <p:ph type="body" idx="1"/>
          </p:nvPr>
        </p:nvSpPr>
        <p:spPr>
          <a:xfrm>
            <a:off x="464059" y="2236554"/>
            <a:ext cx="10645902" cy="3992796"/>
          </a:xfrm>
        </p:spPr>
        <p:txBody>
          <a:bodyPr/>
          <a:lstStyle/>
          <a:p>
            <a:r>
              <a:rPr lang="en-US" sz="2400" dirty="0">
                <a:solidFill>
                  <a:srgbClr val="000000"/>
                </a:solidFill>
              </a:rPr>
              <a:t>Consider the social functions you perform everyday. Now expand it to global level. Conversely, revert global level operations to local level. These global focused and local community focused functions can be organically enabled by crypto.</a:t>
            </a:r>
          </a:p>
          <a:p>
            <a:pPr marL="1028700" lvl="1" indent="-342900">
              <a:buFont typeface="Arial" panose="020B0604020202020204" pitchFamily="34" charset="0"/>
              <a:buChar char="•"/>
            </a:pPr>
            <a:r>
              <a:rPr lang="en-US" sz="2400" dirty="0">
                <a:solidFill>
                  <a:srgbClr val="000000"/>
                </a:solidFill>
              </a:rPr>
              <a:t>Example: You can pay somebody during a disaster/epidemic to take care of your family and friends wherever they are.</a:t>
            </a:r>
          </a:p>
          <a:p>
            <a:r>
              <a:rPr lang="en-US" sz="2400" dirty="0">
                <a:solidFill>
                  <a:srgbClr val="000000"/>
                </a:solidFill>
              </a:rPr>
              <a:t>Never imagined use cases are possible with cryptocurrency: Global level peace missions, disaster relief, scientific experiments, and (global) garbage cleaning efforts, just to mention a few.</a:t>
            </a:r>
          </a:p>
          <a:p>
            <a:endParaRPr lang="en-US" dirty="0"/>
          </a:p>
          <a:p>
            <a:endParaRPr lang="en-US" dirty="0"/>
          </a:p>
        </p:txBody>
      </p:sp>
      <p:sp>
        <p:nvSpPr>
          <p:cNvPr id="3" name="Title 2">
            <a:extLst>
              <a:ext uri="{FF2B5EF4-FFF2-40B4-BE49-F238E27FC236}">
                <a16:creationId xmlns:a16="http://schemas.microsoft.com/office/drawing/2014/main" id="{D62F3FBE-DDFB-DD90-DA6C-D5B776DA2EBC}"/>
              </a:ext>
            </a:extLst>
          </p:cNvPr>
          <p:cNvSpPr>
            <a:spLocks noGrp="1"/>
          </p:cNvSpPr>
          <p:nvPr>
            <p:ph type="title"/>
          </p:nvPr>
        </p:nvSpPr>
        <p:spPr>
          <a:xfrm>
            <a:off x="3655568" y="114300"/>
            <a:ext cx="6551422" cy="716084"/>
          </a:xfrm>
        </p:spPr>
        <p:txBody>
          <a:bodyPr/>
          <a:lstStyle/>
          <a:p>
            <a:r>
              <a:rPr lang="en-US" dirty="0">
                <a:solidFill>
                  <a:schemeClr val="bg1"/>
                </a:solidFill>
              </a:rPr>
              <a:t>3. Innovative Social Functions</a:t>
            </a:r>
          </a:p>
        </p:txBody>
      </p:sp>
      <p:pic>
        <p:nvPicPr>
          <p:cNvPr id="5" name="Graphic 4" descr="Person with idea with solid fill">
            <a:extLst>
              <a:ext uri="{FF2B5EF4-FFF2-40B4-BE49-F238E27FC236}">
                <a16:creationId xmlns:a16="http://schemas.microsoft.com/office/drawing/2014/main" id="{6808688D-BB1B-A9B0-D014-B19BBC6063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7535" y="1076269"/>
            <a:ext cx="914400" cy="914400"/>
          </a:xfrm>
          <a:prstGeom prst="rect">
            <a:avLst/>
          </a:prstGeom>
        </p:spPr>
      </p:pic>
      <p:sp>
        <p:nvSpPr>
          <p:cNvPr id="7" name="TextBox 6">
            <a:extLst>
              <a:ext uri="{FF2B5EF4-FFF2-40B4-BE49-F238E27FC236}">
                <a16:creationId xmlns:a16="http://schemas.microsoft.com/office/drawing/2014/main" id="{9EFC0119-A44C-320D-78B8-7F961D659CC3}"/>
              </a:ext>
            </a:extLst>
          </p:cNvPr>
          <p:cNvSpPr txBox="1"/>
          <p:nvPr/>
        </p:nvSpPr>
        <p:spPr>
          <a:xfrm>
            <a:off x="8161945" y="1006120"/>
            <a:ext cx="3964547" cy="738664"/>
          </a:xfrm>
          <a:prstGeom prst="rect">
            <a:avLst/>
          </a:prstGeom>
          <a:noFill/>
        </p:spPr>
        <p:txBody>
          <a:bodyPr wrap="none" rtlCol="0">
            <a:spAutoFit/>
          </a:bodyPr>
          <a:lstStyle/>
          <a:p>
            <a:r>
              <a:rPr lang="en-US" dirty="0"/>
              <a:t>What are some common social functions?</a:t>
            </a:r>
          </a:p>
          <a:p>
            <a:r>
              <a:rPr lang="en-US" dirty="0"/>
              <a:t>Common functions for living: grocery shopping, </a:t>
            </a:r>
          </a:p>
          <a:p>
            <a:r>
              <a:rPr lang="en-US" dirty="0"/>
              <a:t>gift giving.. etc.</a:t>
            </a:r>
          </a:p>
        </p:txBody>
      </p:sp>
    </p:spTree>
    <p:extLst>
      <p:ext uri="{BB962C8B-B14F-4D97-AF65-F5344CB8AC3E}">
        <p14:creationId xmlns:p14="http://schemas.microsoft.com/office/powerpoint/2010/main" val="899069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7C4EED-C55A-3348-64A0-5D85A2895396}"/>
              </a:ext>
            </a:extLst>
          </p:cNvPr>
          <p:cNvSpPr>
            <a:spLocks noGrp="1"/>
          </p:cNvSpPr>
          <p:nvPr>
            <p:ph type="body" idx="1"/>
          </p:nvPr>
        </p:nvSpPr>
        <p:spPr>
          <a:xfrm>
            <a:off x="566928" y="1657350"/>
            <a:ext cx="11057382" cy="4260491"/>
          </a:xfrm>
        </p:spPr>
        <p:txBody>
          <a:bodyPr/>
          <a:lstStyle/>
          <a:p>
            <a:r>
              <a:rPr lang="en-US" sz="2800" dirty="0">
                <a:solidFill>
                  <a:srgbClr val="000000"/>
                </a:solidFill>
              </a:rPr>
              <a:t>Emerging area : Tokenization; decentralized applications (Dapps)</a:t>
            </a:r>
          </a:p>
          <a:p>
            <a:r>
              <a:rPr lang="en-US" sz="2800" dirty="0">
                <a:solidFill>
                  <a:srgbClr val="000000"/>
                </a:solidFill>
              </a:rPr>
              <a:t>Tokenization is expected to affect a broad range of businesses from healthcare, global emergency management to space.</a:t>
            </a:r>
          </a:p>
          <a:p>
            <a:r>
              <a:rPr lang="en-US" sz="2800" dirty="0">
                <a:solidFill>
                  <a:srgbClr val="000000"/>
                </a:solidFill>
              </a:rPr>
              <a:t>By now you must have heard of the euphoria around NFT or non-fungible token.</a:t>
            </a:r>
          </a:p>
          <a:p>
            <a:r>
              <a:rPr lang="en-US" sz="2800" dirty="0">
                <a:solidFill>
                  <a:srgbClr val="000000"/>
                </a:solidFill>
              </a:rPr>
              <a:t>There is also fungible token – FT.</a:t>
            </a:r>
          </a:p>
          <a:p>
            <a:r>
              <a:rPr lang="en-US" sz="2800" dirty="0">
                <a:solidFill>
                  <a:srgbClr val="000000"/>
                </a:solidFill>
              </a:rPr>
              <a:t>Let's examine FT and NFT with examples -- no technical details.</a:t>
            </a:r>
          </a:p>
        </p:txBody>
      </p:sp>
      <p:sp>
        <p:nvSpPr>
          <p:cNvPr id="3" name="Title 2">
            <a:extLst>
              <a:ext uri="{FF2B5EF4-FFF2-40B4-BE49-F238E27FC236}">
                <a16:creationId xmlns:a16="http://schemas.microsoft.com/office/drawing/2014/main" id="{1F074882-27A6-C7DE-E420-62025BE30034}"/>
              </a:ext>
            </a:extLst>
          </p:cNvPr>
          <p:cNvSpPr>
            <a:spLocks noGrp="1"/>
          </p:cNvSpPr>
          <p:nvPr>
            <p:ph type="title"/>
          </p:nvPr>
        </p:nvSpPr>
        <p:spPr>
          <a:xfrm>
            <a:off x="3678428" y="109220"/>
            <a:ext cx="7797292" cy="716084"/>
          </a:xfrm>
        </p:spPr>
        <p:txBody>
          <a:bodyPr/>
          <a:lstStyle/>
          <a:p>
            <a:r>
              <a:rPr lang="en-US" sz="3200" dirty="0">
                <a:solidFill>
                  <a:schemeClr val="bg1"/>
                </a:solidFill>
              </a:rPr>
              <a:t>4. Tokenization </a:t>
            </a:r>
          </a:p>
        </p:txBody>
      </p:sp>
    </p:spTree>
    <p:extLst>
      <p:ext uri="{BB962C8B-B14F-4D97-AF65-F5344CB8AC3E}">
        <p14:creationId xmlns:p14="http://schemas.microsoft.com/office/powerpoint/2010/main" val="1753146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7E4B2-DD8A-5F37-F728-2F5DBD83E419}"/>
              </a:ext>
            </a:extLst>
          </p:cNvPr>
          <p:cNvSpPr>
            <a:spLocks noGrp="1"/>
          </p:cNvSpPr>
          <p:nvPr>
            <p:ph type="title"/>
          </p:nvPr>
        </p:nvSpPr>
        <p:spPr>
          <a:xfrm>
            <a:off x="3664458" y="139446"/>
            <a:ext cx="5529072" cy="672084"/>
          </a:xfrm>
        </p:spPr>
        <p:txBody>
          <a:bodyPr/>
          <a:lstStyle/>
          <a:p>
            <a:r>
              <a:rPr lang="en-US" dirty="0">
                <a:solidFill>
                  <a:schemeClr val="bg1"/>
                </a:solidFill>
              </a:rPr>
              <a:t>From Coins to tokens</a:t>
            </a:r>
          </a:p>
        </p:txBody>
      </p:sp>
      <p:sp>
        <p:nvSpPr>
          <p:cNvPr id="3" name="Content Placeholder 2">
            <a:extLst>
              <a:ext uri="{FF2B5EF4-FFF2-40B4-BE49-F238E27FC236}">
                <a16:creationId xmlns:a16="http://schemas.microsoft.com/office/drawing/2014/main" id="{CFC41839-E427-BD78-5981-841B599CCA64}"/>
              </a:ext>
            </a:extLst>
          </p:cNvPr>
          <p:cNvSpPr>
            <a:spLocks noGrp="1"/>
          </p:cNvSpPr>
          <p:nvPr>
            <p:ph idx="1"/>
          </p:nvPr>
        </p:nvSpPr>
        <p:spPr>
          <a:xfrm>
            <a:off x="720090" y="1748790"/>
            <a:ext cx="10362438" cy="4384703"/>
          </a:xfrm>
        </p:spPr>
        <p:txBody>
          <a:bodyPr/>
          <a:lstStyle/>
          <a:p>
            <a:r>
              <a:rPr lang="en-US" sz="2800" dirty="0">
                <a:solidFill>
                  <a:srgbClr val="000000"/>
                </a:solidFill>
              </a:rPr>
              <a:t>The coin is a general-purpose value holder.</a:t>
            </a:r>
          </a:p>
          <a:p>
            <a:r>
              <a:rPr lang="en-US" sz="2800" dirty="0">
                <a:solidFill>
                  <a:srgbClr val="000000"/>
                </a:solidFill>
              </a:rPr>
              <a:t>Bitcoin or BTC does not depend on based on any business, political, geographical, or cultural domain.</a:t>
            </a:r>
          </a:p>
          <a:p>
            <a:r>
              <a:rPr lang="en-US" sz="2800" dirty="0">
                <a:solidFill>
                  <a:srgbClr val="000000"/>
                </a:solidFill>
              </a:rPr>
              <a:t>The token concept is an evolution of the coin concept for a specific purpose or domain. It has narrower scope and application focusing on a particular environment.</a:t>
            </a:r>
          </a:p>
          <a:p>
            <a:r>
              <a:rPr lang="en-US" sz="2800" dirty="0">
                <a:solidFill>
                  <a:srgbClr val="000000"/>
                </a:solidFill>
              </a:rPr>
              <a:t>Let's examine tokens we use in real-life before exploring their evolution in the cryptocurrency domain/world. </a:t>
            </a:r>
          </a:p>
        </p:txBody>
      </p:sp>
    </p:spTree>
    <p:extLst>
      <p:ext uri="{BB962C8B-B14F-4D97-AF65-F5344CB8AC3E}">
        <p14:creationId xmlns:p14="http://schemas.microsoft.com/office/powerpoint/2010/main" val="120787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
          <p:cNvSpPr txBox="1">
            <a:spLocks noGrp="1"/>
          </p:cNvSpPr>
          <p:nvPr>
            <p:ph type="body" idx="4294967295"/>
          </p:nvPr>
        </p:nvSpPr>
        <p:spPr>
          <a:xfrm>
            <a:off x="79394" y="1264123"/>
            <a:ext cx="11126870" cy="5191125"/>
          </a:xfrm>
          <a:prstGeom prst="rect">
            <a:avLst/>
          </a:prstGeom>
          <a:noFill/>
          <a:ln>
            <a:noFill/>
          </a:ln>
        </p:spPr>
        <p:txBody>
          <a:bodyPr spcFirstLastPara="1" wrap="square" lIns="91425" tIns="45700" rIns="91425" bIns="45700" anchor="t" anchorCtr="0">
            <a:normAutofit lnSpcReduction="10000"/>
          </a:bodyPr>
          <a:lstStyle/>
          <a:p>
            <a:pPr marL="457189" lvl="1" indent="0" algn="l" rtl="0">
              <a:lnSpc>
                <a:spcPct val="90000"/>
              </a:lnSpc>
              <a:spcBef>
                <a:spcPts val="0"/>
              </a:spcBef>
              <a:spcAft>
                <a:spcPts val="0"/>
              </a:spcAft>
              <a:buClr>
                <a:schemeClr val="dk1"/>
              </a:buClr>
              <a:buSzPts val="2400"/>
              <a:buNone/>
            </a:pPr>
            <a:r>
              <a:rPr lang="en-US" dirty="0">
                <a:solidFill>
                  <a:srgbClr val="000000"/>
                </a:solidFill>
              </a:rPr>
              <a:t>Been in Buffalo for more than 40 years!</a:t>
            </a:r>
            <a:endParaRPr dirty="0">
              <a:solidFill>
                <a:srgbClr val="000000"/>
              </a:solidFill>
            </a:endParaRPr>
          </a:p>
          <a:p>
            <a:pPr marL="457189" lvl="1" indent="0" algn="l" rtl="0">
              <a:lnSpc>
                <a:spcPct val="90000"/>
              </a:lnSpc>
              <a:spcBef>
                <a:spcPts val="500"/>
              </a:spcBef>
              <a:spcAft>
                <a:spcPts val="0"/>
              </a:spcAft>
              <a:buClr>
                <a:schemeClr val="dk1"/>
              </a:buClr>
              <a:buSzPts val="2400"/>
              <a:buNone/>
            </a:pPr>
            <a:r>
              <a:rPr lang="en-US" dirty="0">
                <a:latin typeface="Garamond"/>
                <a:ea typeface="Garamond"/>
                <a:cs typeface="Garamond"/>
                <a:sym typeface="Garamond"/>
              </a:rPr>
              <a:t>Ph.D. in Computer Engineering: Fault tolerance in distributed systems</a:t>
            </a:r>
            <a:endParaRPr dirty="0"/>
          </a:p>
          <a:p>
            <a:pPr marL="457189" lvl="1" indent="0" algn="l" rtl="0">
              <a:lnSpc>
                <a:spcPct val="90000"/>
              </a:lnSpc>
              <a:spcBef>
                <a:spcPts val="500"/>
              </a:spcBef>
              <a:spcAft>
                <a:spcPts val="0"/>
              </a:spcAft>
              <a:buClr>
                <a:schemeClr val="dk1"/>
              </a:buClr>
              <a:buSzPts val="2400"/>
              <a:buNone/>
            </a:pPr>
            <a:r>
              <a:rPr lang="en-US" dirty="0">
                <a:latin typeface="Garamond"/>
                <a:ea typeface="Garamond"/>
                <a:cs typeface="Garamond"/>
                <a:sym typeface="Garamond"/>
              </a:rPr>
              <a:t>Faculty at CSE and University at Buffalo (UB) for the past 3 decades</a:t>
            </a:r>
            <a:endParaRPr dirty="0"/>
          </a:p>
          <a:p>
            <a:pPr marL="457189" lvl="1" indent="0" algn="l" rtl="0">
              <a:lnSpc>
                <a:spcPct val="90000"/>
              </a:lnSpc>
              <a:spcBef>
                <a:spcPts val="500"/>
              </a:spcBef>
              <a:spcAft>
                <a:spcPts val="0"/>
              </a:spcAft>
              <a:buClr>
                <a:schemeClr val="dk1"/>
              </a:buClr>
              <a:buSzPts val="2400"/>
              <a:buNone/>
            </a:pPr>
            <a:endParaRPr dirty="0">
              <a:latin typeface="Garamond"/>
              <a:ea typeface="Garamond"/>
              <a:cs typeface="Garamond"/>
              <a:sym typeface="Garamond"/>
            </a:endParaRPr>
          </a:p>
          <a:p>
            <a:pPr marL="457189" lvl="1" indent="0" algn="l" rtl="0">
              <a:lnSpc>
                <a:spcPct val="90000"/>
              </a:lnSpc>
              <a:spcBef>
                <a:spcPts val="500"/>
              </a:spcBef>
              <a:spcAft>
                <a:spcPts val="0"/>
              </a:spcAft>
              <a:buClr>
                <a:schemeClr val="dk1"/>
              </a:buClr>
              <a:buSzPts val="2400"/>
              <a:buNone/>
            </a:pPr>
            <a:r>
              <a:rPr lang="en-US" dirty="0">
                <a:latin typeface="Garamond"/>
                <a:ea typeface="Garamond"/>
                <a:cs typeface="Garamond"/>
                <a:sym typeface="Garamond"/>
              </a:rPr>
              <a:t>Launched a 4-courses </a:t>
            </a:r>
            <a:r>
              <a:rPr lang="en-US" u="sng" dirty="0">
                <a:solidFill>
                  <a:schemeClr val="hlink"/>
                </a:solidFill>
                <a:latin typeface="Garamond"/>
                <a:ea typeface="Garamond"/>
                <a:cs typeface="Garamond"/>
                <a:sym typeface="Garamond"/>
                <a:hlinkClick r:id="rId3"/>
              </a:rPr>
              <a:t>certification on blockchain on Coursera MOOC</a:t>
            </a:r>
            <a:endParaRPr dirty="0">
              <a:latin typeface="Garamond"/>
              <a:ea typeface="Garamond"/>
              <a:cs typeface="Garamond"/>
              <a:sym typeface="Garamond"/>
            </a:endParaRPr>
          </a:p>
          <a:p>
            <a:pPr marL="914377" lvl="2" indent="0" algn="l" rtl="0">
              <a:lnSpc>
                <a:spcPct val="90000"/>
              </a:lnSpc>
              <a:spcBef>
                <a:spcPts val="500"/>
              </a:spcBef>
              <a:spcAft>
                <a:spcPts val="0"/>
              </a:spcAft>
              <a:buClr>
                <a:schemeClr val="dk1"/>
              </a:buClr>
              <a:buSzPts val="2400"/>
              <a:buNone/>
            </a:pPr>
            <a:r>
              <a:rPr lang="en-US" sz="2400" dirty="0">
                <a:latin typeface="Garamond"/>
                <a:ea typeface="Garamond"/>
                <a:cs typeface="Garamond"/>
                <a:sym typeface="Garamond"/>
              </a:rPr>
              <a:t>--More than 300,000 learners and 1,000,000 visitors from all over the world  </a:t>
            </a:r>
            <a:endParaRPr dirty="0"/>
          </a:p>
          <a:p>
            <a:pPr marL="457177" lvl="1" indent="0" algn="l" rtl="0">
              <a:lnSpc>
                <a:spcPct val="90000"/>
              </a:lnSpc>
              <a:spcBef>
                <a:spcPts val="500"/>
              </a:spcBef>
              <a:spcAft>
                <a:spcPts val="0"/>
              </a:spcAft>
              <a:buClr>
                <a:schemeClr val="dk1"/>
              </a:buClr>
              <a:buSzPts val="2400"/>
              <a:buNone/>
            </a:pPr>
            <a:endParaRPr dirty="0">
              <a:latin typeface="Garamond"/>
              <a:ea typeface="Garamond"/>
              <a:cs typeface="Garamond"/>
              <a:sym typeface="Garamond"/>
            </a:endParaRPr>
          </a:p>
          <a:p>
            <a:pPr marL="457177" lvl="1" indent="0" algn="l" rtl="0">
              <a:lnSpc>
                <a:spcPct val="90000"/>
              </a:lnSpc>
              <a:spcBef>
                <a:spcPts val="500"/>
              </a:spcBef>
              <a:spcAft>
                <a:spcPts val="0"/>
              </a:spcAft>
              <a:buClr>
                <a:schemeClr val="dk1"/>
              </a:buClr>
              <a:buSzPts val="2400"/>
              <a:buNone/>
            </a:pPr>
            <a:r>
              <a:rPr lang="en-US" dirty="0">
                <a:latin typeface="Garamond"/>
                <a:ea typeface="Garamond"/>
                <a:cs typeface="Garamond"/>
                <a:sym typeface="Garamond"/>
              </a:rPr>
              <a:t>NSF-supported Data-intensive computing since 2009 and recently in blockchain </a:t>
            </a:r>
            <a:endParaRPr dirty="0"/>
          </a:p>
          <a:p>
            <a:pPr marL="457177" lvl="1" indent="0" algn="l" rtl="0">
              <a:lnSpc>
                <a:spcPct val="90000"/>
              </a:lnSpc>
              <a:spcBef>
                <a:spcPts val="500"/>
              </a:spcBef>
              <a:spcAft>
                <a:spcPts val="0"/>
              </a:spcAft>
              <a:buClr>
                <a:schemeClr val="dk1"/>
              </a:buClr>
              <a:buSzPts val="2400"/>
              <a:buNone/>
            </a:pPr>
            <a:endParaRPr dirty="0">
              <a:latin typeface="Garamond"/>
              <a:ea typeface="Garamond"/>
              <a:cs typeface="Garamond"/>
              <a:sym typeface="Garamond"/>
            </a:endParaRPr>
          </a:p>
          <a:p>
            <a:pPr marL="457177" lvl="1" indent="0" algn="l" rtl="0">
              <a:lnSpc>
                <a:spcPct val="90000"/>
              </a:lnSpc>
              <a:spcBef>
                <a:spcPts val="500"/>
              </a:spcBef>
              <a:spcAft>
                <a:spcPts val="0"/>
              </a:spcAft>
              <a:buClr>
                <a:schemeClr val="dk1"/>
              </a:buClr>
              <a:buSzPts val="2400"/>
              <a:buNone/>
            </a:pPr>
            <a:endParaRPr dirty="0">
              <a:latin typeface="Garamond"/>
              <a:ea typeface="Garamond"/>
              <a:cs typeface="Garamond"/>
              <a:sym typeface="Garamond"/>
            </a:endParaRPr>
          </a:p>
          <a:p>
            <a:pPr marL="457177" lvl="1" indent="0" algn="l" rtl="0">
              <a:lnSpc>
                <a:spcPct val="90000"/>
              </a:lnSpc>
              <a:spcBef>
                <a:spcPts val="500"/>
              </a:spcBef>
              <a:spcAft>
                <a:spcPts val="0"/>
              </a:spcAft>
              <a:buClr>
                <a:schemeClr val="dk1"/>
              </a:buClr>
              <a:buSzPts val="2400"/>
              <a:buNone/>
            </a:pPr>
            <a:r>
              <a:rPr lang="en-US" dirty="0">
                <a:latin typeface="Garamond"/>
                <a:ea typeface="Garamond"/>
                <a:cs typeface="Garamond"/>
                <a:sym typeface="Garamond"/>
              </a:rPr>
              <a:t>SUNY chancellor’s award for excellence in teaching 2019</a:t>
            </a:r>
            <a:endParaRPr dirty="0"/>
          </a:p>
          <a:p>
            <a:pPr marL="457177" lvl="1" indent="0" algn="l" rtl="0">
              <a:lnSpc>
                <a:spcPct val="90000"/>
              </a:lnSpc>
              <a:spcBef>
                <a:spcPts val="500"/>
              </a:spcBef>
              <a:spcAft>
                <a:spcPts val="0"/>
              </a:spcAft>
              <a:buClr>
                <a:schemeClr val="dk1"/>
              </a:buClr>
              <a:buSzPts val="2400"/>
              <a:buNone/>
            </a:pPr>
            <a:r>
              <a:rPr lang="en-US" b="1" dirty="0">
                <a:latin typeface="Garamond" panose="02020404030301010803" pitchFamily="18" charset="0"/>
              </a:rPr>
              <a:t>IEEE Region 1 Outstanding Teacher Award (2022)</a:t>
            </a:r>
            <a:endParaRPr b="1" dirty="0">
              <a:latin typeface="Garamond" panose="02020404030301010803" pitchFamily="18" charset="0"/>
            </a:endParaRPr>
          </a:p>
          <a:p>
            <a:pPr marL="457177" lvl="1" indent="0" algn="l" rtl="0">
              <a:lnSpc>
                <a:spcPct val="90000"/>
              </a:lnSpc>
              <a:spcBef>
                <a:spcPts val="500"/>
              </a:spcBef>
              <a:spcAft>
                <a:spcPts val="0"/>
              </a:spcAft>
              <a:buClr>
                <a:schemeClr val="dk1"/>
              </a:buClr>
              <a:buSzPts val="2400"/>
              <a:buNone/>
            </a:pPr>
            <a:r>
              <a:rPr lang="en-US" dirty="0">
                <a:latin typeface="Garamond"/>
                <a:ea typeface="Garamond"/>
                <a:cs typeface="Garamond"/>
                <a:sym typeface="Garamond"/>
              </a:rPr>
              <a:t>Author of a technical book: </a:t>
            </a:r>
            <a:r>
              <a:rPr lang="en-US" u="sng" dirty="0">
                <a:solidFill>
                  <a:schemeClr val="hlink"/>
                </a:solidFill>
                <a:latin typeface="Garamond"/>
                <a:ea typeface="Garamond"/>
                <a:cs typeface="Garamond"/>
                <a:sym typeface="Garamond"/>
                <a:hlinkClick r:id="rId4"/>
              </a:rPr>
              <a:t>Blockchain in Action </a:t>
            </a:r>
            <a:r>
              <a:rPr lang="en-US" dirty="0">
                <a:latin typeface="Garamond"/>
                <a:ea typeface="Garamond"/>
                <a:cs typeface="Garamond"/>
                <a:sym typeface="Garamond"/>
              </a:rPr>
              <a:t>(</a:t>
            </a:r>
            <a:r>
              <a:rPr lang="en-US" dirty="0" err="1">
                <a:latin typeface="Garamond"/>
                <a:ea typeface="Garamond"/>
                <a:cs typeface="Garamond"/>
                <a:sym typeface="Garamond"/>
              </a:rPr>
              <a:t>Manning.com</a:t>
            </a:r>
            <a:r>
              <a:rPr lang="en-US" dirty="0">
                <a:latin typeface="Garamond"/>
                <a:ea typeface="Garamond"/>
                <a:cs typeface="Garamond"/>
                <a:sym typeface="Garamond"/>
              </a:rPr>
              <a:t>)</a:t>
            </a:r>
            <a:endParaRPr dirty="0"/>
          </a:p>
          <a:p>
            <a:pPr marL="457177" lvl="1" indent="0" algn="l" rtl="0">
              <a:lnSpc>
                <a:spcPct val="90000"/>
              </a:lnSpc>
              <a:spcBef>
                <a:spcPts val="500"/>
              </a:spcBef>
              <a:spcAft>
                <a:spcPts val="0"/>
              </a:spcAft>
              <a:buClr>
                <a:schemeClr val="dk1"/>
              </a:buClr>
              <a:buSzPts val="2400"/>
              <a:buNone/>
            </a:pPr>
            <a:r>
              <a:rPr lang="en-US" dirty="0">
                <a:latin typeface="Garamond"/>
                <a:ea typeface="Garamond"/>
                <a:cs typeface="Garamond"/>
                <a:sym typeface="Garamond"/>
              </a:rPr>
              <a:t>Been in crypto since 2016.. Working a Decentralized Finance (</a:t>
            </a:r>
            <a:r>
              <a:rPr lang="en-US" dirty="0" err="1">
                <a:latin typeface="Garamond"/>
                <a:ea typeface="Garamond"/>
                <a:cs typeface="Garamond"/>
                <a:sym typeface="Garamond"/>
              </a:rPr>
              <a:t>DeFi</a:t>
            </a:r>
            <a:r>
              <a:rPr lang="en-US" dirty="0">
                <a:latin typeface="Garamond"/>
                <a:ea typeface="Garamond"/>
                <a:cs typeface="Garamond"/>
                <a:sym typeface="Garamond"/>
              </a:rPr>
              <a:t>) production</a:t>
            </a:r>
            <a:endParaRPr dirty="0">
              <a:latin typeface="Garamond"/>
              <a:ea typeface="Garamond"/>
              <a:cs typeface="Garamond"/>
              <a:sym typeface="Garamond"/>
            </a:endParaRPr>
          </a:p>
          <a:p>
            <a:pPr marL="800077" lvl="1" indent="-190500" algn="l" rtl="0">
              <a:lnSpc>
                <a:spcPct val="90000"/>
              </a:lnSpc>
              <a:spcBef>
                <a:spcPts val="500"/>
              </a:spcBef>
              <a:spcAft>
                <a:spcPts val="0"/>
              </a:spcAft>
              <a:buClr>
                <a:schemeClr val="dk1"/>
              </a:buClr>
              <a:buSzPts val="2400"/>
              <a:buNone/>
            </a:pPr>
            <a:endParaRPr dirty="0">
              <a:latin typeface="Garamond"/>
              <a:ea typeface="Garamond"/>
              <a:cs typeface="Garamond"/>
              <a:sym typeface="Garamond"/>
            </a:endParaRPr>
          </a:p>
          <a:p>
            <a:pPr marL="457189" lvl="1" indent="0" algn="l" rtl="0">
              <a:lnSpc>
                <a:spcPct val="90000"/>
              </a:lnSpc>
              <a:spcBef>
                <a:spcPts val="500"/>
              </a:spcBef>
              <a:spcAft>
                <a:spcPts val="0"/>
              </a:spcAft>
              <a:buClr>
                <a:schemeClr val="dk1"/>
              </a:buClr>
              <a:buSzPts val="2400"/>
              <a:buNone/>
            </a:pPr>
            <a:endParaRPr dirty="0">
              <a:solidFill>
                <a:srgbClr val="000000"/>
              </a:solidFill>
            </a:endParaRPr>
          </a:p>
          <a:p>
            <a:pPr marL="800089" lvl="1" indent="-190500" algn="l" rtl="0">
              <a:lnSpc>
                <a:spcPct val="90000"/>
              </a:lnSpc>
              <a:spcBef>
                <a:spcPts val="500"/>
              </a:spcBef>
              <a:spcAft>
                <a:spcPts val="0"/>
              </a:spcAft>
              <a:buClr>
                <a:schemeClr val="dk1"/>
              </a:buClr>
              <a:buSzPts val="2400"/>
              <a:buFont typeface="Arial"/>
              <a:buNone/>
            </a:pPr>
            <a:endParaRPr dirty="0">
              <a:solidFill>
                <a:srgbClr val="000000"/>
              </a:solidFill>
            </a:endParaRPr>
          </a:p>
        </p:txBody>
      </p:sp>
      <p:sp>
        <p:nvSpPr>
          <p:cNvPr id="327" name="Google Shape;327;p2"/>
          <p:cNvSpPr txBox="1">
            <a:spLocks noGrp="1"/>
          </p:cNvSpPr>
          <p:nvPr>
            <p:ph type="title" idx="4294967295"/>
          </p:nvPr>
        </p:nvSpPr>
        <p:spPr>
          <a:xfrm>
            <a:off x="4021138" y="120650"/>
            <a:ext cx="8170862" cy="7159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Garamond"/>
              <a:buNone/>
            </a:pPr>
            <a:r>
              <a:rPr lang="en-US" dirty="0">
                <a:solidFill>
                  <a:schemeClr val="lt1"/>
                </a:solidFill>
                <a:latin typeface="Garamond"/>
                <a:ea typeface="Garamond"/>
                <a:cs typeface="Garamond"/>
                <a:sym typeface="Garamond"/>
              </a:rPr>
              <a:t>Introducing myself</a:t>
            </a:r>
            <a:endParaRPr dirty="0"/>
          </a:p>
        </p:txBody>
      </p:sp>
      <p:pic>
        <p:nvPicPr>
          <p:cNvPr id="328" name="Google Shape;328;p2" descr="University Logo and Marks - Identity and Brand - University at Buffalo"/>
          <p:cNvPicPr preferRelativeResize="0"/>
          <p:nvPr/>
        </p:nvPicPr>
        <p:blipFill rotWithShape="1">
          <a:blip r:embed="rId5">
            <a:alphaModFix/>
          </a:blip>
          <a:srcRect/>
          <a:stretch/>
        </p:blipFill>
        <p:spPr>
          <a:xfrm>
            <a:off x="10002199" y="1738418"/>
            <a:ext cx="1108953" cy="642026"/>
          </a:xfrm>
          <a:prstGeom prst="rect">
            <a:avLst/>
          </a:prstGeom>
          <a:noFill/>
          <a:ln w="9525" cap="flat" cmpd="sng">
            <a:solidFill>
              <a:srgbClr val="0070C0"/>
            </a:solidFill>
            <a:prstDash val="solid"/>
            <a:round/>
            <a:headEnd type="none" w="sm" len="sm"/>
            <a:tailEnd type="none" w="sm" len="sm"/>
          </a:ln>
        </p:spPr>
      </p:pic>
      <p:pic>
        <p:nvPicPr>
          <p:cNvPr id="329" name="Google Shape;329;p2" descr="Campus Times » Call for Nominations: Chancellor's Award for Excellence in  Classified Service"/>
          <p:cNvPicPr preferRelativeResize="0"/>
          <p:nvPr/>
        </p:nvPicPr>
        <p:blipFill rotWithShape="1">
          <a:blip r:embed="rId6">
            <a:alphaModFix/>
          </a:blip>
          <a:srcRect/>
          <a:stretch/>
        </p:blipFill>
        <p:spPr>
          <a:xfrm>
            <a:off x="7829691" y="4308980"/>
            <a:ext cx="865039" cy="865039"/>
          </a:xfrm>
          <a:prstGeom prst="rect">
            <a:avLst/>
          </a:prstGeom>
          <a:noFill/>
          <a:ln w="25400" cap="flat" cmpd="sng">
            <a:solidFill>
              <a:schemeClr val="accent4"/>
            </a:solidFill>
            <a:prstDash val="solid"/>
            <a:round/>
            <a:headEnd type="none" w="sm" len="sm"/>
            <a:tailEnd type="none" w="sm" len="sm"/>
          </a:ln>
        </p:spPr>
      </p:pic>
      <p:pic>
        <p:nvPicPr>
          <p:cNvPr id="330" name="Google Shape;330;p2"/>
          <p:cNvPicPr preferRelativeResize="0"/>
          <p:nvPr/>
        </p:nvPicPr>
        <p:blipFill rotWithShape="1">
          <a:blip r:embed="rId7">
            <a:alphaModFix/>
          </a:blip>
          <a:srcRect/>
          <a:stretch/>
        </p:blipFill>
        <p:spPr>
          <a:xfrm>
            <a:off x="10002200" y="2475982"/>
            <a:ext cx="1108952" cy="1108952"/>
          </a:xfrm>
          <a:prstGeom prst="rect">
            <a:avLst/>
          </a:prstGeom>
          <a:noFill/>
          <a:ln>
            <a:noFill/>
          </a:ln>
        </p:spPr>
      </p:pic>
      <p:pic>
        <p:nvPicPr>
          <p:cNvPr id="331" name="Google Shape;331;p2">
            <a:hlinkClick r:id="rId8"/>
          </p:cNvPr>
          <p:cNvPicPr preferRelativeResize="0"/>
          <p:nvPr/>
        </p:nvPicPr>
        <p:blipFill rotWithShape="1">
          <a:blip r:embed="rId9">
            <a:alphaModFix/>
          </a:blip>
          <a:srcRect/>
          <a:stretch/>
        </p:blipFill>
        <p:spPr>
          <a:xfrm>
            <a:off x="499801" y="3367082"/>
            <a:ext cx="750277" cy="750277"/>
          </a:xfrm>
          <a:prstGeom prst="rect">
            <a:avLst/>
          </a:prstGeom>
          <a:noFill/>
          <a:ln>
            <a:noFill/>
          </a:ln>
        </p:spPr>
      </p:pic>
      <p:pic>
        <p:nvPicPr>
          <p:cNvPr id="332" name="Google Shape;332;p2" descr="IITG - Innovative Instructional Technology Grants"/>
          <p:cNvPicPr preferRelativeResize="0"/>
          <p:nvPr/>
        </p:nvPicPr>
        <p:blipFill rotWithShape="1">
          <a:blip r:embed="rId10">
            <a:alphaModFix/>
          </a:blip>
          <a:srcRect/>
          <a:stretch/>
        </p:blipFill>
        <p:spPr>
          <a:xfrm>
            <a:off x="10171427" y="3742221"/>
            <a:ext cx="770495" cy="491697"/>
          </a:xfrm>
          <a:prstGeom prst="rect">
            <a:avLst/>
          </a:prstGeom>
          <a:noFill/>
          <a:ln w="9525" cap="flat" cmpd="sng">
            <a:solidFill>
              <a:srgbClr val="0070C0"/>
            </a:solidFill>
            <a:prstDash val="solid"/>
            <a:round/>
            <a:headEnd type="none" w="sm" len="sm"/>
            <a:tailEnd type="none" w="sm" len="sm"/>
          </a:ln>
        </p:spPr>
      </p:pic>
      <p:pic>
        <p:nvPicPr>
          <p:cNvPr id="333" name="Google Shape;333;p2">
            <a:hlinkClick r:id="rId4"/>
          </p:cNvPr>
          <p:cNvPicPr preferRelativeResize="0"/>
          <p:nvPr/>
        </p:nvPicPr>
        <p:blipFill rotWithShape="1">
          <a:blip r:embed="rId11">
            <a:alphaModFix/>
          </a:blip>
          <a:srcRect/>
          <a:stretch/>
        </p:blipFill>
        <p:spPr>
          <a:xfrm>
            <a:off x="10436763" y="4357760"/>
            <a:ext cx="1199406" cy="1398495"/>
          </a:xfrm>
          <a:prstGeom prst="rect">
            <a:avLst/>
          </a:prstGeom>
          <a:noFill/>
          <a:ln w="25400" cap="flat" cmpd="sng">
            <a:solidFill>
              <a:srgbClr val="C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9B119-80A9-61A9-EB86-8C62F67D300E}"/>
              </a:ext>
            </a:extLst>
          </p:cNvPr>
          <p:cNvSpPr>
            <a:spLocks noGrp="1"/>
          </p:cNvSpPr>
          <p:nvPr>
            <p:ph type="title"/>
          </p:nvPr>
        </p:nvSpPr>
        <p:spPr>
          <a:xfrm>
            <a:off x="4210360" y="0"/>
            <a:ext cx="5173670" cy="810400"/>
          </a:xfrm>
        </p:spPr>
        <p:txBody>
          <a:bodyPr/>
          <a:lstStyle/>
          <a:p>
            <a:r>
              <a:rPr lang="en-US" dirty="0">
                <a:solidFill>
                  <a:schemeClr val="bg1"/>
                </a:solidFill>
              </a:rPr>
              <a:t>Cryptocurrency tokens</a:t>
            </a:r>
          </a:p>
        </p:txBody>
      </p:sp>
      <p:sp>
        <p:nvSpPr>
          <p:cNvPr id="3" name="Text Placeholder 2">
            <a:extLst>
              <a:ext uri="{FF2B5EF4-FFF2-40B4-BE49-F238E27FC236}">
                <a16:creationId xmlns:a16="http://schemas.microsoft.com/office/drawing/2014/main" id="{AC7E15AF-D51A-C056-5EDD-03B5381CDB8B}"/>
              </a:ext>
            </a:extLst>
          </p:cNvPr>
          <p:cNvSpPr>
            <a:spLocks noGrp="1"/>
          </p:cNvSpPr>
          <p:nvPr>
            <p:ph type="body" idx="1"/>
          </p:nvPr>
        </p:nvSpPr>
        <p:spPr>
          <a:xfrm>
            <a:off x="415600" y="1203000"/>
            <a:ext cx="10945820" cy="5220660"/>
          </a:xfrm>
        </p:spPr>
        <p:txBody>
          <a:bodyPr>
            <a:noAutofit/>
          </a:bodyPr>
          <a:lstStyle/>
          <a:p>
            <a:r>
              <a:rPr lang="en-US" sz="2400" dirty="0">
                <a:solidFill>
                  <a:srgbClr val="000000"/>
                </a:solidFill>
              </a:rPr>
              <a:t>Take a minute to think about why amusement parks and trains use tokens (either physical or digital versions.). Here are some reasons:</a:t>
            </a:r>
          </a:p>
          <a:p>
            <a:pPr lvl="1"/>
            <a:r>
              <a:rPr lang="en-US" sz="2400" dirty="0">
                <a:solidFill>
                  <a:srgbClr val="000000"/>
                </a:solidFill>
              </a:rPr>
              <a:t>Uniformity in processing</a:t>
            </a:r>
          </a:p>
          <a:p>
            <a:pPr lvl="1"/>
            <a:r>
              <a:rPr lang="en-US" sz="2400" dirty="0">
                <a:solidFill>
                  <a:srgbClr val="000000"/>
                </a:solidFill>
              </a:rPr>
              <a:t>Standardized use – standardization</a:t>
            </a:r>
          </a:p>
          <a:p>
            <a:pPr lvl="1"/>
            <a:r>
              <a:rPr lang="en-US" sz="2400" dirty="0">
                <a:solidFill>
                  <a:srgbClr val="000000"/>
                </a:solidFill>
              </a:rPr>
              <a:t>Automation – machines can easily read and process</a:t>
            </a:r>
          </a:p>
          <a:p>
            <a:pPr lvl="1"/>
            <a:r>
              <a:rPr lang="en-US" sz="2400" dirty="0">
                <a:solidFill>
                  <a:srgbClr val="000000"/>
                </a:solidFill>
              </a:rPr>
              <a:t>Customizable and manageable for a specific business (for example casino chips or train tokens)</a:t>
            </a:r>
          </a:p>
          <a:p>
            <a:pPr lvl="1"/>
            <a:r>
              <a:rPr lang="en-US" sz="2400" dirty="0">
                <a:solidFill>
                  <a:srgbClr val="000000"/>
                </a:solidFill>
              </a:rPr>
              <a:t>Faster identification and transaction times</a:t>
            </a:r>
          </a:p>
          <a:p>
            <a:pPr lvl="1"/>
            <a:r>
              <a:rPr lang="en-US" sz="2400" dirty="0">
                <a:solidFill>
                  <a:srgbClr val="000000"/>
                </a:solidFill>
              </a:rPr>
              <a:t>Ease of accountability</a:t>
            </a:r>
          </a:p>
          <a:p>
            <a:r>
              <a:rPr lang="en-US" sz="2400" dirty="0">
                <a:solidFill>
                  <a:srgbClr val="000000"/>
                </a:solidFill>
              </a:rPr>
              <a:t>Let’s explore some of these tokens. Here they are:</a:t>
            </a:r>
          </a:p>
          <a:p>
            <a:r>
              <a:rPr lang="en-US" sz="2400" dirty="0">
                <a:solidFill>
                  <a:srgbClr val="000000"/>
                </a:solidFill>
              </a:rPr>
              <a:t>All these can be digitally replicated by cryptocurrency tokens resulting in a world of “Digital Assets”</a:t>
            </a:r>
          </a:p>
        </p:txBody>
      </p:sp>
    </p:spTree>
    <p:extLst>
      <p:ext uri="{BB962C8B-B14F-4D97-AF65-F5344CB8AC3E}">
        <p14:creationId xmlns:p14="http://schemas.microsoft.com/office/powerpoint/2010/main" val="3918945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423-CD6A-D67B-9F5C-EE1AA66E418C}"/>
              </a:ext>
            </a:extLst>
          </p:cNvPr>
          <p:cNvSpPr>
            <a:spLocks noGrp="1"/>
          </p:cNvSpPr>
          <p:nvPr>
            <p:ph type="title"/>
          </p:nvPr>
        </p:nvSpPr>
        <p:spPr>
          <a:xfrm>
            <a:off x="3570280" y="32733"/>
            <a:ext cx="6305240" cy="810400"/>
          </a:xfrm>
        </p:spPr>
        <p:txBody>
          <a:bodyPr/>
          <a:lstStyle/>
          <a:p>
            <a:r>
              <a:rPr lang="en-US" dirty="0">
                <a:solidFill>
                  <a:schemeClr val="bg1"/>
                </a:solidFill>
              </a:rPr>
              <a:t>NFT : Non-fungible token</a:t>
            </a:r>
          </a:p>
        </p:txBody>
      </p:sp>
      <p:sp>
        <p:nvSpPr>
          <p:cNvPr id="3" name="Text Placeholder 2">
            <a:extLst>
              <a:ext uri="{FF2B5EF4-FFF2-40B4-BE49-F238E27FC236}">
                <a16:creationId xmlns:a16="http://schemas.microsoft.com/office/drawing/2014/main" id="{DDD64158-07FE-BC99-4348-C3AADA627EE0}"/>
              </a:ext>
            </a:extLst>
          </p:cNvPr>
          <p:cNvSpPr>
            <a:spLocks noGrp="1"/>
          </p:cNvSpPr>
          <p:nvPr>
            <p:ph type="body" idx="1"/>
          </p:nvPr>
        </p:nvSpPr>
        <p:spPr>
          <a:xfrm>
            <a:off x="-66953" y="1304796"/>
            <a:ext cx="8816316" cy="4452000"/>
          </a:xfrm>
        </p:spPr>
        <p:txBody>
          <a:bodyPr>
            <a:normAutofit lnSpcReduction="10000"/>
          </a:bodyPr>
          <a:lstStyle/>
          <a:p>
            <a:r>
              <a:rPr lang="en-US" sz="2400" dirty="0">
                <a:solidFill>
                  <a:srgbClr val="000000"/>
                </a:solidFill>
              </a:rPr>
              <a:t>To represent assets that exhibit broad range properties and values.</a:t>
            </a:r>
          </a:p>
          <a:p>
            <a:r>
              <a:rPr lang="en-US" sz="2400" dirty="0">
                <a:solidFill>
                  <a:srgbClr val="000000"/>
                </a:solidFill>
              </a:rPr>
              <a:t>Started off with arts and crafts, but can represent anything from a service, utility, person, real-estate.</a:t>
            </a:r>
          </a:p>
          <a:p>
            <a:r>
              <a:rPr lang="en-US" sz="2400" dirty="0">
                <a:solidFill>
                  <a:srgbClr val="000000"/>
                </a:solidFill>
              </a:rPr>
              <a:t>Popular is arts and sports world.</a:t>
            </a:r>
          </a:p>
          <a:p>
            <a:r>
              <a:rPr lang="en-US" sz="2400" dirty="0">
                <a:solidFill>
                  <a:srgbClr val="000000"/>
                </a:solidFill>
              </a:rPr>
              <a:t>You can buy, sell, trade, make profit (or loose) NFT with cryptocurrencies.</a:t>
            </a:r>
          </a:p>
          <a:p>
            <a:r>
              <a:rPr lang="en-US" sz="2400" dirty="0">
                <a:solidFill>
                  <a:srgbClr val="000000"/>
                </a:solidFill>
              </a:rPr>
              <a:t>NFT is evolving and this area is something that you get involved if you are experienced in trading, art and other digital assets.</a:t>
            </a:r>
          </a:p>
          <a:p>
            <a:r>
              <a:rPr lang="en-US" sz="2400" dirty="0">
                <a:solidFill>
                  <a:srgbClr val="000000"/>
                </a:solidFill>
              </a:rPr>
              <a:t>You can store, view your NFTs in your crypto wallet.</a:t>
            </a:r>
          </a:p>
          <a:p>
            <a:r>
              <a:rPr lang="en-US" sz="2400" dirty="0">
                <a:solidFill>
                  <a:srgbClr val="000000"/>
                </a:solidFill>
              </a:rPr>
              <a:t>Here are two of my NFTs.</a:t>
            </a:r>
          </a:p>
          <a:p>
            <a:endParaRPr lang="en-US" sz="2400" dirty="0">
              <a:solidFill>
                <a:srgbClr val="000000"/>
              </a:solidFill>
            </a:endParaRPr>
          </a:p>
          <a:p>
            <a:pPr marL="152396" indent="0">
              <a:buNone/>
            </a:pPr>
            <a:endParaRPr lang="en-US" dirty="0"/>
          </a:p>
        </p:txBody>
      </p:sp>
      <p:pic>
        <p:nvPicPr>
          <p:cNvPr id="5" name="Picture 4" descr="A screenshot of a phone&#10;&#10;Description automatically generated">
            <a:extLst>
              <a:ext uri="{FF2B5EF4-FFF2-40B4-BE49-F238E27FC236}">
                <a16:creationId xmlns:a16="http://schemas.microsoft.com/office/drawing/2014/main" id="{F8E5962D-7070-7B9D-374F-4328CAAF2C2F}"/>
              </a:ext>
            </a:extLst>
          </p:cNvPr>
          <p:cNvPicPr>
            <a:picLocks noChangeAspect="1"/>
          </p:cNvPicPr>
          <p:nvPr/>
        </p:nvPicPr>
        <p:blipFill>
          <a:blip r:embed="rId2"/>
          <a:stretch>
            <a:fillRect/>
          </a:stretch>
        </p:blipFill>
        <p:spPr>
          <a:xfrm>
            <a:off x="9515761" y="2548890"/>
            <a:ext cx="2426684" cy="3989070"/>
          </a:xfrm>
          <a:prstGeom prst="rect">
            <a:avLst/>
          </a:prstGeom>
          <a:ln>
            <a:solidFill>
              <a:schemeClr val="accent1">
                <a:shade val="95000"/>
                <a:satMod val="105000"/>
              </a:schemeClr>
            </a:solidFill>
          </a:ln>
        </p:spPr>
      </p:pic>
      <p:sp>
        <p:nvSpPr>
          <p:cNvPr id="4" name="TextBox 3">
            <a:extLst>
              <a:ext uri="{FF2B5EF4-FFF2-40B4-BE49-F238E27FC236}">
                <a16:creationId xmlns:a16="http://schemas.microsoft.com/office/drawing/2014/main" id="{F3DFCD93-9401-BB03-5398-0625E30BDDC8}"/>
              </a:ext>
            </a:extLst>
          </p:cNvPr>
          <p:cNvSpPr txBox="1"/>
          <p:nvPr/>
        </p:nvSpPr>
        <p:spPr>
          <a:xfrm>
            <a:off x="10263270" y="2160270"/>
            <a:ext cx="931665" cy="307777"/>
          </a:xfrm>
          <a:prstGeom prst="rect">
            <a:avLst/>
          </a:prstGeom>
          <a:noFill/>
        </p:spPr>
        <p:txBody>
          <a:bodyPr wrap="none" rtlCol="0">
            <a:spAutoFit/>
          </a:bodyPr>
          <a:lstStyle/>
          <a:p>
            <a:r>
              <a:rPr lang="en-US" dirty="0"/>
              <a:t>My wallet</a:t>
            </a:r>
          </a:p>
        </p:txBody>
      </p:sp>
      <p:cxnSp>
        <p:nvCxnSpPr>
          <p:cNvPr id="7" name="Curved Connector 6">
            <a:extLst>
              <a:ext uri="{FF2B5EF4-FFF2-40B4-BE49-F238E27FC236}">
                <a16:creationId xmlns:a16="http://schemas.microsoft.com/office/drawing/2014/main" id="{E44EE183-20D9-E989-253E-8AFDCE7690B4}"/>
              </a:ext>
            </a:extLst>
          </p:cNvPr>
          <p:cNvCxnSpPr>
            <a:stCxn id="4" idx="3"/>
          </p:cNvCxnSpPr>
          <p:nvPr/>
        </p:nvCxnSpPr>
        <p:spPr>
          <a:xfrm>
            <a:off x="11194935" y="2314159"/>
            <a:ext cx="212205" cy="23473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767AF2D-9DD3-F3C5-01C1-C289F31D85C4}"/>
              </a:ext>
            </a:extLst>
          </p:cNvPr>
          <p:cNvSpPr txBox="1"/>
          <p:nvPr/>
        </p:nvSpPr>
        <p:spPr>
          <a:xfrm>
            <a:off x="7942395" y="5269230"/>
            <a:ext cx="1526380" cy="461665"/>
          </a:xfrm>
          <a:prstGeom prst="rect">
            <a:avLst/>
          </a:prstGeom>
          <a:noFill/>
        </p:spPr>
        <p:txBody>
          <a:bodyPr wrap="none" rtlCol="0">
            <a:spAutoFit/>
          </a:bodyPr>
          <a:lstStyle/>
          <a:p>
            <a:r>
              <a:rPr lang="en-US" sz="1200" b="1" dirty="0"/>
              <a:t>My NFTs on </a:t>
            </a:r>
          </a:p>
          <a:p>
            <a:r>
              <a:rPr lang="en-US" sz="1200" b="1" dirty="0"/>
              <a:t>Ethereum network</a:t>
            </a:r>
          </a:p>
        </p:txBody>
      </p:sp>
      <p:cxnSp>
        <p:nvCxnSpPr>
          <p:cNvPr id="10" name="Curved Connector 9">
            <a:extLst>
              <a:ext uri="{FF2B5EF4-FFF2-40B4-BE49-F238E27FC236}">
                <a16:creationId xmlns:a16="http://schemas.microsoft.com/office/drawing/2014/main" id="{A56ADB15-ABE3-1A19-C827-5B922B4BEEC9}"/>
              </a:ext>
            </a:extLst>
          </p:cNvPr>
          <p:cNvCxnSpPr>
            <a:cxnSpLocks/>
            <a:stCxn id="8" idx="2"/>
          </p:cNvCxnSpPr>
          <p:nvPr/>
        </p:nvCxnSpPr>
        <p:spPr>
          <a:xfrm rot="16200000" flipH="1">
            <a:off x="8861446" y="5575034"/>
            <a:ext cx="498455" cy="81017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a:extLst>
              <a:ext uri="{FF2B5EF4-FFF2-40B4-BE49-F238E27FC236}">
                <a16:creationId xmlns:a16="http://schemas.microsoft.com/office/drawing/2014/main" id="{01FA5E7E-38AE-0172-29FE-CA07BE60D392}"/>
              </a:ext>
            </a:extLst>
          </p:cNvPr>
          <p:cNvCxnSpPr>
            <a:stCxn id="8" idx="0"/>
          </p:cNvCxnSpPr>
          <p:nvPr/>
        </p:nvCxnSpPr>
        <p:spPr>
          <a:xfrm rot="5400000" flipH="1" flipV="1">
            <a:off x="8933507" y="4686978"/>
            <a:ext cx="354330" cy="81017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593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0AFA6-4069-9704-445F-656FD3277E18}"/>
              </a:ext>
            </a:extLst>
          </p:cNvPr>
          <p:cNvSpPr>
            <a:spLocks noGrp="1"/>
          </p:cNvSpPr>
          <p:nvPr>
            <p:ph type="title"/>
          </p:nvPr>
        </p:nvSpPr>
        <p:spPr>
          <a:xfrm>
            <a:off x="3958900" y="89467"/>
            <a:ext cx="3310580" cy="810400"/>
          </a:xfrm>
        </p:spPr>
        <p:txBody>
          <a:bodyPr/>
          <a:lstStyle/>
          <a:p>
            <a:r>
              <a:rPr lang="en-US" dirty="0">
                <a:solidFill>
                  <a:schemeClr val="bg1"/>
                </a:solidFill>
              </a:rPr>
              <a:t>Summarizing</a:t>
            </a:r>
          </a:p>
        </p:txBody>
      </p:sp>
      <p:sp>
        <p:nvSpPr>
          <p:cNvPr id="3" name="Text Placeholder 2">
            <a:extLst>
              <a:ext uri="{FF2B5EF4-FFF2-40B4-BE49-F238E27FC236}">
                <a16:creationId xmlns:a16="http://schemas.microsoft.com/office/drawing/2014/main" id="{DA9CECC3-6717-0ED4-8B3A-0581C19D20BD}"/>
              </a:ext>
            </a:extLst>
          </p:cNvPr>
          <p:cNvSpPr>
            <a:spLocks noGrp="1"/>
          </p:cNvSpPr>
          <p:nvPr>
            <p:ph type="body" idx="1"/>
          </p:nvPr>
        </p:nvSpPr>
        <p:spPr>
          <a:xfrm>
            <a:off x="415600" y="1639833"/>
            <a:ext cx="10065710" cy="4452000"/>
          </a:xfrm>
        </p:spPr>
        <p:txBody>
          <a:bodyPr>
            <a:normAutofit/>
          </a:bodyPr>
          <a:lstStyle/>
          <a:p>
            <a:r>
              <a:rPr lang="en-US" sz="2400" dirty="0"/>
              <a:t>Cryptocurrency technology offers innovative and unique opportunities in broad range of application areas besides finance.</a:t>
            </a:r>
          </a:p>
          <a:p>
            <a:r>
              <a:rPr lang="en-US" sz="2400" dirty="0"/>
              <a:t>Tokens and digital assets have added excitement to cryptocurrencies.</a:t>
            </a:r>
          </a:p>
          <a:p>
            <a:r>
              <a:rPr lang="en-US" sz="2400" dirty="0"/>
              <a:t>Tokenization has enabled a lot of opportunities for commerce and trade.</a:t>
            </a:r>
          </a:p>
        </p:txBody>
      </p:sp>
    </p:spTree>
    <p:extLst>
      <p:ext uri="{BB962C8B-B14F-4D97-AF65-F5344CB8AC3E}">
        <p14:creationId xmlns:p14="http://schemas.microsoft.com/office/powerpoint/2010/main" val="1003614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
          <p:cNvSpPr txBox="1">
            <a:spLocks noGrp="1"/>
          </p:cNvSpPr>
          <p:nvPr>
            <p:ph type="ctrTitle"/>
          </p:nvPr>
        </p:nvSpPr>
        <p:spPr>
          <a:xfrm>
            <a:off x="658367" y="1490663"/>
            <a:ext cx="8052495" cy="2387600"/>
          </a:xfrm>
          <a:prstGeom prst="rect">
            <a:avLst/>
          </a:prstGeom>
          <a:noFill/>
          <a:ln>
            <a:noFill/>
          </a:ln>
        </p:spPr>
        <p:txBody>
          <a:bodyPr spcFirstLastPara="1" wrap="square" lIns="0" tIns="45700" rIns="91425" bIns="45700" anchor="b" anchorCtr="0">
            <a:noAutofit/>
          </a:bodyPr>
          <a:lstStyle/>
          <a:p>
            <a:pPr marL="0" lvl="0" indent="0" algn="l" rtl="0">
              <a:lnSpc>
                <a:spcPct val="181250"/>
              </a:lnSpc>
              <a:spcBef>
                <a:spcPts val="0"/>
              </a:spcBef>
              <a:spcAft>
                <a:spcPts val="0"/>
              </a:spcAft>
              <a:buClr>
                <a:schemeClr val="lt1"/>
              </a:buClr>
              <a:buSzPts val="3200"/>
              <a:buFont typeface="Arial"/>
              <a:buNone/>
            </a:pPr>
            <a:br>
              <a:rPr lang="en-US" sz="3200" dirty="0"/>
            </a:br>
            <a:br>
              <a:rPr lang="en-US" sz="3200" dirty="0"/>
            </a:br>
            <a:r>
              <a:rPr lang="en-US" sz="3200" dirty="0"/>
              <a:t>PART III : How to prepare yourself? </a:t>
            </a:r>
            <a:endParaRPr dirty="0"/>
          </a:p>
        </p:txBody>
      </p:sp>
      <p:sp>
        <p:nvSpPr>
          <p:cNvPr id="345" name="Google Shape;345;p4"/>
          <p:cNvSpPr txBox="1">
            <a:spLocks noGrp="1"/>
          </p:cNvSpPr>
          <p:nvPr>
            <p:ph type="subTitle" idx="1"/>
          </p:nvPr>
        </p:nvSpPr>
        <p:spPr>
          <a:xfrm>
            <a:off x="658368" y="3970337"/>
            <a:ext cx="6638544" cy="2212976"/>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SzPts val="2800"/>
              <a:buNone/>
            </a:pPr>
            <a:r>
              <a:rPr lang="en-US" dirty="0"/>
              <a:t>The Essentials: What do you need?</a:t>
            </a:r>
          </a:p>
          <a:p>
            <a:pPr marL="0" lvl="0" indent="0" algn="l" rtl="0">
              <a:lnSpc>
                <a:spcPct val="100000"/>
              </a:lnSpc>
              <a:spcBef>
                <a:spcPts val="0"/>
              </a:spcBef>
              <a:spcAft>
                <a:spcPts val="0"/>
              </a:spcAft>
              <a:buSzPts val="2800"/>
              <a:buNone/>
            </a:pPr>
            <a:r>
              <a:rPr lang="en-US" dirty="0"/>
              <a:t>Apps, Tools and Techniques</a:t>
            </a:r>
            <a:endParaRPr dirty="0"/>
          </a:p>
        </p:txBody>
      </p:sp>
    </p:spTree>
    <p:extLst>
      <p:ext uri="{BB962C8B-B14F-4D97-AF65-F5344CB8AC3E}">
        <p14:creationId xmlns:p14="http://schemas.microsoft.com/office/powerpoint/2010/main" val="1234970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3AF546-D590-6B2D-A5EC-60D8196FA1E0}"/>
              </a:ext>
            </a:extLst>
          </p:cNvPr>
          <p:cNvSpPr>
            <a:spLocks noGrp="1"/>
          </p:cNvSpPr>
          <p:nvPr>
            <p:ph type="body" idx="1"/>
          </p:nvPr>
        </p:nvSpPr>
        <p:spPr>
          <a:xfrm>
            <a:off x="269749" y="1086099"/>
            <a:ext cx="6588251" cy="5097531"/>
          </a:xfrm>
        </p:spPr>
        <p:txBody>
          <a:bodyPr/>
          <a:lstStyle/>
          <a:p>
            <a:r>
              <a:rPr lang="en-US" dirty="0">
                <a:solidFill>
                  <a:srgbClr val="000000"/>
                </a:solidFill>
              </a:rPr>
              <a:t>You can install a software wallet as a plugin to your browser if you are regular computer user.</a:t>
            </a:r>
          </a:p>
          <a:p>
            <a:r>
              <a:rPr lang="en-US" dirty="0">
                <a:solidFill>
                  <a:srgbClr val="000000"/>
                </a:solidFill>
              </a:rPr>
              <a:t>Alternatively, you can install the same wallet as an app on your cell phone. </a:t>
            </a:r>
          </a:p>
          <a:p>
            <a:r>
              <a:rPr lang="en-US" dirty="0">
                <a:solidFill>
                  <a:srgbClr val="000000"/>
                </a:solidFill>
              </a:rPr>
              <a:t>The installed wallet comes with set of unique identities that you can readily use.</a:t>
            </a:r>
          </a:p>
          <a:p>
            <a:r>
              <a:rPr lang="en-US" dirty="0">
                <a:solidFill>
                  <a:srgbClr val="000000"/>
                </a:solidFill>
              </a:rPr>
              <a:t>I use </a:t>
            </a:r>
            <a:r>
              <a:rPr lang="en-US" dirty="0" err="1">
                <a:solidFill>
                  <a:srgbClr val="000000"/>
                </a:solidFill>
              </a:rPr>
              <a:t>Metamask</a:t>
            </a:r>
            <a:r>
              <a:rPr lang="en-US" dirty="0">
                <a:solidFill>
                  <a:srgbClr val="000000"/>
                </a:solidFill>
              </a:rPr>
              <a:t> wallet and is available here for download and install at </a:t>
            </a:r>
            <a:r>
              <a:rPr lang="en-US" dirty="0" err="1">
                <a:solidFill>
                  <a:srgbClr val="000000"/>
                </a:solidFill>
              </a:rPr>
              <a:t>metamask.io</a:t>
            </a:r>
            <a:endParaRPr lang="en-US" dirty="0">
              <a:solidFill>
                <a:srgbClr val="000000"/>
              </a:solidFill>
            </a:endParaRPr>
          </a:p>
          <a:p>
            <a:r>
              <a:rPr lang="en-US" dirty="0">
                <a:solidFill>
                  <a:srgbClr val="000000"/>
                </a:solidFill>
              </a:rPr>
              <a:t>You can also use a hardware wallet if you want complete control of your assets.</a:t>
            </a:r>
          </a:p>
          <a:p>
            <a:r>
              <a:rPr lang="en-US" dirty="0">
                <a:solidFill>
                  <a:srgbClr val="000000"/>
                </a:solidFill>
              </a:rPr>
              <a:t>You can do most crypto transactions using a wallet.</a:t>
            </a:r>
          </a:p>
        </p:txBody>
      </p:sp>
      <p:sp>
        <p:nvSpPr>
          <p:cNvPr id="3" name="Title 2">
            <a:extLst>
              <a:ext uri="{FF2B5EF4-FFF2-40B4-BE49-F238E27FC236}">
                <a16:creationId xmlns:a16="http://schemas.microsoft.com/office/drawing/2014/main" id="{35BE45EC-EBDD-231C-1DC0-334D0C1F1E03}"/>
              </a:ext>
            </a:extLst>
          </p:cNvPr>
          <p:cNvSpPr>
            <a:spLocks noGrp="1"/>
          </p:cNvSpPr>
          <p:nvPr>
            <p:ph type="title"/>
          </p:nvPr>
        </p:nvSpPr>
        <p:spPr>
          <a:xfrm>
            <a:off x="3552698" y="98345"/>
            <a:ext cx="8357362" cy="716084"/>
          </a:xfrm>
        </p:spPr>
        <p:txBody>
          <a:bodyPr/>
          <a:lstStyle/>
          <a:p>
            <a:r>
              <a:rPr lang="en-US" dirty="0">
                <a:solidFill>
                  <a:schemeClr val="bg1"/>
                </a:solidFill>
              </a:rPr>
              <a:t>1. Get yourself an identity and a wallet</a:t>
            </a:r>
          </a:p>
        </p:txBody>
      </p:sp>
      <p:pic>
        <p:nvPicPr>
          <p:cNvPr id="5" name="Picture 4" descr="A screenshot of a computer&#10;&#10;Description automatically generated">
            <a:extLst>
              <a:ext uri="{FF2B5EF4-FFF2-40B4-BE49-F238E27FC236}">
                <a16:creationId xmlns:a16="http://schemas.microsoft.com/office/drawing/2014/main" id="{A9E6F724-5FFD-FED5-1E3C-D8F09FF387E3}"/>
              </a:ext>
            </a:extLst>
          </p:cNvPr>
          <p:cNvPicPr>
            <a:picLocks noChangeAspect="1"/>
          </p:cNvPicPr>
          <p:nvPr/>
        </p:nvPicPr>
        <p:blipFill>
          <a:blip r:embed="rId2"/>
          <a:stretch>
            <a:fillRect/>
          </a:stretch>
        </p:blipFill>
        <p:spPr>
          <a:xfrm>
            <a:off x="6602731" y="3429000"/>
            <a:ext cx="5486399" cy="3429000"/>
          </a:xfrm>
          <a:prstGeom prst="rect">
            <a:avLst/>
          </a:prstGeom>
          <a:ln>
            <a:solidFill>
              <a:schemeClr val="accent1">
                <a:shade val="95000"/>
                <a:satMod val="105000"/>
              </a:schemeClr>
            </a:solidFill>
          </a:ln>
        </p:spPr>
      </p:pic>
      <p:cxnSp>
        <p:nvCxnSpPr>
          <p:cNvPr id="6" name="Curved Connector 5">
            <a:extLst>
              <a:ext uri="{FF2B5EF4-FFF2-40B4-BE49-F238E27FC236}">
                <a16:creationId xmlns:a16="http://schemas.microsoft.com/office/drawing/2014/main" id="{4E15A262-E415-9948-DBEF-AC87A6B23B79}"/>
              </a:ext>
            </a:extLst>
          </p:cNvPr>
          <p:cNvCxnSpPr>
            <a:cxnSpLocks/>
          </p:cNvCxnSpPr>
          <p:nvPr/>
        </p:nvCxnSpPr>
        <p:spPr>
          <a:xfrm rot="16200000" flipH="1">
            <a:off x="5724525" y="2375535"/>
            <a:ext cx="2754630" cy="99821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358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39842-81E3-3910-729C-5A80926E93F7}"/>
              </a:ext>
            </a:extLst>
          </p:cNvPr>
          <p:cNvSpPr>
            <a:spLocks noGrp="1"/>
          </p:cNvSpPr>
          <p:nvPr>
            <p:ph type="body" idx="1"/>
          </p:nvPr>
        </p:nvSpPr>
        <p:spPr>
          <a:xfrm>
            <a:off x="566928" y="1543050"/>
            <a:ext cx="9137142" cy="4374791"/>
          </a:xfrm>
        </p:spPr>
        <p:txBody>
          <a:bodyPr/>
          <a:lstStyle/>
          <a:p>
            <a:r>
              <a:rPr lang="en-US" sz="2400" dirty="0">
                <a:solidFill>
                  <a:srgbClr val="000000"/>
                </a:solidFill>
              </a:rPr>
              <a:t>If you are not sure about your wallet, your alternative is to get an account on a “crypto bank”. </a:t>
            </a:r>
          </a:p>
          <a:p>
            <a:r>
              <a:rPr lang="en-US" sz="2400" dirty="0">
                <a:solidFill>
                  <a:srgbClr val="000000"/>
                </a:solidFill>
              </a:rPr>
              <a:t>These crypto banks offer user interfaces like your regular bank functions and are known as a centralized exchanges.</a:t>
            </a:r>
          </a:p>
          <a:p>
            <a:r>
              <a:rPr lang="en-US" sz="2400" dirty="0">
                <a:solidFill>
                  <a:srgbClr val="000000"/>
                </a:solidFill>
              </a:rPr>
              <a:t>The crypto exchange is linked to your traditional bank account or other traditional funding source for buying and cashing in cryptocurrency and digital assets.</a:t>
            </a:r>
          </a:p>
          <a:p>
            <a:r>
              <a:rPr lang="en-US" sz="2400" dirty="0">
                <a:solidFill>
                  <a:srgbClr val="000000"/>
                </a:solidFill>
              </a:rPr>
              <a:t>Web site address: </a:t>
            </a:r>
            <a:r>
              <a:rPr lang="en-US" sz="2400" dirty="0" err="1">
                <a:solidFill>
                  <a:srgbClr val="000000"/>
                </a:solidFill>
              </a:rPr>
              <a:t>Coinbase.com</a:t>
            </a:r>
            <a:r>
              <a:rPr lang="en-US" sz="2400" dirty="0">
                <a:solidFill>
                  <a:srgbClr val="000000"/>
                </a:solidFill>
              </a:rPr>
              <a:t> </a:t>
            </a:r>
          </a:p>
          <a:p>
            <a:r>
              <a:rPr lang="en-US" sz="2400" dirty="0">
                <a:solidFill>
                  <a:srgbClr val="000000"/>
                </a:solidFill>
              </a:rPr>
              <a:t>Coinbase has its own wallet: coinbase wallet that you install as a plugin or as an app on your cell phone.</a:t>
            </a:r>
          </a:p>
          <a:p>
            <a:endParaRPr lang="en-US" dirty="0"/>
          </a:p>
        </p:txBody>
      </p:sp>
      <p:sp>
        <p:nvSpPr>
          <p:cNvPr id="3" name="Title 2">
            <a:extLst>
              <a:ext uri="{FF2B5EF4-FFF2-40B4-BE49-F238E27FC236}">
                <a16:creationId xmlns:a16="http://schemas.microsoft.com/office/drawing/2014/main" id="{70046560-689B-89D5-7380-2888C79577DC}"/>
              </a:ext>
            </a:extLst>
          </p:cNvPr>
          <p:cNvSpPr>
            <a:spLocks noGrp="1"/>
          </p:cNvSpPr>
          <p:nvPr>
            <p:ph type="title"/>
          </p:nvPr>
        </p:nvSpPr>
        <p:spPr>
          <a:xfrm>
            <a:off x="3689858" y="86360"/>
            <a:ext cx="7602982" cy="716084"/>
          </a:xfrm>
        </p:spPr>
        <p:txBody>
          <a:bodyPr/>
          <a:lstStyle/>
          <a:p>
            <a:r>
              <a:rPr lang="en-US" dirty="0">
                <a:solidFill>
                  <a:schemeClr val="bg1"/>
                </a:solidFill>
              </a:rPr>
              <a:t>2. Centralized exchange Coinbase</a:t>
            </a:r>
          </a:p>
        </p:txBody>
      </p:sp>
    </p:spTree>
    <p:extLst>
      <p:ext uri="{BB962C8B-B14F-4D97-AF65-F5344CB8AC3E}">
        <p14:creationId xmlns:p14="http://schemas.microsoft.com/office/powerpoint/2010/main" val="1262797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904D-3E98-ED0F-63A1-053CC435580F}"/>
              </a:ext>
            </a:extLst>
          </p:cNvPr>
          <p:cNvSpPr>
            <a:spLocks noGrp="1"/>
          </p:cNvSpPr>
          <p:nvPr>
            <p:ph type="title"/>
          </p:nvPr>
        </p:nvSpPr>
        <p:spPr>
          <a:xfrm>
            <a:off x="3561588" y="91440"/>
            <a:ext cx="5959602" cy="776990"/>
          </a:xfrm>
        </p:spPr>
        <p:txBody>
          <a:bodyPr>
            <a:normAutofit/>
          </a:bodyPr>
          <a:lstStyle/>
          <a:p>
            <a:r>
              <a:rPr lang="en-US" sz="3200" dirty="0">
                <a:solidFill>
                  <a:schemeClr val="bg1"/>
                </a:solidFill>
              </a:rPr>
              <a:t>Opening page: coinbase </a:t>
            </a:r>
          </a:p>
        </p:txBody>
      </p:sp>
      <p:pic>
        <p:nvPicPr>
          <p:cNvPr id="5" name="Picture 4" descr="A screenshot of a computer&#10;&#10;Description automatically generated">
            <a:extLst>
              <a:ext uri="{FF2B5EF4-FFF2-40B4-BE49-F238E27FC236}">
                <a16:creationId xmlns:a16="http://schemas.microsoft.com/office/drawing/2014/main" id="{1E24AC7A-E6AD-4C86-1F8E-F26C04AF8244}"/>
              </a:ext>
            </a:extLst>
          </p:cNvPr>
          <p:cNvPicPr>
            <a:picLocks noChangeAspect="1"/>
          </p:cNvPicPr>
          <p:nvPr/>
        </p:nvPicPr>
        <p:blipFill>
          <a:blip r:embed="rId2"/>
          <a:stretch>
            <a:fillRect/>
          </a:stretch>
        </p:blipFill>
        <p:spPr>
          <a:xfrm>
            <a:off x="1455419" y="1112876"/>
            <a:ext cx="9045894" cy="5653684"/>
          </a:xfrm>
          <a:prstGeom prst="rect">
            <a:avLst/>
          </a:prstGeom>
        </p:spPr>
      </p:pic>
      <p:sp>
        <p:nvSpPr>
          <p:cNvPr id="4" name="TextBox 3">
            <a:extLst>
              <a:ext uri="{FF2B5EF4-FFF2-40B4-BE49-F238E27FC236}">
                <a16:creationId xmlns:a16="http://schemas.microsoft.com/office/drawing/2014/main" id="{55DF6072-40B5-F394-2CC1-8FB81D6C1A3F}"/>
              </a:ext>
            </a:extLst>
          </p:cNvPr>
          <p:cNvSpPr txBox="1"/>
          <p:nvPr/>
        </p:nvSpPr>
        <p:spPr>
          <a:xfrm>
            <a:off x="3144393" y="2783205"/>
            <a:ext cx="1177290" cy="514350"/>
          </a:xfrm>
          <a:prstGeom prst="rect">
            <a:avLst/>
          </a:prstGeom>
          <a:solidFill>
            <a:srgbClr val="000000"/>
          </a:solidFill>
        </p:spPr>
        <p:txBody>
          <a:bodyPr wrap="square" rtlCol="0">
            <a:spAutoFit/>
          </a:bodyPr>
          <a:lstStyle/>
          <a:p>
            <a:endParaRPr lang="en-US" dirty="0"/>
          </a:p>
        </p:txBody>
      </p:sp>
    </p:spTree>
    <p:extLst>
      <p:ext uri="{BB962C8B-B14F-4D97-AF65-F5344CB8AC3E}">
        <p14:creationId xmlns:p14="http://schemas.microsoft.com/office/powerpoint/2010/main" val="3530238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A3EF-FB0F-4C2D-8FCA-78C83E711800}"/>
              </a:ext>
            </a:extLst>
          </p:cNvPr>
          <p:cNvSpPr>
            <a:spLocks noGrp="1"/>
          </p:cNvSpPr>
          <p:nvPr>
            <p:ph type="title"/>
          </p:nvPr>
        </p:nvSpPr>
        <p:spPr>
          <a:xfrm>
            <a:off x="3851201" y="0"/>
            <a:ext cx="10515600" cy="868430"/>
          </a:xfrm>
        </p:spPr>
        <p:txBody>
          <a:bodyPr/>
          <a:lstStyle/>
          <a:p>
            <a:r>
              <a:rPr lang="en-US" dirty="0">
                <a:solidFill>
                  <a:schemeClr val="bg1"/>
                </a:solidFill>
              </a:rPr>
              <a:t>Buy, sell, convert interface</a:t>
            </a:r>
          </a:p>
        </p:txBody>
      </p:sp>
      <p:pic>
        <p:nvPicPr>
          <p:cNvPr id="4" name="Picture 3" descr="Graphical user interface, text, application&#10;&#10;Description automatically generated">
            <a:extLst>
              <a:ext uri="{FF2B5EF4-FFF2-40B4-BE49-F238E27FC236}">
                <a16:creationId xmlns:a16="http://schemas.microsoft.com/office/drawing/2014/main" id="{EE4E1824-FEBF-138B-E355-F5EDBBD73C80}"/>
              </a:ext>
            </a:extLst>
          </p:cNvPr>
          <p:cNvPicPr>
            <a:picLocks noChangeAspect="1"/>
          </p:cNvPicPr>
          <p:nvPr/>
        </p:nvPicPr>
        <p:blipFill>
          <a:blip r:embed="rId2"/>
          <a:stretch>
            <a:fillRect/>
          </a:stretch>
        </p:blipFill>
        <p:spPr>
          <a:xfrm>
            <a:off x="1082749" y="1527876"/>
            <a:ext cx="2992452" cy="5029200"/>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B102797F-64C8-F413-3A2F-9F0E92CBEF9E}"/>
              </a:ext>
            </a:extLst>
          </p:cNvPr>
          <p:cNvPicPr>
            <a:picLocks noChangeAspect="1"/>
          </p:cNvPicPr>
          <p:nvPr/>
        </p:nvPicPr>
        <p:blipFill>
          <a:blip r:embed="rId3"/>
          <a:stretch>
            <a:fillRect/>
          </a:stretch>
        </p:blipFill>
        <p:spPr>
          <a:xfrm>
            <a:off x="4319749" y="1527876"/>
            <a:ext cx="3604526" cy="5192012"/>
          </a:xfrm>
          <a:prstGeom prst="rect">
            <a:avLst/>
          </a:prstGeom>
        </p:spPr>
      </p:pic>
      <p:pic>
        <p:nvPicPr>
          <p:cNvPr id="8" name="Picture 7" descr="Graphical user interface, text, application, chat or text message&#10;&#10;Description automatically generated">
            <a:extLst>
              <a:ext uri="{FF2B5EF4-FFF2-40B4-BE49-F238E27FC236}">
                <a16:creationId xmlns:a16="http://schemas.microsoft.com/office/drawing/2014/main" id="{9E2A1749-9A42-2D41-D15F-9D3E65915FAE}"/>
              </a:ext>
            </a:extLst>
          </p:cNvPr>
          <p:cNvPicPr>
            <a:picLocks noChangeAspect="1"/>
          </p:cNvPicPr>
          <p:nvPr/>
        </p:nvPicPr>
        <p:blipFill>
          <a:blip r:embed="rId4"/>
          <a:stretch>
            <a:fillRect/>
          </a:stretch>
        </p:blipFill>
        <p:spPr>
          <a:xfrm>
            <a:off x="8383060" y="1493326"/>
            <a:ext cx="3604526" cy="5226562"/>
          </a:xfrm>
          <a:prstGeom prst="rect">
            <a:avLst/>
          </a:prstGeom>
        </p:spPr>
      </p:pic>
    </p:spTree>
    <p:extLst>
      <p:ext uri="{BB962C8B-B14F-4D97-AF65-F5344CB8AC3E}">
        <p14:creationId xmlns:p14="http://schemas.microsoft.com/office/powerpoint/2010/main" val="2994913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4518-3F33-A81F-5DCC-D55A81D3AE20}"/>
              </a:ext>
            </a:extLst>
          </p:cNvPr>
          <p:cNvSpPr>
            <a:spLocks noGrp="1"/>
          </p:cNvSpPr>
          <p:nvPr>
            <p:ph type="title"/>
          </p:nvPr>
        </p:nvSpPr>
        <p:spPr>
          <a:xfrm>
            <a:off x="4469130" y="148590"/>
            <a:ext cx="9505188" cy="719840"/>
          </a:xfrm>
        </p:spPr>
        <p:txBody>
          <a:bodyPr/>
          <a:lstStyle/>
          <a:p>
            <a:r>
              <a:rPr lang="en-US" dirty="0">
                <a:solidFill>
                  <a:schemeClr val="bg1"/>
                </a:solidFill>
              </a:rPr>
              <a:t>Summarizing,</a:t>
            </a:r>
            <a:br>
              <a:rPr lang="en-US" dirty="0">
                <a:solidFill>
                  <a:schemeClr val="bg1"/>
                </a:solidFill>
              </a:rPr>
            </a:br>
            <a:endParaRPr lang="en-US" dirty="0">
              <a:solidFill>
                <a:schemeClr val="bg1"/>
              </a:solidFill>
            </a:endParaRPr>
          </a:p>
        </p:txBody>
      </p:sp>
      <p:sp>
        <p:nvSpPr>
          <p:cNvPr id="3" name="Footer Placeholder 2">
            <a:extLst>
              <a:ext uri="{FF2B5EF4-FFF2-40B4-BE49-F238E27FC236}">
                <a16:creationId xmlns:a16="http://schemas.microsoft.com/office/drawing/2014/main" id="{B3E0B1F7-9159-189E-414F-24B1BB57C3D4}"/>
              </a:ext>
            </a:extLst>
          </p:cNvPr>
          <p:cNvSpPr>
            <a:spLocks noGrp="1"/>
          </p:cNvSpPr>
          <p:nvPr>
            <p:ph type="ftr" sz="quarter" idx="11"/>
          </p:nvPr>
        </p:nvSpPr>
        <p:spPr/>
        <p:txBody>
          <a:bodyPr/>
          <a:lstStyle/>
          <a:p>
            <a:endParaRPr lang="en-US"/>
          </a:p>
        </p:txBody>
      </p:sp>
      <p:sp>
        <p:nvSpPr>
          <p:cNvPr id="4" name="TextBox 3">
            <a:extLst>
              <a:ext uri="{FF2B5EF4-FFF2-40B4-BE49-F238E27FC236}">
                <a16:creationId xmlns:a16="http://schemas.microsoft.com/office/drawing/2014/main" id="{9633A8E7-DD5E-47C7-6250-EE88E85F17CA}"/>
              </a:ext>
            </a:extLst>
          </p:cNvPr>
          <p:cNvSpPr txBox="1"/>
          <p:nvPr/>
        </p:nvSpPr>
        <p:spPr>
          <a:xfrm>
            <a:off x="1033084" y="1197620"/>
            <a:ext cx="9608246" cy="4832092"/>
          </a:xfrm>
          <a:prstGeom prst="rect">
            <a:avLst/>
          </a:prstGeom>
          <a:noFill/>
        </p:spPr>
        <p:txBody>
          <a:bodyPr wrap="square" rtlCol="0">
            <a:spAutoFit/>
          </a:bodyPr>
          <a:lstStyle/>
          <a:p>
            <a:endParaRPr lang="en-US" sz="2000" dirty="0"/>
          </a:p>
          <a:p>
            <a:pPr marL="342900" indent="-342900">
              <a:buFont typeface="Arial" panose="020B0604020202020204" pitchFamily="34" charset="0"/>
              <a:buChar char="•"/>
            </a:pPr>
            <a:r>
              <a:rPr lang="en-US" sz="2400" dirty="0"/>
              <a:t>We explored two different ways (Wallet and centralized exchanges) to acquire and manage cryptocurrency and digital assets.</a:t>
            </a:r>
          </a:p>
          <a:p>
            <a:endParaRPr lang="en-US" sz="2400" dirty="0"/>
          </a:p>
          <a:p>
            <a:pPr marL="342900" indent="-342900">
              <a:buFont typeface="Arial" panose="020B0604020202020204" pitchFamily="34" charset="0"/>
              <a:buChar char="•"/>
            </a:pPr>
            <a:r>
              <a:rPr lang="en-US" sz="2400" dirty="0"/>
              <a:t>There are many other ways you can get involved in cryptocurrencies: investments, trading, etc. Lookout for my </a:t>
            </a:r>
            <a:r>
              <a:rPr lang="en-US" sz="2400" dirty="0" err="1"/>
              <a:t>DeFi</a:t>
            </a:r>
            <a:r>
              <a:rPr lang="en-US" sz="2400" dirty="0"/>
              <a:t> online course.</a:t>
            </a:r>
          </a:p>
          <a:p>
            <a:endParaRPr lang="en-US" sz="2400" dirty="0"/>
          </a:p>
          <a:p>
            <a:endParaRPr lang="en-US" sz="2400" dirty="0"/>
          </a:p>
          <a:p>
            <a:pPr marL="342900" indent="-342900">
              <a:buFont typeface="Arial" panose="020B0604020202020204" pitchFamily="34" charset="0"/>
              <a:buChar char="•"/>
            </a:pPr>
            <a:r>
              <a:rPr lang="en-US" sz="2400" dirty="0"/>
              <a:t>One of the exciting areas that I am working on now is called decentralized finance (</a:t>
            </a:r>
            <a:r>
              <a:rPr lang="en-US" sz="2400" dirty="0" err="1"/>
              <a:t>DeFi</a:t>
            </a:r>
            <a:r>
              <a:rPr lang="en-US" sz="2400" dirty="0"/>
              <a:t>) and it features “decentralized exchange” or </a:t>
            </a:r>
            <a:r>
              <a:rPr lang="en-US" sz="2400" dirty="0" err="1"/>
              <a:t>Dex</a:t>
            </a:r>
            <a:r>
              <a:rPr lang="en-US" sz="2400" dirty="0"/>
              <a:t> and several new ways of investing crypto.</a:t>
            </a:r>
          </a:p>
        </p:txBody>
      </p:sp>
    </p:spTree>
    <p:extLst>
      <p:ext uri="{BB962C8B-B14F-4D97-AF65-F5344CB8AC3E}">
        <p14:creationId xmlns:p14="http://schemas.microsoft.com/office/powerpoint/2010/main" val="588350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
          <p:cNvSpPr txBox="1">
            <a:spLocks noGrp="1"/>
          </p:cNvSpPr>
          <p:nvPr>
            <p:ph type="ctrTitle"/>
          </p:nvPr>
        </p:nvSpPr>
        <p:spPr>
          <a:xfrm>
            <a:off x="658367" y="1490663"/>
            <a:ext cx="8052495" cy="2387600"/>
          </a:xfrm>
          <a:prstGeom prst="rect">
            <a:avLst/>
          </a:prstGeom>
          <a:noFill/>
          <a:ln>
            <a:noFill/>
          </a:ln>
        </p:spPr>
        <p:txBody>
          <a:bodyPr spcFirstLastPara="1" wrap="square" lIns="0" tIns="45700" rIns="91425" bIns="45700" anchor="b" anchorCtr="0">
            <a:noAutofit/>
          </a:bodyPr>
          <a:lstStyle/>
          <a:p>
            <a:pPr marL="0" lvl="0" indent="0" algn="l" rtl="0">
              <a:lnSpc>
                <a:spcPct val="181250"/>
              </a:lnSpc>
              <a:spcBef>
                <a:spcPts val="0"/>
              </a:spcBef>
              <a:spcAft>
                <a:spcPts val="0"/>
              </a:spcAft>
              <a:buClr>
                <a:schemeClr val="lt1"/>
              </a:buClr>
              <a:buSzPts val="3200"/>
              <a:buFont typeface="Arial"/>
              <a:buNone/>
            </a:pPr>
            <a:br>
              <a:rPr lang="en-US" sz="3200" dirty="0"/>
            </a:br>
            <a:br>
              <a:rPr lang="en-US" sz="3200" dirty="0"/>
            </a:br>
            <a:r>
              <a:rPr lang="en-US" sz="3200" dirty="0"/>
              <a:t>PART IV : Looking ahead </a:t>
            </a:r>
            <a:endParaRPr dirty="0"/>
          </a:p>
        </p:txBody>
      </p:sp>
      <p:sp>
        <p:nvSpPr>
          <p:cNvPr id="345" name="Google Shape;345;p4"/>
          <p:cNvSpPr txBox="1">
            <a:spLocks noGrp="1"/>
          </p:cNvSpPr>
          <p:nvPr>
            <p:ph type="subTitle" idx="1"/>
          </p:nvPr>
        </p:nvSpPr>
        <p:spPr>
          <a:xfrm>
            <a:off x="658368" y="3970337"/>
            <a:ext cx="7462948" cy="2212976"/>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SzPts val="2800"/>
              <a:buNone/>
            </a:pPr>
            <a:r>
              <a:rPr lang="en-US" dirty="0"/>
              <a:t>Major impact of cryptocurrency technology</a:t>
            </a:r>
            <a:endParaRPr dirty="0"/>
          </a:p>
        </p:txBody>
      </p:sp>
    </p:spTree>
    <p:extLst>
      <p:ext uri="{BB962C8B-B14F-4D97-AF65-F5344CB8AC3E}">
        <p14:creationId xmlns:p14="http://schemas.microsoft.com/office/powerpoint/2010/main" val="36546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0F6485-31F4-5B3A-6416-EFC834C1773C}"/>
              </a:ext>
            </a:extLst>
          </p:cNvPr>
          <p:cNvSpPr txBox="1"/>
          <p:nvPr/>
        </p:nvSpPr>
        <p:spPr>
          <a:xfrm>
            <a:off x="4027324" y="96253"/>
            <a:ext cx="7390644" cy="584775"/>
          </a:xfrm>
          <a:prstGeom prst="rect">
            <a:avLst/>
          </a:prstGeom>
          <a:noFill/>
        </p:spPr>
        <p:txBody>
          <a:bodyPr wrap="square" rtlCol="0">
            <a:spAutoFit/>
          </a:bodyPr>
          <a:lstStyle/>
          <a:p>
            <a:r>
              <a:rPr lang="en-US" sz="3200">
                <a:solidFill>
                  <a:schemeClr val="bg1"/>
                </a:solidFill>
              </a:rPr>
              <a:t>Presentation plan </a:t>
            </a:r>
            <a:endParaRPr lang="en-US" sz="3200" dirty="0">
              <a:solidFill>
                <a:schemeClr val="bg1"/>
              </a:solidFill>
            </a:endParaRPr>
          </a:p>
        </p:txBody>
      </p:sp>
      <p:sp>
        <p:nvSpPr>
          <p:cNvPr id="6" name="Text Placeholder 5">
            <a:extLst>
              <a:ext uri="{FF2B5EF4-FFF2-40B4-BE49-F238E27FC236}">
                <a16:creationId xmlns:a16="http://schemas.microsoft.com/office/drawing/2014/main" id="{B2C9EB57-E28D-0EA5-7D93-0AC6B01F8299}"/>
              </a:ext>
            </a:extLst>
          </p:cNvPr>
          <p:cNvSpPr>
            <a:spLocks noGrp="1"/>
          </p:cNvSpPr>
          <p:nvPr>
            <p:ph type="body" idx="1"/>
          </p:nvPr>
        </p:nvSpPr>
        <p:spPr>
          <a:xfrm>
            <a:off x="637675" y="1070811"/>
            <a:ext cx="10551694" cy="5498430"/>
          </a:xfrm>
        </p:spPr>
        <p:txBody>
          <a:bodyPr/>
          <a:lstStyle/>
          <a:p>
            <a:pPr marL="90170" indent="0">
              <a:buNone/>
            </a:pPr>
            <a:r>
              <a:rPr lang="en-US" sz="2400" dirty="0">
                <a:solidFill>
                  <a:srgbClr val="000000"/>
                </a:solidFill>
              </a:rPr>
              <a:t>Part I : What? What is cryptocurrency? </a:t>
            </a:r>
          </a:p>
          <a:p>
            <a:pPr marL="90170" indent="0">
              <a:buNone/>
            </a:pPr>
            <a:endParaRPr lang="en-US" sz="2400" dirty="0">
              <a:solidFill>
                <a:srgbClr val="000000"/>
              </a:solidFill>
            </a:endParaRPr>
          </a:p>
          <a:p>
            <a:pPr marL="90170" indent="0">
              <a:buNone/>
            </a:pPr>
            <a:r>
              <a:rPr lang="en-US" sz="2400" dirty="0">
                <a:solidFill>
                  <a:srgbClr val="000000"/>
                </a:solidFill>
              </a:rPr>
              <a:t>Part II: Why? Why should you care about it?</a:t>
            </a:r>
          </a:p>
          <a:p>
            <a:pPr marL="90170" indent="0">
              <a:buNone/>
            </a:pPr>
            <a:endParaRPr lang="en-US" sz="2400" dirty="0">
              <a:solidFill>
                <a:srgbClr val="000000"/>
              </a:solidFill>
            </a:endParaRPr>
          </a:p>
          <a:p>
            <a:pPr marL="90170" indent="0">
              <a:buNone/>
            </a:pPr>
            <a:r>
              <a:rPr lang="en-US" sz="2400" dirty="0">
                <a:solidFill>
                  <a:srgbClr val="000000"/>
                </a:solidFill>
              </a:rPr>
              <a:t>Part III: </a:t>
            </a:r>
          </a:p>
          <a:p>
            <a:pPr marL="1028700" lvl="1" indent="-342900">
              <a:buFont typeface="Arial" panose="020B0604020202020204" pitchFamily="34" charset="0"/>
              <a:buChar char="•"/>
            </a:pPr>
            <a:r>
              <a:rPr lang="en-US" sz="2400" dirty="0">
                <a:solidFill>
                  <a:srgbClr val="000000"/>
                </a:solidFill>
              </a:rPr>
              <a:t>How? How can you prepare yourself for crypto-economy when it becomes mainstream?</a:t>
            </a:r>
          </a:p>
          <a:p>
            <a:pPr marL="1028700" lvl="1" indent="-342900">
              <a:buFont typeface="Arial" panose="020B0604020202020204" pitchFamily="34" charset="0"/>
              <a:buChar char="•"/>
            </a:pPr>
            <a:r>
              <a:rPr lang="en-US" sz="2400" dirty="0">
                <a:solidFill>
                  <a:srgbClr val="000000"/>
                </a:solidFill>
              </a:rPr>
              <a:t>What? What can you do now with cryptocurrency?</a:t>
            </a:r>
          </a:p>
          <a:p>
            <a:pPr marL="547370" lvl="1" indent="0"/>
            <a:endParaRPr lang="en-US" sz="2400" dirty="0">
              <a:solidFill>
                <a:srgbClr val="000000"/>
              </a:solidFill>
            </a:endParaRPr>
          </a:p>
          <a:p>
            <a:pPr marL="90170" indent="0">
              <a:buNone/>
            </a:pPr>
            <a:r>
              <a:rPr lang="en-US" sz="2400" dirty="0">
                <a:solidFill>
                  <a:srgbClr val="000000"/>
                </a:solidFill>
              </a:rPr>
              <a:t>Part IV: Looking ahead: Impact and outlook (if time permits)</a:t>
            </a:r>
          </a:p>
          <a:p>
            <a:pPr marL="1028700" lvl="1" indent="-342900">
              <a:buFont typeface="Arial" panose="020B0604020202020204" pitchFamily="34" charset="0"/>
              <a:buChar char="•"/>
            </a:pPr>
            <a:r>
              <a:rPr lang="en-US" sz="2400" dirty="0">
                <a:solidFill>
                  <a:srgbClr val="000000"/>
                </a:solidFill>
              </a:rPr>
              <a:t>What are some of the major impacts of cryptocurrency technology besides  the newer currency system </a:t>
            </a:r>
          </a:p>
          <a:p>
            <a:pPr marL="90170" indent="0">
              <a:buNone/>
            </a:pPr>
            <a:endParaRPr lang="en-US" dirty="0"/>
          </a:p>
        </p:txBody>
      </p:sp>
    </p:spTree>
    <p:extLst>
      <p:ext uri="{BB962C8B-B14F-4D97-AF65-F5344CB8AC3E}">
        <p14:creationId xmlns:p14="http://schemas.microsoft.com/office/powerpoint/2010/main" val="217774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
          <p:cNvSpPr txBox="1">
            <a:spLocks noGrp="1"/>
          </p:cNvSpPr>
          <p:nvPr>
            <p:ph type="title" idx="4294967295"/>
          </p:nvPr>
        </p:nvSpPr>
        <p:spPr>
          <a:xfrm>
            <a:off x="4611688" y="180975"/>
            <a:ext cx="7580312" cy="71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Georgia"/>
              <a:buNone/>
            </a:pPr>
            <a:r>
              <a:rPr lang="en-US" dirty="0">
                <a:solidFill>
                  <a:schemeClr val="lt1"/>
                </a:solidFill>
              </a:rPr>
              <a:t>Impact 1:  Blockchain</a:t>
            </a:r>
            <a:endParaRPr dirty="0"/>
          </a:p>
        </p:txBody>
      </p:sp>
      <p:sp>
        <p:nvSpPr>
          <p:cNvPr id="351" name="Google Shape;351;p5"/>
          <p:cNvSpPr txBox="1">
            <a:spLocks noGrp="1"/>
          </p:cNvSpPr>
          <p:nvPr>
            <p:ph type="body" idx="4294967295"/>
          </p:nvPr>
        </p:nvSpPr>
        <p:spPr>
          <a:xfrm>
            <a:off x="6314154" y="1328611"/>
            <a:ext cx="6153149" cy="903288"/>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000"/>
              <a:buChar char="•"/>
            </a:pPr>
            <a:r>
              <a:rPr lang="en-US" b="1">
                <a:solidFill>
                  <a:srgbClr val="000000"/>
                </a:solidFill>
                <a:latin typeface="Garamond"/>
                <a:ea typeface="Garamond"/>
                <a:cs typeface="Garamond"/>
                <a:sym typeface="Garamond"/>
              </a:rPr>
              <a:t>Bitcoin 0.1.0  </a:t>
            </a:r>
            <a:r>
              <a:rPr lang="en-US">
                <a:solidFill>
                  <a:srgbClr val="000000"/>
                </a:solidFill>
                <a:latin typeface="Garamond"/>
                <a:ea typeface="Garamond"/>
                <a:cs typeface="Garamond"/>
                <a:sym typeface="Garamond"/>
              </a:rPr>
              <a:t>was released on </a:t>
            </a:r>
            <a:r>
              <a:rPr lang="en-US" b="1">
                <a:solidFill>
                  <a:srgbClr val="000000"/>
                </a:solidFill>
                <a:latin typeface="Garamond"/>
                <a:ea typeface="Garamond"/>
                <a:cs typeface="Garamond"/>
                <a:sym typeface="Garamond"/>
              </a:rPr>
              <a:t>9 January 2009</a:t>
            </a:r>
            <a:endParaRPr>
              <a:latin typeface="Garamond"/>
              <a:ea typeface="Garamond"/>
              <a:cs typeface="Garamond"/>
              <a:sym typeface="Garamond"/>
            </a:endParaRPr>
          </a:p>
          <a:p>
            <a:pPr marL="228600" lvl="0" indent="-101600" algn="l" rtl="0">
              <a:lnSpc>
                <a:spcPct val="100000"/>
              </a:lnSpc>
              <a:spcBef>
                <a:spcPts val="1000"/>
              </a:spcBef>
              <a:spcAft>
                <a:spcPts val="0"/>
              </a:spcAft>
              <a:buSzPts val="2000"/>
              <a:buNone/>
            </a:pPr>
            <a:endParaRPr/>
          </a:p>
        </p:txBody>
      </p:sp>
      <p:pic>
        <p:nvPicPr>
          <p:cNvPr id="352" name="Google Shape;352;p5" descr="File:BC Logo .png"/>
          <p:cNvPicPr preferRelativeResize="0"/>
          <p:nvPr/>
        </p:nvPicPr>
        <p:blipFill rotWithShape="1">
          <a:blip r:embed="rId3">
            <a:alphaModFix/>
          </a:blip>
          <a:srcRect/>
          <a:stretch/>
        </p:blipFill>
        <p:spPr>
          <a:xfrm>
            <a:off x="6055239" y="2663571"/>
            <a:ext cx="1748189" cy="1748189"/>
          </a:xfrm>
          <a:prstGeom prst="rect">
            <a:avLst/>
          </a:prstGeom>
          <a:noFill/>
          <a:ln>
            <a:noFill/>
          </a:ln>
        </p:spPr>
      </p:pic>
      <p:sp>
        <p:nvSpPr>
          <p:cNvPr id="353" name="Google Shape;353;p5"/>
          <p:cNvSpPr txBox="1"/>
          <p:nvPr/>
        </p:nvSpPr>
        <p:spPr>
          <a:xfrm>
            <a:off x="1657677" y="4641969"/>
            <a:ext cx="319670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Garamond"/>
                <a:ea typeface="Garamond"/>
                <a:cs typeface="Garamond"/>
                <a:sym typeface="Garamond"/>
              </a:rPr>
              <a:t>2007-2008 financial meltdown</a:t>
            </a:r>
            <a:endParaRPr/>
          </a:p>
        </p:txBody>
      </p:sp>
      <p:sp>
        <p:nvSpPr>
          <p:cNvPr id="354" name="Google Shape;354;p5"/>
          <p:cNvSpPr txBox="1"/>
          <p:nvPr/>
        </p:nvSpPr>
        <p:spPr>
          <a:xfrm>
            <a:off x="5374545" y="4492207"/>
            <a:ext cx="6322565" cy="1877397"/>
          </a:xfrm>
          <a:prstGeom prst="rect">
            <a:avLst/>
          </a:prstGeom>
          <a:noFill/>
          <a:ln w="25400">
            <a:solidFill>
              <a:schemeClr val="accent1">
                <a:shade val="95000"/>
                <a:satMod val="105000"/>
              </a:schemeClr>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rgbClr val="000000"/>
                </a:solidFill>
                <a:latin typeface="Garamond"/>
                <a:ea typeface="Garamond"/>
                <a:cs typeface="Garamond"/>
                <a:sym typeface="Garamond"/>
              </a:rPr>
              <a:t>Innovation</a:t>
            </a:r>
            <a:r>
              <a:rPr lang="en-US" sz="2400" b="0" i="0" u="none" strike="noStrike" cap="none" dirty="0">
                <a:solidFill>
                  <a:srgbClr val="000000"/>
                </a:solidFill>
                <a:latin typeface="Garamond"/>
                <a:ea typeface="Garamond"/>
                <a:cs typeface="Garamond"/>
                <a:sym typeface="Garamond"/>
              </a:rPr>
              <a:t>: </a:t>
            </a:r>
            <a:r>
              <a:rPr lang="en-US" sz="2400" b="1" i="0" u="none" strike="noStrike" cap="none" dirty="0">
                <a:solidFill>
                  <a:srgbClr val="000000"/>
                </a:solidFill>
                <a:latin typeface="Garamond"/>
                <a:ea typeface="Garamond"/>
                <a:cs typeface="Garamond"/>
                <a:sym typeface="Garamond"/>
              </a:rPr>
              <a:t>blockchain technology</a:t>
            </a:r>
            <a:endParaRPr sz="2400" b="1" dirty="0"/>
          </a:p>
          <a:p>
            <a:pPr marL="0" marR="0" lvl="0" indent="0" algn="l" rtl="0">
              <a:lnSpc>
                <a:spcPct val="100000"/>
              </a:lnSpc>
              <a:spcBef>
                <a:spcPts val="0"/>
              </a:spcBef>
              <a:spcAft>
                <a:spcPts val="0"/>
              </a:spcAft>
              <a:buClr>
                <a:srgbClr val="000000"/>
              </a:buClr>
              <a:buSzPts val="2000"/>
              <a:buFont typeface="Arial"/>
              <a:buNone/>
            </a:pPr>
            <a:endParaRPr sz="2400" b="1" i="0" u="none" strike="noStrike" cap="none" dirty="0">
              <a:solidFill>
                <a:srgbClr val="000000"/>
              </a:solidFill>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rgbClr val="000000"/>
                </a:solidFill>
                <a:latin typeface="Garamond"/>
                <a:ea typeface="Garamond"/>
                <a:cs typeface="Garamond"/>
                <a:sym typeface="Garamond"/>
              </a:rPr>
              <a:t>Idea</a:t>
            </a:r>
            <a:r>
              <a:rPr lang="en-US" sz="2400" b="0" i="0" u="none" strike="noStrike" cap="none" dirty="0">
                <a:solidFill>
                  <a:srgbClr val="000000"/>
                </a:solidFill>
                <a:latin typeface="Garamond"/>
                <a:ea typeface="Garamond"/>
                <a:cs typeface="Garamond"/>
                <a:sym typeface="Garamond"/>
              </a:rPr>
              <a:t>: What worked for cryptocurrency should work for other</a:t>
            </a:r>
            <a:r>
              <a:rPr lang="en-US" sz="2400" dirty="0">
                <a:ea typeface="Garamond"/>
              </a:rPr>
              <a:t> </a:t>
            </a:r>
            <a:r>
              <a:rPr lang="en-US" sz="2400" b="0" i="0" u="none" strike="noStrike" cap="none" dirty="0">
                <a:solidFill>
                  <a:srgbClr val="000000"/>
                </a:solidFill>
                <a:latin typeface="Garamond"/>
                <a:ea typeface="Garamond"/>
                <a:cs typeface="Garamond"/>
                <a:sym typeface="Garamond"/>
              </a:rPr>
              <a:t>business transactions</a:t>
            </a:r>
            <a:endParaRPr sz="2400" dirty="0"/>
          </a:p>
        </p:txBody>
      </p:sp>
      <p:cxnSp>
        <p:nvCxnSpPr>
          <p:cNvPr id="355" name="Google Shape;355;p5"/>
          <p:cNvCxnSpPr>
            <a:stCxn id="352" idx="3"/>
            <a:endCxn id="354" idx="0"/>
          </p:cNvCxnSpPr>
          <p:nvPr/>
        </p:nvCxnSpPr>
        <p:spPr>
          <a:xfrm>
            <a:off x="7803428" y="3537666"/>
            <a:ext cx="732400" cy="954541"/>
          </a:xfrm>
          <a:prstGeom prst="curvedConnector2">
            <a:avLst/>
          </a:prstGeom>
          <a:noFill/>
          <a:ln w="9525" cap="flat" cmpd="sng">
            <a:solidFill>
              <a:schemeClr val="accent1"/>
            </a:solidFill>
            <a:prstDash val="solid"/>
            <a:miter lim="800000"/>
            <a:headEnd type="none" w="sm" len="sm"/>
            <a:tailEnd type="triangle" w="med" len="med"/>
          </a:ln>
        </p:spPr>
      </p:cxnSp>
      <p:cxnSp>
        <p:nvCxnSpPr>
          <p:cNvPr id="356" name="Google Shape;356;p5"/>
          <p:cNvCxnSpPr>
            <a:stCxn id="353" idx="0"/>
            <a:endCxn id="352" idx="1"/>
          </p:cNvCxnSpPr>
          <p:nvPr/>
        </p:nvCxnSpPr>
        <p:spPr>
          <a:xfrm rot="-5400000">
            <a:off x="4103531" y="2690169"/>
            <a:ext cx="1104300" cy="2799300"/>
          </a:xfrm>
          <a:prstGeom prst="curvedConnector2">
            <a:avLst/>
          </a:prstGeom>
          <a:noFill/>
          <a:ln w="38100" cap="flat" cmpd="sng">
            <a:solidFill>
              <a:schemeClr val="accent1"/>
            </a:solidFill>
            <a:prstDash val="solid"/>
            <a:miter lim="800000"/>
            <a:headEnd type="none" w="sm" len="sm"/>
            <a:tailEnd type="triangle" w="med" len="med"/>
          </a:ln>
        </p:spPr>
      </p:cxnSp>
      <p:cxnSp>
        <p:nvCxnSpPr>
          <p:cNvPr id="357" name="Google Shape;357;p5"/>
          <p:cNvCxnSpPr>
            <a:stCxn id="352" idx="3"/>
          </p:cNvCxnSpPr>
          <p:nvPr/>
        </p:nvCxnSpPr>
        <p:spPr>
          <a:xfrm rot="10800000" flipH="1">
            <a:off x="7803428" y="1820766"/>
            <a:ext cx="2680500" cy="1716900"/>
          </a:xfrm>
          <a:prstGeom prst="curvedConnector2">
            <a:avLst/>
          </a:prstGeom>
          <a:noFill/>
          <a:ln w="38100" cap="flat" cmpd="sng">
            <a:solidFill>
              <a:schemeClr val="accent1"/>
            </a:solidFill>
            <a:prstDash val="solid"/>
            <a:miter lim="800000"/>
            <a:headEnd type="none" w="sm" len="sm"/>
            <a:tailEnd type="triangle" w="med" len="med"/>
          </a:ln>
        </p:spPr>
      </p:cxnSp>
      <p:cxnSp>
        <p:nvCxnSpPr>
          <p:cNvPr id="358" name="Google Shape;358;p5"/>
          <p:cNvCxnSpPr>
            <a:stCxn id="352" idx="3"/>
            <a:endCxn id="354" idx="0"/>
          </p:cNvCxnSpPr>
          <p:nvPr/>
        </p:nvCxnSpPr>
        <p:spPr>
          <a:xfrm>
            <a:off x="7803428" y="3537666"/>
            <a:ext cx="732400" cy="954541"/>
          </a:xfrm>
          <a:prstGeom prst="curvedConnector2">
            <a:avLst/>
          </a:prstGeom>
          <a:noFill/>
          <a:ln w="38100" cap="flat" cmpd="sng">
            <a:solidFill>
              <a:schemeClr val="accent1"/>
            </a:solidFill>
            <a:prstDash val="solid"/>
            <a:miter lim="800000"/>
            <a:headEnd type="none" w="sm" len="sm"/>
            <a:tailEnd type="triangle" w="med" len="med"/>
          </a:ln>
        </p:spPr>
      </p:cxnSp>
      <p:sp>
        <p:nvSpPr>
          <p:cNvPr id="359" name="Google Shape;359;p5"/>
          <p:cNvSpPr txBox="1"/>
          <p:nvPr/>
        </p:nvSpPr>
        <p:spPr>
          <a:xfrm>
            <a:off x="8924015" y="3251045"/>
            <a:ext cx="311963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rgbClr val="002060"/>
                </a:solidFill>
                <a:latin typeface="Garamond"/>
                <a:ea typeface="Garamond"/>
                <a:cs typeface="Garamond"/>
                <a:sym typeface="Garamond"/>
              </a:rPr>
              <a:t>Bitcoin cracked the trust and </a:t>
            </a:r>
            <a:endParaRPr/>
          </a:p>
          <a:p>
            <a:pPr marL="0" marR="0" lvl="0" indent="0" algn="l" rtl="0">
              <a:spcBef>
                <a:spcPts val="0"/>
              </a:spcBef>
              <a:spcAft>
                <a:spcPts val="0"/>
              </a:spcAft>
              <a:buNone/>
            </a:pPr>
            <a:r>
              <a:rPr lang="en-US" sz="2000">
                <a:solidFill>
                  <a:srgbClr val="002060"/>
                </a:solidFill>
                <a:latin typeface="Garamond"/>
                <a:ea typeface="Garamond"/>
                <a:cs typeface="Garamond"/>
                <a:sym typeface="Garamond"/>
              </a:rPr>
              <a:t>integrity puzzle with its</a:t>
            </a:r>
            <a:endParaRPr/>
          </a:p>
          <a:p>
            <a:pPr marL="0" marR="0" lvl="0" indent="0" algn="l" rtl="0">
              <a:spcBef>
                <a:spcPts val="0"/>
              </a:spcBef>
              <a:spcAft>
                <a:spcPts val="0"/>
              </a:spcAft>
              <a:buNone/>
            </a:pPr>
            <a:r>
              <a:rPr lang="en-US" sz="2000">
                <a:solidFill>
                  <a:srgbClr val="002060"/>
                </a:solidFill>
                <a:latin typeface="Garamond"/>
                <a:ea typeface="Garamond"/>
                <a:cs typeface="Garamond"/>
                <a:sym typeface="Garamond"/>
              </a:rPr>
              <a:t>Mathematics and algorithms</a:t>
            </a:r>
            <a:endParaRPr/>
          </a:p>
        </p:txBody>
      </p:sp>
      <p:pic>
        <p:nvPicPr>
          <p:cNvPr id="360" name="Google Shape;360;p5" descr="Downward trend"/>
          <p:cNvPicPr preferRelativeResize="0"/>
          <p:nvPr/>
        </p:nvPicPr>
        <p:blipFill rotWithShape="1">
          <a:blip r:embed="rId4">
            <a:alphaModFix/>
          </a:blip>
          <a:srcRect/>
          <a:stretch/>
        </p:blipFill>
        <p:spPr>
          <a:xfrm>
            <a:off x="777010" y="2773163"/>
            <a:ext cx="2012115" cy="2012115"/>
          </a:xfrm>
          <a:prstGeom prst="rect">
            <a:avLst/>
          </a:prstGeom>
          <a:noFill/>
          <a:ln>
            <a:noFill/>
          </a:ln>
        </p:spPr>
      </p:pic>
      <p:sp>
        <p:nvSpPr>
          <p:cNvPr id="3" name="TextBox 2">
            <a:extLst>
              <a:ext uri="{FF2B5EF4-FFF2-40B4-BE49-F238E27FC236}">
                <a16:creationId xmlns:a16="http://schemas.microsoft.com/office/drawing/2014/main" id="{7718BFAE-6EE7-96A9-B8E7-80EDC2DE1B71}"/>
              </a:ext>
            </a:extLst>
          </p:cNvPr>
          <p:cNvSpPr txBox="1"/>
          <p:nvPr/>
        </p:nvSpPr>
        <p:spPr>
          <a:xfrm>
            <a:off x="1557338" y="1700213"/>
            <a:ext cx="2738250" cy="400110"/>
          </a:xfrm>
          <a:prstGeom prst="rect">
            <a:avLst/>
          </a:prstGeom>
          <a:noFill/>
        </p:spPr>
        <p:txBody>
          <a:bodyPr wrap="none" rtlCol="0">
            <a:spAutoFit/>
          </a:bodyPr>
          <a:lstStyle/>
          <a:p>
            <a:r>
              <a:rPr lang="en-US" sz="2000" dirty="0"/>
              <a:t>Bitcoin and blockchain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395ED7-BA71-CE72-5279-60DF355CCC24}"/>
              </a:ext>
            </a:extLst>
          </p:cNvPr>
          <p:cNvSpPr>
            <a:spLocks noGrp="1"/>
          </p:cNvSpPr>
          <p:nvPr>
            <p:ph type="body" idx="1"/>
          </p:nvPr>
        </p:nvSpPr>
        <p:spPr>
          <a:xfrm>
            <a:off x="784098" y="1385316"/>
            <a:ext cx="10325862" cy="4341114"/>
          </a:xfrm>
        </p:spPr>
        <p:txBody>
          <a:bodyPr/>
          <a:lstStyle/>
          <a:p>
            <a:r>
              <a:rPr lang="en-US" sz="2400" dirty="0">
                <a:solidFill>
                  <a:srgbClr val="000000"/>
                </a:solidFill>
              </a:rPr>
              <a:t>Smart contracts are like your regular contracts. What role do real world contracts fulfill? For example, a rental contract? “Trust”</a:t>
            </a:r>
          </a:p>
          <a:p>
            <a:endParaRPr lang="en-US" sz="2400" dirty="0">
              <a:solidFill>
                <a:srgbClr val="000000"/>
              </a:solidFill>
            </a:endParaRPr>
          </a:p>
          <a:p>
            <a:r>
              <a:rPr lang="en-US" sz="2400" dirty="0">
                <a:solidFill>
                  <a:srgbClr val="000000"/>
                </a:solidFill>
              </a:rPr>
              <a:t>Smart contracts are code /programs that execute on the blockchain.</a:t>
            </a:r>
          </a:p>
          <a:p>
            <a:r>
              <a:rPr lang="en-US" sz="2400" dirty="0">
                <a:solidFill>
                  <a:srgbClr val="000000"/>
                </a:solidFill>
              </a:rPr>
              <a:t>First cryptocurrencies and now smart contracts run on blockchain trust infrastructure.</a:t>
            </a:r>
          </a:p>
          <a:p>
            <a:r>
              <a:rPr lang="en-US" sz="2400" dirty="0">
                <a:solidFill>
                  <a:srgbClr val="000000"/>
                </a:solidFill>
              </a:rPr>
              <a:t>Ethereum (another cryptocurrency)  introduced the concept of smart contracts on blockchain.</a:t>
            </a:r>
          </a:p>
          <a:p>
            <a:r>
              <a:rPr lang="en-US" sz="2400" dirty="0">
                <a:solidFill>
                  <a:srgbClr val="000000"/>
                </a:solidFill>
              </a:rPr>
              <a:t>This concept has taken a life of its own (besides crypto) and create a new world of decentralized applications. (Dapps)</a:t>
            </a:r>
          </a:p>
        </p:txBody>
      </p:sp>
      <p:sp>
        <p:nvSpPr>
          <p:cNvPr id="3" name="Title 2">
            <a:extLst>
              <a:ext uri="{FF2B5EF4-FFF2-40B4-BE49-F238E27FC236}">
                <a16:creationId xmlns:a16="http://schemas.microsoft.com/office/drawing/2014/main" id="{F8BD7C1D-6FC8-5890-24B3-B80589046558}"/>
              </a:ext>
            </a:extLst>
          </p:cNvPr>
          <p:cNvSpPr>
            <a:spLocks noGrp="1"/>
          </p:cNvSpPr>
          <p:nvPr>
            <p:ph type="title"/>
          </p:nvPr>
        </p:nvSpPr>
        <p:spPr>
          <a:xfrm>
            <a:off x="3987038" y="125730"/>
            <a:ext cx="6025642" cy="590354"/>
          </a:xfrm>
        </p:spPr>
        <p:txBody>
          <a:bodyPr/>
          <a:lstStyle/>
          <a:p>
            <a:r>
              <a:rPr lang="en-US" dirty="0">
                <a:solidFill>
                  <a:schemeClr val="bg1"/>
                </a:solidFill>
              </a:rPr>
              <a:t>Impact 2: Smart Contracts</a:t>
            </a:r>
          </a:p>
        </p:txBody>
      </p:sp>
    </p:spTree>
    <p:extLst>
      <p:ext uri="{BB962C8B-B14F-4D97-AF65-F5344CB8AC3E}">
        <p14:creationId xmlns:p14="http://schemas.microsoft.com/office/powerpoint/2010/main" val="1844743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8"/>
          <p:cNvSpPr txBox="1">
            <a:spLocks noGrp="1"/>
          </p:cNvSpPr>
          <p:nvPr>
            <p:ph type="body" idx="1"/>
          </p:nvPr>
        </p:nvSpPr>
        <p:spPr>
          <a:xfrm>
            <a:off x="451307" y="1272290"/>
            <a:ext cx="10799383" cy="3732425"/>
          </a:xfrm>
          <a:prstGeom prst="rect">
            <a:avLst/>
          </a:prstGeom>
          <a:noFill/>
          <a:ln>
            <a:noFill/>
          </a:ln>
        </p:spPr>
        <p:txBody>
          <a:bodyPr spcFirstLastPara="1" wrap="square" lIns="182875" tIns="45700" rIns="182875" bIns="45700" anchor="t" anchorCtr="0">
            <a:noAutofit/>
          </a:bodyPr>
          <a:lstStyle/>
          <a:p>
            <a:pPr marL="457200" marR="0" lvl="0" indent="-406400" algn="l" rtl="0">
              <a:lnSpc>
                <a:spcPct val="100000"/>
              </a:lnSpc>
              <a:spcBef>
                <a:spcPts val="0"/>
              </a:spcBef>
              <a:spcAft>
                <a:spcPts val="0"/>
              </a:spcAft>
              <a:buClr>
                <a:srgbClr val="005BBB"/>
              </a:buClr>
              <a:buSzPts val="2180"/>
              <a:buFont typeface="Arial"/>
              <a:buChar char="•"/>
            </a:pPr>
            <a:r>
              <a:rPr lang="en-US" sz="2400" dirty="0">
                <a:solidFill>
                  <a:schemeClr val="dk2"/>
                </a:solidFill>
                <a:latin typeface="Garamond"/>
                <a:ea typeface="Garamond"/>
                <a:cs typeface="Garamond"/>
                <a:sym typeface="Garamond"/>
              </a:rPr>
              <a:t>Trust is a critical component for trade and any type of business transaction.</a:t>
            </a:r>
            <a:endParaRPr sz="2400" dirty="0"/>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chemeClr val="dk2"/>
                </a:solidFill>
                <a:latin typeface="Garamond"/>
                <a:ea typeface="Garamond"/>
                <a:cs typeface="Garamond"/>
                <a:sym typeface="Garamond"/>
              </a:rPr>
              <a:t>Take a look at the evolution of our Internet as shown here.  </a:t>
            </a:r>
            <a:endParaRPr sz="2400" dirty="0"/>
          </a:p>
        </p:txBody>
      </p:sp>
      <p:sp>
        <p:nvSpPr>
          <p:cNvPr id="392" name="Google Shape;392;p8"/>
          <p:cNvSpPr txBox="1">
            <a:spLocks noGrp="1"/>
          </p:cNvSpPr>
          <p:nvPr>
            <p:ph type="title"/>
          </p:nvPr>
        </p:nvSpPr>
        <p:spPr>
          <a:xfrm>
            <a:off x="3575620" y="247050"/>
            <a:ext cx="8748460" cy="71608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3200"/>
              <a:buFont typeface="Garamond"/>
              <a:buNone/>
            </a:pPr>
            <a:r>
              <a:rPr lang="en-US" sz="3200">
                <a:solidFill>
                  <a:schemeClr val="lt1"/>
                </a:solidFill>
                <a:latin typeface="Garamond"/>
                <a:ea typeface="Garamond"/>
                <a:cs typeface="Garamond"/>
                <a:sym typeface="Garamond"/>
              </a:rPr>
              <a:t>Blockchain: A Trust Layer over the Internet</a:t>
            </a:r>
            <a:endParaRPr/>
          </a:p>
        </p:txBody>
      </p:sp>
      <p:grpSp>
        <p:nvGrpSpPr>
          <p:cNvPr id="393" name="Google Shape;393;p8"/>
          <p:cNvGrpSpPr/>
          <p:nvPr/>
        </p:nvGrpSpPr>
        <p:grpSpPr>
          <a:xfrm>
            <a:off x="559308" y="4301222"/>
            <a:ext cx="11213356" cy="1888453"/>
            <a:chOff x="526062" y="3791911"/>
            <a:chExt cx="11213356" cy="1888453"/>
          </a:xfrm>
        </p:grpSpPr>
        <p:grpSp>
          <p:nvGrpSpPr>
            <p:cNvPr id="394" name="Google Shape;394;p8"/>
            <p:cNvGrpSpPr/>
            <p:nvPr/>
          </p:nvGrpSpPr>
          <p:grpSpPr>
            <a:xfrm>
              <a:off x="757382" y="3791911"/>
              <a:ext cx="10982036" cy="1888453"/>
              <a:chOff x="757382" y="3791911"/>
              <a:chExt cx="10982036" cy="1888453"/>
            </a:xfrm>
          </p:grpSpPr>
          <p:sp>
            <p:nvSpPr>
              <p:cNvPr id="395" name="Google Shape;395;p8"/>
              <p:cNvSpPr/>
              <p:nvPr/>
            </p:nvSpPr>
            <p:spPr>
              <a:xfrm>
                <a:off x="757382" y="5329382"/>
                <a:ext cx="10982036" cy="350982"/>
              </a:xfrm>
              <a:prstGeom prst="rect">
                <a:avLst/>
              </a:prstGeom>
              <a:solidFill>
                <a:srgbClr val="BEDDFF"/>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The Internet</a:t>
                </a:r>
                <a:endParaRPr/>
              </a:p>
            </p:txBody>
          </p:sp>
          <p:sp>
            <p:nvSpPr>
              <p:cNvPr id="396" name="Google Shape;396;p8"/>
              <p:cNvSpPr/>
              <p:nvPr/>
            </p:nvSpPr>
            <p:spPr>
              <a:xfrm>
                <a:off x="1099127" y="5070764"/>
                <a:ext cx="2179782" cy="258618"/>
              </a:xfrm>
              <a:prstGeom prst="roundRect">
                <a:avLst>
                  <a:gd name="adj" fmla="val 16667"/>
                </a:avLst>
              </a:prstGeom>
              <a:solidFill>
                <a:srgbClr val="FFC000"/>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HTTP</a:t>
                </a:r>
                <a:endParaRPr/>
              </a:p>
            </p:txBody>
          </p:sp>
          <p:sp>
            <p:nvSpPr>
              <p:cNvPr id="397" name="Google Shape;397;p8"/>
              <p:cNvSpPr/>
              <p:nvPr/>
            </p:nvSpPr>
            <p:spPr>
              <a:xfrm>
                <a:off x="4530436" y="5070764"/>
                <a:ext cx="2535381" cy="258618"/>
              </a:xfrm>
              <a:prstGeom prst="roundRect">
                <a:avLst>
                  <a:gd name="adj" fmla="val 16667"/>
                </a:avLst>
              </a:prstGeom>
              <a:solidFill>
                <a:srgbClr val="DF9221"/>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HTTPS Security</a:t>
                </a:r>
                <a:endParaRPr/>
              </a:p>
            </p:txBody>
          </p:sp>
          <p:sp>
            <p:nvSpPr>
              <p:cNvPr id="398" name="Google Shape;398;p8"/>
              <p:cNvSpPr/>
              <p:nvPr/>
            </p:nvSpPr>
            <p:spPr>
              <a:xfrm>
                <a:off x="7749310" y="5070764"/>
                <a:ext cx="2130134" cy="258618"/>
              </a:xfrm>
              <a:prstGeom prst="roundRect">
                <a:avLst>
                  <a:gd name="adj" fmla="val 16667"/>
                </a:avLst>
              </a:prstGeom>
              <a:solidFill>
                <a:srgbClr val="DF9221"/>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HTTPS Security</a:t>
                </a:r>
                <a:endParaRPr/>
              </a:p>
            </p:txBody>
          </p:sp>
          <p:sp>
            <p:nvSpPr>
              <p:cNvPr id="399" name="Google Shape;399;p8"/>
              <p:cNvSpPr/>
              <p:nvPr/>
            </p:nvSpPr>
            <p:spPr>
              <a:xfrm>
                <a:off x="1348509" y="4599709"/>
                <a:ext cx="1684478" cy="471055"/>
              </a:xfrm>
              <a:prstGeom prst="roundRect">
                <a:avLst>
                  <a:gd name="adj" fmla="val 16667"/>
                </a:avLst>
              </a:prstGeom>
              <a:solidFill>
                <a:srgbClr val="DAC2EC"/>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Web application</a:t>
                </a:r>
                <a:endParaRPr/>
              </a:p>
            </p:txBody>
          </p:sp>
          <p:sp>
            <p:nvSpPr>
              <p:cNvPr id="400" name="Google Shape;400;p8"/>
              <p:cNvSpPr/>
              <p:nvPr/>
            </p:nvSpPr>
            <p:spPr>
              <a:xfrm>
                <a:off x="4892961" y="4599709"/>
                <a:ext cx="1849584" cy="471055"/>
              </a:xfrm>
              <a:prstGeom prst="roundRect">
                <a:avLst>
                  <a:gd name="adj" fmla="val 16667"/>
                </a:avLst>
              </a:prstGeom>
              <a:solidFill>
                <a:srgbClr val="DAC2EC"/>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Secure web application</a:t>
                </a:r>
                <a:endParaRPr/>
              </a:p>
            </p:txBody>
          </p:sp>
          <p:sp>
            <p:nvSpPr>
              <p:cNvPr id="401" name="Google Shape;401;p8"/>
              <p:cNvSpPr/>
              <p:nvPr/>
            </p:nvSpPr>
            <p:spPr>
              <a:xfrm>
                <a:off x="8657934" y="4516582"/>
                <a:ext cx="1840347" cy="554182"/>
              </a:xfrm>
              <a:prstGeom prst="roundRect">
                <a:avLst>
                  <a:gd name="adj" fmla="val 16667"/>
                </a:avLst>
              </a:prstGeom>
              <a:solidFill>
                <a:srgbClr val="DAC2EC"/>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Secure &amp; Trusted web application</a:t>
                </a:r>
                <a:endParaRPr/>
              </a:p>
            </p:txBody>
          </p:sp>
          <p:sp>
            <p:nvSpPr>
              <p:cNvPr id="402" name="Google Shape;402;p8"/>
              <p:cNvSpPr/>
              <p:nvPr/>
            </p:nvSpPr>
            <p:spPr>
              <a:xfrm>
                <a:off x="9578108" y="5070764"/>
                <a:ext cx="2013528" cy="258618"/>
              </a:xfrm>
              <a:prstGeom prst="roundRect">
                <a:avLst>
                  <a:gd name="adj" fmla="val 16667"/>
                </a:avLst>
              </a:prstGeom>
              <a:solidFill>
                <a:srgbClr val="A5A5A5"/>
              </a:solidFill>
              <a:ln w="12700" cap="flat" cmpd="sng">
                <a:solidFill>
                  <a:srgbClr val="00428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Blockchain Trust</a:t>
                </a:r>
                <a:endParaRPr/>
              </a:p>
            </p:txBody>
          </p:sp>
          <p:cxnSp>
            <p:nvCxnSpPr>
              <p:cNvPr id="403" name="Google Shape;403;p8"/>
              <p:cNvCxnSpPr>
                <a:endCxn id="397" idx="1"/>
              </p:cNvCxnSpPr>
              <p:nvPr/>
            </p:nvCxnSpPr>
            <p:spPr>
              <a:xfrm rot="-5400000" flipH="1">
                <a:off x="3890836" y="4560473"/>
                <a:ext cx="831300" cy="447900"/>
              </a:xfrm>
              <a:prstGeom prst="curvedConnector2">
                <a:avLst/>
              </a:prstGeom>
              <a:noFill/>
              <a:ln w="9525" cap="flat" cmpd="sng">
                <a:solidFill>
                  <a:schemeClr val="accent1"/>
                </a:solidFill>
                <a:prstDash val="solid"/>
                <a:miter lim="800000"/>
                <a:headEnd type="none" w="sm" len="sm"/>
                <a:tailEnd type="triangle" w="med" len="med"/>
              </a:ln>
            </p:spPr>
          </p:cxnSp>
          <p:sp>
            <p:nvSpPr>
              <p:cNvPr id="404" name="Google Shape;404;p8"/>
              <p:cNvSpPr txBox="1"/>
              <p:nvPr/>
            </p:nvSpPr>
            <p:spPr>
              <a:xfrm>
                <a:off x="3941611" y="4008582"/>
                <a:ext cx="232820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Year 2000, RFC 2818 Standard</a:t>
                </a:r>
                <a:endParaRPr/>
              </a:p>
            </p:txBody>
          </p:sp>
          <p:sp>
            <p:nvSpPr>
              <p:cNvPr id="405" name="Google Shape;405;p8"/>
              <p:cNvSpPr txBox="1"/>
              <p:nvPr/>
            </p:nvSpPr>
            <p:spPr>
              <a:xfrm>
                <a:off x="9716685" y="3791911"/>
                <a:ext cx="173637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Year 2009,</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Blockchain-based trust</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No standards yet</a:t>
                </a:r>
                <a:endParaRPr/>
              </a:p>
            </p:txBody>
          </p:sp>
          <p:cxnSp>
            <p:nvCxnSpPr>
              <p:cNvPr id="406" name="Google Shape;406;p8"/>
              <p:cNvCxnSpPr>
                <a:stCxn id="405" idx="2"/>
                <a:endCxn id="402" idx="3"/>
              </p:cNvCxnSpPr>
              <p:nvPr/>
            </p:nvCxnSpPr>
            <p:spPr>
              <a:xfrm rot="-5400000" flipH="1">
                <a:off x="10707422" y="4315692"/>
                <a:ext cx="761700" cy="1006800"/>
              </a:xfrm>
              <a:prstGeom prst="curvedConnector4">
                <a:avLst>
                  <a:gd name="adj1" fmla="val 41513"/>
                  <a:gd name="adj2" fmla="val 122706"/>
                </a:avLst>
              </a:prstGeom>
              <a:noFill/>
              <a:ln w="9525" cap="flat" cmpd="sng">
                <a:solidFill>
                  <a:schemeClr val="accent1"/>
                </a:solidFill>
                <a:prstDash val="solid"/>
                <a:miter lim="800000"/>
                <a:headEnd type="none" w="sm" len="sm"/>
                <a:tailEnd type="triangle" w="med" len="med"/>
              </a:ln>
            </p:spPr>
          </p:cxnSp>
        </p:grpSp>
        <p:sp>
          <p:nvSpPr>
            <p:cNvPr id="407" name="Google Shape;407;p8"/>
            <p:cNvSpPr txBox="1"/>
            <p:nvPr/>
          </p:nvSpPr>
          <p:spPr>
            <a:xfrm>
              <a:off x="526062" y="4119432"/>
              <a:ext cx="166295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Year 1991, RFC 7230</a:t>
              </a:r>
              <a:endParaRPr/>
            </a:p>
          </p:txBody>
        </p:sp>
        <p:cxnSp>
          <p:nvCxnSpPr>
            <p:cNvPr id="408" name="Google Shape;408;p8"/>
            <p:cNvCxnSpPr>
              <a:endCxn id="396" idx="1"/>
            </p:cNvCxnSpPr>
            <p:nvPr/>
          </p:nvCxnSpPr>
          <p:spPr>
            <a:xfrm rot="-5400000" flipH="1">
              <a:off x="561077" y="4662023"/>
              <a:ext cx="734400" cy="341700"/>
            </a:xfrm>
            <a:prstGeom prst="curvedConnector2">
              <a:avLst/>
            </a:prstGeom>
            <a:noFill/>
            <a:ln w="9525" cap="flat" cmpd="sng">
              <a:solidFill>
                <a:schemeClr val="accent1"/>
              </a:solidFill>
              <a:prstDash val="solid"/>
              <a:miter lim="800000"/>
              <a:headEnd type="none" w="sm" len="sm"/>
              <a:tailEnd type="triangle" w="med" len="med"/>
            </a:ln>
          </p:spPr>
        </p:cxnSp>
      </p:grpSp>
      <p:sp>
        <p:nvSpPr>
          <p:cNvPr id="409" name="Google Shape;409;p8"/>
          <p:cNvSpPr txBox="1"/>
          <p:nvPr/>
        </p:nvSpPr>
        <p:spPr>
          <a:xfrm>
            <a:off x="9017310" y="2859473"/>
            <a:ext cx="2607572"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dirty="0">
                <a:solidFill>
                  <a:srgbClr val="000000"/>
                </a:solidFill>
                <a:latin typeface="Garamond"/>
                <a:ea typeface="Garamond"/>
                <a:cs typeface="Garamond"/>
                <a:sym typeface="Garamond"/>
              </a:rPr>
              <a:t>Trust layer:</a:t>
            </a:r>
            <a:endParaRPr sz="2000" dirty="0"/>
          </a:p>
          <a:p>
            <a:pPr marL="0" marR="0" lvl="0" indent="0" algn="l" rtl="0">
              <a:lnSpc>
                <a:spcPct val="100000"/>
              </a:lnSpc>
              <a:spcBef>
                <a:spcPts val="0"/>
              </a:spcBef>
              <a:spcAft>
                <a:spcPts val="0"/>
              </a:spcAft>
              <a:buClr>
                <a:srgbClr val="000000"/>
              </a:buClr>
              <a:buSzPts val="1400"/>
              <a:buFont typeface="Arial"/>
              <a:buNone/>
            </a:pPr>
            <a:r>
              <a:rPr lang="en-US" sz="2000" dirty="0">
                <a:solidFill>
                  <a:srgbClr val="000000"/>
                </a:solidFill>
                <a:latin typeface="Garamond"/>
                <a:ea typeface="Garamond"/>
                <a:cs typeface="Garamond"/>
                <a:sym typeface="Garamond"/>
              </a:rPr>
              <a:t>L</a:t>
            </a:r>
            <a:r>
              <a:rPr lang="en-US" sz="2000" b="0" i="0" u="none" strike="noStrike" cap="none" dirty="0">
                <a:solidFill>
                  <a:srgbClr val="000000"/>
                </a:solidFill>
                <a:latin typeface="Garamond"/>
                <a:ea typeface="Garamond"/>
                <a:cs typeface="Garamond"/>
                <a:sym typeface="Garamond"/>
              </a:rPr>
              <a:t>et</a:t>
            </a:r>
            <a:r>
              <a:rPr lang="en-US" sz="2000" dirty="0">
                <a:solidFill>
                  <a:srgbClr val="000000"/>
                </a:solidFill>
                <a:latin typeface="Garamond"/>
                <a:ea typeface="Garamond"/>
                <a:cs typeface="Garamond"/>
                <a:sym typeface="Garamond"/>
              </a:rPr>
              <a:t> us</a:t>
            </a:r>
            <a:r>
              <a:rPr lang="en-US" sz="2000" b="0" i="0" u="none" strike="noStrike" cap="none" dirty="0">
                <a:solidFill>
                  <a:srgbClr val="000000"/>
                </a:solidFill>
                <a:latin typeface="Garamond"/>
                <a:ea typeface="Garamond"/>
                <a:cs typeface="Garamond"/>
                <a:sym typeface="Garamond"/>
              </a:rPr>
              <a:t> motivate trust layer with an example.</a:t>
            </a:r>
            <a:endParaRPr sz="2000" b="0" i="0" u="none" strike="noStrike" cap="none" dirty="0">
              <a:solidFill>
                <a:srgbClr val="000000"/>
              </a:solidFill>
              <a:latin typeface="Garamond"/>
              <a:ea typeface="Garamond"/>
              <a:cs typeface="Garamond"/>
              <a:sym typeface="Garamond"/>
            </a:endParaRPr>
          </a:p>
        </p:txBody>
      </p:sp>
      <p:pic>
        <p:nvPicPr>
          <p:cNvPr id="410" name="Google Shape;410;p8"/>
          <p:cNvPicPr preferRelativeResize="0"/>
          <p:nvPr/>
        </p:nvPicPr>
        <p:blipFill rotWithShape="1">
          <a:blip r:embed="rId3">
            <a:alphaModFix/>
          </a:blip>
          <a:srcRect/>
          <a:stretch/>
        </p:blipFill>
        <p:spPr>
          <a:xfrm>
            <a:off x="8337755" y="2850849"/>
            <a:ext cx="679555" cy="780229"/>
          </a:xfrm>
          <a:prstGeom prst="rect">
            <a:avLst/>
          </a:prstGeom>
          <a:solidFill>
            <a:srgbClr val="FFC000"/>
          </a:solidFill>
          <a:ln>
            <a:noFill/>
          </a:ln>
        </p:spPr>
      </p:pic>
      <p:cxnSp>
        <p:nvCxnSpPr>
          <p:cNvPr id="411" name="Google Shape;411;p8"/>
          <p:cNvCxnSpPr>
            <a:stCxn id="409" idx="3"/>
            <a:endCxn id="402" idx="3"/>
          </p:cNvCxnSpPr>
          <p:nvPr/>
        </p:nvCxnSpPr>
        <p:spPr>
          <a:xfrm>
            <a:off x="11624882" y="3367284"/>
            <a:ext cx="12700" cy="2342100"/>
          </a:xfrm>
          <a:prstGeom prst="curvedConnector3">
            <a:avLst>
              <a:gd name="adj1" fmla="val 1800000"/>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rain">
            <a:extLst>
              <a:ext uri="{FF2B5EF4-FFF2-40B4-BE49-F238E27FC236}">
                <a16:creationId xmlns:a16="http://schemas.microsoft.com/office/drawing/2014/main" id="{B70FED22-2D55-F042-B738-7E93D24AB1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64877" y="1969477"/>
            <a:ext cx="3895344" cy="3895344"/>
          </a:xfrm>
          <a:prstGeom prst="rect">
            <a:avLst/>
          </a:prstGeom>
        </p:spPr>
      </p:pic>
      <p:sp>
        <p:nvSpPr>
          <p:cNvPr id="5" name="TextBox 4">
            <a:extLst>
              <a:ext uri="{FF2B5EF4-FFF2-40B4-BE49-F238E27FC236}">
                <a16:creationId xmlns:a16="http://schemas.microsoft.com/office/drawing/2014/main" id="{3678B88C-A4EB-6244-A8F1-B136C1D8CFA5}"/>
              </a:ext>
            </a:extLst>
          </p:cNvPr>
          <p:cNvSpPr txBox="1"/>
          <p:nvPr/>
        </p:nvSpPr>
        <p:spPr>
          <a:xfrm>
            <a:off x="7719041" y="4545918"/>
            <a:ext cx="3966150" cy="307777"/>
          </a:xfrm>
          <a:prstGeom prst="rect">
            <a:avLst/>
          </a:prstGeom>
          <a:noFill/>
        </p:spPr>
        <p:txBody>
          <a:bodyPr wrap="none" rtlCol="0">
            <a:spAutoFit/>
          </a:bodyPr>
          <a:lstStyle/>
          <a:p>
            <a:r>
              <a:rPr lang="en-US" dirty="0">
                <a:solidFill>
                  <a:srgbClr val="000000"/>
                </a:solidFill>
              </a:rPr>
              <a:t>1: Blockchain is like the train tracks or railroads.</a:t>
            </a:r>
          </a:p>
        </p:txBody>
      </p:sp>
      <p:sp>
        <p:nvSpPr>
          <p:cNvPr id="6" name="TextBox 5">
            <a:extLst>
              <a:ext uri="{FF2B5EF4-FFF2-40B4-BE49-F238E27FC236}">
                <a16:creationId xmlns:a16="http://schemas.microsoft.com/office/drawing/2014/main" id="{57C200D7-FC3E-B045-9231-CD113ADD267E}"/>
              </a:ext>
            </a:extLst>
          </p:cNvPr>
          <p:cNvSpPr txBox="1"/>
          <p:nvPr/>
        </p:nvSpPr>
        <p:spPr>
          <a:xfrm>
            <a:off x="506809" y="2828835"/>
            <a:ext cx="3360856" cy="1200329"/>
          </a:xfrm>
          <a:prstGeom prst="rect">
            <a:avLst/>
          </a:prstGeom>
          <a:noFill/>
        </p:spPr>
        <p:txBody>
          <a:bodyPr wrap="none" rtlCol="0">
            <a:spAutoFit/>
          </a:bodyPr>
          <a:lstStyle/>
          <a:p>
            <a:r>
              <a:rPr lang="en-US" dirty="0">
                <a:solidFill>
                  <a:srgbClr val="000000"/>
                </a:solidFill>
              </a:rPr>
              <a:t>3: Now many different types of </a:t>
            </a:r>
          </a:p>
          <a:p>
            <a:r>
              <a:rPr lang="en-US" dirty="0">
                <a:solidFill>
                  <a:srgbClr val="000000"/>
                </a:solidFill>
              </a:rPr>
              <a:t>cryptocurrencies and </a:t>
            </a:r>
          </a:p>
          <a:p>
            <a:r>
              <a:rPr lang="en-US" dirty="0">
                <a:solidFill>
                  <a:srgbClr val="000000"/>
                </a:solidFill>
              </a:rPr>
              <a:t>decentralized applications </a:t>
            </a:r>
          </a:p>
          <a:p>
            <a:r>
              <a:rPr lang="en-US" dirty="0">
                <a:solidFill>
                  <a:srgbClr val="000000"/>
                </a:solidFill>
              </a:rPr>
              <a:t>can ”run” on the blockchain.</a:t>
            </a:r>
          </a:p>
        </p:txBody>
      </p:sp>
      <p:sp>
        <p:nvSpPr>
          <p:cNvPr id="7" name="TextBox 6">
            <a:extLst>
              <a:ext uri="{FF2B5EF4-FFF2-40B4-BE49-F238E27FC236}">
                <a16:creationId xmlns:a16="http://schemas.microsoft.com/office/drawing/2014/main" id="{9E73FDEC-852D-844E-80BB-D251C3D2561E}"/>
              </a:ext>
            </a:extLst>
          </p:cNvPr>
          <p:cNvSpPr txBox="1"/>
          <p:nvPr/>
        </p:nvSpPr>
        <p:spPr>
          <a:xfrm>
            <a:off x="3867665" y="123567"/>
            <a:ext cx="6858000" cy="584775"/>
          </a:xfrm>
          <a:prstGeom prst="rect">
            <a:avLst/>
          </a:prstGeom>
          <a:noFill/>
        </p:spPr>
        <p:txBody>
          <a:bodyPr wrap="square" rtlCol="0">
            <a:spAutoFit/>
          </a:bodyPr>
          <a:lstStyle/>
          <a:p>
            <a:r>
              <a:rPr lang="en-US" sz="3200" dirty="0">
                <a:solidFill>
                  <a:schemeClr val="bg1"/>
                </a:solidFill>
              </a:rPr>
              <a:t>Blockchain infrastructure</a:t>
            </a:r>
          </a:p>
        </p:txBody>
      </p:sp>
      <p:sp>
        <p:nvSpPr>
          <p:cNvPr id="9" name="TextBox 8">
            <a:extLst>
              <a:ext uri="{FF2B5EF4-FFF2-40B4-BE49-F238E27FC236}">
                <a16:creationId xmlns:a16="http://schemas.microsoft.com/office/drawing/2014/main" id="{733C725E-BBCB-4340-88BA-F468E9E3C08A}"/>
              </a:ext>
            </a:extLst>
          </p:cNvPr>
          <p:cNvSpPr txBox="1"/>
          <p:nvPr/>
        </p:nvSpPr>
        <p:spPr>
          <a:xfrm>
            <a:off x="6431340" y="2733202"/>
            <a:ext cx="2651688" cy="738664"/>
          </a:xfrm>
          <a:prstGeom prst="rect">
            <a:avLst/>
          </a:prstGeom>
          <a:noFill/>
        </p:spPr>
        <p:txBody>
          <a:bodyPr wrap="none" rtlCol="0">
            <a:spAutoFit/>
          </a:bodyPr>
          <a:lstStyle/>
          <a:p>
            <a:r>
              <a:rPr lang="en-US" dirty="0">
                <a:solidFill>
                  <a:srgbClr val="000000"/>
                </a:solidFill>
              </a:rPr>
              <a:t>2: At first, bitcoin ran on it, and </a:t>
            </a:r>
          </a:p>
          <a:p>
            <a:r>
              <a:rPr lang="en-US" dirty="0">
                <a:solidFill>
                  <a:srgbClr val="000000"/>
                </a:solidFill>
              </a:rPr>
              <a:t>is still running strong.</a:t>
            </a:r>
          </a:p>
          <a:p>
            <a:endParaRPr lang="en-US" dirty="0"/>
          </a:p>
        </p:txBody>
      </p:sp>
      <p:sp>
        <p:nvSpPr>
          <p:cNvPr id="4" name="TextBox 3">
            <a:extLst>
              <a:ext uri="{FF2B5EF4-FFF2-40B4-BE49-F238E27FC236}">
                <a16:creationId xmlns:a16="http://schemas.microsoft.com/office/drawing/2014/main" id="{F2872A10-FA72-7043-BCB6-7F87480AAE36}"/>
              </a:ext>
            </a:extLst>
          </p:cNvPr>
          <p:cNvSpPr txBox="1"/>
          <p:nvPr/>
        </p:nvSpPr>
        <p:spPr>
          <a:xfrm>
            <a:off x="323586" y="5490242"/>
            <a:ext cx="3727302" cy="523220"/>
          </a:xfrm>
          <a:prstGeom prst="rect">
            <a:avLst/>
          </a:prstGeom>
          <a:noFill/>
        </p:spPr>
        <p:txBody>
          <a:bodyPr wrap="none" rtlCol="0">
            <a:spAutoFit/>
          </a:bodyPr>
          <a:lstStyle/>
          <a:p>
            <a:r>
              <a:rPr lang="en-US" dirty="0"/>
              <a:t>4: We must realize that the real value </a:t>
            </a:r>
          </a:p>
          <a:p>
            <a:r>
              <a:rPr lang="en-US" dirty="0"/>
              <a:t>is in the decentralized applications or Dapps</a:t>
            </a:r>
          </a:p>
        </p:txBody>
      </p:sp>
      <p:cxnSp>
        <p:nvCxnSpPr>
          <p:cNvPr id="10" name="Curved Connector 9">
            <a:extLst>
              <a:ext uri="{FF2B5EF4-FFF2-40B4-BE49-F238E27FC236}">
                <a16:creationId xmlns:a16="http://schemas.microsoft.com/office/drawing/2014/main" id="{AC89AD2A-5669-7E47-979F-E8AF0C4CB137}"/>
              </a:ext>
            </a:extLst>
          </p:cNvPr>
          <p:cNvCxnSpPr>
            <a:stCxn id="5" idx="0"/>
            <a:endCxn id="9" idx="2"/>
          </p:cNvCxnSpPr>
          <p:nvPr/>
        </p:nvCxnSpPr>
        <p:spPr>
          <a:xfrm rot="16200000" flipV="1">
            <a:off x="8192624" y="3036426"/>
            <a:ext cx="1074052" cy="19449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B21A33F4-2B51-A34D-BE7E-5DE38E8F42C1}"/>
              </a:ext>
            </a:extLst>
          </p:cNvPr>
          <p:cNvCxnSpPr>
            <a:cxnSpLocks/>
            <a:stCxn id="9" idx="0"/>
            <a:endCxn id="6" idx="0"/>
          </p:cNvCxnSpPr>
          <p:nvPr/>
        </p:nvCxnSpPr>
        <p:spPr>
          <a:xfrm rot="16200000" flipH="1" flipV="1">
            <a:off x="4924394" y="-3956"/>
            <a:ext cx="95633" cy="5569947"/>
          </a:xfrm>
          <a:prstGeom prst="curvedConnector3">
            <a:avLst>
              <a:gd name="adj1" fmla="val -161418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a:extLst>
              <a:ext uri="{FF2B5EF4-FFF2-40B4-BE49-F238E27FC236}">
                <a16:creationId xmlns:a16="http://schemas.microsoft.com/office/drawing/2014/main" id="{4463308D-5CF3-1D4A-A6B7-D5F2EF0EEA9A}"/>
              </a:ext>
            </a:extLst>
          </p:cNvPr>
          <p:cNvCxnSpPr>
            <a:cxnSpLocks/>
            <a:stCxn id="6" idx="1"/>
            <a:endCxn id="4" idx="0"/>
          </p:cNvCxnSpPr>
          <p:nvPr/>
        </p:nvCxnSpPr>
        <p:spPr>
          <a:xfrm rot="10800000" flipH="1" flipV="1">
            <a:off x="506809" y="3429000"/>
            <a:ext cx="1680428" cy="2061242"/>
          </a:xfrm>
          <a:prstGeom prst="curvedConnector4">
            <a:avLst>
              <a:gd name="adj1" fmla="val -13604"/>
              <a:gd name="adj2" fmla="val 64558"/>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99963C-4A52-D943-BA5E-7DE226C58068}"/>
              </a:ext>
            </a:extLst>
          </p:cNvPr>
          <p:cNvSpPr txBox="1"/>
          <p:nvPr/>
        </p:nvSpPr>
        <p:spPr>
          <a:xfrm>
            <a:off x="6634275" y="5631364"/>
            <a:ext cx="1051891" cy="307777"/>
          </a:xfrm>
          <a:prstGeom prst="rect">
            <a:avLst/>
          </a:prstGeom>
          <a:noFill/>
        </p:spPr>
        <p:txBody>
          <a:bodyPr wrap="none" rtlCol="0">
            <a:spAutoFit/>
          </a:bodyPr>
          <a:lstStyle/>
          <a:p>
            <a:r>
              <a:rPr lang="en-US" dirty="0"/>
              <a:t>Blockchain</a:t>
            </a:r>
          </a:p>
        </p:txBody>
      </p:sp>
      <p:cxnSp>
        <p:nvCxnSpPr>
          <p:cNvPr id="11" name="Curved Connector 10">
            <a:extLst>
              <a:ext uri="{FF2B5EF4-FFF2-40B4-BE49-F238E27FC236}">
                <a16:creationId xmlns:a16="http://schemas.microsoft.com/office/drawing/2014/main" id="{374EC384-CE44-DF44-91A6-8787928C5279}"/>
              </a:ext>
            </a:extLst>
          </p:cNvPr>
          <p:cNvCxnSpPr>
            <a:stCxn id="2" idx="0"/>
          </p:cNvCxnSpPr>
          <p:nvPr/>
        </p:nvCxnSpPr>
        <p:spPr>
          <a:xfrm rot="16200000" flipV="1">
            <a:off x="6319324" y="4790466"/>
            <a:ext cx="617575" cy="106422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ABDC0AA5-1FAC-024C-A8C6-12B1826C000E}"/>
              </a:ext>
            </a:extLst>
          </p:cNvPr>
          <p:cNvCxnSpPr>
            <a:cxnSpLocks/>
            <a:stCxn id="17" idx="0"/>
          </p:cNvCxnSpPr>
          <p:nvPr/>
        </p:nvCxnSpPr>
        <p:spPr>
          <a:xfrm rot="5400000" flipH="1" flipV="1">
            <a:off x="3331621" y="3546823"/>
            <a:ext cx="585903" cy="1054595"/>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C036984-EF2A-EF4B-AC83-A6383FFC0F2B}"/>
              </a:ext>
            </a:extLst>
          </p:cNvPr>
          <p:cNvSpPr txBox="1"/>
          <p:nvPr/>
        </p:nvSpPr>
        <p:spPr>
          <a:xfrm>
            <a:off x="2746057" y="4367071"/>
            <a:ext cx="702436" cy="307777"/>
          </a:xfrm>
          <a:prstGeom prst="rect">
            <a:avLst/>
          </a:prstGeom>
          <a:noFill/>
        </p:spPr>
        <p:txBody>
          <a:bodyPr wrap="none" rtlCol="0">
            <a:spAutoFit/>
          </a:bodyPr>
          <a:lstStyle/>
          <a:p>
            <a:r>
              <a:rPr lang="en-US" dirty="0"/>
              <a:t>Dapps</a:t>
            </a:r>
          </a:p>
        </p:txBody>
      </p:sp>
    </p:spTree>
    <p:extLst>
      <p:ext uri="{BB962C8B-B14F-4D97-AF65-F5344CB8AC3E}">
        <p14:creationId xmlns:p14="http://schemas.microsoft.com/office/powerpoint/2010/main" val="2413144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4"/>
          <p:cNvSpPr txBox="1">
            <a:spLocks noGrp="1"/>
          </p:cNvSpPr>
          <p:nvPr>
            <p:ph type="body" idx="1"/>
          </p:nvPr>
        </p:nvSpPr>
        <p:spPr>
          <a:xfrm>
            <a:off x="165370" y="1206958"/>
            <a:ext cx="11447510" cy="3994463"/>
          </a:xfrm>
          <a:prstGeom prst="rect">
            <a:avLst/>
          </a:prstGeom>
          <a:noFill/>
          <a:ln>
            <a:noFill/>
          </a:ln>
        </p:spPr>
        <p:txBody>
          <a:bodyPr spcFirstLastPara="1" wrap="square" lIns="182875" tIns="45700" rIns="182875" bIns="45700" anchor="t" anchorCtr="0">
            <a:noAutofit/>
          </a:bodyPr>
          <a:lstStyle/>
          <a:p>
            <a:pPr marL="457200" marR="0" lvl="0" indent="-406400" algn="l" rtl="0">
              <a:lnSpc>
                <a:spcPct val="100000"/>
              </a:lnSpc>
              <a:spcBef>
                <a:spcPts val="0"/>
              </a:spcBef>
              <a:spcAft>
                <a:spcPts val="0"/>
              </a:spcAft>
              <a:buClr>
                <a:srgbClr val="005BBB"/>
              </a:buClr>
              <a:buSzPts val="2180"/>
              <a:buFont typeface="Arial"/>
              <a:buChar char="•"/>
            </a:pPr>
            <a:r>
              <a:rPr lang="en-US" sz="2400" dirty="0">
                <a:solidFill>
                  <a:srgbClr val="000000"/>
                </a:solidFill>
              </a:rPr>
              <a:t>A major difference is that blockchain is meant for “trusted”  peer-peer transactions.</a:t>
            </a:r>
            <a:endParaRPr sz="2400" dirty="0">
              <a:solidFill>
                <a:srgbClr val="000000"/>
              </a:solidFill>
            </a:endParaRPr>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rgbClr val="000000"/>
                </a:solidFill>
              </a:rPr>
              <a:t>It is people/participant centered.</a:t>
            </a:r>
            <a:endParaRPr sz="2400" dirty="0">
              <a:solidFill>
                <a:srgbClr val="000000"/>
              </a:solidFill>
            </a:endParaRPr>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rgbClr val="000000"/>
                </a:solidFill>
              </a:rPr>
              <a:t>It is not all about programming and application development.</a:t>
            </a:r>
            <a:endParaRPr sz="2400" dirty="0">
              <a:solidFill>
                <a:srgbClr val="000000"/>
              </a:solidFill>
            </a:endParaRPr>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rgbClr val="000000"/>
                </a:solidFill>
              </a:rPr>
              <a:t>There is a role for every one of us to play.</a:t>
            </a:r>
            <a:endParaRPr sz="2400" dirty="0">
              <a:solidFill>
                <a:srgbClr val="000000"/>
              </a:solidFill>
            </a:endParaRPr>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rgbClr val="000000"/>
                </a:solidFill>
              </a:rPr>
              <a:t>The decentralized applications are for planetary level participants.</a:t>
            </a:r>
            <a:endParaRPr sz="2400" dirty="0">
              <a:solidFill>
                <a:srgbClr val="000000"/>
              </a:solidFill>
            </a:endParaRPr>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rgbClr val="000000"/>
                </a:solidFill>
              </a:rPr>
              <a:t>The technology encompasses all business domains not just FinTech and </a:t>
            </a:r>
            <a:r>
              <a:rPr lang="en-US" sz="2400" dirty="0" err="1">
                <a:solidFill>
                  <a:srgbClr val="000000"/>
                </a:solidFill>
              </a:rPr>
              <a:t>DeFi</a:t>
            </a:r>
            <a:r>
              <a:rPr lang="en-US" sz="2400" dirty="0">
                <a:solidFill>
                  <a:srgbClr val="000000"/>
                </a:solidFill>
              </a:rPr>
              <a:t>!</a:t>
            </a:r>
            <a:endParaRPr sz="2400" dirty="0">
              <a:solidFill>
                <a:srgbClr val="000000"/>
              </a:solidFill>
            </a:endParaRPr>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rgbClr val="000000"/>
                </a:solidFill>
              </a:rPr>
              <a:t>It is like the Internet, but with a trust layer.</a:t>
            </a:r>
            <a:endParaRPr sz="2400" dirty="0">
              <a:solidFill>
                <a:srgbClr val="000000"/>
              </a:solidFill>
            </a:endParaRPr>
          </a:p>
          <a:p>
            <a:pPr marL="457200" marR="0" lvl="0" indent="-406400" algn="l" rtl="0">
              <a:lnSpc>
                <a:spcPct val="100000"/>
              </a:lnSpc>
              <a:spcBef>
                <a:spcPts val="1000"/>
              </a:spcBef>
              <a:spcAft>
                <a:spcPts val="0"/>
              </a:spcAft>
              <a:buClr>
                <a:srgbClr val="005BBB"/>
              </a:buClr>
              <a:buSzPts val="2180"/>
              <a:buFont typeface="Arial"/>
              <a:buChar char="•"/>
            </a:pPr>
            <a:r>
              <a:rPr lang="en-US" sz="2400" dirty="0">
                <a:solidFill>
                  <a:srgbClr val="000000"/>
                </a:solidFill>
              </a:rPr>
              <a:t>It will allow enterprise and people to </a:t>
            </a:r>
            <a:r>
              <a:rPr lang="en-US" sz="2400" b="1" dirty="0">
                <a:solidFill>
                  <a:srgbClr val="000000"/>
                </a:solidFill>
              </a:rPr>
              <a:t>transact </a:t>
            </a:r>
            <a:r>
              <a:rPr lang="en-US" sz="2400" dirty="0">
                <a:solidFill>
                  <a:srgbClr val="000000"/>
                </a:solidFill>
              </a:rPr>
              <a:t>across the geographical borders</a:t>
            </a:r>
            <a:r>
              <a:rPr lang="en-US" dirty="0">
                <a:solidFill>
                  <a:srgbClr val="000000"/>
                </a:solidFill>
              </a:rPr>
              <a:t>.</a:t>
            </a:r>
            <a:endParaRPr dirty="0">
              <a:solidFill>
                <a:srgbClr val="000000"/>
              </a:solidFill>
            </a:endParaRPr>
          </a:p>
        </p:txBody>
      </p:sp>
      <p:sp>
        <p:nvSpPr>
          <p:cNvPr id="499" name="Google Shape;499;p14"/>
          <p:cNvSpPr txBox="1">
            <a:spLocks noGrp="1"/>
          </p:cNvSpPr>
          <p:nvPr>
            <p:ph type="title"/>
          </p:nvPr>
        </p:nvSpPr>
        <p:spPr>
          <a:xfrm>
            <a:off x="3905515" y="75659"/>
            <a:ext cx="7193745" cy="71608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3600"/>
              <a:buFont typeface="Georgia"/>
              <a:buNone/>
            </a:pPr>
            <a:r>
              <a:rPr lang="en-US">
                <a:solidFill>
                  <a:schemeClr val="lt1"/>
                </a:solidFill>
              </a:rPr>
              <a:t>Blockchain is people centered </a:t>
            </a:r>
            <a:endParaRPr/>
          </a:p>
        </p:txBody>
      </p:sp>
      <p:pic>
        <p:nvPicPr>
          <p:cNvPr id="500" name="Google Shape;500;p14" descr="Earth globe Asia and Australia"/>
          <p:cNvPicPr preferRelativeResize="0"/>
          <p:nvPr/>
        </p:nvPicPr>
        <p:blipFill rotWithShape="1">
          <a:blip r:embed="rId3">
            <a:alphaModFix/>
          </a:blip>
          <a:srcRect/>
          <a:stretch/>
        </p:blipFill>
        <p:spPr>
          <a:xfrm>
            <a:off x="11277600" y="4621617"/>
            <a:ext cx="914400" cy="914400"/>
          </a:xfrm>
          <a:prstGeom prst="rect">
            <a:avLst/>
          </a:prstGeom>
          <a:noFill/>
          <a:ln>
            <a:noFill/>
          </a:ln>
        </p:spPr>
      </p:pic>
      <p:pic>
        <p:nvPicPr>
          <p:cNvPr id="501" name="Google Shape;501;p14" descr="Earth globe Africa and Europe"/>
          <p:cNvPicPr preferRelativeResize="0"/>
          <p:nvPr/>
        </p:nvPicPr>
        <p:blipFill rotWithShape="1">
          <a:blip r:embed="rId4">
            <a:alphaModFix/>
          </a:blip>
          <a:srcRect/>
          <a:stretch/>
        </p:blipFill>
        <p:spPr>
          <a:xfrm>
            <a:off x="9770606" y="4621617"/>
            <a:ext cx="914400" cy="914400"/>
          </a:xfrm>
          <a:prstGeom prst="rect">
            <a:avLst/>
          </a:prstGeom>
          <a:noFill/>
          <a:ln>
            <a:noFill/>
          </a:ln>
        </p:spPr>
      </p:pic>
      <p:pic>
        <p:nvPicPr>
          <p:cNvPr id="502" name="Google Shape;502;p14" descr="Earth globe Americas"/>
          <p:cNvPicPr preferRelativeResize="0"/>
          <p:nvPr/>
        </p:nvPicPr>
        <p:blipFill rotWithShape="1">
          <a:blip r:embed="rId5">
            <a:alphaModFix/>
          </a:blip>
          <a:srcRect/>
          <a:stretch/>
        </p:blipFill>
        <p:spPr>
          <a:xfrm>
            <a:off x="9036274" y="4621617"/>
            <a:ext cx="914400" cy="914400"/>
          </a:xfrm>
          <a:prstGeom prst="rect">
            <a:avLst/>
          </a:prstGeom>
          <a:noFill/>
          <a:ln>
            <a:noFill/>
          </a:ln>
        </p:spPr>
      </p:pic>
      <p:pic>
        <p:nvPicPr>
          <p:cNvPr id="503" name="Google Shape;503;p14" descr="Earth Globe   Asia"/>
          <p:cNvPicPr preferRelativeResize="0"/>
          <p:nvPr/>
        </p:nvPicPr>
        <p:blipFill rotWithShape="1">
          <a:blip r:embed="rId6">
            <a:alphaModFix/>
          </a:blip>
          <a:srcRect/>
          <a:stretch/>
        </p:blipFill>
        <p:spPr>
          <a:xfrm>
            <a:off x="10537344" y="4621617"/>
            <a:ext cx="914400" cy="9144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AD3C07-040F-ED45-B964-7B0C496BA654}"/>
              </a:ext>
            </a:extLst>
          </p:cNvPr>
          <p:cNvSpPr>
            <a:spLocks noGrp="1"/>
          </p:cNvSpPr>
          <p:nvPr>
            <p:ph type="body" idx="1"/>
          </p:nvPr>
        </p:nvSpPr>
        <p:spPr>
          <a:xfrm>
            <a:off x="591072" y="1384808"/>
            <a:ext cx="8557757" cy="3732425"/>
          </a:xfrm>
        </p:spPr>
        <p:txBody>
          <a:bodyPr/>
          <a:lstStyle/>
          <a:p>
            <a:r>
              <a:rPr lang="en-US" sz="2400" dirty="0">
                <a:solidFill>
                  <a:srgbClr val="000000"/>
                </a:solidFill>
              </a:rPr>
              <a:t>Upstream AI processes can inform what </a:t>
            </a:r>
            <a:r>
              <a:rPr lang="en-US" sz="2400" dirty="0" err="1">
                <a:solidFill>
                  <a:srgbClr val="000000"/>
                </a:solidFill>
              </a:rPr>
              <a:t>Txs</a:t>
            </a:r>
            <a:r>
              <a:rPr lang="en-US" sz="2400" dirty="0">
                <a:solidFill>
                  <a:srgbClr val="000000"/>
                </a:solidFill>
              </a:rPr>
              <a:t> can you initiate.</a:t>
            </a:r>
          </a:p>
          <a:p>
            <a:r>
              <a:rPr lang="en-US" sz="2400" dirty="0">
                <a:solidFill>
                  <a:srgbClr val="000000"/>
                </a:solidFill>
              </a:rPr>
              <a:t>Blockchain </a:t>
            </a:r>
            <a:r>
              <a:rPr lang="en-US" sz="2400" dirty="0" err="1">
                <a:solidFill>
                  <a:srgbClr val="000000"/>
                </a:solidFill>
              </a:rPr>
              <a:t>Txs</a:t>
            </a:r>
            <a:r>
              <a:rPr lang="en-US" sz="2400" dirty="0">
                <a:solidFill>
                  <a:srgbClr val="000000"/>
                </a:solidFill>
              </a:rPr>
              <a:t>.</a:t>
            </a:r>
          </a:p>
          <a:p>
            <a:r>
              <a:rPr lang="en-US" sz="2400" dirty="0">
                <a:solidFill>
                  <a:srgbClr val="000000"/>
                </a:solidFill>
              </a:rPr>
              <a:t>Downstream analysis on the blockchain </a:t>
            </a:r>
            <a:r>
              <a:rPr lang="en-US" sz="2400" dirty="0" err="1">
                <a:solidFill>
                  <a:srgbClr val="000000"/>
                </a:solidFill>
              </a:rPr>
              <a:t>Txs</a:t>
            </a:r>
            <a:r>
              <a:rPr lang="en-US" sz="2400" dirty="0">
                <a:solidFill>
                  <a:srgbClr val="000000"/>
                </a:solidFill>
              </a:rPr>
              <a:t> to gather intelligence</a:t>
            </a:r>
            <a:r>
              <a:rPr lang="en-US" dirty="0"/>
              <a:t>.</a:t>
            </a:r>
          </a:p>
        </p:txBody>
      </p:sp>
      <p:sp>
        <p:nvSpPr>
          <p:cNvPr id="3" name="Title 2">
            <a:extLst>
              <a:ext uri="{FF2B5EF4-FFF2-40B4-BE49-F238E27FC236}">
                <a16:creationId xmlns:a16="http://schemas.microsoft.com/office/drawing/2014/main" id="{CEC20387-534A-CF41-ADA9-1EDF8F828034}"/>
              </a:ext>
            </a:extLst>
          </p:cNvPr>
          <p:cNvSpPr>
            <a:spLocks noGrp="1"/>
          </p:cNvSpPr>
          <p:nvPr>
            <p:ph type="title"/>
          </p:nvPr>
        </p:nvSpPr>
        <p:spPr>
          <a:xfrm>
            <a:off x="3394717" y="80336"/>
            <a:ext cx="9155423" cy="716084"/>
          </a:xfrm>
        </p:spPr>
        <p:txBody>
          <a:bodyPr/>
          <a:lstStyle/>
          <a:p>
            <a:r>
              <a:rPr lang="en-US" sz="3200" dirty="0">
                <a:solidFill>
                  <a:schemeClr val="bg1"/>
                </a:solidFill>
              </a:rPr>
              <a:t>Relating blockchain to artificial intelligence (AI)</a:t>
            </a:r>
          </a:p>
        </p:txBody>
      </p:sp>
      <p:sp>
        <p:nvSpPr>
          <p:cNvPr id="12" name="TextBox 11">
            <a:extLst>
              <a:ext uri="{FF2B5EF4-FFF2-40B4-BE49-F238E27FC236}">
                <a16:creationId xmlns:a16="http://schemas.microsoft.com/office/drawing/2014/main" id="{FE2BE7C8-4C67-DE47-9149-0E4A383B6671}"/>
              </a:ext>
            </a:extLst>
          </p:cNvPr>
          <p:cNvSpPr txBox="1"/>
          <p:nvPr/>
        </p:nvSpPr>
        <p:spPr>
          <a:xfrm>
            <a:off x="3955551" y="5537200"/>
            <a:ext cx="5497018" cy="307777"/>
          </a:xfrm>
          <a:prstGeom prst="rect">
            <a:avLst/>
          </a:prstGeom>
          <a:noFill/>
        </p:spPr>
        <p:txBody>
          <a:bodyPr wrap="none" rtlCol="0">
            <a:spAutoFit/>
          </a:bodyPr>
          <a:lstStyle/>
          <a:p>
            <a:r>
              <a:rPr lang="en-US" dirty="0"/>
              <a:t>Blockchain </a:t>
            </a:r>
            <a:r>
              <a:rPr lang="en-US" dirty="0" err="1"/>
              <a:t>Txs</a:t>
            </a:r>
            <a:r>
              <a:rPr lang="en-US" dirty="0"/>
              <a:t> provide gold mine of data for intelligence gathering.</a:t>
            </a:r>
          </a:p>
        </p:txBody>
      </p:sp>
      <p:sp>
        <p:nvSpPr>
          <p:cNvPr id="13" name="Can 12">
            <a:extLst>
              <a:ext uri="{FF2B5EF4-FFF2-40B4-BE49-F238E27FC236}">
                <a16:creationId xmlns:a16="http://schemas.microsoft.com/office/drawing/2014/main" id="{1D3C94AC-3AEB-A943-BFF0-6EBF90D5CF74}"/>
              </a:ext>
            </a:extLst>
          </p:cNvPr>
          <p:cNvSpPr/>
          <p:nvPr/>
        </p:nvSpPr>
        <p:spPr>
          <a:xfrm rot="5400000">
            <a:off x="5469226" y="1928096"/>
            <a:ext cx="716084" cy="5325348"/>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9AC6DF9-BA86-B741-9CAC-6B7F5D6E56FB}"/>
              </a:ext>
            </a:extLst>
          </p:cNvPr>
          <p:cNvSpPr txBox="1"/>
          <p:nvPr/>
        </p:nvSpPr>
        <p:spPr>
          <a:xfrm>
            <a:off x="4869951" y="4551452"/>
            <a:ext cx="2066591" cy="307777"/>
          </a:xfrm>
          <a:prstGeom prst="rect">
            <a:avLst/>
          </a:prstGeom>
          <a:noFill/>
        </p:spPr>
        <p:txBody>
          <a:bodyPr wrap="none" rtlCol="0">
            <a:spAutoFit/>
          </a:bodyPr>
          <a:lstStyle/>
          <a:p>
            <a:r>
              <a:rPr lang="en-US" dirty="0"/>
              <a:t>Blockchain transactions</a:t>
            </a:r>
          </a:p>
        </p:txBody>
      </p:sp>
      <p:sp>
        <p:nvSpPr>
          <p:cNvPr id="15" name="TextBox 14">
            <a:extLst>
              <a:ext uri="{FF2B5EF4-FFF2-40B4-BE49-F238E27FC236}">
                <a16:creationId xmlns:a16="http://schemas.microsoft.com/office/drawing/2014/main" id="{3316BE1F-1D69-BC40-B862-38D07B89539C}"/>
              </a:ext>
            </a:extLst>
          </p:cNvPr>
          <p:cNvSpPr txBox="1"/>
          <p:nvPr/>
        </p:nvSpPr>
        <p:spPr>
          <a:xfrm>
            <a:off x="1016737" y="3879633"/>
            <a:ext cx="1694695" cy="307777"/>
          </a:xfrm>
          <a:prstGeom prst="rect">
            <a:avLst/>
          </a:prstGeom>
          <a:noFill/>
        </p:spPr>
        <p:txBody>
          <a:bodyPr wrap="none" rtlCol="0">
            <a:spAutoFit/>
          </a:bodyPr>
          <a:lstStyle/>
          <a:p>
            <a:r>
              <a:rPr lang="en-US" dirty="0"/>
              <a:t>To do or not to do?</a:t>
            </a:r>
          </a:p>
        </p:txBody>
      </p:sp>
      <p:sp>
        <p:nvSpPr>
          <p:cNvPr id="16" name="TextBox 15">
            <a:extLst>
              <a:ext uri="{FF2B5EF4-FFF2-40B4-BE49-F238E27FC236}">
                <a16:creationId xmlns:a16="http://schemas.microsoft.com/office/drawing/2014/main" id="{6FC17C8B-7F11-1F4B-B0FD-7707023CFAD9}"/>
              </a:ext>
            </a:extLst>
          </p:cNvPr>
          <p:cNvSpPr txBox="1"/>
          <p:nvPr/>
        </p:nvSpPr>
        <p:spPr>
          <a:xfrm>
            <a:off x="8515550" y="3743851"/>
            <a:ext cx="2117887" cy="307777"/>
          </a:xfrm>
          <a:prstGeom prst="rect">
            <a:avLst/>
          </a:prstGeom>
          <a:noFill/>
        </p:spPr>
        <p:txBody>
          <a:bodyPr wrap="none" rtlCol="0">
            <a:spAutoFit/>
          </a:bodyPr>
          <a:lstStyle/>
          <a:p>
            <a:r>
              <a:rPr lang="en-US" dirty="0"/>
              <a:t>What’s happening here?</a:t>
            </a:r>
          </a:p>
        </p:txBody>
      </p:sp>
      <p:cxnSp>
        <p:nvCxnSpPr>
          <p:cNvPr id="18" name="Curved Connector 17">
            <a:extLst>
              <a:ext uri="{FF2B5EF4-FFF2-40B4-BE49-F238E27FC236}">
                <a16:creationId xmlns:a16="http://schemas.microsoft.com/office/drawing/2014/main" id="{604A03E2-6AE2-D340-9246-D27B4FAE7CC7}"/>
              </a:ext>
            </a:extLst>
          </p:cNvPr>
          <p:cNvCxnSpPr>
            <a:cxnSpLocks/>
            <a:stCxn id="16" idx="2"/>
            <a:endCxn id="23" idx="3"/>
          </p:cNvCxnSpPr>
          <p:nvPr/>
        </p:nvCxnSpPr>
        <p:spPr>
          <a:xfrm rot="5400000">
            <a:off x="8518023" y="3534299"/>
            <a:ext cx="539142" cy="1573800"/>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urved Connector 19">
            <a:extLst>
              <a:ext uri="{FF2B5EF4-FFF2-40B4-BE49-F238E27FC236}">
                <a16:creationId xmlns:a16="http://schemas.microsoft.com/office/drawing/2014/main" id="{F7A63F93-434E-A742-954D-71E26DB87E7B}"/>
              </a:ext>
            </a:extLst>
          </p:cNvPr>
          <p:cNvCxnSpPr>
            <a:stCxn id="15" idx="2"/>
          </p:cNvCxnSpPr>
          <p:nvPr/>
        </p:nvCxnSpPr>
        <p:spPr>
          <a:xfrm rot="16200000" flipH="1">
            <a:off x="2399913" y="3651582"/>
            <a:ext cx="403360" cy="147501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B078359-CE3E-7145-8BAE-51D1A5C32AC2}"/>
              </a:ext>
            </a:extLst>
          </p:cNvPr>
          <p:cNvSpPr txBox="1"/>
          <p:nvPr/>
        </p:nvSpPr>
        <p:spPr>
          <a:xfrm>
            <a:off x="3394717" y="4436881"/>
            <a:ext cx="473206" cy="307777"/>
          </a:xfrm>
          <a:prstGeom prst="rect">
            <a:avLst/>
          </a:prstGeom>
          <a:solidFill>
            <a:srgbClr val="FFC000"/>
          </a:solidFill>
        </p:spPr>
        <p:txBody>
          <a:bodyPr wrap="none" rtlCol="0">
            <a:spAutoFit/>
          </a:bodyPr>
          <a:lstStyle/>
          <a:p>
            <a:r>
              <a:rPr lang="en-US" dirty="0" err="1"/>
              <a:t>Txs</a:t>
            </a:r>
            <a:endParaRPr lang="en-US" dirty="0"/>
          </a:p>
        </p:txBody>
      </p:sp>
      <p:sp>
        <p:nvSpPr>
          <p:cNvPr id="23" name="TextBox 22">
            <a:extLst>
              <a:ext uri="{FF2B5EF4-FFF2-40B4-BE49-F238E27FC236}">
                <a16:creationId xmlns:a16="http://schemas.microsoft.com/office/drawing/2014/main" id="{8CAEB558-C450-C042-9DAB-E068183AD1B0}"/>
              </a:ext>
            </a:extLst>
          </p:cNvPr>
          <p:cNvSpPr txBox="1"/>
          <p:nvPr/>
        </p:nvSpPr>
        <p:spPr>
          <a:xfrm>
            <a:off x="7527488" y="4436881"/>
            <a:ext cx="473206" cy="307777"/>
          </a:xfrm>
          <a:prstGeom prst="rect">
            <a:avLst/>
          </a:prstGeom>
          <a:solidFill>
            <a:srgbClr val="92D050"/>
          </a:solidFill>
        </p:spPr>
        <p:txBody>
          <a:bodyPr wrap="none" rtlCol="0">
            <a:spAutoFit/>
          </a:bodyPr>
          <a:lstStyle/>
          <a:p>
            <a:r>
              <a:rPr lang="en-US" dirty="0" err="1"/>
              <a:t>Txs</a:t>
            </a:r>
            <a:endParaRPr lang="en-US" dirty="0"/>
          </a:p>
        </p:txBody>
      </p:sp>
      <p:sp>
        <p:nvSpPr>
          <p:cNvPr id="25" name="TextBox 24">
            <a:extLst>
              <a:ext uri="{FF2B5EF4-FFF2-40B4-BE49-F238E27FC236}">
                <a16:creationId xmlns:a16="http://schemas.microsoft.com/office/drawing/2014/main" id="{DCB87AC8-C9EA-2644-B0F7-BEFEC3E8F515}"/>
              </a:ext>
            </a:extLst>
          </p:cNvPr>
          <p:cNvSpPr txBox="1"/>
          <p:nvPr/>
        </p:nvSpPr>
        <p:spPr>
          <a:xfrm>
            <a:off x="9574493" y="5044611"/>
            <a:ext cx="2432076" cy="307777"/>
          </a:xfrm>
          <a:prstGeom prst="rect">
            <a:avLst/>
          </a:prstGeom>
          <a:solidFill>
            <a:srgbClr val="FFC000"/>
          </a:solidFill>
        </p:spPr>
        <p:txBody>
          <a:bodyPr wrap="none" rtlCol="0">
            <a:spAutoFit/>
          </a:bodyPr>
          <a:lstStyle/>
          <a:p>
            <a:r>
              <a:rPr lang="en-US" dirty="0"/>
              <a:t>Ongoing project of </a:t>
            </a:r>
            <a:r>
              <a:rPr lang="en-US" dirty="0" err="1"/>
              <a:t>ThinkLab</a:t>
            </a:r>
            <a:endParaRPr lang="en-US" dirty="0"/>
          </a:p>
        </p:txBody>
      </p:sp>
      <p:cxnSp>
        <p:nvCxnSpPr>
          <p:cNvPr id="27" name="Curved Connector 26">
            <a:extLst>
              <a:ext uri="{FF2B5EF4-FFF2-40B4-BE49-F238E27FC236}">
                <a16:creationId xmlns:a16="http://schemas.microsoft.com/office/drawing/2014/main" id="{4C046956-C3E9-A549-AEFE-0F9996021530}"/>
              </a:ext>
            </a:extLst>
          </p:cNvPr>
          <p:cNvCxnSpPr>
            <a:cxnSpLocks/>
            <a:stCxn id="25" idx="0"/>
            <a:endCxn id="16" idx="3"/>
          </p:cNvCxnSpPr>
          <p:nvPr/>
        </p:nvCxnSpPr>
        <p:spPr>
          <a:xfrm rot="16200000" flipV="1">
            <a:off x="10138549" y="4392629"/>
            <a:ext cx="1146871" cy="15709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311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9C2DED-26FA-534B-997B-071655F3A9E1}"/>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3B5CFF3-D18A-0A4A-9763-809E818DB94B}"/>
              </a:ext>
            </a:extLst>
          </p:cNvPr>
          <p:cNvSpPr>
            <a:spLocks noGrp="1"/>
          </p:cNvSpPr>
          <p:nvPr>
            <p:ph type="title"/>
          </p:nvPr>
        </p:nvSpPr>
        <p:spPr>
          <a:xfrm>
            <a:off x="3980488" y="77901"/>
            <a:ext cx="6910119" cy="716084"/>
          </a:xfrm>
        </p:spPr>
        <p:txBody>
          <a:bodyPr/>
          <a:lstStyle/>
          <a:p>
            <a:r>
              <a:rPr lang="en-US" dirty="0">
                <a:solidFill>
                  <a:schemeClr val="bg1"/>
                </a:solidFill>
              </a:rPr>
              <a:t>A peek into blockchain </a:t>
            </a:r>
            <a:r>
              <a:rPr lang="en-US" dirty="0" err="1">
                <a:solidFill>
                  <a:schemeClr val="bg1"/>
                </a:solidFill>
              </a:rPr>
              <a:t>Txs</a:t>
            </a:r>
            <a:r>
              <a:rPr lang="en-US" dirty="0">
                <a:solidFill>
                  <a:schemeClr val="bg1"/>
                </a:solidFill>
              </a:rPr>
              <a:t>.</a:t>
            </a:r>
          </a:p>
        </p:txBody>
      </p:sp>
      <p:pic>
        <p:nvPicPr>
          <p:cNvPr id="5" name="Picture 4">
            <a:extLst>
              <a:ext uri="{FF2B5EF4-FFF2-40B4-BE49-F238E27FC236}">
                <a16:creationId xmlns:a16="http://schemas.microsoft.com/office/drawing/2014/main" id="{301434F5-0AD4-D449-92C4-7C572033EC07}"/>
              </a:ext>
            </a:extLst>
          </p:cNvPr>
          <p:cNvPicPr>
            <a:picLocks noChangeAspect="1"/>
          </p:cNvPicPr>
          <p:nvPr/>
        </p:nvPicPr>
        <p:blipFill>
          <a:blip r:embed="rId2"/>
          <a:stretch>
            <a:fillRect/>
          </a:stretch>
        </p:blipFill>
        <p:spPr>
          <a:xfrm>
            <a:off x="453912" y="1310679"/>
            <a:ext cx="9983056" cy="5481898"/>
          </a:xfrm>
          <a:prstGeom prst="rect">
            <a:avLst/>
          </a:prstGeom>
        </p:spPr>
      </p:pic>
      <p:sp>
        <p:nvSpPr>
          <p:cNvPr id="6" name="TextBox 5">
            <a:extLst>
              <a:ext uri="{FF2B5EF4-FFF2-40B4-BE49-F238E27FC236}">
                <a16:creationId xmlns:a16="http://schemas.microsoft.com/office/drawing/2014/main" id="{A00CF2DB-20F3-7742-A985-DC7766006CD0}"/>
              </a:ext>
            </a:extLst>
          </p:cNvPr>
          <p:cNvSpPr txBox="1"/>
          <p:nvPr/>
        </p:nvSpPr>
        <p:spPr>
          <a:xfrm>
            <a:off x="9920224" y="873303"/>
            <a:ext cx="2271776" cy="523220"/>
          </a:xfrm>
          <a:prstGeom prst="rect">
            <a:avLst/>
          </a:prstGeom>
          <a:noFill/>
        </p:spPr>
        <p:txBody>
          <a:bodyPr wrap="none" rtlCol="0">
            <a:spAutoFit/>
          </a:bodyPr>
          <a:lstStyle/>
          <a:p>
            <a:r>
              <a:rPr lang="en-US" dirty="0"/>
              <a:t>We can also break down </a:t>
            </a:r>
          </a:p>
          <a:p>
            <a:r>
              <a:rPr lang="en-US" dirty="0"/>
              <a:t>the parameters of the </a:t>
            </a:r>
            <a:r>
              <a:rPr lang="en-US" dirty="0" err="1"/>
              <a:t>Txs</a:t>
            </a:r>
            <a:r>
              <a:rPr lang="en-US" dirty="0"/>
              <a:t>.</a:t>
            </a:r>
          </a:p>
        </p:txBody>
      </p:sp>
      <p:cxnSp>
        <p:nvCxnSpPr>
          <p:cNvPr id="8" name="Curved Connector 7">
            <a:extLst>
              <a:ext uri="{FF2B5EF4-FFF2-40B4-BE49-F238E27FC236}">
                <a16:creationId xmlns:a16="http://schemas.microsoft.com/office/drawing/2014/main" id="{0081E241-992E-FC4A-9CD6-DD362A54BC71}"/>
              </a:ext>
            </a:extLst>
          </p:cNvPr>
          <p:cNvCxnSpPr>
            <a:stCxn id="6" idx="2"/>
          </p:cNvCxnSpPr>
          <p:nvPr/>
        </p:nvCxnSpPr>
        <p:spPr>
          <a:xfrm rot="5400000">
            <a:off x="10147399" y="1276702"/>
            <a:ext cx="788893" cy="102853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580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8FA9D7-4B50-A347-83B1-DAA79C024131}"/>
              </a:ext>
            </a:extLst>
          </p:cNvPr>
          <p:cNvSpPr>
            <a:spLocks noGrp="1"/>
          </p:cNvSpPr>
          <p:nvPr>
            <p:ph type="body" idx="1"/>
          </p:nvPr>
        </p:nvSpPr>
        <p:spPr/>
        <p:txBody>
          <a:bodyPr/>
          <a:lstStyle/>
          <a:p>
            <a:pPr marL="90170" indent="0">
              <a:buNone/>
            </a:pPr>
            <a:endParaRPr lang="en-US" dirty="0"/>
          </a:p>
        </p:txBody>
      </p:sp>
      <p:pic>
        <p:nvPicPr>
          <p:cNvPr id="5" name="Picture 4">
            <a:extLst>
              <a:ext uri="{FF2B5EF4-FFF2-40B4-BE49-F238E27FC236}">
                <a16:creationId xmlns:a16="http://schemas.microsoft.com/office/drawing/2014/main" id="{F5838C47-A253-5C47-855E-04356FB3FA1D}"/>
              </a:ext>
            </a:extLst>
          </p:cNvPr>
          <p:cNvPicPr>
            <a:picLocks noChangeAspect="1"/>
          </p:cNvPicPr>
          <p:nvPr/>
        </p:nvPicPr>
        <p:blipFill>
          <a:blip r:embed="rId2"/>
          <a:stretch>
            <a:fillRect/>
          </a:stretch>
        </p:blipFill>
        <p:spPr>
          <a:xfrm>
            <a:off x="151540" y="1062691"/>
            <a:ext cx="9156847" cy="5526027"/>
          </a:xfrm>
          <a:prstGeom prst="rect">
            <a:avLst/>
          </a:prstGeom>
        </p:spPr>
      </p:pic>
    </p:spTree>
    <p:extLst>
      <p:ext uri="{BB962C8B-B14F-4D97-AF65-F5344CB8AC3E}">
        <p14:creationId xmlns:p14="http://schemas.microsoft.com/office/powerpoint/2010/main" val="4130773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28"/>
          <p:cNvSpPr txBox="1">
            <a:spLocks noGrp="1"/>
          </p:cNvSpPr>
          <p:nvPr>
            <p:ph type="body" idx="1"/>
          </p:nvPr>
        </p:nvSpPr>
        <p:spPr>
          <a:xfrm>
            <a:off x="547472" y="1109800"/>
            <a:ext cx="10928761" cy="5612014"/>
          </a:xfrm>
          <a:prstGeom prst="rect">
            <a:avLst/>
          </a:prstGeom>
          <a:noFill/>
          <a:ln>
            <a:noFill/>
          </a:ln>
        </p:spPr>
        <p:txBody>
          <a:bodyPr spcFirstLastPara="1" wrap="square" lIns="182875" tIns="45700" rIns="182875" bIns="45700" anchor="t" anchorCtr="0">
            <a:noAutofit/>
          </a:bodyPr>
          <a:lstStyle/>
          <a:p>
            <a:pPr marL="457200" marR="0" lvl="0" indent="-406400" algn="l" rtl="0">
              <a:lnSpc>
                <a:spcPct val="100000"/>
              </a:lnSpc>
              <a:spcBef>
                <a:spcPts val="1000"/>
              </a:spcBef>
              <a:spcAft>
                <a:spcPts val="0"/>
              </a:spcAft>
              <a:buClr>
                <a:srgbClr val="005BBB"/>
              </a:buClr>
              <a:buSzPts val="2180"/>
              <a:buFont typeface="Arial"/>
              <a:buChar char="•"/>
            </a:pPr>
            <a:r>
              <a:rPr lang="en-US" sz="2400" dirty="0"/>
              <a:t>I have written a book on Dapps or decentralized application development.</a:t>
            </a:r>
          </a:p>
          <a:p>
            <a:pPr marL="457200" marR="0" lvl="0" indent="-406400" algn="l" rtl="0">
              <a:lnSpc>
                <a:spcPct val="100000"/>
              </a:lnSpc>
              <a:spcBef>
                <a:spcPts val="1000"/>
              </a:spcBef>
              <a:spcAft>
                <a:spcPts val="0"/>
              </a:spcAft>
              <a:buClr>
                <a:srgbClr val="005BBB"/>
              </a:buClr>
              <a:buSzPts val="2180"/>
              <a:buFont typeface="Arial"/>
              <a:buChar char="•"/>
            </a:pPr>
            <a:r>
              <a:rPr lang="en-US" sz="2400" dirty="0"/>
              <a:t>It features six Dapps: Not only for developers but also for other though leaders:</a:t>
            </a:r>
            <a:endParaRPr sz="2400" dirty="0"/>
          </a:p>
          <a:p>
            <a:pPr marL="914388" lvl="1" indent="-457199" algn="l" rtl="0">
              <a:lnSpc>
                <a:spcPct val="100000"/>
              </a:lnSpc>
              <a:spcBef>
                <a:spcPts val="500"/>
              </a:spcBef>
              <a:spcAft>
                <a:spcPts val="0"/>
              </a:spcAft>
              <a:buSzPts val="2000"/>
              <a:buFont typeface="Arial"/>
              <a:buAutoNum type="arabicPeriod"/>
            </a:pPr>
            <a:r>
              <a:rPr lang="en-US" sz="2400" dirty="0">
                <a:solidFill>
                  <a:srgbClr val="00448C"/>
                </a:solidFill>
              </a:rPr>
              <a:t>Digital democracy</a:t>
            </a:r>
            <a:endParaRPr sz="2400" dirty="0"/>
          </a:p>
          <a:p>
            <a:pPr marL="914388" lvl="1" indent="-457199" algn="l" rtl="0">
              <a:lnSpc>
                <a:spcPct val="100000"/>
              </a:lnSpc>
              <a:spcBef>
                <a:spcPts val="500"/>
              </a:spcBef>
              <a:spcAft>
                <a:spcPts val="0"/>
              </a:spcAft>
              <a:buSzPts val="2000"/>
              <a:buFont typeface="Arial"/>
              <a:buAutoNum type="arabicPeriod"/>
            </a:pPr>
            <a:r>
              <a:rPr lang="en-US" sz="2400" dirty="0">
                <a:solidFill>
                  <a:srgbClr val="00448C"/>
                </a:solidFill>
              </a:rPr>
              <a:t>Blind auction (decentralized auction platform)</a:t>
            </a:r>
            <a:endParaRPr sz="2400" dirty="0"/>
          </a:p>
          <a:p>
            <a:pPr marL="914388" lvl="1" indent="-457199" algn="l" rtl="0">
              <a:lnSpc>
                <a:spcPct val="100000"/>
              </a:lnSpc>
              <a:spcBef>
                <a:spcPts val="500"/>
              </a:spcBef>
              <a:spcAft>
                <a:spcPts val="0"/>
              </a:spcAft>
              <a:buSzPts val="2000"/>
              <a:buFont typeface="Arial"/>
              <a:buAutoNum type="arabicPeriod"/>
            </a:pPr>
            <a:r>
              <a:rPr lang="en-US" sz="2400" dirty="0">
                <a:solidFill>
                  <a:srgbClr val="00448C"/>
                </a:solidFill>
              </a:rPr>
              <a:t>Airline consortium (Marketplace for seats)</a:t>
            </a:r>
            <a:endParaRPr sz="2400" dirty="0"/>
          </a:p>
          <a:p>
            <a:pPr marL="914388" lvl="1" indent="-457199" algn="l" rtl="0">
              <a:lnSpc>
                <a:spcPct val="100000"/>
              </a:lnSpc>
              <a:spcBef>
                <a:spcPts val="500"/>
              </a:spcBef>
              <a:spcAft>
                <a:spcPts val="0"/>
              </a:spcAft>
              <a:buSzPts val="2000"/>
              <a:buFont typeface="Arial"/>
              <a:buAutoNum type="arabicPeriod"/>
            </a:pPr>
            <a:r>
              <a:rPr lang="en-US" sz="2400" dirty="0">
                <a:solidFill>
                  <a:srgbClr val="00448C"/>
                </a:solidFill>
              </a:rPr>
              <a:t>Micropayment channel (for planetary level operations)</a:t>
            </a:r>
            <a:endParaRPr sz="2400" dirty="0"/>
          </a:p>
          <a:p>
            <a:pPr marL="914388" lvl="1" indent="-457199" algn="l" rtl="0">
              <a:lnSpc>
                <a:spcPct val="100000"/>
              </a:lnSpc>
              <a:spcBef>
                <a:spcPts val="500"/>
              </a:spcBef>
              <a:spcAft>
                <a:spcPts val="0"/>
              </a:spcAft>
              <a:buSzPts val="2000"/>
              <a:buFont typeface="Arial"/>
              <a:buAutoNum type="arabicPeriod"/>
            </a:pPr>
            <a:r>
              <a:rPr lang="en-US" sz="2400" dirty="0">
                <a:solidFill>
                  <a:srgbClr val="00448C"/>
                </a:solidFill>
              </a:rPr>
              <a:t>Tokenization of assets (for global trade)</a:t>
            </a:r>
            <a:endParaRPr sz="2400" dirty="0"/>
          </a:p>
          <a:p>
            <a:pPr marL="914388" lvl="1" indent="-457199" algn="l" rtl="0">
              <a:lnSpc>
                <a:spcPct val="100000"/>
              </a:lnSpc>
              <a:spcBef>
                <a:spcPts val="500"/>
              </a:spcBef>
              <a:spcAft>
                <a:spcPts val="0"/>
              </a:spcAft>
              <a:buSzPts val="2000"/>
              <a:buFont typeface="Arial"/>
              <a:buAutoNum type="arabicPeriod"/>
            </a:pPr>
            <a:r>
              <a:rPr lang="en-US" sz="2400" dirty="0">
                <a:solidFill>
                  <a:srgbClr val="00448C"/>
                </a:solidFill>
              </a:rPr>
              <a:t>Educational credentialing (counting education from various sources)</a:t>
            </a:r>
            <a:endParaRPr sz="2400" dirty="0"/>
          </a:p>
          <a:p>
            <a:pPr marL="457200" marR="0" lvl="0" indent="-406400" algn="l" rtl="0">
              <a:lnSpc>
                <a:spcPct val="100000"/>
              </a:lnSpc>
              <a:spcBef>
                <a:spcPts val="1000"/>
              </a:spcBef>
              <a:spcAft>
                <a:spcPts val="0"/>
              </a:spcAft>
              <a:buClr>
                <a:srgbClr val="005BBB"/>
              </a:buClr>
              <a:buSzPts val="2180"/>
              <a:buFont typeface="Arial"/>
              <a:buChar char="•"/>
            </a:pPr>
            <a:r>
              <a:rPr lang="en-US" sz="2400" dirty="0"/>
              <a:t>More 150 figures explaining the various concepts</a:t>
            </a:r>
            <a:endParaRPr sz="2400" dirty="0"/>
          </a:p>
        </p:txBody>
      </p:sp>
      <p:sp>
        <p:nvSpPr>
          <p:cNvPr id="592" name="Google Shape;592;p28"/>
          <p:cNvSpPr txBox="1">
            <a:spLocks noGrp="1"/>
          </p:cNvSpPr>
          <p:nvPr>
            <p:ph type="title"/>
          </p:nvPr>
        </p:nvSpPr>
        <p:spPr>
          <a:xfrm>
            <a:off x="3440430" y="136186"/>
            <a:ext cx="8298180" cy="521531"/>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lt1"/>
              </a:buClr>
              <a:buSzPts val="3200"/>
              <a:buFont typeface="Georgia"/>
              <a:buNone/>
            </a:pPr>
            <a:r>
              <a:rPr lang="en-US" sz="3200" dirty="0">
                <a:solidFill>
                  <a:schemeClr val="lt1"/>
                </a:solidFill>
              </a:rPr>
              <a:t>More information: Blockchain in action</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29"/>
          <p:cNvSpPr txBox="1">
            <a:spLocks noGrp="1"/>
          </p:cNvSpPr>
          <p:nvPr>
            <p:ph type="title" idx="4294967295"/>
          </p:nvPr>
        </p:nvSpPr>
        <p:spPr>
          <a:xfrm>
            <a:off x="4459288" y="90488"/>
            <a:ext cx="7732712" cy="755650"/>
          </a:xfrm>
          <a:prstGeom prst="rect">
            <a:avLst/>
          </a:prstGeom>
          <a:noFill/>
          <a:ln>
            <a:noFill/>
          </a:ln>
        </p:spPr>
        <p:txBody>
          <a:bodyPr spcFirstLastPara="1" wrap="square" lIns="121900" tIns="121900" rIns="121900" bIns="121900" anchor="b" anchorCtr="0">
            <a:noAutofit/>
          </a:bodyPr>
          <a:lstStyle/>
          <a:p>
            <a:pPr marL="0" marR="0" lvl="0" indent="0" algn="l" rtl="0">
              <a:lnSpc>
                <a:spcPct val="90000"/>
              </a:lnSpc>
              <a:spcBef>
                <a:spcPts val="0"/>
              </a:spcBef>
              <a:spcAft>
                <a:spcPts val="0"/>
              </a:spcAft>
              <a:buClr>
                <a:schemeClr val="lt1"/>
              </a:buClr>
              <a:buSzPts val="3200"/>
              <a:buFont typeface="Calibri"/>
              <a:buNone/>
            </a:pPr>
            <a:r>
              <a:rPr lang="en-US" sz="4000" b="0" i="0" u="none" strike="noStrike" cap="none">
                <a:solidFill>
                  <a:schemeClr val="lt1"/>
                </a:solidFill>
                <a:latin typeface="Calibri"/>
                <a:ea typeface="Calibri"/>
                <a:cs typeface="Calibri"/>
                <a:sym typeface="Calibri"/>
              </a:rPr>
              <a:t>Summary</a:t>
            </a:r>
            <a:endParaRPr sz="4000"/>
          </a:p>
        </p:txBody>
      </p:sp>
      <p:sp>
        <p:nvSpPr>
          <p:cNvPr id="598" name="Google Shape;598;p29"/>
          <p:cNvSpPr txBox="1">
            <a:spLocks noGrp="1"/>
          </p:cNvSpPr>
          <p:nvPr>
            <p:ph type="body" idx="4294967295"/>
          </p:nvPr>
        </p:nvSpPr>
        <p:spPr>
          <a:xfrm>
            <a:off x="0" y="846138"/>
            <a:ext cx="11823781" cy="6011862"/>
          </a:xfrm>
          <a:prstGeom prst="rect">
            <a:avLst/>
          </a:prstGeom>
          <a:noFill/>
          <a:ln>
            <a:noFill/>
          </a:ln>
        </p:spPr>
        <p:txBody>
          <a:bodyPr spcFirstLastPara="1" wrap="square" lIns="121900" tIns="121900" rIns="121900" bIns="121900" anchor="t" anchorCtr="0">
            <a:noAutofit/>
          </a:bodyPr>
          <a:lstStyle/>
          <a:p>
            <a:pPr marL="285750" marR="0" lvl="0" indent="-285750" algn="l" rtl="0">
              <a:lnSpc>
                <a:spcPct val="150000"/>
              </a:lnSpc>
              <a:spcBef>
                <a:spcPts val="0"/>
              </a:spcBef>
              <a:spcAft>
                <a:spcPts val="0"/>
              </a:spcAft>
              <a:buClr>
                <a:schemeClr val="dk2"/>
              </a:buClr>
              <a:buSzPts val="2400"/>
              <a:buFont typeface="Arial"/>
              <a:buChar char="•"/>
            </a:pPr>
            <a:r>
              <a:rPr lang="en-US" b="0" i="0" u="none" strike="noStrike" cap="none" dirty="0">
                <a:solidFill>
                  <a:srgbClr val="000408"/>
                </a:solidFill>
                <a:latin typeface="Arial"/>
                <a:ea typeface="Arial"/>
                <a:cs typeface="Arial"/>
                <a:sym typeface="Arial"/>
              </a:rPr>
              <a:t>We </a:t>
            </a:r>
            <a:r>
              <a:rPr lang="en-US" dirty="0">
                <a:solidFill>
                  <a:srgbClr val="000408"/>
                </a:solidFill>
              </a:rPr>
              <a:t>learned about: (</a:t>
            </a:r>
            <a:r>
              <a:rPr lang="en-US" dirty="0" err="1">
                <a:solidFill>
                  <a:srgbClr val="000408"/>
                </a:solidFill>
              </a:rPr>
              <a:t>i</a:t>
            </a:r>
            <a:r>
              <a:rPr lang="en-US" dirty="0">
                <a:solidFill>
                  <a:srgbClr val="000408"/>
                </a:solidFill>
              </a:rPr>
              <a:t>) cryptocurrencies, (ii) wallet technology (iii) why cryptocurrencies (tokens, NFT, Dapps) and (iv) blockchain and smart contracts.</a:t>
            </a:r>
          </a:p>
          <a:p>
            <a:pPr marL="285750" marR="0" lvl="0" indent="-285750" algn="l" rtl="0">
              <a:lnSpc>
                <a:spcPct val="150000"/>
              </a:lnSpc>
              <a:spcBef>
                <a:spcPts val="0"/>
              </a:spcBef>
              <a:spcAft>
                <a:spcPts val="0"/>
              </a:spcAft>
              <a:buClr>
                <a:schemeClr val="dk2"/>
              </a:buClr>
              <a:buSzPts val="2400"/>
              <a:buFont typeface="Arial"/>
              <a:buChar char="•"/>
            </a:pPr>
            <a:r>
              <a:rPr lang="en-US" b="0" i="0" u="none" strike="noStrike" cap="none" dirty="0">
                <a:solidFill>
                  <a:srgbClr val="000408"/>
                </a:solidFill>
                <a:latin typeface="Arial"/>
                <a:ea typeface="Arial"/>
                <a:cs typeface="Arial"/>
                <a:sym typeface="Arial"/>
              </a:rPr>
              <a:t>Two prominent cryptocurrencies are Bitcoin and Ethereum.</a:t>
            </a:r>
          </a:p>
          <a:p>
            <a:pPr marL="285750" marR="0" lvl="0" indent="-285750" algn="l" rtl="0">
              <a:lnSpc>
                <a:spcPct val="150000"/>
              </a:lnSpc>
              <a:spcBef>
                <a:spcPts val="0"/>
              </a:spcBef>
              <a:spcAft>
                <a:spcPts val="0"/>
              </a:spcAft>
              <a:buClr>
                <a:schemeClr val="dk2"/>
              </a:buClr>
              <a:buSzPts val="2400"/>
              <a:buFont typeface="Arial"/>
              <a:buChar char="•"/>
            </a:pPr>
            <a:r>
              <a:rPr lang="en-US" dirty="0">
                <a:solidFill>
                  <a:srgbClr val="000408"/>
                </a:solidFill>
              </a:rPr>
              <a:t>Bitcoin contributed “blockchain” and cryptocurrency.</a:t>
            </a:r>
          </a:p>
          <a:p>
            <a:pPr marL="285750" marR="0" lvl="0" indent="-285750" algn="l" rtl="0">
              <a:lnSpc>
                <a:spcPct val="150000"/>
              </a:lnSpc>
              <a:spcBef>
                <a:spcPts val="0"/>
              </a:spcBef>
              <a:spcAft>
                <a:spcPts val="0"/>
              </a:spcAft>
              <a:buClr>
                <a:schemeClr val="dk2"/>
              </a:buClr>
              <a:buSzPts val="2400"/>
              <a:buFont typeface="Arial"/>
              <a:buChar char="•"/>
            </a:pPr>
            <a:r>
              <a:rPr lang="en-US" b="0" i="0" u="none" strike="noStrike" cap="none" dirty="0">
                <a:solidFill>
                  <a:srgbClr val="000408"/>
                </a:solidFill>
                <a:latin typeface="Arial"/>
                <a:ea typeface="Arial"/>
                <a:cs typeface="Arial"/>
                <a:sym typeface="Arial"/>
              </a:rPr>
              <a:t>Ethereum contributed “smart contracts”.</a:t>
            </a:r>
          </a:p>
          <a:p>
            <a:pPr marL="285750" marR="0" lvl="0" indent="-285750" algn="l" rtl="0">
              <a:lnSpc>
                <a:spcPct val="150000"/>
              </a:lnSpc>
              <a:spcBef>
                <a:spcPts val="0"/>
              </a:spcBef>
              <a:spcAft>
                <a:spcPts val="0"/>
              </a:spcAft>
              <a:buClr>
                <a:schemeClr val="dk2"/>
              </a:buClr>
              <a:buSzPts val="2400"/>
              <a:buFont typeface="Arial"/>
              <a:buChar char="•"/>
            </a:pPr>
            <a:r>
              <a:rPr lang="en-US" b="0" i="0" u="none" strike="noStrike" cap="none" dirty="0">
                <a:solidFill>
                  <a:srgbClr val="000408"/>
                </a:solidFill>
                <a:latin typeface="Arial"/>
                <a:ea typeface="Arial"/>
                <a:cs typeface="Arial"/>
                <a:sym typeface="Arial"/>
              </a:rPr>
              <a:t>Blockchain technology is not about cryptocurrency anymore. </a:t>
            </a:r>
            <a:endParaRPr dirty="0">
              <a:solidFill>
                <a:srgbClr val="000408"/>
              </a:solidFill>
              <a:latin typeface="Arial"/>
              <a:ea typeface="Arial"/>
              <a:cs typeface="Arial"/>
              <a:sym typeface="Arial"/>
            </a:endParaRPr>
          </a:p>
          <a:p>
            <a:pPr marL="742950" marR="0" lvl="1" indent="-285750" algn="l" rtl="0">
              <a:lnSpc>
                <a:spcPct val="150000"/>
              </a:lnSpc>
              <a:spcBef>
                <a:spcPts val="0"/>
              </a:spcBef>
              <a:spcAft>
                <a:spcPts val="0"/>
              </a:spcAft>
              <a:buClr>
                <a:schemeClr val="dk2"/>
              </a:buClr>
              <a:buSzPts val="2400"/>
              <a:buFont typeface="Arial"/>
              <a:buChar char="•"/>
            </a:pPr>
            <a:r>
              <a:rPr lang="en-US" b="0" i="0" u="none" strike="noStrike" cap="none" dirty="0">
                <a:solidFill>
                  <a:srgbClr val="000408"/>
                </a:solidFill>
                <a:latin typeface="Arial"/>
                <a:ea typeface="Arial"/>
                <a:cs typeface="Arial"/>
                <a:sym typeface="Arial"/>
              </a:rPr>
              <a:t>It is used for broad range of applications across many industries: finance, healthcare, government, manufacturing, and distribution.</a:t>
            </a:r>
            <a:endParaRPr dirty="0">
              <a:solidFill>
                <a:srgbClr val="000408"/>
              </a:solidFill>
              <a:latin typeface="Arial"/>
              <a:ea typeface="Arial"/>
              <a:cs typeface="Arial"/>
              <a:sym typeface="Arial"/>
            </a:endParaRPr>
          </a:p>
          <a:p>
            <a:pPr marL="742950" lvl="1" indent="-285750">
              <a:lnSpc>
                <a:spcPct val="150000"/>
              </a:lnSpc>
              <a:spcBef>
                <a:spcPts val="0"/>
              </a:spcBef>
              <a:buClr>
                <a:schemeClr val="dk2"/>
              </a:buClr>
              <a:buSzPts val="2400"/>
            </a:pPr>
            <a:r>
              <a:rPr lang="en-US" b="0" i="0" u="none" strike="noStrike" cap="none" dirty="0">
                <a:solidFill>
                  <a:srgbClr val="000408"/>
                </a:solidFill>
                <a:latin typeface="Arial"/>
                <a:ea typeface="Arial"/>
                <a:cs typeface="Arial"/>
                <a:sym typeface="Arial"/>
              </a:rPr>
              <a:t>Blockchain can enable an inclusive economy.</a:t>
            </a:r>
            <a:endParaRPr dirty="0">
              <a:solidFill>
                <a:srgbClr val="000408"/>
              </a:solidFill>
              <a:latin typeface="Arial"/>
              <a:ea typeface="Arial"/>
              <a:cs typeface="Arial"/>
              <a:sym typeface="Arial"/>
            </a:endParaRPr>
          </a:p>
          <a:p>
            <a:pPr marL="285750" marR="0" lvl="0" indent="-285750" algn="l" rtl="0">
              <a:lnSpc>
                <a:spcPct val="150000"/>
              </a:lnSpc>
              <a:spcBef>
                <a:spcPts val="0"/>
              </a:spcBef>
              <a:spcAft>
                <a:spcPts val="0"/>
              </a:spcAft>
              <a:buClr>
                <a:schemeClr val="dk2"/>
              </a:buClr>
              <a:buSzPts val="2400"/>
              <a:buFont typeface="Arial"/>
              <a:buChar char="•"/>
            </a:pPr>
            <a:r>
              <a:rPr lang="en-US" b="0" i="0" u="none" strike="noStrike" cap="none" dirty="0">
                <a:solidFill>
                  <a:srgbClr val="000408"/>
                </a:solidFill>
                <a:latin typeface="Arial"/>
                <a:ea typeface="Arial"/>
                <a:cs typeface="Arial"/>
                <a:sym typeface="Arial"/>
              </a:rPr>
              <a:t>Blockchain has created exciting new opportunities and innovative application models: </a:t>
            </a:r>
            <a:endParaRPr dirty="0">
              <a:solidFill>
                <a:srgbClr val="000408"/>
              </a:solidFill>
              <a:latin typeface="Arial"/>
              <a:ea typeface="Arial"/>
              <a:cs typeface="Arial"/>
              <a:sym typeface="Arial"/>
            </a:endParaRPr>
          </a:p>
          <a:p>
            <a:pPr marL="761970" marR="0" lvl="0" indent="-457189" algn="l" rtl="0">
              <a:lnSpc>
                <a:spcPct val="150000"/>
              </a:lnSpc>
              <a:spcBef>
                <a:spcPts val="0"/>
              </a:spcBef>
              <a:spcAft>
                <a:spcPts val="0"/>
              </a:spcAft>
              <a:buClr>
                <a:schemeClr val="dk2"/>
              </a:buClr>
              <a:buSzPts val="2400"/>
              <a:buFont typeface="Arial"/>
              <a:buChar char="•"/>
            </a:pPr>
            <a:r>
              <a:rPr lang="en-US" b="0" i="0" u="none" strike="noStrike" cap="none" dirty="0">
                <a:solidFill>
                  <a:srgbClr val="000408"/>
                </a:solidFill>
                <a:latin typeface="Arial"/>
                <a:ea typeface="Arial"/>
                <a:cs typeface="Arial"/>
                <a:sym typeface="Arial"/>
              </a:rPr>
              <a:t>Global collaboration systems, self-governing systems, open government</a:t>
            </a:r>
            <a:endParaRPr lang="en-US" b="0" i="0" u="none" strike="noStrike" cap="none" dirty="0"/>
          </a:p>
          <a:p>
            <a:pPr marL="304781" marR="0" lvl="0" indent="0" algn="l" rtl="0">
              <a:lnSpc>
                <a:spcPct val="150000"/>
              </a:lnSpc>
              <a:spcBef>
                <a:spcPts val="0"/>
              </a:spcBef>
              <a:spcAft>
                <a:spcPts val="0"/>
              </a:spcAft>
              <a:buClr>
                <a:schemeClr val="dk2"/>
              </a:buClr>
              <a:buSzPts val="2400"/>
              <a:buNone/>
            </a:pPr>
            <a:r>
              <a:rPr lang="en-US" b="1" dirty="0">
                <a:solidFill>
                  <a:srgbClr val="000408"/>
                </a:solidFill>
                <a:latin typeface="Arial"/>
                <a:ea typeface="Arial"/>
                <a:cs typeface="Arial"/>
                <a:sym typeface="Arial"/>
              </a:rPr>
              <a:t>It is here to stay, in one form or another.</a:t>
            </a:r>
            <a:endParaRPr b="1" dirty="0">
              <a:solidFill>
                <a:srgbClr val="000408"/>
              </a:solidFill>
              <a:latin typeface="Arial"/>
              <a:ea typeface="Arial"/>
              <a:cs typeface="Arial"/>
              <a:sym typeface="Arial"/>
            </a:endParaRPr>
          </a:p>
          <a:p>
            <a:pPr marL="761970" marR="0" lvl="0" indent="-304789" algn="l" rtl="0">
              <a:lnSpc>
                <a:spcPct val="150000"/>
              </a:lnSpc>
              <a:spcBef>
                <a:spcPts val="0"/>
              </a:spcBef>
              <a:spcAft>
                <a:spcPts val="0"/>
              </a:spcAft>
              <a:buClr>
                <a:schemeClr val="dk2"/>
              </a:buClr>
              <a:buSzPts val="2400"/>
              <a:buFont typeface="Arial"/>
              <a:buNone/>
            </a:pPr>
            <a:endParaRPr sz="2400" b="0" i="0" u="none" strike="noStrike" cap="none" dirty="0">
              <a:solidFill>
                <a:schemeClr val="dk2"/>
              </a:solidFill>
              <a:latin typeface="Calibri"/>
              <a:ea typeface="Calibri"/>
              <a:cs typeface="Calibri"/>
              <a:sym typeface="Calibri"/>
            </a:endParaRPr>
          </a:p>
          <a:p>
            <a:pPr marL="285750" marR="0" lvl="0" indent="-133350" algn="l" rtl="0">
              <a:lnSpc>
                <a:spcPct val="100000"/>
              </a:lnSpc>
              <a:spcBef>
                <a:spcPts val="0"/>
              </a:spcBef>
              <a:spcAft>
                <a:spcPts val="0"/>
              </a:spcAft>
              <a:buClr>
                <a:schemeClr val="lt1"/>
              </a:buClr>
              <a:buSzPts val="2400"/>
              <a:buFont typeface="Arial"/>
              <a:buNone/>
            </a:pPr>
            <a:endParaRPr sz="2400" b="0" i="0" u="none" strike="noStrike" cap="none" dirty="0">
              <a:solidFill>
                <a:schemeClr val="dk2"/>
              </a:solidFill>
              <a:latin typeface="Calibri"/>
              <a:ea typeface="Calibri"/>
              <a:cs typeface="Calibri"/>
              <a:sym typeface="Calibri"/>
            </a:endParaRPr>
          </a:p>
          <a:p>
            <a:pPr marL="761970" marR="0" lvl="0" indent="-317489" algn="l" rtl="0">
              <a:lnSpc>
                <a:spcPct val="150000"/>
              </a:lnSpc>
              <a:spcBef>
                <a:spcPts val="1000"/>
              </a:spcBef>
              <a:spcAft>
                <a:spcPts val="0"/>
              </a:spcAft>
              <a:buClr>
                <a:schemeClr val="lt1"/>
              </a:buClr>
              <a:buSzPts val="2200"/>
              <a:buFont typeface="Arial"/>
              <a:buNone/>
            </a:pPr>
            <a:endParaRPr sz="2200" b="0" i="0" u="none" strike="noStrike" cap="none" dirty="0">
              <a:solidFill>
                <a:schemeClr val="dk2"/>
              </a:solidFill>
              <a:latin typeface="Calibri"/>
              <a:ea typeface="Calibri"/>
              <a:cs typeface="Calibri"/>
              <a:sym typeface="Calibri"/>
            </a:endParaRPr>
          </a:p>
          <a:p>
            <a:pPr marL="761981" marR="0" lvl="0" indent="-304789" algn="l" rtl="0">
              <a:lnSpc>
                <a:spcPct val="150000"/>
              </a:lnSpc>
              <a:spcBef>
                <a:spcPts val="1000"/>
              </a:spcBef>
              <a:spcAft>
                <a:spcPts val="0"/>
              </a:spcAft>
              <a:buClr>
                <a:schemeClr val="lt1"/>
              </a:buClr>
              <a:buSzPts val="2400"/>
              <a:buFont typeface="Arial"/>
              <a:buNone/>
            </a:pPr>
            <a:endParaRPr sz="2400" b="0" i="0" u="none" strike="noStrike" cap="none" dirty="0">
              <a:solidFill>
                <a:schemeClr val="dk2"/>
              </a:solidFill>
              <a:latin typeface="Calibri"/>
              <a:ea typeface="Calibri"/>
              <a:cs typeface="Calibri"/>
              <a:sym typeface="Calibri"/>
            </a:endParaRPr>
          </a:p>
          <a:p>
            <a:pPr marL="609585" marR="0" lvl="1" indent="-203190" algn="l" rtl="0">
              <a:lnSpc>
                <a:spcPct val="150000"/>
              </a:lnSpc>
              <a:spcBef>
                <a:spcPts val="1000"/>
              </a:spcBef>
              <a:spcAft>
                <a:spcPts val="0"/>
              </a:spcAft>
              <a:buClr>
                <a:schemeClr val="lt1"/>
              </a:buClr>
              <a:buSzPts val="1600"/>
              <a:buFont typeface="Arial"/>
              <a:buNone/>
            </a:pPr>
            <a:endParaRPr sz="1600" b="0" i="0" u="none" strike="noStrike" cap="none" dirty="0">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62E8F-CF99-956E-827F-C7AA5778144A}"/>
              </a:ext>
            </a:extLst>
          </p:cNvPr>
          <p:cNvSpPr>
            <a:spLocks noGrp="1"/>
          </p:cNvSpPr>
          <p:nvPr>
            <p:ph type="title"/>
          </p:nvPr>
        </p:nvSpPr>
        <p:spPr/>
        <p:txBody>
          <a:bodyPr/>
          <a:lstStyle/>
          <a:p>
            <a:r>
              <a:rPr lang="en-US" dirty="0"/>
              <a:t>Disclaimer</a:t>
            </a:r>
          </a:p>
        </p:txBody>
      </p:sp>
      <p:sp>
        <p:nvSpPr>
          <p:cNvPr id="3" name="Text Placeholder 2">
            <a:extLst>
              <a:ext uri="{FF2B5EF4-FFF2-40B4-BE49-F238E27FC236}">
                <a16:creationId xmlns:a16="http://schemas.microsoft.com/office/drawing/2014/main" id="{C14A9242-E281-392A-1027-AD5D72F6394D}"/>
              </a:ext>
            </a:extLst>
          </p:cNvPr>
          <p:cNvSpPr>
            <a:spLocks noGrp="1"/>
          </p:cNvSpPr>
          <p:nvPr>
            <p:ph type="body" idx="1"/>
          </p:nvPr>
        </p:nvSpPr>
        <p:spPr/>
        <p:txBody>
          <a:bodyPr/>
          <a:lstStyle/>
          <a:p>
            <a:r>
              <a:rPr lang="en-US" dirty="0"/>
              <a:t>This presentation is for educational purposes only.</a:t>
            </a:r>
          </a:p>
          <a:p>
            <a:r>
              <a:rPr lang="en-US" dirty="0"/>
              <a:t>This presentation does not endorse any of the applications or products discussed.</a:t>
            </a:r>
          </a:p>
          <a:p>
            <a:r>
              <a:rPr lang="en-US" dirty="0"/>
              <a:t>This presentation relies on facts and research experiences of the presenter; the audience is requested to explore the concepts and applications on their own before investing in cryptocurrencies.</a:t>
            </a:r>
          </a:p>
          <a:p>
            <a:r>
              <a:rPr lang="en-US" dirty="0"/>
              <a:t>The investment products used as examples are only for your information (FYI).</a:t>
            </a:r>
          </a:p>
        </p:txBody>
      </p:sp>
    </p:spTree>
    <p:extLst>
      <p:ext uri="{BB962C8B-B14F-4D97-AF65-F5344CB8AC3E}">
        <p14:creationId xmlns:p14="http://schemas.microsoft.com/office/powerpoint/2010/main" val="2029769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E17BA0-CDB5-CA4F-827E-3F70673A0D85}"/>
              </a:ext>
            </a:extLst>
          </p:cNvPr>
          <p:cNvSpPr/>
          <p:nvPr/>
        </p:nvSpPr>
        <p:spPr>
          <a:xfrm>
            <a:off x="1099451" y="2903993"/>
            <a:ext cx="10033516" cy="400110"/>
          </a:xfrm>
          <a:prstGeom prst="rect">
            <a:avLst/>
          </a:prstGeom>
        </p:spPr>
        <p:txBody>
          <a:bodyPr wrap="none">
            <a:spAutoFit/>
          </a:bodyPr>
          <a:lstStyle/>
          <a:p>
            <a:r>
              <a:rPr lang="en-US" sz="2000" dirty="0">
                <a:latin typeface="Helvetica Neue" panose="02000503000000020004" pitchFamily="2" charset="0"/>
              </a:rPr>
              <a:t>To make a railroad round the world available to all mankind …--  Henry David Thoreau</a:t>
            </a:r>
            <a:endParaRPr lang="en-US" sz="2000" dirty="0">
              <a:effectLst/>
              <a:latin typeface="Helvetica Neue" panose="02000503000000020004" pitchFamily="2" charset="0"/>
            </a:endParaRPr>
          </a:p>
        </p:txBody>
      </p:sp>
      <p:sp>
        <p:nvSpPr>
          <p:cNvPr id="5" name="TextBox 4">
            <a:extLst>
              <a:ext uri="{FF2B5EF4-FFF2-40B4-BE49-F238E27FC236}">
                <a16:creationId xmlns:a16="http://schemas.microsoft.com/office/drawing/2014/main" id="{E083B3D4-1BA5-F44B-AD06-7F0C9810D80F}"/>
              </a:ext>
            </a:extLst>
          </p:cNvPr>
          <p:cNvSpPr txBox="1"/>
          <p:nvPr/>
        </p:nvSpPr>
        <p:spPr>
          <a:xfrm>
            <a:off x="8897420" y="2596216"/>
            <a:ext cx="1141659" cy="307777"/>
          </a:xfrm>
          <a:prstGeom prst="rect">
            <a:avLst/>
          </a:prstGeom>
          <a:noFill/>
        </p:spPr>
        <p:txBody>
          <a:bodyPr wrap="none" rtlCol="0">
            <a:spAutoFit/>
          </a:bodyPr>
          <a:lstStyle/>
          <a:p>
            <a:r>
              <a:rPr lang="en-US" dirty="0"/>
              <a:t>cynical view</a:t>
            </a:r>
          </a:p>
        </p:txBody>
      </p:sp>
      <p:sp>
        <p:nvSpPr>
          <p:cNvPr id="6" name="TextBox 5">
            <a:extLst>
              <a:ext uri="{FF2B5EF4-FFF2-40B4-BE49-F238E27FC236}">
                <a16:creationId xmlns:a16="http://schemas.microsoft.com/office/drawing/2014/main" id="{86B15406-1650-3343-9A9D-6B736C685649}"/>
              </a:ext>
            </a:extLst>
          </p:cNvPr>
          <p:cNvSpPr txBox="1"/>
          <p:nvPr/>
        </p:nvSpPr>
        <p:spPr>
          <a:xfrm>
            <a:off x="8739363" y="3429000"/>
            <a:ext cx="2393604" cy="307777"/>
          </a:xfrm>
          <a:prstGeom prst="rect">
            <a:avLst/>
          </a:prstGeom>
          <a:noFill/>
        </p:spPr>
        <p:txBody>
          <a:bodyPr wrap="none" rtlCol="0">
            <a:spAutoFit/>
          </a:bodyPr>
          <a:lstStyle/>
          <a:p>
            <a:r>
              <a:rPr lang="en-US" dirty="0"/>
              <a:t>In his famous book </a:t>
            </a:r>
            <a:r>
              <a:rPr lang="en-US" i="1" dirty="0"/>
              <a:t>Walden </a:t>
            </a:r>
          </a:p>
        </p:txBody>
      </p:sp>
      <p:sp>
        <p:nvSpPr>
          <p:cNvPr id="2" name="TextBox 1">
            <a:extLst>
              <a:ext uri="{FF2B5EF4-FFF2-40B4-BE49-F238E27FC236}">
                <a16:creationId xmlns:a16="http://schemas.microsoft.com/office/drawing/2014/main" id="{0F7FEF1D-D98F-8641-B5EC-7B692492A758}"/>
              </a:ext>
            </a:extLst>
          </p:cNvPr>
          <p:cNvSpPr txBox="1"/>
          <p:nvPr/>
        </p:nvSpPr>
        <p:spPr>
          <a:xfrm>
            <a:off x="250651" y="4861988"/>
            <a:ext cx="12034064" cy="400110"/>
          </a:xfrm>
          <a:prstGeom prst="rect">
            <a:avLst/>
          </a:prstGeom>
          <a:noFill/>
        </p:spPr>
        <p:txBody>
          <a:bodyPr wrap="none" rtlCol="0">
            <a:spAutoFit/>
          </a:bodyPr>
          <a:lstStyle/>
          <a:p>
            <a:r>
              <a:rPr lang="en-US" sz="2000" dirty="0">
                <a:latin typeface="Menlo" panose="020B0609030804020204" pitchFamily="49" charset="0"/>
                <a:ea typeface="Menlo" panose="020B0609030804020204" pitchFamily="49" charset="0"/>
                <a:cs typeface="Menlo" panose="020B0609030804020204" pitchFamily="49" charset="0"/>
              </a:rPr>
              <a:t>Blockchain cryptocurrency can be that railroad that Thoreau never got to see.</a:t>
            </a:r>
          </a:p>
        </p:txBody>
      </p:sp>
    </p:spTree>
    <p:extLst>
      <p:ext uri="{BB962C8B-B14F-4D97-AF65-F5344CB8AC3E}">
        <p14:creationId xmlns:p14="http://schemas.microsoft.com/office/powerpoint/2010/main" val="2608677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
          <p:cNvSpPr txBox="1">
            <a:spLocks noGrp="1"/>
          </p:cNvSpPr>
          <p:nvPr>
            <p:ph type="ctrTitle"/>
          </p:nvPr>
        </p:nvSpPr>
        <p:spPr>
          <a:xfrm>
            <a:off x="658367" y="1490663"/>
            <a:ext cx="8052495" cy="2387600"/>
          </a:xfrm>
          <a:prstGeom prst="rect">
            <a:avLst/>
          </a:prstGeom>
          <a:noFill/>
          <a:ln>
            <a:noFill/>
          </a:ln>
        </p:spPr>
        <p:txBody>
          <a:bodyPr spcFirstLastPara="1" wrap="square" lIns="0" tIns="45700" rIns="91425" bIns="45700" anchor="b" anchorCtr="0">
            <a:noAutofit/>
          </a:bodyPr>
          <a:lstStyle/>
          <a:p>
            <a:pPr marL="0" lvl="0" indent="0" algn="l" rtl="0">
              <a:lnSpc>
                <a:spcPct val="181250"/>
              </a:lnSpc>
              <a:spcBef>
                <a:spcPts val="0"/>
              </a:spcBef>
              <a:spcAft>
                <a:spcPts val="0"/>
              </a:spcAft>
              <a:buClr>
                <a:schemeClr val="lt1"/>
              </a:buClr>
              <a:buSzPts val="3200"/>
              <a:buFont typeface="Arial"/>
              <a:buNone/>
            </a:pPr>
            <a:br>
              <a:rPr lang="en-US" sz="3200" dirty="0"/>
            </a:br>
            <a:br>
              <a:rPr lang="en-US" sz="3200" dirty="0"/>
            </a:br>
            <a:r>
              <a:rPr lang="en-US" sz="3200" dirty="0"/>
              <a:t>PART I : What is Cryptocurrency? </a:t>
            </a:r>
            <a:endParaRPr dirty="0"/>
          </a:p>
        </p:txBody>
      </p:sp>
      <p:sp>
        <p:nvSpPr>
          <p:cNvPr id="345" name="Google Shape;345;p4"/>
          <p:cNvSpPr txBox="1">
            <a:spLocks noGrp="1"/>
          </p:cNvSpPr>
          <p:nvPr>
            <p:ph type="subTitle" idx="1"/>
          </p:nvPr>
        </p:nvSpPr>
        <p:spPr>
          <a:xfrm>
            <a:off x="658368" y="3970337"/>
            <a:ext cx="6638544" cy="2212976"/>
          </a:xfrm>
          <a:prstGeom prst="rect">
            <a:avLst/>
          </a:prstGeom>
          <a:noFill/>
          <a:ln>
            <a:noFill/>
          </a:ln>
        </p:spPr>
        <p:txBody>
          <a:bodyPr spcFirstLastPara="1" wrap="square" lIns="0" tIns="45700" rIns="91425" bIns="45700" anchor="t" anchorCtr="0">
            <a:noAutofit/>
          </a:bodyPr>
          <a:lstStyle/>
          <a:p>
            <a:pPr marL="0" lvl="0" indent="0" algn="l" rtl="0">
              <a:lnSpc>
                <a:spcPct val="100000"/>
              </a:lnSpc>
              <a:spcBef>
                <a:spcPts val="0"/>
              </a:spcBef>
              <a:spcAft>
                <a:spcPts val="0"/>
              </a:spcAft>
              <a:buSzPts val="2800"/>
              <a:buNone/>
            </a:pPr>
            <a:r>
              <a:rPr lang="en-US" dirty="0"/>
              <a:t>An intuitive understanding</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712AAA-85D5-6CF9-9BE5-31685E6823BE}"/>
              </a:ext>
            </a:extLst>
          </p:cNvPr>
          <p:cNvSpPr>
            <a:spLocks noGrp="1"/>
          </p:cNvSpPr>
          <p:nvPr>
            <p:ph type="body" idx="1"/>
          </p:nvPr>
        </p:nvSpPr>
        <p:spPr/>
        <p:txBody>
          <a:bodyPr/>
          <a:lstStyle/>
          <a:p>
            <a:r>
              <a:rPr lang="en-US" sz="2400" dirty="0">
                <a:solidFill>
                  <a:srgbClr val="000000"/>
                </a:solidFill>
              </a:rPr>
              <a:t>Understand what a cryptocurrency is.</a:t>
            </a:r>
          </a:p>
          <a:p>
            <a:r>
              <a:rPr lang="en-US" sz="2400" dirty="0">
                <a:solidFill>
                  <a:srgbClr val="000000"/>
                </a:solidFill>
              </a:rPr>
              <a:t>Explore how create a crypto-currency wallet, to store, send and receive crypto  to a peer participant in the same network.</a:t>
            </a:r>
          </a:p>
        </p:txBody>
      </p:sp>
      <p:sp>
        <p:nvSpPr>
          <p:cNvPr id="3" name="Title 2">
            <a:extLst>
              <a:ext uri="{FF2B5EF4-FFF2-40B4-BE49-F238E27FC236}">
                <a16:creationId xmlns:a16="http://schemas.microsoft.com/office/drawing/2014/main" id="{6A266637-1480-1168-2DEB-E212488A86FB}"/>
              </a:ext>
            </a:extLst>
          </p:cNvPr>
          <p:cNvSpPr>
            <a:spLocks noGrp="1"/>
          </p:cNvSpPr>
          <p:nvPr>
            <p:ph type="title"/>
          </p:nvPr>
        </p:nvSpPr>
        <p:spPr>
          <a:xfrm>
            <a:off x="2851658" y="102870"/>
            <a:ext cx="9340342" cy="613214"/>
          </a:xfrm>
        </p:spPr>
        <p:txBody>
          <a:bodyPr/>
          <a:lstStyle/>
          <a:p>
            <a:r>
              <a:rPr lang="en-US" dirty="0">
                <a:solidFill>
                  <a:schemeClr val="bg1"/>
                </a:solidFill>
              </a:rPr>
              <a:t>On completion of this Part I, you’ll be able to</a:t>
            </a:r>
          </a:p>
        </p:txBody>
      </p:sp>
    </p:spTree>
    <p:extLst>
      <p:ext uri="{BB962C8B-B14F-4D97-AF65-F5344CB8AC3E}">
        <p14:creationId xmlns:p14="http://schemas.microsoft.com/office/powerpoint/2010/main" val="4062689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
          <p:cNvSpPr txBox="1">
            <a:spLocks noGrp="1"/>
          </p:cNvSpPr>
          <p:nvPr>
            <p:ph type="title" idx="4294967295"/>
          </p:nvPr>
        </p:nvSpPr>
        <p:spPr>
          <a:xfrm>
            <a:off x="4264442" y="60587"/>
            <a:ext cx="6571198" cy="71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Font typeface="Georgia"/>
              <a:buNone/>
            </a:pPr>
            <a:r>
              <a:rPr lang="en-US" sz="2800" dirty="0">
                <a:solidFill>
                  <a:schemeClr val="lt1"/>
                </a:solidFill>
              </a:rPr>
              <a:t>Origins of cryptocurrency</a:t>
            </a:r>
            <a:endParaRPr sz="2800" dirty="0"/>
          </a:p>
        </p:txBody>
      </p:sp>
      <p:sp>
        <p:nvSpPr>
          <p:cNvPr id="351" name="Google Shape;351;p5"/>
          <p:cNvSpPr txBox="1">
            <a:spLocks noGrp="1"/>
          </p:cNvSpPr>
          <p:nvPr>
            <p:ph type="body" idx="4294967295"/>
          </p:nvPr>
        </p:nvSpPr>
        <p:spPr>
          <a:xfrm>
            <a:off x="6433148" y="1299417"/>
            <a:ext cx="6153149" cy="903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b="1" dirty="0">
                <a:solidFill>
                  <a:srgbClr val="000000"/>
                </a:solidFill>
                <a:latin typeface="Garamond"/>
                <a:ea typeface="Garamond"/>
                <a:cs typeface="Garamond"/>
                <a:sym typeface="Garamond"/>
              </a:rPr>
              <a:t>2. Bitcoin 0.1.0  </a:t>
            </a:r>
            <a:r>
              <a:rPr lang="en-US" dirty="0">
                <a:solidFill>
                  <a:srgbClr val="000000"/>
                </a:solidFill>
                <a:latin typeface="Garamond"/>
                <a:ea typeface="Garamond"/>
                <a:cs typeface="Garamond"/>
                <a:sym typeface="Garamond"/>
              </a:rPr>
              <a:t>was released on </a:t>
            </a:r>
            <a:r>
              <a:rPr lang="en-US" b="1" dirty="0">
                <a:solidFill>
                  <a:srgbClr val="000000"/>
                </a:solidFill>
                <a:latin typeface="Garamond"/>
                <a:ea typeface="Garamond"/>
                <a:cs typeface="Garamond"/>
                <a:sym typeface="Garamond"/>
              </a:rPr>
              <a:t>9 January 2009</a:t>
            </a:r>
            <a:endParaRPr dirty="0">
              <a:latin typeface="Garamond"/>
              <a:ea typeface="Garamond"/>
              <a:cs typeface="Garamond"/>
              <a:sym typeface="Garamond"/>
            </a:endParaRPr>
          </a:p>
          <a:p>
            <a:pPr marL="228600" lvl="0" indent="-101600" algn="l" rtl="0">
              <a:lnSpc>
                <a:spcPct val="100000"/>
              </a:lnSpc>
              <a:spcBef>
                <a:spcPts val="1000"/>
              </a:spcBef>
              <a:spcAft>
                <a:spcPts val="0"/>
              </a:spcAft>
              <a:buSzPts val="2000"/>
              <a:buNone/>
            </a:pPr>
            <a:endParaRPr dirty="0"/>
          </a:p>
        </p:txBody>
      </p:sp>
      <p:pic>
        <p:nvPicPr>
          <p:cNvPr id="352" name="Google Shape;352;p5" descr="File:BC Logo .png"/>
          <p:cNvPicPr preferRelativeResize="0"/>
          <p:nvPr/>
        </p:nvPicPr>
        <p:blipFill rotWithShape="1">
          <a:blip r:embed="rId3">
            <a:alphaModFix/>
          </a:blip>
          <a:srcRect/>
          <a:stretch/>
        </p:blipFill>
        <p:spPr>
          <a:xfrm>
            <a:off x="6055239" y="2663571"/>
            <a:ext cx="1748189" cy="1748189"/>
          </a:xfrm>
          <a:prstGeom prst="rect">
            <a:avLst/>
          </a:prstGeom>
          <a:noFill/>
          <a:ln>
            <a:noFill/>
          </a:ln>
        </p:spPr>
      </p:pic>
      <p:sp>
        <p:nvSpPr>
          <p:cNvPr id="353" name="Google Shape;353;p5"/>
          <p:cNvSpPr txBox="1"/>
          <p:nvPr/>
        </p:nvSpPr>
        <p:spPr>
          <a:xfrm>
            <a:off x="1657677" y="4641969"/>
            <a:ext cx="405732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latin typeface="Garamond"/>
                <a:ea typeface="Garamond"/>
                <a:cs typeface="Garamond"/>
                <a:sym typeface="Garamond"/>
              </a:rPr>
              <a:t>1.</a:t>
            </a:r>
            <a:r>
              <a:rPr lang="en-US" sz="2000" b="1" i="0" u="none" strike="noStrike" cap="none" dirty="0">
                <a:solidFill>
                  <a:srgbClr val="FF0000"/>
                </a:solidFill>
                <a:latin typeface="Garamond"/>
                <a:ea typeface="Garamond"/>
                <a:cs typeface="Garamond"/>
                <a:sym typeface="Garamond"/>
              </a:rPr>
              <a:t> </a:t>
            </a:r>
            <a:r>
              <a:rPr lang="en-US" sz="2000" b="1" i="0" u="none" strike="noStrike" cap="none" dirty="0">
                <a:latin typeface="Garamond"/>
                <a:ea typeface="Garamond"/>
                <a:cs typeface="Garamond"/>
                <a:sym typeface="Garamond"/>
              </a:rPr>
              <a:t>2007-2008 financial meltdown</a:t>
            </a:r>
            <a:endParaRPr b="1" dirty="0"/>
          </a:p>
        </p:txBody>
      </p:sp>
      <p:cxnSp>
        <p:nvCxnSpPr>
          <p:cNvPr id="355" name="Google Shape;355;p5"/>
          <p:cNvCxnSpPr>
            <a:cxnSpLocks/>
            <a:stCxn id="352" idx="3"/>
          </p:cNvCxnSpPr>
          <p:nvPr/>
        </p:nvCxnSpPr>
        <p:spPr>
          <a:xfrm>
            <a:off x="7803428" y="3537666"/>
            <a:ext cx="732400" cy="815226"/>
          </a:xfrm>
          <a:prstGeom prst="curvedConnector2">
            <a:avLst/>
          </a:prstGeom>
          <a:noFill/>
          <a:ln w="9525" cap="flat" cmpd="sng">
            <a:solidFill>
              <a:schemeClr val="accent1"/>
            </a:solidFill>
            <a:prstDash val="solid"/>
            <a:miter lim="800000"/>
            <a:headEnd type="none" w="sm" len="sm"/>
            <a:tailEnd type="triangle" w="med" len="med"/>
          </a:ln>
        </p:spPr>
      </p:cxnSp>
      <p:cxnSp>
        <p:nvCxnSpPr>
          <p:cNvPr id="356" name="Google Shape;356;p5"/>
          <p:cNvCxnSpPr>
            <a:cxnSpLocks/>
            <a:stCxn id="353" idx="0"/>
            <a:endCxn id="352" idx="1"/>
          </p:cNvCxnSpPr>
          <p:nvPr/>
        </p:nvCxnSpPr>
        <p:spPr>
          <a:xfrm rot="5400000" flipH="1" flipV="1">
            <a:off x="4318638" y="2905368"/>
            <a:ext cx="1104303" cy="2368900"/>
          </a:xfrm>
          <a:prstGeom prst="curvedConnector2">
            <a:avLst/>
          </a:prstGeom>
          <a:noFill/>
          <a:ln w="38100" cap="flat" cmpd="sng">
            <a:solidFill>
              <a:schemeClr val="accent1"/>
            </a:solidFill>
            <a:prstDash val="solid"/>
            <a:miter lim="800000"/>
            <a:headEnd type="none" w="sm" len="sm"/>
            <a:tailEnd type="triangle" w="med" len="med"/>
          </a:ln>
        </p:spPr>
      </p:cxnSp>
      <p:cxnSp>
        <p:nvCxnSpPr>
          <p:cNvPr id="357" name="Google Shape;357;p5"/>
          <p:cNvCxnSpPr>
            <a:stCxn id="352" idx="3"/>
          </p:cNvCxnSpPr>
          <p:nvPr/>
        </p:nvCxnSpPr>
        <p:spPr>
          <a:xfrm rot="10800000" flipH="1">
            <a:off x="7803428" y="1820766"/>
            <a:ext cx="2680500" cy="1716900"/>
          </a:xfrm>
          <a:prstGeom prst="curvedConnector2">
            <a:avLst/>
          </a:prstGeom>
          <a:noFill/>
          <a:ln w="38100" cap="flat" cmpd="sng">
            <a:solidFill>
              <a:schemeClr val="accent1"/>
            </a:solidFill>
            <a:prstDash val="solid"/>
            <a:miter lim="800000"/>
            <a:headEnd type="none" w="sm" len="sm"/>
            <a:tailEnd type="triangle" w="med" len="med"/>
          </a:ln>
        </p:spPr>
      </p:cxnSp>
      <p:cxnSp>
        <p:nvCxnSpPr>
          <p:cNvPr id="358" name="Google Shape;358;p5"/>
          <p:cNvCxnSpPr>
            <a:cxnSpLocks/>
            <a:stCxn id="352" idx="3"/>
          </p:cNvCxnSpPr>
          <p:nvPr/>
        </p:nvCxnSpPr>
        <p:spPr>
          <a:xfrm>
            <a:off x="7803428" y="3537666"/>
            <a:ext cx="732400" cy="815226"/>
          </a:xfrm>
          <a:prstGeom prst="curvedConnector2">
            <a:avLst/>
          </a:prstGeom>
          <a:noFill/>
          <a:ln w="38100" cap="flat" cmpd="sng">
            <a:solidFill>
              <a:schemeClr val="accent1"/>
            </a:solidFill>
            <a:prstDash val="solid"/>
            <a:miter lim="800000"/>
            <a:headEnd type="none" w="sm" len="sm"/>
            <a:tailEnd type="triangle" w="med" len="med"/>
          </a:ln>
        </p:spPr>
      </p:cxnSp>
      <p:sp>
        <p:nvSpPr>
          <p:cNvPr id="359" name="Google Shape;359;p5"/>
          <p:cNvSpPr txBox="1"/>
          <p:nvPr/>
        </p:nvSpPr>
        <p:spPr>
          <a:xfrm>
            <a:off x="7949905" y="4411760"/>
            <a:ext cx="3119637"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dirty="0">
                <a:solidFill>
                  <a:srgbClr val="002060"/>
                </a:solidFill>
                <a:latin typeface="Garamond"/>
                <a:ea typeface="Garamond"/>
                <a:cs typeface="Garamond"/>
                <a:sym typeface="Garamond"/>
              </a:rPr>
              <a:t>3.</a:t>
            </a:r>
            <a:r>
              <a:rPr lang="en-US" sz="2000" b="0" i="0" u="none" strike="noStrike" cap="none" dirty="0">
                <a:solidFill>
                  <a:srgbClr val="002060"/>
                </a:solidFill>
                <a:latin typeface="Garamond"/>
                <a:ea typeface="Garamond"/>
                <a:cs typeface="Garamond"/>
                <a:sym typeface="Garamond"/>
              </a:rPr>
              <a:t> A little bit of technical detail:</a:t>
            </a:r>
          </a:p>
          <a:p>
            <a:pPr marL="0" marR="0" lvl="0" indent="0" algn="l" rtl="0">
              <a:spcBef>
                <a:spcPts val="0"/>
              </a:spcBef>
              <a:spcAft>
                <a:spcPts val="0"/>
              </a:spcAft>
              <a:buNone/>
            </a:pPr>
            <a:r>
              <a:rPr lang="en-US" sz="2000" b="0" i="0" u="none" strike="noStrike" cap="none" dirty="0">
                <a:solidFill>
                  <a:srgbClr val="002060"/>
                </a:solidFill>
                <a:latin typeface="Garamond"/>
                <a:ea typeface="Garamond"/>
                <a:cs typeface="Garamond"/>
                <a:sym typeface="Garamond"/>
              </a:rPr>
              <a:t>Bitcoin cracked the trust and </a:t>
            </a:r>
            <a:endParaRPr dirty="0"/>
          </a:p>
          <a:p>
            <a:pPr marL="0" marR="0" lvl="0" indent="0" algn="l" rtl="0">
              <a:spcBef>
                <a:spcPts val="0"/>
              </a:spcBef>
              <a:spcAft>
                <a:spcPts val="0"/>
              </a:spcAft>
              <a:buNone/>
            </a:pPr>
            <a:r>
              <a:rPr lang="en-US" sz="2000" dirty="0">
                <a:solidFill>
                  <a:srgbClr val="002060"/>
                </a:solidFill>
                <a:latin typeface="Garamond"/>
                <a:ea typeface="Garamond"/>
                <a:cs typeface="Garamond"/>
                <a:sym typeface="Garamond"/>
              </a:rPr>
              <a:t>integrity puzzle with its</a:t>
            </a:r>
            <a:endParaRPr dirty="0"/>
          </a:p>
          <a:p>
            <a:pPr marL="0" marR="0" lvl="0" indent="0" algn="l" rtl="0">
              <a:spcBef>
                <a:spcPts val="0"/>
              </a:spcBef>
              <a:spcAft>
                <a:spcPts val="0"/>
              </a:spcAft>
              <a:buNone/>
            </a:pPr>
            <a:r>
              <a:rPr lang="en-US" sz="2000" dirty="0">
                <a:solidFill>
                  <a:srgbClr val="002060"/>
                </a:solidFill>
                <a:latin typeface="Garamond"/>
                <a:ea typeface="Garamond"/>
                <a:cs typeface="Garamond"/>
                <a:sym typeface="Garamond"/>
              </a:rPr>
              <a:t>Mathematics, algorithms and hardware network</a:t>
            </a:r>
            <a:endParaRPr dirty="0"/>
          </a:p>
        </p:txBody>
      </p:sp>
      <p:pic>
        <p:nvPicPr>
          <p:cNvPr id="360" name="Google Shape;360;p5" descr="Downward trend"/>
          <p:cNvPicPr preferRelativeResize="0"/>
          <p:nvPr/>
        </p:nvPicPr>
        <p:blipFill rotWithShape="1">
          <a:blip r:embed="rId4">
            <a:alphaModFix/>
          </a:blip>
          <a:srcRect/>
          <a:stretch/>
        </p:blipFill>
        <p:spPr>
          <a:xfrm>
            <a:off x="777010" y="2773163"/>
            <a:ext cx="2012115" cy="2012115"/>
          </a:xfrm>
          <a:prstGeom prst="rect">
            <a:avLst/>
          </a:prstGeom>
          <a:noFill/>
          <a:ln>
            <a:noFill/>
          </a:ln>
        </p:spPr>
      </p:pic>
      <p:sp>
        <p:nvSpPr>
          <p:cNvPr id="2" name="TextBox 1">
            <a:extLst>
              <a:ext uri="{FF2B5EF4-FFF2-40B4-BE49-F238E27FC236}">
                <a16:creationId xmlns:a16="http://schemas.microsoft.com/office/drawing/2014/main" id="{C704FDEC-2FC8-2576-E12E-5245F52CB837}"/>
              </a:ext>
            </a:extLst>
          </p:cNvPr>
          <p:cNvSpPr txBox="1"/>
          <p:nvPr/>
        </p:nvSpPr>
        <p:spPr>
          <a:xfrm>
            <a:off x="1285875" y="1957938"/>
            <a:ext cx="8701421" cy="400110"/>
          </a:xfrm>
          <a:prstGeom prst="rect">
            <a:avLst/>
          </a:prstGeom>
          <a:noFill/>
        </p:spPr>
        <p:txBody>
          <a:bodyPr wrap="none" rtlCol="0">
            <a:spAutoFit/>
          </a:bodyPr>
          <a:lstStyle/>
          <a:p>
            <a:r>
              <a:rPr lang="en-US" sz="2000" dirty="0"/>
              <a:t>Released to the world by a mysterious person(s) named Satoshi Nakamoto</a:t>
            </a:r>
          </a:p>
        </p:txBody>
      </p:sp>
      <p:pic>
        <p:nvPicPr>
          <p:cNvPr id="7" name="Graphic 6" descr="Person with idea with solid fill">
            <a:extLst>
              <a:ext uri="{FF2B5EF4-FFF2-40B4-BE49-F238E27FC236}">
                <a16:creationId xmlns:a16="http://schemas.microsoft.com/office/drawing/2014/main" id="{0477B0DF-C0B6-3C14-B24E-4BF37B425F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475" y="896938"/>
            <a:ext cx="914400" cy="914400"/>
          </a:xfrm>
          <a:prstGeom prst="rect">
            <a:avLst/>
          </a:prstGeom>
        </p:spPr>
      </p:pic>
      <p:sp>
        <p:nvSpPr>
          <p:cNvPr id="8" name="TextBox 7">
            <a:extLst>
              <a:ext uri="{FF2B5EF4-FFF2-40B4-BE49-F238E27FC236}">
                <a16:creationId xmlns:a16="http://schemas.microsoft.com/office/drawing/2014/main" id="{F4DFA127-6D21-0EDA-95A5-22AB649F108F}"/>
              </a:ext>
            </a:extLst>
          </p:cNvPr>
          <p:cNvSpPr txBox="1"/>
          <p:nvPr/>
        </p:nvSpPr>
        <p:spPr>
          <a:xfrm>
            <a:off x="1089201" y="999194"/>
            <a:ext cx="2770310" cy="307777"/>
          </a:xfrm>
          <a:prstGeom prst="rect">
            <a:avLst/>
          </a:prstGeom>
          <a:noFill/>
        </p:spPr>
        <p:txBody>
          <a:bodyPr wrap="none" rtlCol="0">
            <a:spAutoFit/>
          </a:bodyPr>
          <a:lstStyle/>
          <a:p>
            <a:r>
              <a:rPr lang="en-US" dirty="0"/>
              <a:t>Wonder where did it come from?</a:t>
            </a:r>
          </a:p>
        </p:txBody>
      </p:sp>
      <p:sp>
        <p:nvSpPr>
          <p:cNvPr id="9" name="TextBox 8">
            <a:extLst>
              <a:ext uri="{FF2B5EF4-FFF2-40B4-BE49-F238E27FC236}">
                <a16:creationId xmlns:a16="http://schemas.microsoft.com/office/drawing/2014/main" id="{0D733FB4-08B8-388F-FF67-D68E47A3CDA2}"/>
              </a:ext>
            </a:extLst>
          </p:cNvPr>
          <p:cNvSpPr txBox="1"/>
          <p:nvPr/>
        </p:nvSpPr>
        <p:spPr>
          <a:xfrm>
            <a:off x="684644" y="6042935"/>
            <a:ext cx="6353021" cy="307777"/>
          </a:xfrm>
          <a:prstGeom prst="rect">
            <a:avLst/>
          </a:prstGeom>
          <a:noFill/>
        </p:spPr>
        <p:txBody>
          <a:bodyPr wrap="none" rtlCol="0">
            <a:spAutoFit/>
          </a:bodyPr>
          <a:lstStyle/>
          <a:p>
            <a:r>
              <a:rPr lang="en-US" dirty="0"/>
              <a:t>4. Many other cryptocurrencies followed: Prominent one is </a:t>
            </a:r>
            <a:r>
              <a:rPr lang="en-US" b="1" dirty="0"/>
              <a:t>Ethereum (or Eth)</a:t>
            </a:r>
          </a:p>
        </p:txBody>
      </p:sp>
      <p:cxnSp>
        <p:nvCxnSpPr>
          <p:cNvPr id="4" name="Curved Connector 3">
            <a:extLst>
              <a:ext uri="{FF2B5EF4-FFF2-40B4-BE49-F238E27FC236}">
                <a16:creationId xmlns:a16="http://schemas.microsoft.com/office/drawing/2014/main" id="{B047F780-F52A-4348-5C67-D4A0C2143D15}"/>
              </a:ext>
            </a:extLst>
          </p:cNvPr>
          <p:cNvCxnSpPr>
            <a:cxnSpLocks/>
            <a:stCxn id="352" idx="2"/>
            <a:endCxn id="9" idx="0"/>
          </p:cNvCxnSpPr>
          <p:nvPr/>
        </p:nvCxnSpPr>
        <p:spPr>
          <a:xfrm rot="5400000">
            <a:off x="4579658" y="3693258"/>
            <a:ext cx="1631175" cy="3068179"/>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911971F-3C94-14ED-A39A-A9832C666F34}"/>
              </a:ext>
            </a:extLst>
          </p:cNvPr>
          <p:cNvSpPr txBox="1"/>
          <p:nvPr/>
        </p:nvSpPr>
        <p:spPr>
          <a:xfrm>
            <a:off x="4443413" y="3300413"/>
            <a:ext cx="284052" cy="307777"/>
          </a:xfrm>
          <a:prstGeom prst="rect">
            <a:avLst/>
          </a:prstGeom>
          <a:solidFill>
            <a:srgbClr val="FFFF00"/>
          </a:solid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8A4E7A32-8EE3-DBAB-1407-2B218E729745}"/>
              </a:ext>
            </a:extLst>
          </p:cNvPr>
          <p:cNvSpPr txBox="1"/>
          <p:nvPr/>
        </p:nvSpPr>
        <p:spPr>
          <a:xfrm>
            <a:off x="9172575" y="2900363"/>
            <a:ext cx="284052" cy="307777"/>
          </a:xfrm>
          <a:prstGeom prst="rect">
            <a:avLst/>
          </a:prstGeom>
          <a:solidFill>
            <a:srgbClr val="FFFF00"/>
          </a:solid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A508DC8E-D744-9B92-A192-A3F95F8F7A3B}"/>
              </a:ext>
            </a:extLst>
          </p:cNvPr>
          <p:cNvSpPr txBox="1"/>
          <p:nvPr/>
        </p:nvSpPr>
        <p:spPr>
          <a:xfrm>
            <a:off x="8572500" y="3929063"/>
            <a:ext cx="284052" cy="307777"/>
          </a:xfrm>
          <a:prstGeom prst="rect">
            <a:avLst/>
          </a:prstGeom>
          <a:solidFill>
            <a:srgbClr val="FFFF00"/>
          </a:solidFill>
        </p:spPr>
        <p:txBody>
          <a:bodyPr wrap="none" rtlCol="0">
            <a:spAutoFit/>
          </a:bodyPr>
          <a:lstStyle/>
          <a:p>
            <a:r>
              <a:rPr lang="en-US" dirty="0"/>
              <a:t>3</a:t>
            </a:r>
          </a:p>
        </p:txBody>
      </p:sp>
      <p:sp>
        <p:nvSpPr>
          <p:cNvPr id="12" name="TextBox 11">
            <a:extLst>
              <a:ext uri="{FF2B5EF4-FFF2-40B4-BE49-F238E27FC236}">
                <a16:creationId xmlns:a16="http://schemas.microsoft.com/office/drawing/2014/main" id="{7D5D78D6-CE48-3CBF-2F2A-B6E4DC7D0138}"/>
              </a:ext>
            </a:extLst>
          </p:cNvPr>
          <p:cNvSpPr txBox="1"/>
          <p:nvPr/>
        </p:nvSpPr>
        <p:spPr>
          <a:xfrm>
            <a:off x="5572974" y="5291651"/>
            <a:ext cx="284052" cy="307777"/>
          </a:xfrm>
          <a:prstGeom prst="rect">
            <a:avLst/>
          </a:prstGeom>
          <a:solidFill>
            <a:srgbClr val="FFFF00"/>
          </a:solidFill>
        </p:spPr>
        <p:txBody>
          <a:bodyPr wrap="none" rtlCol="0">
            <a:spAutoFit/>
          </a:bodyPr>
          <a:lstStyle/>
          <a:p>
            <a:r>
              <a:rPr lang="en-US" dirty="0"/>
              <a:t>4</a:t>
            </a:r>
          </a:p>
        </p:txBody>
      </p:sp>
    </p:spTree>
    <p:extLst>
      <p:ext uri="{BB962C8B-B14F-4D97-AF65-F5344CB8AC3E}">
        <p14:creationId xmlns:p14="http://schemas.microsoft.com/office/powerpoint/2010/main" val="1556558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784BD-FCA5-2C93-4D7F-90CFE3ADF406}"/>
              </a:ext>
            </a:extLst>
          </p:cNvPr>
          <p:cNvSpPr>
            <a:spLocks noGrp="1"/>
          </p:cNvSpPr>
          <p:nvPr>
            <p:ph type="body" idx="1"/>
          </p:nvPr>
        </p:nvSpPr>
        <p:spPr>
          <a:xfrm>
            <a:off x="566928" y="1634490"/>
            <a:ext cx="10839009" cy="4283351"/>
          </a:xfrm>
        </p:spPr>
        <p:txBody>
          <a:bodyPr/>
          <a:lstStyle/>
          <a:p>
            <a:pPr marL="547370" indent="-457200">
              <a:buFont typeface="+mj-lt"/>
              <a:buAutoNum type="arabicPeriod"/>
            </a:pPr>
            <a:r>
              <a:rPr lang="en-US" dirty="0">
                <a:solidFill>
                  <a:srgbClr val="000000"/>
                </a:solidFill>
              </a:rPr>
              <a:t>It is a digital currency, transacted online.</a:t>
            </a:r>
          </a:p>
          <a:p>
            <a:pPr marL="547370" indent="-457200">
              <a:buFont typeface="+mj-lt"/>
              <a:buAutoNum type="arabicPeriod"/>
            </a:pPr>
            <a:r>
              <a:rPr lang="en-US" dirty="0">
                <a:solidFill>
                  <a:srgbClr val="000000"/>
                </a:solidFill>
              </a:rPr>
              <a:t>It holds value; </a:t>
            </a:r>
          </a:p>
          <a:p>
            <a:pPr marL="1004570" lvl="1" indent="-457200">
              <a:buFont typeface="Arial" panose="020B0604020202020204" pitchFamily="34" charset="0"/>
              <a:buChar char="•"/>
            </a:pPr>
            <a:r>
              <a:rPr lang="en-US" dirty="0">
                <a:solidFill>
                  <a:srgbClr val="000000"/>
                </a:solidFill>
              </a:rPr>
              <a:t>For example,  One US dollar is $1, 1 bitcoin is ~$26,000, 1 Eth is ~$1800</a:t>
            </a:r>
          </a:p>
          <a:p>
            <a:pPr marL="547370" indent="-457200">
              <a:buFont typeface="+mj-lt"/>
              <a:buAutoNum type="arabicPeriod"/>
            </a:pPr>
            <a:r>
              <a:rPr lang="en-US" dirty="0">
                <a:solidFill>
                  <a:srgbClr val="000000"/>
                </a:solidFill>
              </a:rPr>
              <a:t>It can be transferred peer to peer without an intermediary such as a bank.</a:t>
            </a:r>
          </a:p>
          <a:p>
            <a:pPr marL="547370" indent="-457200">
              <a:buFont typeface="+mj-lt"/>
              <a:buAutoNum type="arabicPeriod"/>
            </a:pPr>
            <a:r>
              <a:rPr lang="en-US" dirty="0">
                <a:solidFill>
                  <a:srgbClr val="000000"/>
                </a:solidFill>
              </a:rPr>
              <a:t>It is generated by software with its rules, running on a network of safe and secure hardware.</a:t>
            </a:r>
          </a:p>
          <a:p>
            <a:pPr marL="1004570" lvl="1" indent="-457200">
              <a:buFont typeface="Arial" panose="020B0604020202020204" pitchFamily="34" charset="0"/>
              <a:buChar char="•"/>
            </a:pPr>
            <a:r>
              <a:rPr lang="en-US" dirty="0">
                <a:solidFill>
                  <a:srgbClr val="000000"/>
                </a:solidFill>
              </a:rPr>
              <a:t>It is not issued by any country. It is not controlled by any geographic or political boundaries.</a:t>
            </a:r>
          </a:p>
          <a:p>
            <a:pPr marL="547370" indent="-457200">
              <a:buFont typeface="+mj-lt"/>
              <a:buAutoNum type="arabicPeriod"/>
            </a:pPr>
            <a:r>
              <a:rPr lang="en-US" dirty="0">
                <a:solidFill>
                  <a:srgbClr val="000000"/>
                </a:solidFill>
              </a:rPr>
              <a:t>Initially its goal was to address manipulation financial system by middleman; empower participants in a democratic process to govern the financial system.</a:t>
            </a:r>
          </a:p>
          <a:p>
            <a:pPr marL="547370" indent="-457200">
              <a:buFont typeface="+mj-lt"/>
              <a:buAutoNum type="arabicPeriod"/>
            </a:pPr>
            <a:r>
              <a:rPr lang="en-US" dirty="0">
                <a:solidFill>
                  <a:srgbClr val="000000"/>
                </a:solidFill>
              </a:rPr>
              <a:t>Cryptocurrency infrastructure provides a “trust layer” for a trustless world.</a:t>
            </a:r>
          </a:p>
          <a:p>
            <a:pPr marL="547370" lvl="1" indent="0"/>
            <a:endParaRPr lang="en-US" dirty="0">
              <a:solidFill>
                <a:srgbClr val="000000"/>
              </a:solidFill>
            </a:endParaRPr>
          </a:p>
        </p:txBody>
      </p:sp>
      <p:sp>
        <p:nvSpPr>
          <p:cNvPr id="3" name="Title 2">
            <a:extLst>
              <a:ext uri="{FF2B5EF4-FFF2-40B4-BE49-F238E27FC236}">
                <a16:creationId xmlns:a16="http://schemas.microsoft.com/office/drawing/2014/main" id="{F8C9607E-8184-05BD-6462-AE92AF3431E9}"/>
              </a:ext>
            </a:extLst>
          </p:cNvPr>
          <p:cNvSpPr>
            <a:spLocks noGrp="1"/>
          </p:cNvSpPr>
          <p:nvPr>
            <p:ph type="title"/>
          </p:nvPr>
        </p:nvSpPr>
        <p:spPr>
          <a:xfrm>
            <a:off x="3849878" y="109775"/>
            <a:ext cx="5385562" cy="716084"/>
          </a:xfrm>
        </p:spPr>
        <p:txBody>
          <a:bodyPr/>
          <a:lstStyle/>
          <a:p>
            <a:r>
              <a:rPr lang="en-US" dirty="0">
                <a:solidFill>
                  <a:schemeClr val="bg1"/>
                </a:solidFill>
              </a:rPr>
              <a:t>Cryptocurrency</a:t>
            </a:r>
          </a:p>
        </p:txBody>
      </p:sp>
    </p:spTree>
    <p:extLst>
      <p:ext uri="{BB962C8B-B14F-4D97-AF65-F5344CB8AC3E}">
        <p14:creationId xmlns:p14="http://schemas.microsoft.com/office/powerpoint/2010/main" val="148769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84B5EE-5C11-7E26-6646-5470E79CB152}"/>
              </a:ext>
            </a:extLst>
          </p:cNvPr>
          <p:cNvSpPr>
            <a:spLocks noGrp="1"/>
          </p:cNvSpPr>
          <p:nvPr>
            <p:ph type="body" idx="1"/>
          </p:nvPr>
        </p:nvSpPr>
        <p:spPr>
          <a:xfrm>
            <a:off x="624078" y="1562787"/>
            <a:ext cx="9708642" cy="3732425"/>
          </a:xfrm>
        </p:spPr>
        <p:txBody>
          <a:bodyPr/>
          <a:lstStyle/>
          <a:p>
            <a:r>
              <a:rPr lang="en-US" sz="2400" dirty="0">
                <a:solidFill>
                  <a:srgbClr val="000000"/>
                </a:solidFill>
              </a:rPr>
              <a:t>I give someone in this room a dollar bill?</a:t>
            </a:r>
          </a:p>
          <a:p>
            <a:r>
              <a:rPr lang="en-US" sz="2400" dirty="0">
                <a:solidFill>
                  <a:srgbClr val="000000"/>
                </a:solidFill>
              </a:rPr>
              <a:t>Can you replicate this action to someone right now located outside this room? Outside Buffalo, in Jamestown, say? Someone in Florida? Somebody in Croatia? …I can go on.</a:t>
            </a:r>
          </a:p>
          <a:p>
            <a:r>
              <a:rPr lang="en-US" sz="2400" dirty="0">
                <a:solidFill>
                  <a:srgbClr val="000000"/>
                </a:solidFill>
              </a:rPr>
              <a:t>For what do you want to send this dollar/currency/funds?</a:t>
            </a:r>
          </a:p>
          <a:p>
            <a:r>
              <a:rPr lang="en-US" sz="2400" dirty="0">
                <a:solidFill>
                  <a:srgbClr val="000000"/>
                </a:solidFill>
              </a:rPr>
              <a:t>For a onetime purchase or service? Somebody cooking food for your parents who are inaccessible to you due to Covid, for example?</a:t>
            </a:r>
          </a:p>
        </p:txBody>
      </p:sp>
      <p:sp>
        <p:nvSpPr>
          <p:cNvPr id="3" name="Title 2">
            <a:extLst>
              <a:ext uri="{FF2B5EF4-FFF2-40B4-BE49-F238E27FC236}">
                <a16:creationId xmlns:a16="http://schemas.microsoft.com/office/drawing/2014/main" id="{21A7D3A9-B458-4B22-7A55-6D5E02537492}"/>
              </a:ext>
            </a:extLst>
          </p:cNvPr>
          <p:cNvSpPr>
            <a:spLocks noGrp="1"/>
          </p:cNvSpPr>
          <p:nvPr>
            <p:ph type="title"/>
          </p:nvPr>
        </p:nvSpPr>
        <p:spPr>
          <a:xfrm>
            <a:off x="4044188" y="109220"/>
            <a:ext cx="5526532" cy="716084"/>
          </a:xfrm>
        </p:spPr>
        <p:txBody>
          <a:bodyPr/>
          <a:lstStyle/>
          <a:p>
            <a:r>
              <a:rPr lang="en-US" dirty="0">
                <a:solidFill>
                  <a:schemeClr val="bg1"/>
                </a:solidFill>
              </a:rPr>
              <a:t>Imagine this scenario:</a:t>
            </a:r>
          </a:p>
        </p:txBody>
      </p:sp>
      <p:pic>
        <p:nvPicPr>
          <p:cNvPr id="6" name="Graphic 5" descr="Person with idea with solid fill">
            <a:extLst>
              <a:ext uri="{FF2B5EF4-FFF2-40B4-BE49-F238E27FC236}">
                <a16:creationId xmlns:a16="http://schemas.microsoft.com/office/drawing/2014/main" id="{207E1587-5AF8-B6F4-6C45-878A96C743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8075" y="5308918"/>
            <a:ext cx="914400" cy="914400"/>
          </a:xfrm>
          <a:prstGeom prst="rect">
            <a:avLst/>
          </a:prstGeom>
        </p:spPr>
      </p:pic>
      <p:sp>
        <p:nvSpPr>
          <p:cNvPr id="7" name="TextBox 6">
            <a:extLst>
              <a:ext uri="{FF2B5EF4-FFF2-40B4-BE49-F238E27FC236}">
                <a16:creationId xmlns:a16="http://schemas.microsoft.com/office/drawing/2014/main" id="{2F5B24F3-274B-46A4-38F1-A1BAC8B4A4F5}"/>
              </a:ext>
            </a:extLst>
          </p:cNvPr>
          <p:cNvSpPr txBox="1"/>
          <p:nvPr/>
        </p:nvSpPr>
        <p:spPr>
          <a:xfrm>
            <a:off x="8515350" y="5189220"/>
            <a:ext cx="2382383" cy="307777"/>
          </a:xfrm>
          <a:prstGeom prst="rect">
            <a:avLst/>
          </a:prstGeom>
          <a:noFill/>
        </p:spPr>
        <p:txBody>
          <a:bodyPr wrap="none" rtlCol="0">
            <a:spAutoFit/>
          </a:bodyPr>
          <a:lstStyle/>
          <a:p>
            <a:r>
              <a:rPr lang="en-US" dirty="0"/>
              <a:t>Cryptocurrency can do that.</a:t>
            </a:r>
          </a:p>
        </p:txBody>
      </p:sp>
    </p:spTree>
    <p:extLst>
      <p:ext uri="{BB962C8B-B14F-4D97-AF65-F5344CB8AC3E}">
        <p14:creationId xmlns:p14="http://schemas.microsoft.com/office/powerpoint/2010/main" val="2284836371"/>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UB Powerpoint Template">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7563</TotalTime>
  <Words>2702</Words>
  <Application>Microsoft Macintosh PowerPoint</Application>
  <PresentationFormat>Widescreen</PresentationFormat>
  <Paragraphs>281</Paragraphs>
  <Slides>40</Slides>
  <Notes>13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40</vt:i4>
      </vt:variant>
    </vt:vector>
  </HeadingPairs>
  <TitlesOfParts>
    <vt:vector size="54" baseType="lpstr">
      <vt:lpstr>Helvetica</vt:lpstr>
      <vt:lpstr>Georgia</vt:lpstr>
      <vt:lpstr>Calibri</vt:lpstr>
      <vt:lpstr>Helvetica Neue</vt:lpstr>
      <vt:lpstr>Menlo</vt:lpstr>
      <vt:lpstr>Garamond</vt:lpstr>
      <vt:lpstr>Merriweather Sans</vt:lpstr>
      <vt:lpstr>Arial</vt:lpstr>
      <vt:lpstr>Inter</vt:lpstr>
      <vt:lpstr>Google Sans</vt:lpstr>
      <vt:lpstr>1_Office Theme</vt:lpstr>
      <vt:lpstr>2_UB Powerpoint Template</vt:lpstr>
      <vt:lpstr>4_UB Powerpoint Template</vt:lpstr>
      <vt:lpstr>5_UB Powerpoint Template</vt:lpstr>
      <vt:lpstr> Introduction to Cryptocurrency:  Getting Ready for the Crypto Economy </vt:lpstr>
      <vt:lpstr>Introducing myself</vt:lpstr>
      <vt:lpstr>PowerPoint Presentation</vt:lpstr>
      <vt:lpstr>Disclaimer</vt:lpstr>
      <vt:lpstr>  PART I : What is Cryptocurrency? </vt:lpstr>
      <vt:lpstr>On completion of this Part I, you’ll be able to</vt:lpstr>
      <vt:lpstr>Origins of cryptocurrency</vt:lpstr>
      <vt:lpstr>Cryptocurrency</vt:lpstr>
      <vt:lpstr>Imagine this scenario:</vt:lpstr>
      <vt:lpstr>Peer to Peer transfer of value </vt:lpstr>
      <vt:lpstr>Video demo of wallet and peer to peer transfer of funds</vt:lpstr>
      <vt:lpstr>Summarizing Part I</vt:lpstr>
      <vt:lpstr>  PART II : WHY should you care about it? </vt:lpstr>
      <vt:lpstr>On completion of the Part II, you’ll be able to </vt:lpstr>
      <vt:lpstr>1. Market value </vt:lpstr>
      <vt:lpstr>2. Evolution of financial systems</vt:lpstr>
      <vt:lpstr>3. Innovative Social Functions</vt:lpstr>
      <vt:lpstr>4. Tokenization </vt:lpstr>
      <vt:lpstr>From Coins to tokens</vt:lpstr>
      <vt:lpstr>Cryptocurrency tokens</vt:lpstr>
      <vt:lpstr>NFT : Non-fungible token</vt:lpstr>
      <vt:lpstr>Summarizing</vt:lpstr>
      <vt:lpstr>  PART III : How to prepare yourself? </vt:lpstr>
      <vt:lpstr>1. Get yourself an identity and a wallet</vt:lpstr>
      <vt:lpstr>2. Centralized exchange Coinbase</vt:lpstr>
      <vt:lpstr>Opening page: coinbase </vt:lpstr>
      <vt:lpstr>Buy, sell, convert interface</vt:lpstr>
      <vt:lpstr>Summarizing, </vt:lpstr>
      <vt:lpstr>  PART IV : Looking ahead </vt:lpstr>
      <vt:lpstr>Impact 1:  Blockchain</vt:lpstr>
      <vt:lpstr>Impact 2: Smart Contracts</vt:lpstr>
      <vt:lpstr>Blockchain: A Trust Layer over the Internet</vt:lpstr>
      <vt:lpstr>PowerPoint Presentation</vt:lpstr>
      <vt:lpstr>Blockchain is people centered </vt:lpstr>
      <vt:lpstr>Relating blockchain to artificial intelligence (AI)</vt:lpstr>
      <vt:lpstr>A peek into blockchain Txs.</vt:lpstr>
      <vt:lpstr>PowerPoint Presentation</vt:lpstr>
      <vt:lpstr>More information: Blockchain in action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BLOCKCHAIN: AN INNOVATION TO EMPOWER  ALL  </dc:title>
  <dc:creator>Bina Ramamurthy</dc:creator>
  <cp:lastModifiedBy>Bina Ramamurthy</cp:lastModifiedBy>
  <cp:revision>53</cp:revision>
  <dcterms:created xsi:type="dcterms:W3CDTF">2019-11-24T13:32:07Z</dcterms:created>
  <dcterms:modified xsi:type="dcterms:W3CDTF">2023-09-05T18:57:09Z</dcterms:modified>
</cp:coreProperties>
</file>