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56" autoAdjust="0"/>
  </p:normalViewPr>
  <p:slideViewPr>
    <p:cSldViewPr>
      <p:cViewPr>
        <p:scale>
          <a:sx n="33" d="100"/>
          <a:sy n="33" d="100"/>
        </p:scale>
        <p:origin x="-96" y="-11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89010C-7ABE-4C19-827D-22796CFFFE2A}"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48423-5063-46E5-81D6-C372C9142C0E}" type="slidenum">
              <a:rPr lang="en-US" smtClean="0"/>
              <a:t>‹#›</a:t>
            </a:fld>
            <a:endParaRPr lang="en-US"/>
          </a:p>
        </p:txBody>
      </p:sp>
    </p:spTree>
    <p:extLst>
      <p:ext uri="{BB962C8B-B14F-4D97-AF65-F5344CB8AC3E}">
        <p14:creationId xmlns:p14="http://schemas.microsoft.com/office/powerpoint/2010/main" val="244688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89010C-7ABE-4C19-827D-22796CFFFE2A}"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48423-5063-46E5-81D6-C372C9142C0E}" type="slidenum">
              <a:rPr lang="en-US" smtClean="0"/>
              <a:t>‹#›</a:t>
            </a:fld>
            <a:endParaRPr lang="en-US"/>
          </a:p>
        </p:txBody>
      </p:sp>
    </p:spTree>
    <p:extLst>
      <p:ext uri="{BB962C8B-B14F-4D97-AF65-F5344CB8AC3E}">
        <p14:creationId xmlns:p14="http://schemas.microsoft.com/office/powerpoint/2010/main" val="181105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89010C-7ABE-4C19-827D-22796CFFFE2A}"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48423-5063-46E5-81D6-C372C9142C0E}" type="slidenum">
              <a:rPr lang="en-US" smtClean="0"/>
              <a:t>‹#›</a:t>
            </a:fld>
            <a:endParaRPr lang="en-US"/>
          </a:p>
        </p:txBody>
      </p:sp>
    </p:spTree>
    <p:extLst>
      <p:ext uri="{BB962C8B-B14F-4D97-AF65-F5344CB8AC3E}">
        <p14:creationId xmlns:p14="http://schemas.microsoft.com/office/powerpoint/2010/main" val="374918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89010C-7ABE-4C19-827D-22796CFFFE2A}"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48423-5063-46E5-81D6-C372C9142C0E}" type="slidenum">
              <a:rPr lang="en-US" smtClean="0"/>
              <a:t>‹#›</a:t>
            </a:fld>
            <a:endParaRPr lang="en-US"/>
          </a:p>
        </p:txBody>
      </p:sp>
    </p:spTree>
    <p:extLst>
      <p:ext uri="{BB962C8B-B14F-4D97-AF65-F5344CB8AC3E}">
        <p14:creationId xmlns:p14="http://schemas.microsoft.com/office/powerpoint/2010/main" val="396999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9010C-7ABE-4C19-827D-22796CFFFE2A}"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48423-5063-46E5-81D6-C372C9142C0E}" type="slidenum">
              <a:rPr lang="en-US" smtClean="0"/>
              <a:t>‹#›</a:t>
            </a:fld>
            <a:endParaRPr lang="en-US"/>
          </a:p>
        </p:txBody>
      </p:sp>
    </p:spTree>
    <p:extLst>
      <p:ext uri="{BB962C8B-B14F-4D97-AF65-F5344CB8AC3E}">
        <p14:creationId xmlns:p14="http://schemas.microsoft.com/office/powerpoint/2010/main" val="316818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89010C-7ABE-4C19-827D-22796CFFFE2A}"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48423-5063-46E5-81D6-C372C9142C0E}" type="slidenum">
              <a:rPr lang="en-US" smtClean="0"/>
              <a:t>‹#›</a:t>
            </a:fld>
            <a:endParaRPr lang="en-US"/>
          </a:p>
        </p:txBody>
      </p:sp>
    </p:spTree>
    <p:extLst>
      <p:ext uri="{BB962C8B-B14F-4D97-AF65-F5344CB8AC3E}">
        <p14:creationId xmlns:p14="http://schemas.microsoft.com/office/powerpoint/2010/main" val="214873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89010C-7ABE-4C19-827D-22796CFFFE2A}" type="datetimeFigureOut">
              <a:rPr lang="en-US" smtClean="0"/>
              <a:t>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648423-5063-46E5-81D6-C372C9142C0E}" type="slidenum">
              <a:rPr lang="en-US" smtClean="0"/>
              <a:t>‹#›</a:t>
            </a:fld>
            <a:endParaRPr lang="en-US"/>
          </a:p>
        </p:txBody>
      </p:sp>
    </p:spTree>
    <p:extLst>
      <p:ext uri="{BB962C8B-B14F-4D97-AF65-F5344CB8AC3E}">
        <p14:creationId xmlns:p14="http://schemas.microsoft.com/office/powerpoint/2010/main" val="291559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89010C-7ABE-4C19-827D-22796CFFFE2A}" type="datetimeFigureOut">
              <a:rPr lang="en-US" smtClean="0"/>
              <a:t>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48423-5063-46E5-81D6-C372C9142C0E}" type="slidenum">
              <a:rPr lang="en-US" smtClean="0"/>
              <a:t>‹#›</a:t>
            </a:fld>
            <a:endParaRPr lang="en-US"/>
          </a:p>
        </p:txBody>
      </p:sp>
    </p:spTree>
    <p:extLst>
      <p:ext uri="{BB962C8B-B14F-4D97-AF65-F5344CB8AC3E}">
        <p14:creationId xmlns:p14="http://schemas.microsoft.com/office/powerpoint/2010/main" val="267342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9010C-7ABE-4C19-827D-22796CFFFE2A}" type="datetimeFigureOut">
              <a:rPr lang="en-US" smtClean="0"/>
              <a:t>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648423-5063-46E5-81D6-C372C9142C0E}" type="slidenum">
              <a:rPr lang="en-US" smtClean="0"/>
              <a:t>‹#›</a:t>
            </a:fld>
            <a:endParaRPr lang="en-US"/>
          </a:p>
        </p:txBody>
      </p:sp>
    </p:spTree>
    <p:extLst>
      <p:ext uri="{BB962C8B-B14F-4D97-AF65-F5344CB8AC3E}">
        <p14:creationId xmlns:p14="http://schemas.microsoft.com/office/powerpoint/2010/main" val="173557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9010C-7ABE-4C19-827D-22796CFFFE2A}"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48423-5063-46E5-81D6-C372C9142C0E}" type="slidenum">
              <a:rPr lang="en-US" smtClean="0"/>
              <a:t>‹#›</a:t>
            </a:fld>
            <a:endParaRPr lang="en-US"/>
          </a:p>
        </p:txBody>
      </p:sp>
    </p:spTree>
    <p:extLst>
      <p:ext uri="{BB962C8B-B14F-4D97-AF65-F5344CB8AC3E}">
        <p14:creationId xmlns:p14="http://schemas.microsoft.com/office/powerpoint/2010/main" val="323721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9010C-7ABE-4C19-827D-22796CFFFE2A}"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48423-5063-46E5-81D6-C372C9142C0E}" type="slidenum">
              <a:rPr lang="en-US" smtClean="0"/>
              <a:t>‹#›</a:t>
            </a:fld>
            <a:endParaRPr lang="en-US"/>
          </a:p>
        </p:txBody>
      </p:sp>
    </p:spTree>
    <p:extLst>
      <p:ext uri="{BB962C8B-B14F-4D97-AF65-F5344CB8AC3E}">
        <p14:creationId xmlns:p14="http://schemas.microsoft.com/office/powerpoint/2010/main" val="168795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9189010C-7ABE-4C19-827D-22796CFFFE2A}" type="datetimeFigureOut">
              <a:rPr lang="en-US" smtClean="0"/>
              <a:t>12/5/2013</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C5648423-5063-46E5-81D6-C372C9142C0E}" type="slidenum">
              <a:rPr lang="en-US" smtClean="0"/>
              <a:t>‹#›</a:t>
            </a:fld>
            <a:endParaRPr lang="en-US"/>
          </a:p>
        </p:txBody>
      </p:sp>
    </p:spTree>
    <p:extLst>
      <p:ext uri="{BB962C8B-B14F-4D97-AF65-F5344CB8AC3E}">
        <p14:creationId xmlns:p14="http://schemas.microsoft.com/office/powerpoint/2010/main" val="3383847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32308800" y="4836067"/>
            <a:ext cx="11353800" cy="15966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43891200" cy="45840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6" descr="C:\Users\DANSCH~1\AppData\Local\Temp\Rar$DR39.120\UB_print_logos\Print Logos - color\blue\cntrd_stacked_blue.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8439"/>
            <a:ext cx="11150914"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76200"/>
            <a:ext cx="43891200" cy="1415772"/>
          </a:xfrm>
          <a:prstGeom prst="rect">
            <a:avLst/>
          </a:prstGeom>
          <a:noFill/>
        </p:spPr>
        <p:txBody>
          <a:bodyPr wrap="square" rtlCol="0">
            <a:spAutoFit/>
          </a:bodyPr>
          <a:lstStyle/>
          <a:p>
            <a:pPr algn="ctr"/>
            <a:r>
              <a:rPr lang="en-US" b="1" dirty="0" smtClean="0"/>
              <a:t>Inference Graphs: A Roadmap</a:t>
            </a:r>
            <a:endParaRPr lang="en-US" b="1" dirty="0"/>
          </a:p>
        </p:txBody>
      </p:sp>
      <p:sp>
        <p:nvSpPr>
          <p:cNvPr id="6" name="TextBox 5"/>
          <p:cNvSpPr txBox="1"/>
          <p:nvPr/>
        </p:nvSpPr>
        <p:spPr>
          <a:xfrm>
            <a:off x="0" y="1516713"/>
            <a:ext cx="43891200" cy="1938992"/>
          </a:xfrm>
          <a:prstGeom prst="rect">
            <a:avLst/>
          </a:prstGeom>
          <a:noFill/>
        </p:spPr>
        <p:txBody>
          <a:bodyPr wrap="square" rtlCol="0">
            <a:spAutoFit/>
          </a:bodyPr>
          <a:lstStyle/>
          <a:p>
            <a:pPr algn="ctr"/>
            <a:r>
              <a:rPr lang="en-US" sz="6600" dirty="0" smtClean="0"/>
              <a:t>Daniel R. Schlegel and Stuart C. Shapiro</a:t>
            </a:r>
          </a:p>
          <a:p>
            <a:pPr algn="ctr"/>
            <a:r>
              <a:rPr lang="en-US" sz="5400" dirty="0" smtClean="0"/>
              <a:t>&lt;</a:t>
            </a:r>
            <a:r>
              <a:rPr lang="en-US" sz="5400" dirty="0" err="1" smtClean="0"/>
              <a:t>drschleg,shapiro</a:t>
            </a:r>
            <a:r>
              <a:rPr lang="en-US" sz="5400" dirty="0" smtClean="0"/>
              <a:t>&gt;@buffalo.edu</a:t>
            </a:r>
            <a:endParaRPr lang="en-US" sz="5400" dirty="0"/>
          </a:p>
        </p:txBody>
      </p:sp>
      <p:sp>
        <p:nvSpPr>
          <p:cNvPr id="7" name="TextBox 6"/>
          <p:cNvSpPr txBox="1"/>
          <p:nvPr/>
        </p:nvSpPr>
        <p:spPr>
          <a:xfrm>
            <a:off x="0" y="3429000"/>
            <a:ext cx="43891200" cy="923330"/>
          </a:xfrm>
          <a:prstGeom prst="rect">
            <a:avLst/>
          </a:prstGeom>
          <a:noFill/>
        </p:spPr>
        <p:txBody>
          <a:bodyPr wrap="square" rtlCol="0">
            <a:spAutoFit/>
          </a:bodyPr>
          <a:lstStyle/>
          <a:p>
            <a:pPr algn="ctr"/>
            <a:r>
              <a:rPr lang="en-US" sz="5400" dirty="0" smtClean="0"/>
              <a:t>Department of Computer Science and Engineering</a:t>
            </a:r>
            <a:endParaRPr lang="en-US" sz="5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0599" y="333911"/>
            <a:ext cx="12420601" cy="4250173"/>
          </a:xfrm>
          <a:prstGeom prst="rect">
            <a:avLst/>
          </a:prstGeom>
        </p:spPr>
      </p:pic>
      <p:cxnSp>
        <p:nvCxnSpPr>
          <p:cNvPr id="10" name="Straight Connector 9"/>
          <p:cNvCxnSpPr/>
          <p:nvPr/>
        </p:nvCxnSpPr>
        <p:spPr>
          <a:xfrm>
            <a:off x="12010885" y="5867400"/>
            <a:ext cx="0" cy="25527000"/>
          </a:xfrm>
          <a:prstGeom prst="line">
            <a:avLst/>
          </a:prstGeom>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2268200" y="4836067"/>
            <a:ext cx="19450665" cy="27174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2136630" y="4836068"/>
            <a:ext cx="16002000" cy="1107996"/>
          </a:xfrm>
          <a:prstGeom prst="rect">
            <a:avLst/>
          </a:prstGeom>
          <a:noFill/>
        </p:spPr>
        <p:txBody>
          <a:bodyPr wrap="square" rtlCol="0">
            <a:spAutoFit/>
          </a:bodyPr>
          <a:lstStyle/>
          <a:p>
            <a:r>
              <a:rPr lang="en-US" sz="6600" dirty="0" smtClean="0">
                <a:latin typeface="Monotype Corsiva" pitchFamily="66" charset="0"/>
              </a:rPr>
              <a:t>L</a:t>
            </a:r>
            <a:r>
              <a:rPr lang="en-US" sz="6600" baseline="-25000" dirty="0" smtClean="0"/>
              <a:t>A</a:t>
            </a:r>
            <a:r>
              <a:rPr lang="en-US" sz="6600" dirty="0" smtClean="0"/>
              <a:t> – Logic of Arbitrary and Indefinite Objects</a:t>
            </a:r>
            <a:r>
              <a:rPr lang="en-US" sz="6600" baseline="30000" dirty="0" smtClean="0"/>
              <a:t>2</a:t>
            </a:r>
            <a:endParaRPr lang="en-US" sz="6600" baseline="30000" dirty="0"/>
          </a:p>
        </p:txBody>
      </p:sp>
      <p:sp>
        <p:nvSpPr>
          <p:cNvPr id="18" name="Rectangle 17"/>
          <p:cNvSpPr/>
          <p:nvPr/>
        </p:nvSpPr>
        <p:spPr>
          <a:xfrm>
            <a:off x="304800" y="4836068"/>
            <a:ext cx="11430000" cy="3433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4800" y="4724400"/>
            <a:ext cx="9525000" cy="1107996"/>
          </a:xfrm>
          <a:prstGeom prst="rect">
            <a:avLst/>
          </a:prstGeom>
          <a:noFill/>
        </p:spPr>
        <p:txBody>
          <a:bodyPr wrap="square" rtlCol="0">
            <a:spAutoFit/>
          </a:bodyPr>
          <a:lstStyle/>
          <a:p>
            <a:r>
              <a:rPr lang="en-US" sz="6600" dirty="0" smtClean="0"/>
              <a:t>Logic in Cognitive Systems</a:t>
            </a:r>
            <a:endParaRPr lang="en-US" sz="6600"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55246" y="21050119"/>
            <a:ext cx="9619623" cy="9671986"/>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28152" y="11201400"/>
            <a:ext cx="9696248" cy="9659359"/>
          </a:xfrm>
          <a:prstGeom prst="rect">
            <a:avLst/>
          </a:prstGeom>
        </p:spPr>
      </p:pic>
      <p:sp>
        <p:nvSpPr>
          <p:cNvPr id="28" name="TextBox 27"/>
          <p:cNvSpPr txBox="1"/>
          <p:nvPr/>
        </p:nvSpPr>
        <p:spPr>
          <a:xfrm>
            <a:off x="609600" y="5715000"/>
            <a:ext cx="11049000" cy="2554545"/>
          </a:xfrm>
          <a:prstGeom prst="rect">
            <a:avLst/>
          </a:prstGeom>
          <a:noFill/>
        </p:spPr>
        <p:txBody>
          <a:bodyPr wrap="square" rtlCol="0">
            <a:spAutoFit/>
          </a:bodyPr>
          <a:lstStyle/>
          <a:p>
            <a:pPr marL="457200" indent="-457200">
              <a:buFont typeface="Arial" pitchFamily="34" charset="0"/>
              <a:buChar char="•"/>
            </a:pPr>
            <a:r>
              <a:rPr lang="en-US" sz="4000" dirty="0" smtClean="0"/>
              <a:t>Logical inference can be used to implement  the reasoning component of a cognitive system</a:t>
            </a:r>
          </a:p>
          <a:p>
            <a:pPr marL="457200" indent="-457200">
              <a:buFont typeface="Arial" pitchFamily="34" charset="0"/>
              <a:buChar char="•"/>
            </a:pPr>
            <a:r>
              <a:rPr lang="en-US" sz="4000" dirty="0" smtClean="0"/>
              <a:t>Logic needs to be at least as expressive as FOPL</a:t>
            </a:r>
          </a:p>
          <a:p>
            <a:pPr marL="457200" indent="-457200">
              <a:buFont typeface="Arial" pitchFamily="34" charset="0"/>
              <a:buChar char="•"/>
            </a:pPr>
            <a:r>
              <a:rPr lang="en-US" sz="4000" dirty="0" smtClean="0"/>
              <a:t>Proof-theoretic approach most useful</a:t>
            </a:r>
          </a:p>
        </p:txBody>
      </p:sp>
      <p:grpSp>
        <p:nvGrpSpPr>
          <p:cNvPr id="11" name="Group 10"/>
          <p:cNvGrpSpPr/>
          <p:nvPr/>
        </p:nvGrpSpPr>
        <p:grpSpPr>
          <a:xfrm>
            <a:off x="304800" y="25554358"/>
            <a:ext cx="11430000" cy="6456655"/>
            <a:chOff x="12301248" y="5860569"/>
            <a:chExt cx="19397952" cy="4186183"/>
          </a:xfrm>
        </p:grpSpPr>
        <p:sp>
          <p:nvSpPr>
            <p:cNvPr id="29" name="Rectangle 28"/>
            <p:cNvSpPr/>
            <p:nvPr/>
          </p:nvSpPr>
          <p:spPr>
            <a:xfrm>
              <a:off x="12301248" y="5902868"/>
              <a:ext cx="19397952" cy="414388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TextBox 29"/>
            <p:cNvSpPr txBox="1"/>
            <p:nvPr/>
          </p:nvSpPr>
          <p:spPr>
            <a:xfrm>
              <a:off x="12301250" y="5860569"/>
              <a:ext cx="13190606" cy="575210"/>
            </a:xfrm>
            <a:prstGeom prst="rect">
              <a:avLst/>
            </a:prstGeom>
            <a:noFill/>
          </p:spPr>
          <p:txBody>
            <a:bodyPr wrap="square" rtlCol="0">
              <a:spAutoFit/>
            </a:bodyPr>
            <a:lstStyle/>
            <a:p>
              <a:r>
                <a:rPr lang="en-US" sz="6600" dirty="0" smtClean="0"/>
                <a:t>Problem Summary</a:t>
              </a:r>
              <a:endParaRPr lang="en-US" sz="6600" dirty="0"/>
            </a:p>
          </p:txBody>
        </p:sp>
        <p:sp>
          <p:nvSpPr>
            <p:cNvPr id="31" name="TextBox 30"/>
            <p:cNvSpPr txBox="1"/>
            <p:nvPr/>
          </p:nvSpPr>
          <p:spPr>
            <a:xfrm>
              <a:off x="12606049" y="6390487"/>
              <a:ext cx="19093151" cy="3651718"/>
            </a:xfrm>
            <a:prstGeom prst="rect">
              <a:avLst/>
            </a:prstGeom>
            <a:noFill/>
          </p:spPr>
          <p:txBody>
            <a:bodyPr wrap="square" rtlCol="0">
              <a:spAutoFit/>
            </a:bodyPr>
            <a:lstStyle/>
            <a:p>
              <a:pPr marL="457200" indent="-457200">
                <a:buFont typeface="Arial" pitchFamily="34" charset="0"/>
                <a:buChar char="•"/>
              </a:pPr>
              <a:r>
                <a:rPr lang="en-US" sz="4000" dirty="0" smtClean="0"/>
                <a:t>Inference graphs use only propositional logic.</a:t>
              </a:r>
            </a:p>
            <a:p>
              <a:pPr marL="457200" indent="-457200">
                <a:buFont typeface="Arial" pitchFamily="34" charset="0"/>
                <a:buChar char="•"/>
              </a:pPr>
              <a:r>
                <a:rPr lang="en-US" sz="4000" dirty="0" smtClean="0"/>
                <a:t>Want to answer “</a:t>
              </a:r>
              <a:r>
                <a:rPr lang="en-US" sz="4000" dirty="0" err="1" smtClean="0"/>
                <a:t>wh</a:t>
              </a:r>
              <a:r>
                <a:rPr lang="en-US" sz="4000" dirty="0" smtClean="0"/>
                <a:t>- questions” using quantified terms .</a:t>
              </a:r>
            </a:p>
            <a:p>
              <a:pPr marL="457200" indent="-457200">
                <a:buFont typeface="Arial" pitchFamily="34" charset="0"/>
                <a:buChar char="•"/>
              </a:pPr>
              <a:r>
                <a:rPr lang="en-US" sz="4000" dirty="0" smtClean="0"/>
                <a:t>We’d like to be able to answer previously unanswerable questions  automatically, without asking and performing backward inference again (focused reasoning).</a:t>
              </a:r>
            </a:p>
            <a:p>
              <a:pPr algn="ctr"/>
              <a:r>
                <a:rPr lang="en-US" sz="4000" b="1" dirty="0" smtClean="0"/>
                <a:t>Solutions are the three not-yet-implemented extensions shown here.</a:t>
              </a:r>
            </a:p>
          </p:txBody>
        </p:sp>
      </p:grpSp>
      <p:sp>
        <p:nvSpPr>
          <p:cNvPr id="32" name="TextBox 31"/>
          <p:cNvSpPr txBox="1"/>
          <p:nvPr/>
        </p:nvSpPr>
        <p:spPr>
          <a:xfrm>
            <a:off x="12463354" y="7765660"/>
            <a:ext cx="19180476" cy="7478970"/>
          </a:xfrm>
          <a:prstGeom prst="rect">
            <a:avLst/>
          </a:prstGeom>
          <a:noFill/>
        </p:spPr>
        <p:txBody>
          <a:bodyPr wrap="square" rtlCol="0">
            <a:spAutoFit/>
          </a:bodyPr>
          <a:lstStyle/>
          <a:p>
            <a:pPr marL="457200" indent="-457200">
              <a:buFont typeface="Arial" pitchFamily="34" charset="0"/>
              <a:buChar char="•"/>
            </a:pPr>
            <a:r>
              <a:rPr lang="en-US" sz="4000" dirty="0" smtClean="0"/>
              <a:t>Mainly different from FOPL in use of structured quantified terms:</a:t>
            </a:r>
            <a:endParaRPr lang="en-US" sz="4000" dirty="0"/>
          </a:p>
          <a:p>
            <a:pPr marL="914400" lvl="1" indent="-457200">
              <a:buFont typeface="Arial" pitchFamily="34" charset="0"/>
              <a:buChar char="•"/>
            </a:pPr>
            <a:r>
              <a:rPr lang="en-US" sz="4000" dirty="0" smtClean="0"/>
              <a:t>Arbitrary – Reason about a single arbitrary member of a class, instead of universals.</a:t>
            </a:r>
          </a:p>
          <a:p>
            <a:pPr marL="914400" lvl="1" indent="-457200">
              <a:buFont typeface="Arial" pitchFamily="34" charset="0"/>
              <a:buChar char="•"/>
            </a:pPr>
            <a:r>
              <a:rPr lang="en-US" sz="4000" dirty="0" smtClean="0"/>
              <a:t>Indefinite – Essentially </a:t>
            </a:r>
            <a:r>
              <a:rPr lang="en-US" sz="4000" dirty="0" err="1" smtClean="0"/>
              <a:t>Skolem</a:t>
            </a:r>
            <a:r>
              <a:rPr lang="en-US" sz="4000" dirty="0" smtClean="0"/>
              <a:t> functions, replacing existential quantifiers.</a:t>
            </a:r>
          </a:p>
          <a:p>
            <a:pPr marL="501650" indent="-501650">
              <a:buFont typeface="Arial" pitchFamily="34" charset="0"/>
              <a:buChar char="•"/>
            </a:pPr>
            <a:r>
              <a:rPr lang="en-US" sz="4000" dirty="0" smtClean="0"/>
              <a:t>Match terms with each other (unify, and perform check of structural subsumption</a:t>
            </a:r>
            <a:r>
              <a:rPr lang="en-US" sz="4000" baseline="30000" dirty="0" smtClean="0"/>
              <a:t>3</a:t>
            </a:r>
            <a:r>
              <a:rPr lang="en-US" sz="4000" dirty="0" smtClean="0"/>
              <a:t>), </a:t>
            </a:r>
            <a:r>
              <a:rPr lang="en-US" sz="4000" dirty="0"/>
              <a:t>build </a:t>
            </a:r>
            <a:r>
              <a:rPr lang="en-US" sz="4000" dirty="0" err="1"/>
              <a:t>i</a:t>
            </a:r>
            <a:r>
              <a:rPr lang="en-US" sz="4000" dirty="0"/>
              <a:t>-channels between </a:t>
            </a:r>
            <a:r>
              <a:rPr lang="en-US" sz="4000" dirty="0" smtClean="0"/>
              <a:t>matching terms</a:t>
            </a:r>
            <a:r>
              <a:rPr lang="en-US" sz="4000" dirty="0"/>
              <a:t>, and use </a:t>
            </a:r>
            <a:r>
              <a:rPr lang="en-US" sz="4000" dirty="0" smtClean="0"/>
              <a:t>factorization of </a:t>
            </a:r>
            <a:r>
              <a:rPr lang="en-US" sz="4000" dirty="0" err="1" smtClean="0"/>
              <a:t>mgu</a:t>
            </a:r>
            <a:r>
              <a:rPr lang="en-US" sz="4000" dirty="0" smtClean="0"/>
              <a:t> </a:t>
            </a:r>
            <a:r>
              <a:rPr lang="en-US" sz="4000" dirty="0"/>
              <a:t>to enhance channels</a:t>
            </a:r>
            <a:r>
              <a:rPr lang="en-US" sz="4000" dirty="0" smtClean="0"/>
              <a:t>:</a:t>
            </a:r>
          </a:p>
          <a:p>
            <a:pPr marL="914400" lvl="1" indent="-457200">
              <a:buFont typeface="Arial" pitchFamily="34" charset="0"/>
              <a:buChar char="•"/>
            </a:pPr>
            <a:r>
              <a:rPr lang="en-US" sz="4000" dirty="0"/>
              <a:t>Filter: stop messages with irrelevant substitutions</a:t>
            </a:r>
          </a:p>
          <a:p>
            <a:pPr marL="914400" lvl="1" indent="-457200">
              <a:buFont typeface="Arial" pitchFamily="34" charset="0"/>
              <a:buChar char="•"/>
            </a:pPr>
            <a:r>
              <a:rPr lang="en-US" sz="4000" dirty="0"/>
              <a:t>Switch: change the substitution’s context to that of the destination </a:t>
            </a:r>
            <a:r>
              <a:rPr lang="en-US" sz="4000" dirty="0" smtClean="0"/>
              <a:t>term</a:t>
            </a:r>
          </a:p>
          <a:p>
            <a:pPr marL="471488" indent="-471488">
              <a:buFont typeface="Arial" pitchFamily="34" charset="0"/>
              <a:buChar char="•"/>
            </a:pPr>
            <a:r>
              <a:rPr lang="en-US" sz="4000" dirty="0" smtClean="0"/>
              <a:t>Transfer substitutions using messages along </a:t>
            </a:r>
            <a:r>
              <a:rPr lang="en-US" sz="4000" dirty="0" err="1" smtClean="0"/>
              <a:t>i</a:t>
            </a:r>
            <a:r>
              <a:rPr lang="en-US" sz="4000" dirty="0" smtClean="0"/>
              <a:t>-channels –  “I have a new substitution you might be interested in”</a:t>
            </a:r>
          </a:p>
          <a:p>
            <a:pPr marL="471488" indent="-471488">
              <a:buFont typeface="Arial" pitchFamily="34" charset="0"/>
              <a:buChar char="•"/>
            </a:pPr>
            <a:r>
              <a:rPr lang="en-US" sz="4000" dirty="0" smtClean="0"/>
              <a:t>Combine substitutions in rule nodes using various structures.</a:t>
            </a:r>
          </a:p>
          <a:p>
            <a:pPr marL="914400" lvl="1" indent="-457200">
              <a:buFont typeface="Arial" pitchFamily="34" charset="0"/>
              <a:buChar char="•"/>
            </a:pPr>
            <a:r>
              <a:rPr lang="en-US" sz="4000" dirty="0" err="1" smtClean="0"/>
              <a:t>Eg</a:t>
            </a:r>
            <a:r>
              <a:rPr lang="en-US" sz="4000" dirty="0" smtClean="0"/>
              <a:t>. P-Tree: Binary tree combining conjuncts in conjunctive rules. Tests compatibility by ensuring equivalence or </a:t>
            </a:r>
            <a:r>
              <a:rPr lang="en-US" sz="4000" dirty="0" err="1" smtClean="0"/>
              <a:t>subsumption</a:t>
            </a:r>
            <a:r>
              <a:rPr lang="en-US" sz="4000" dirty="0" smtClean="0"/>
              <a:t>/instantiation of quantified terms.</a:t>
            </a:r>
            <a:endParaRPr lang="en-US" sz="4000" dirty="0"/>
          </a:p>
        </p:txBody>
      </p:sp>
      <p:sp>
        <p:nvSpPr>
          <p:cNvPr id="36" name="Rectangle 35"/>
          <p:cNvSpPr/>
          <p:nvPr/>
        </p:nvSpPr>
        <p:spPr>
          <a:xfrm>
            <a:off x="304800" y="8495551"/>
            <a:ext cx="11430000" cy="16879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04800" y="8382000"/>
            <a:ext cx="9525000" cy="1107996"/>
          </a:xfrm>
          <a:prstGeom prst="rect">
            <a:avLst/>
          </a:prstGeom>
          <a:noFill/>
        </p:spPr>
        <p:txBody>
          <a:bodyPr wrap="square" rtlCol="0">
            <a:spAutoFit/>
          </a:bodyPr>
          <a:lstStyle/>
          <a:p>
            <a:r>
              <a:rPr lang="en-US" sz="6600" dirty="0" smtClean="0"/>
              <a:t>Inference Graphs</a:t>
            </a:r>
            <a:endParaRPr lang="en-US" sz="6600" dirty="0"/>
          </a:p>
        </p:txBody>
      </p:sp>
      <p:sp>
        <p:nvSpPr>
          <p:cNvPr id="38" name="TextBox 37"/>
          <p:cNvSpPr txBox="1"/>
          <p:nvPr/>
        </p:nvSpPr>
        <p:spPr>
          <a:xfrm>
            <a:off x="533400" y="9374484"/>
            <a:ext cx="11303314" cy="16712267"/>
          </a:xfrm>
          <a:prstGeom prst="rect">
            <a:avLst/>
          </a:prstGeom>
          <a:noFill/>
        </p:spPr>
        <p:txBody>
          <a:bodyPr wrap="square" rtlCol="0">
            <a:spAutoFit/>
          </a:bodyPr>
          <a:lstStyle/>
          <a:p>
            <a:pPr marL="457200" indent="-457200">
              <a:buFont typeface="Arial" pitchFamily="34" charset="0"/>
              <a:buChar char="•"/>
            </a:pPr>
            <a:r>
              <a:rPr lang="en-US" sz="4000" dirty="0" smtClean="0"/>
              <a:t>Built upon Propositional Graphs</a:t>
            </a:r>
          </a:p>
          <a:p>
            <a:pPr marL="914400" lvl="1" indent="-412750">
              <a:buFont typeface="Arial" pitchFamily="34" charset="0"/>
              <a:buChar char="•"/>
            </a:pPr>
            <a:r>
              <a:rPr lang="en-US" sz="4000" dirty="0" smtClean="0"/>
              <a:t>KR Formalism</a:t>
            </a:r>
          </a:p>
          <a:p>
            <a:pPr marL="914400" lvl="1" indent="-412750">
              <a:buFont typeface="Arial" pitchFamily="34" charset="0"/>
              <a:buChar char="•"/>
            </a:pPr>
            <a:r>
              <a:rPr lang="en-US" sz="4000" dirty="0" smtClean="0"/>
              <a:t>Every well formed expression is a node</a:t>
            </a:r>
          </a:p>
          <a:p>
            <a:pPr marL="914400" lvl="1" indent="-412750">
              <a:buFont typeface="Arial" pitchFamily="34" charset="0"/>
              <a:buChar char="•"/>
            </a:pPr>
            <a:r>
              <a:rPr lang="en-US" sz="4000" dirty="0" smtClean="0"/>
              <a:t>Rules and other non-atomic terms are represented with:</a:t>
            </a:r>
          </a:p>
          <a:p>
            <a:pPr marL="1416050" lvl="2" indent="-442913">
              <a:buFont typeface="Arial" pitchFamily="34" charset="0"/>
              <a:buChar char="•"/>
            </a:pPr>
            <a:r>
              <a:rPr lang="en-US" sz="4000" dirty="0" smtClean="0"/>
              <a:t>A node for the term itself (a </a:t>
            </a:r>
            <a:r>
              <a:rPr lang="en-US" sz="4000" i="1" dirty="0" err="1" smtClean="0">
                <a:latin typeface="Consolas" panose="020B0609020204030204" pitchFamily="49" charset="0"/>
                <a:cs typeface="Consolas" panose="020B0609020204030204" pitchFamily="49" charset="0"/>
              </a:rPr>
              <a:t>wft</a:t>
            </a:r>
            <a:r>
              <a:rPr lang="en-US" sz="4000" dirty="0" smtClean="0"/>
              <a:t> node)</a:t>
            </a:r>
          </a:p>
          <a:p>
            <a:pPr marL="1416050" lvl="2" indent="-442913">
              <a:buFont typeface="Arial" pitchFamily="34" charset="0"/>
              <a:buChar char="•"/>
            </a:pPr>
            <a:r>
              <a:rPr lang="en-US" sz="4000" dirty="0" smtClean="0"/>
              <a:t>Nodes for argument formulas</a:t>
            </a:r>
          </a:p>
          <a:p>
            <a:pPr marL="1416050" lvl="2" indent="-442913">
              <a:buFont typeface="Arial" pitchFamily="34" charset="0"/>
              <a:buChar char="•"/>
            </a:pPr>
            <a:r>
              <a:rPr lang="en-US" sz="4000" dirty="0" smtClean="0"/>
              <a:t>Arcs from the term to the arguments, labeled with role the argument plays</a:t>
            </a:r>
          </a:p>
          <a:p>
            <a:pPr marL="457200" indent="-457200">
              <a:buFont typeface="Arial" pitchFamily="34" charset="0"/>
              <a:buChar char="•"/>
            </a:pPr>
            <a:r>
              <a:rPr lang="en-US" sz="4000" dirty="0" smtClean="0"/>
              <a:t>Performs inference using a message passing architecture.</a:t>
            </a:r>
          </a:p>
          <a:p>
            <a:pPr marL="914400" lvl="1" indent="-412750">
              <a:buFont typeface="Arial" pitchFamily="34" charset="0"/>
              <a:buChar char="•"/>
            </a:pPr>
            <a:r>
              <a:rPr lang="en-US" sz="4000" dirty="0" smtClean="0"/>
              <a:t>Channels connect nodes</a:t>
            </a:r>
          </a:p>
          <a:p>
            <a:pPr marL="1385888" lvl="2" indent="-412750">
              <a:buFont typeface="Arial" pitchFamily="34" charset="0"/>
              <a:buChar char="•"/>
            </a:pPr>
            <a:r>
              <a:rPr lang="en-US" sz="4000" i="1" dirty="0" smtClean="0"/>
              <a:t>i-channels</a:t>
            </a:r>
            <a:r>
              <a:rPr lang="en-US" sz="4000" dirty="0" smtClean="0"/>
              <a:t> – “I have a new </a:t>
            </a:r>
            <a:r>
              <a:rPr lang="en-US" sz="4000" dirty="0" err="1" smtClean="0"/>
              <a:t>assertional</a:t>
            </a:r>
            <a:r>
              <a:rPr lang="en-US" sz="4000" dirty="0" smtClean="0"/>
              <a:t> status”</a:t>
            </a:r>
          </a:p>
          <a:p>
            <a:pPr marL="1385888" lvl="2" indent="-412750">
              <a:buFont typeface="Arial" pitchFamily="34" charset="0"/>
              <a:buChar char="•"/>
            </a:pPr>
            <a:r>
              <a:rPr lang="en-US" sz="4000" i="1" dirty="0" smtClean="0"/>
              <a:t>u-channels</a:t>
            </a:r>
            <a:r>
              <a:rPr lang="en-US" sz="4000" dirty="0" smtClean="0"/>
              <a:t> – “You have a new </a:t>
            </a:r>
            <a:r>
              <a:rPr lang="en-US" sz="4000" dirty="0" err="1" smtClean="0"/>
              <a:t>assertional</a:t>
            </a:r>
            <a:r>
              <a:rPr lang="en-US" sz="4000" dirty="0" smtClean="0"/>
              <a:t> status”</a:t>
            </a:r>
          </a:p>
          <a:p>
            <a:pPr marL="1385888" lvl="2" indent="-412750">
              <a:buFont typeface="Arial" pitchFamily="34" charset="0"/>
              <a:buChar char="•"/>
            </a:pPr>
            <a:r>
              <a:rPr lang="en-US" sz="4000" dirty="0" smtClean="0"/>
              <a:t>Have </a:t>
            </a:r>
            <a:r>
              <a:rPr lang="en-US" sz="4000" i="1" dirty="0" smtClean="0"/>
              <a:t>valves</a:t>
            </a:r>
            <a:r>
              <a:rPr lang="en-US" sz="4000" dirty="0" smtClean="0"/>
              <a:t>,</a:t>
            </a:r>
            <a:r>
              <a:rPr lang="en-US" sz="4000" i="1" dirty="0" smtClean="0"/>
              <a:t> </a:t>
            </a:r>
            <a:r>
              <a:rPr lang="en-US" sz="4000" dirty="0" smtClean="0"/>
              <a:t>allowing or preventing flow of </a:t>
            </a:r>
            <a:r>
              <a:rPr lang="en-US" sz="4000" i="1" dirty="0" smtClean="0"/>
              <a:t>messages</a:t>
            </a:r>
          </a:p>
          <a:p>
            <a:pPr marL="855663" lvl="1" indent="-354013">
              <a:buFont typeface="Arial" pitchFamily="34" charset="0"/>
              <a:buChar char="•"/>
            </a:pPr>
            <a:r>
              <a:rPr lang="en-US" sz="4000" dirty="0" smtClean="0"/>
              <a:t>Messages pass through channels</a:t>
            </a:r>
          </a:p>
          <a:p>
            <a:pPr marL="1385888" lvl="2" indent="-471488">
              <a:buFont typeface="Arial" pitchFamily="34" charset="0"/>
              <a:buChar char="•"/>
            </a:pPr>
            <a:r>
              <a:rPr lang="en-US" sz="4000" dirty="0" smtClean="0"/>
              <a:t>Communicate inference progress</a:t>
            </a:r>
          </a:p>
          <a:p>
            <a:pPr marL="1385888" lvl="2" indent="-412750">
              <a:buFont typeface="Arial" pitchFamily="34" charset="0"/>
              <a:buChar char="•"/>
            </a:pPr>
            <a:r>
              <a:rPr lang="en-US" sz="4000" dirty="0" smtClean="0"/>
              <a:t>Control inference (open/close valves)</a:t>
            </a:r>
            <a:endParaRPr lang="en-US" sz="4000" i="1" dirty="0"/>
          </a:p>
          <a:p>
            <a:pPr marL="855663" lvl="1" indent="-354013">
              <a:buFont typeface="Arial" pitchFamily="34" charset="0"/>
              <a:buChar char="•"/>
            </a:pPr>
            <a:r>
              <a:rPr lang="en-US" sz="4000" dirty="0" smtClean="0"/>
              <a:t>Rule nodes track messages received, and send messages about new derivations when the rule’s conditions are met, and sends other messages to cancel redundant or unnecessary inference.</a:t>
            </a:r>
          </a:p>
          <a:p>
            <a:pPr marL="855663" indent="-354013">
              <a:buFont typeface="Arial" pitchFamily="34" charset="0"/>
              <a:buChar char="•"/>
            </a:pPr>
            <a:r>
              <a:rPr lang="en-US" sz="4000" dirty="0" smtClean="0"/>
              <a:t>Forward, backward, and bi-directional inference</a:t>
            </a:r>
          </a:p>
          <a:p>
            <a:pPr marL="855663" indent="-354013">
              <a:buFont typeface="Arial" pitchFamily="34" charset="0"/>
              <a:buChar char="•"/>
            </a:pPr>
            <a:r>
              <a:rPr lang="en-US" sz="4000" dirty="0" smtClean="0"/>
              <a:t>Use concurrency for near linear speedup.</a:t>
            </a:r>
            <a:r>
              <a:rPr lang="en-US" sz="4000" baseline="30000" dirty="0" smtClean="0"/>
              <a:t>1</a:t>
            </a:r>
          </a:p>
        </p:txBody>
      </p:sp>
      <p:cxnSp>
        <p:nvCxnSpPr>
          <p:cNvPr id="39" name="Straight Connector 38"/>
          <p:cNvCxnSpPr/>
          <p:nvPr/>
        </p:nvCxnSpPr>
        <p:spPr>
          <a:xfrm>
            <a:off x="32004000" y="5766926"/>
            <a:ext cx="0" cy="25398874"/>
          </a:xfrm>
          <a:prstGeom prst="line">
            <a:avLst/>
          </a:prstGeo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0" y="32156400"/>
            <a:ext cx="43891200" cy="523220"/>
          </a:xfrm>
          <a:prstGeom prst="rect">
            <a:avLst/>
          </a:prstGeom>
        </p:spPr>
        <p:txBody>
          <a:bodyPr wrap="square">
            <a:spAutoFit/>
          </a:bodyPr>
          <a:lstStyle/>
          <a:p>
            <a:pPr algn="ctr"/>
            <a:r>
              <a:rPr lang="en-US" sz="2800" dirty="0"/>
              <a:t>This work has been supported by a Multidisciplinary </a:t>
            </a:r>
            <a:r>
              <a:rPr lang="en-US" sz="2800" dirty="0" smtClean="0"/>
              <a:t>University Research </a:t>
            </a:r>
            <a:r>
              <a:rPr lang="en-US" sz="2800" dirty="0"/>
              <a:t>Initiative (MURI) grant (Number </a:t>
            </a:r>
            <a:r>
              <a:rPr lang="en-US" sz="2800" dirty="0" smtClean="0"/>
              <a:t>W911NF-09- 1-0392</a:t>
            </a:r>
            <a:r>
              <a:rPr lang="en-US" sz="2800" dirty="0"/>
              <a:t>) for Unified Research on Network-based </a:t>
            </a:r>
            <a:r>
              <a:rPr lang="en-US" sz="2800" dirty="0" smtClean="0"/>
              <a:t>Hard/Soft </a:t>
            </a:r>
            <a:r>
              <a:rPr lang="en-US" sz="2800" dirty="0"/>
              <a:t>Information Fusion, issued by the US Army Research </a:t>
            </a:r>
            <a:r>
              <a:rPr lang="en-US" sz="2800" dirty="0" smtClean="0"/>
              <a:t>Office (ARO</a:t>
            </a:r>
            <a:r>
              <a:rPr lang="en-US" sz="2800" dirty="0"/>
              <a:t>) under the program management of Dr. John </a:t>
            </a:r>
            <a:r>
              <a:rPr lang="en-US" sz="2800" dirty="0" err="1"/>
              <a:t>Lavery</a:t>
            </a:r>
            <a:r>
              <a:rPr lang="en-US" sz="2800" dirty="0"/>
              <a:t>.</a:t>
            </a:r>
          </a:p>
        </p:txBody>
      </p:sp>
      <p:sp>
        <p:nvSpPr>
          <p:cNvPr id="43" name="TextBox 42"/>
          <p:cNvSpPr txBox="1"/>
          <p:nvPr/>
        </p:nvSpPr>
        <p:spPr>
          <a:xfrm>
            <a:off x="32308800" y="4724400"/>
            <a:ext cx="9525000" cy="1107996"/>
          </a:xfrm>
          <a:prstGeom prst="rect">
            <a:avLst/>
          </a:prstGeom>
          <a:noFill/>
        </p:spPr>
        <p:txBody>
          <a:bodyPr wrap="square" rtlCol="0">
            <a:spAutoFit/>
          </a:bodyPr>
          <a:lstStyle/>
          <a:p>
            <a:r>
              <a:rPr lang="en-US" sz="6600" dirty="0" smtClean="0"/>
              <a:t>Focused Reasoning</a:t>
            </a:r>
            <a:endParaRPr lang="en-US" sz="6600" dirty="0"/>
          </a:p>
        </p:txBody>
      </p:sp>
      <p:sp>
        <p:nvSpPr>
          <p:cNvPr id="44" name="TextBox 43"/>
          <p:cNvSpPr txBox="1"/>
          <p:nvPr/>
        </p:nvSpPr>
        <p:spPr>
          <a:xfrm>
            <a:off x="32537400" y="5715000"/>
            <a:ext cx="11125200" cy="1938992"/>
          </a:xfrm>
          <a:prstGeom prst="rect">
            <a:avLst/>
          </a:prstGeom>
          <a:noFill/>
        </p:spPr>
        <p:txBody>
          <a:bodyPr wrap="square" rtlCol="0">
            <a:spAutoFit/>
          </a:bodyPr>
          <a:lstStyle/>
          <a:p>
            <a:pPr marL="457200" indent="-457200">
              <a:buFont typeface="Arial" pitchFamily="34" charset="0"/>
              <a:buChar char="•"/>
            </a:pPr>
            <a:r>
              <a:rPr lang="en-US" sz="4000" dirty="0" smtClean="0"/>
              <a:t>Would like to answer currently unanswerable questions as soon as they are answerable.</a:t>
            </a:r>
          </a:p>
          <a:p>
            <a:pPr marL="457200" indent="-457200">
              <a:buFont typeface="Arial" pitchFamily="34" charset="0"/>
              <a:buChar char="•"/>
            </a:pPr>
            <a:r>
              <a:rPr lang="en-US" sz="4000" dirty="0" smtClean="0"/>
              <a:t>Like pushing a problem to the “back of your mind”</a:t>
            </a:r>
          </a:p>
        </p:txBody>
      </p:sp>
      <p:grpSp>
        <p:nvGrpSpPr>
          <p:cNvPr id="12" name="Group 11"/>
          <p:cNvGrpSpPr/>
          <p:nvPr/>
        </p:nvGrpSpPr>
        <p:grpSpPr>
          <a:xfrm>
            <a:off x="32308800" y="27137380"/>
            <a:ext cx="11353800" cy="4873633"/>
            <a:chOff x="32384999" y="27054167"/>
            <a:chExt cx="11277599" cy="4873633"/>
          </a:xfrm>
        </p:grpSpPr>
        <p:sp>
          <p:nvSpPr>
            <p:cNvPr id="45" name="Rectangle 44"/>
            <p:cNvSpPr/>
            <p:nvPr/>
          </p:nvSpPr>
          <p:spPr>
            <a:xfrm>
              <a:off x="32384999" y="27203400"/>
              <a:ext cx="11277599" cy="46450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2385000" y="27054167"/>
              <a:ext cx="10045700" cy="1107996"/>
            </a:xfrm>
            <a:prstGeom prst="rect">
              <a:avLst/>
            </a:prstGeom>
            <a:noFill/>
          </p:spPr>
          <p:txBody>
            <a:bodyPr wrap="square" rtlCol="0">
              <a:spAutoFit/>
            </a:bodyPr>
            <a:lstStyle/>
            <a:p>
              <a:r>
                <a:rPr lang="en-US" sz="6600" dirty="0" smtClean="0"/>
                <a:t>References</a:t>
              </a:r>
              <a:endParaRPr lang="en-US" sz="6600" dirty="0"/>
            </a:p>
          </p:txBody>
        </p:sp>
        <p:sp>
          <p:nvSpPr>
            <p:cNvPr id="47" name="TextBox 46"/>
            <p:cNvSpPr txBox="1"/>
            <p:nvPr/>
          </p:nvSpPr>
          <p:spPr>
            <a:xfrm>
              <a:off x="32385000" y="27957482"/>
              <a:ext cx="11277598" cy="3970318"/>
            </a:xfrm>
            <a:prstGeom prst="rect">
              <a:avLst/>
            </a:prstGeom>
            <a:noFill/>
          </p:spPr>
          <p:txBody>
            <a:bodyPr wrap="square" rtlCol="0">
              <a:spAutoFit/>
            </a:bodyPr>
            <a:lstStyle/>
            <a:p>
              <a:pPr marL="514350" indent="-514350">
                <a:buFont typeface="+mj-lt"/>
                <a:buAutoNum type="arabicPeriod"/>
              </a:pPr>
              <a:r>
                <a:rPr lang="en-US" sz="2800" dirty="0" smtClean="0"/>
                <a:t>Schlegel, D. R. &amp; Shapiro, S. C.</a:t>
              </a:r>
              <a:r>
                <a:rPr lang="en-US" sz="2800" dirty="0"/>
                <a:t> </a:t>
              </a:r>
              <a:r>
                <a:rPr lang="en-US" sz="2800" b="1" dirty="0"/>
                <a:t>Concurrent Reasoning with Inference Graphs. </a:t>
              </a:r>
              <a:r>
                <a:rPr lang="en-US" sz="2800" dirty="0" smtClean="0"/>
                <a:t>In M. </a:t>
              </a:r>
              <a:r>
                <a:rPr lang="en-US" sz="2800" dirty="0" err="1" smtClean="0"/>
                <a:t>Croitoru</a:t>
              </a:r>
              <a:r>
                <a:rPr lang="en-US" sz="2800" dirty="0" smtClean="0"/>
                <a:t>, et al., Eds. LNAI 8323, Springer-</a:t>
              </a:r>
              <a:r>
                <a:rPr lang="en-US" sz="2800" dirty="0" err="1" smtClean="0"/>
                <a:t>Verlag</a:t>
              </a:r>
              <a:r>
                <a:rPr lang="en-US" sz="2800" dirty="0" smtClean="0"/>
                <a:t>, Berlin, 2013, pp. 138-164, in press.</a:t>
              </a:r>
            </a:p>
            <a:p>
              <a:pPr marL="514350" indent="-514350">
                <a:buFont typeface="+mj-lt"/>
                <a:buAutoNum type="arabicPeriod"/>
              </a:pPr>
              <a:r>
                <a:rPr lang="en-US" sz="2800" dirty="0" smtClean="0"/>
                <a:t>Shapiro, S. C.</a:t>
              </a:r>
              <a:r>
                <a:rPr lang="en-US" sz="2800" dirty="0"/>
                <a:t> </a:t>
              </a:r>
              <a:r>
                <a:rPr lang="en-US" sz="2800" b="1" dirty="0"/>
                <a:t>A Logic of Arbitrary and Indefinite Objects</a:t>
              </a:r>
              <a:r>
                <a:rPr lang="en-US" sz="2800" dirty="0"/>
                <a:t>. In D. Dubois, C. Welty, &amp; M. Williams, </a:t>
              </a:r>
              <a:r>
                <a:rPr lang="en-US" sz="2800" i="1" dirty="0" smtClean="0"/>
                <a:t> Proc. of KR2004,</a:t>
              </a:r>
              <a:r>
                <a:rPr lang="en-US" sz="2800" dirty="0"/>
                <a:t> AAAI Press, Menlo Park, CA, 2004, 565-575.</a:t>
              </a:r>
              <a:endParaRPr lang="en-US" sz="2800" dirty="0" smtClean="0"/>
            </a:p>
            <a:p>
              <a:pPr marL="514350" indent="-514350">
                <a:buFont typeface="+mj-lt"/>
                <a:buAutoNum type="arabicPeriod"/>
              </a:pPr>
              <a:r>
                <a:rPr lang="en-US" sz="2800" dirty="0" smtClean="0"/>
                <a:t>Woods</a:t>
              </a:r>
              <a:r>
                <a:rPr lang="en-US" sz="2800" dirty="0"/>
                <a:t>, W. A</a:t>
              </a:r>
              <a:r>
                <a:rPr lang="en-US" sz="2800" dirty="0" smtClean="0"/>
                <a:t>. </a:t>
              </a:r>
              <a:r>
                <a:rPr lang="en-US" sz="2800" b="1" dirty="0"/>
                <a:t>Understanding </a:t>
              </a:r>
              <a:r>
                <a:rPr lang="en-US" sz="2800" b="1" dirty="0" err="1"/>
                <a:t>subsumption</a:t>
              </a:r>
              <a:r>
                <a:rPr lang="en-US" sz="2800" b="1" dirty="0"/>
                <a:t> and </a:t>
              </a:r>
              <a:r>
                <a:rPr lang="en-US" sz="2800" b="1" dirty="0" smtClean="0"/>
                <a:t>taxonomy</a:t>
              </a:r>
              <a:r>
                <a:rPr lang="en-US" sz="2800" dirty="0" smtClean="0"/>
                <a:t>. In </a:t>
              </a:r>
              <a:r>
                <a:rPr lang="en-US" sz="2800" dirty="0"/>
                <a:t>Sowa, J., ed., </a:t>
              </a:r>
              <a:r>
                <a:rPr lang="en-US" sz="2800" i="1" dirty="0"/>
                <a:t>Principles of Semantic </a:t>
              </a:r>
              <a:r>
                <a:rPr lang="en-US" sz="2800" i="1" dirty="0" smtClean="0"/>
                <a:t>Networks</a:t>
              </a:r>
              <a:r>
                <a:rPr lang="en-US" sz="2800" dirty="0" smtClean="0"/>
                <a:t>. Los </a:t>
              </a:r>
              <a:r>
                <a:rPr lang="es-ES" sz="2800" dirty="0" smtClean="0"/>
                <a:t>Altos</a:t>
              </a:r>
              <a:r>
                <a:rPr lang="es-ES" sz="2800" dirty="0"/>
                <a:t>, CA: Morgan </a:t>
              </a:r>
              <a:r>
                <a:rPr lang="es-ES" sz="2800" dirty="0" err="1"/>
                <a:t>Kaufmann</a:t>
              </a:r>
              <a:r>
                <a:rPr lang="es-ES" sz="2800" dirty="0"/>
                <a:t>. </a:t>
              </a:r>
              <a:r>
                <a:rPr lang="es-ES" sz="2800" dirty="0" smtClean="0"/>
                <a:t>45–94, 1991.</a:t>
              </a:r>
              <a:endParaRPr lang="en-US" sz="2800" dirty="0" smtClean="0"/>
            </a:p>
          </p:txBody>
        </p:sp>
      </p:grpSp>
      <p:sp>
        <p:nvSpPr>
          <p:cNvPr id="51" name="Rectangle 50"/>
          <p:cNvSpPr/>
          <p:nvPr/>
        </p:nvSpPr>
        <p:spPr>
          <a:xfrm>
            <a:off x="32308800" y="21054362"/>
            <a:ext cx="11353800" cy="5996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2244481" y="20942694"/>
            <a:ext cx="9525000" cy="1107996"/>
          </a:xfrm>
          <a:prstGeom prst="rect">
            <a:avLst/>
          </a:prstGeom>
          <a:noFill/>
        </p:spPr>
        <p:txBody>
          <a:bodyPr wrap="square" rtlCol="0">
            <a:spAutoFit/>
          </a:bodyPr>
          <a:lstStyle/>
          <a:p>
            <a:r>
              <a:rPr lang="en-US" sz="6600" dirty="0" smtClean="0"/>
              <a:t>“</a:t>
            </a:r>
            <a:r>
              <a:rPr lang="en-US" sz="6600" dirty="0" err="1" smtClean="0"/>
              <a:t>Wh</a:t>
            </a:r>
            <a:r>
              <a:rPr lang="en-US" sz="6600" dirty="0" smtClean="0"/>
              <a:t>- Question” Answering</a:t>
            </a:r>
            <a:endParaRPr lang="en-US" sz="6600" dirty="0"/>
          </a:p>
        </p:txBody>
      </p:sp>
      <p:sp>
        <p:nvSpPr>
          <p:cNvPr id="53" name="TextBox 52"/>
          <p:cNvSpPr txBox="1"/>
          <p:nvPr/>
        </p:nvSpPr>
        <p:spPr>
          <a:xfrm>
            <a:off x="32537400" y="22034242"/>
            <a:ext cx="11125200" cy="5016758"/>
          </a:xfrm>
          <a:prstGeom prst="rect">
            <a:avLst/>
          </a:prstGeom>
          <a:noFill/>
        </p:spPr>
        <p:txBody>
          <a:bodyPr wrap="square" rtlCol="0">
            <a:spAutoFit/>
          </a:bodyPr>
          <a:lstStyle/>
          <a:p>
            <a:pPr marL="457200" indent="-457200">
              <a:buFont typeface="Arial" pitchFamily="34" charset="0"/>
              <a:buChar char="•"/>
            </a:pPr>
            <a:r>
              <a:rPr lang="en-US" sz="4000" dirty="0" smtClean="0"/>
              <a:t>“Who are the dogs you know about?” rather than “Is Lassie a dog?”</a:t>
            </a:r>
          </a:p>
          <a:p>
            <a:pPr marL="457200" indent="-457200">
              <a:buFont typeface="Arial" pitchFamily="34" charset="0"/>
              <a:buChar char="•"/>
            </a:pPr>
            <a:r>
              <a:rPr lang="en-US" sz="4000" dirty="0" smtClean="0"/>
              <a:t>Questions added to the KB, using a new quantified term type: </a:t>
            </a:r>
            <a:r>
              <a:rPr lang="en-US" sz="4000" dirty="0" err="1" smtClean="0"/>
              <a:t>WhQuestion</a:t>
            </a:r>
            <a:endParaRPr lang="en-US" sz="4000" dirty="0" smtClean="0"/>
          </a:p>
          <a:p>
            <a:pPr marL="914400" lvl="1" indent="-400050">
              <a:buFont typeface="Arial" pitchFamily="34" charset="0"/>
              <a:buChar char="•"/>
            </a:pPr>
            <a:r>
              <a:rPr lang="en-US" sz="4000" dirty="0" smtClean="0"/>
              <a:t>Similar to Arbitrary in structure</a:t>
            </a:r>
          </a:p>
          <a:p>
            <a:pPr marL="914400" lvl="1" indent="-400050">
              <a:buFont typeface="Arial" pitchFamily="34" charset="0"/>
              <a:buChar char="•"/>
            </a:pPr>
            <a:r>
              <a:rPr lang="en-US" sz="4000" dirty="0" smtClean="0"/>
              <a:t>Terms containing </a:t>
            </a:r>
            <a:r>
              <a:rPr lang="en-US" sz="4000" dirty="0" err="1" smtClean="0"/>
              <a:t>WhQuestions</a:t>
            </a:r>
            <a:r>
              <a:rPr lang="en-US" sz="4000" dirty="0" smtClean="0"/>
              <a:t> cannot be believed.</a:t>
            </a:r>
          </a:p>
          <a:p>
            <a:pPr indent="457200">
              <a:buFont typeface="Arial" pitchFamily="34" charset="0"/>
              <a:buChar char="•"/>
            </a:pPr>
            <a:r>
              <a:rPr lang="en-US" sz="4000" dirty="0" smtClean="0"/>
              <a:t>Answer can be one or more quantified terms.</a:t>
            </a:r>
          </a:p>
        </p:txBody>
      </p:sp>
      <p:sp>
        <p:nvSpPr>
          <p:cNvPr id="2" name="TextBox 1"/>
          <p:cNvSpPr txBox="1"/>
          <p:nvPr/>
        </p:nvSpPr>
        <p:spPr>
          <a:xfrm>
            <a:off x="12245879" y="5826668"/>
            <a:ext cx="19397951" cy="1938992"/>
          </a:xfrm>
          <a:prstGeom prst="rect">
            <a:avLst/>
          </a:prstGeom>
          <a:noFill/>
        </p:spPr>
        <p:txBody>
          <a:bodyPr wrap="square" rtlCol="0">
            <a:spAutoFit/>
          </a:bodyPr>
          <a:lstStyle/>
          <a:p>
            <a:pPr algn="just"/>
            <a:r>
              <a:rPr lang="en-US" sz="4000" dirty="0" smtClean="0"/>
              <a:t>Designed for </a:t>
            </a:r>
            <a:r>
              <a:rPr lang="en-US" sz="4000" dirty="0"/>
              <a:t>use as the logic of a KR system </a:t>
            </a:r>
            <a:r>
              <a:rPr lang="en-US" sz="4000" dirty="0" smtClean="0"/>
              <a:t>for natural language understanding</a:t>
            </a:r>
            <a:r>
              <a:rPr lang="en-US" sz="4000" dirty="0"/>
              <a:t>, and for commonsense </a:t>
            </a:r>
            <a:r>
              <a:rPr lang="en-US" sz="4000" dirty="0" smtClean="0"/>
              <a:t>reasoning. Maintains locality </a:t>
            </a:r>
            <a:r>
              <a:rPr lang="en-US" sz="4000" dirty="0"/>
              <a:t>of natural language phrases, </a:t>
            </a:r>
            <a:r>
              <a:rPr lang="en-US" sz="4000" dirty="0" smtClean="0"/>
              <a:t>uses a </a:t>
            </a:r>
            <a:r>
              <a:rPr lang="en-US" sz="4000" dirty="0"/>
              <a:t>uniform syntax for differently </a:t>
            </a:r>
            <a:r>
              <a:rPr lang="en-US" sz="4000" dirty="0" smtClean="0"/>
              <a:t>quantified statements</a:t>
            </a:r>
            <a:r>
              <a:rPr lang="en-US" sz="4000" dirty="0"/>
              <a:t>, and </a:t>
            </a:r>
            <a:r>
              <a:rPr lang="en-US" sz="4000" dirty="0" smtClean="0"/>
              <a:t>supports </a:t>
            </a:r>
            <a:r>
              <a:rPr lang="en-US" sz="4000" dirty="0" err="1"/>
              <a:t>subsumption</a:t>
            </a:r>
            <a:r>
              <a:rPr lang="en-US" sz="4000" dirty="0"/>
              <a:t> inference.</a:t>
            </a:r>
          </a:p>
        </p:txBody>
      </p:sp>
      <p:sp>
        <p:nvSpPr>
          <p:cNvPr id="3" name="TextBox 2"/>
          <p:cNvSpPr txBox="1"/>
          <p:nvPr/>
        </p:nvSpPr>
        <p:spPr>
          <a:xfrm>
            <a:off x="12268200" y="15244629"/>
            <a:ext cx="19437078" cy="4401205"/>
          </a:xfrm>
          <a:prstGeom prst="rect">
            <a:avLst/>
          </a:prstGeom>
          <a:noFill/>
        </p:spPr>
        <p:txBody>
          <a:bodyPr wrap="square" rtlCol="0">
            <a:spAutoFit/>
          </a:bodyPr>
          <a:lstStyle/>
          <a:p>
            <a:pPr algn="just"/>
            <a:r>
              <a:rPr lang="en-US" sz="4000" b="1" dirty="0" smtClean="0"/>
              <a:t>Example: </a:t>
            </a:r>
            <a:r>
              <a:rPr lang="en-US" sz="4000" dirty="0" smtClean="0"/>
              <a:t>If a person calls another person, and the second person answers the call from the first person, then those two people can communicate . Jim, Dan, and Stu are a persons. Jim calls everyone who has a listed number. Stu has a listed number. Dan calls Stu. Stu answers both Dan and Jim (a). The system is asked “Do Stu and Jim communicate?” (</a:t>
            </a:r>
            <a:r>
              <a:rPr lang="en-US" sz="4000" dirty="0" smtClean="0">
                <a:latin typeface="Consolas" panose="020B0609020204030204" pitchFamily="49" charset="0"/>
                <a:cs typeface="Consolas" panose="020B0609020204030204" pitchFamily="49" charset="0"/>
              </a:rPr>
              <a:t>wft15</a:t>
            </a:r>
            <a:r>
              <a:rPr lang="en-US" sz="4000" dirty="0" smtClean="0"/>
              <a:t>, b), causing backward inference to commence. Valves in channels are opened, messages flow forward, and substitutions are combined (</a:t>
            </a:r>
            <a:r>
              <a:rPr lang="en-US" sz="4000" dirty="0" err="1" smtClean="0"/>
              <a:t>c,d</a:t>
            </a:r>
            <a:r>
              <a:rPr lang="en-US" sz="4000" dirty="0" smtClean="0"/>
              <a:t>), </a:t>
            </a:r>
            <a:r>
              <a:rPr lang="en-US" sz="4000" dirty="0" smtClean="0"/>
              <a:t>and the </a:t>
            </a:r>
            <a:r>
              <a:rPr lang="en-US" sz="4000" dirty="0" smtClean="0"/>
              <a:t>system concludes that yes, Stu and Jim do communicate. </a:t>
            </a:r>
            <a:endParaRPr lang="en-US" sz="4000" b="1" dirty="0"/>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44400" y="20096219"/>
            <a:ext cx="9590238" cy="11755381"/>
          </a:xfrm>
          <a:prstGeom prst="rect">
            <a:avLst/>
          </a:prstGeom>
        </p:spPr>
      </p:pic>
      <p:sp>
        <p:nvSpPr>
          <p:cNvPr id="13" name="TextBox 12"/>
          <p:cNvSpPr txBox="1"/>
          <p:nvPr/>
        </p:nvSpPr>
        <p:spPr>
          <a:xfrm>
            <a:off x="32308801" y="7588175"/>
            <a:ext cx="11353799" cy="3785652"/>
          </a:xfrm>
          <a:prstGeom prst="rect">
            <a:avLst/>
          </a:prstGeom>
          <a:noFill/>
        </p:spPr>
        <p:txBody>
          <a:bodyPr wrap="square" rtlCol="0">
            <a:spAutoFit/>
          </a:bodyPr>
          <a:lstStyle/>
          <a:p>
            <a:r>
              <a:rPr lang="en-US" sz="4000" b="1" dirty="0" smtClean="0"/>
              <a:t>Example:</a:t>
            </a:r>
            <a:r>
              <a:rPr lang="en-US" sz="4000" dirty="0" smtClean="0"/>
              <a:t> Agent observes Dumbo, who has the </a:t>
            </a:r>
            <a:r>
              <a:rPr lang="en-US" sz="4000" dirty="0"/>
              <a:t>properties of being Alive, Grey, and </a:t>
            </a:r>
            <a:r>
              <a:rPr lang="en-US" sz="4000" dirty="0" smtClean="0"/>
              <a:t>Large, and has a Trunk. The agent wonders “Is Dumbo an Elephant?” (a), but doesn’t know how to tell. It later learns what characteristics an Elephant has (b), and immediately answers that Dumbo is an Elephant (c).</a:t>
            </a:r>
            <a:endParaRPr lang="en-US" sz="4000" b="1" dirty="0"/>
          </a:p>
        </p:txBody>
      </p:sp>
    </p:spTree>
    <p:extLst>
      <p:ext uri="{BB962C8B-B14F-4D97-AF65-F5344CB8AC3E}">
        <p14:creationId xmlns:p14="http://schemas.microsoft.com/office/powerpoint/2010/main" val="181249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1391</TotalTime>
  <Words>774</Words>
  <Application>Microsoft Office PowerPoint</Application>
  <PresentationFormat>Custom</PresentationFormat>
  <Paragraphs>59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SUNY Campus Agreement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Schlegel</dc:creator>
  <cp:lastModifiedBy>Dan Schlegel</cp:lastModifiedBy>
  <cp:revision>61</cp:revision>
  <dcterms:created xsi:type="dcterms:W3CDTF">2013-12-02T22:46:43Z</dcterms:created>
  <dcterms:modified xsi:type="dcterms:W3CDTF">2013-12-05T17:20:00Z</dcterms:modified>
</cp:coreProperties>
</file>