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91" r:id="rId8"/>
    <p:sldId id="279" r:id="rId9"/>
    <p:sldId id="280" r:id="rId10"/>
    <p:sldId id="281" r:id="rId11"/>
    <p:sldId id="282" r:id="rId12"/>
    <p:sldId id="283" r:id="rId13"/>
    <p:sldId id="294" r:id="rId14"/>
    <p:sldId id="285" r:id="rId15"/>
    <p:sldId id="286" r:id="rId16"/>
    <p:sldId id="293" r:id="rId17"/>
    <p:sldId id="287" r:id="rId18"/>
    <p:sldId id="288" r:id="rId19"/>
    <p:sldId id="289" r:id="rId20"/>
    <p:sldId id="290" r:id="rId21"/>
    <p:sldId id="292" r:id="rId22"/>
    <p:sldId id="268" r:id="rId23"/>
    <p:sldId id="284" r:id="rId24"/>
    <p:sldId id="269" r:id="rId25"/>
    <p:sldId id="270" r:id="rId26"/>
    <p:sldId id="271" r:id="rId27"/>
    <p:sldId id="278" r:id="rId28"/>
    <p:sldId id="25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7" autoAdjust="0"/>
  </p:normalViewPr>
  <p:slideViewPr>
    <p:cSldViewPr>
      <p:cViewPr varScale="1">
        <p:scale>
          <a:sx n="69" d="100"/>
          <a:sy n="6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6" d="100"/>
        <a:sy n="166" d="100"/>
      </p:scale>
      <p:origin x="0" y="3360"/>
    </p:cViewPr>
  </p:sorterViewPr>
  <p:notesViewPr>
    <p:cSldViewPr>
      <p:cViewPr varScale="1">
        <p:scale>
          <a:sx n="76" d="100"/>
          <a:sy n="76" d="100"/>
        </p:scale>
        <p:origin x="-284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2D082-4EF0-483D-87C1-FBEF10A55951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203DE-9E89-4088-ACF8-656CE01B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0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D610A-6EE7-4410-8A45-9148A0888928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011C8-829F-46CB-AD2F-EC5BA9748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7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11C8-829F-46CB-AD2F-EC5BA974802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4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011C8-829F-46CB-AD2F-EC5BA974802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36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1"/>
            <a:ext cx="10464800" cy="27654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F7836591-AC74-425F-BE02-D12A22E45C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10528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1052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528816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S. C. Shapiro &amp; D. R. Schlegel               Fusion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6519609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rgbClr val="FFFFFF"/>
                </a:solidFill>
              </a:defRPr>
            </a:lvl1pPr>
          </a:lstStyle>
          <a:p>
            <a:fld id="{F7836591-AC74-425F-BE02-D12A22E45C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1line_blue_re_bi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2192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400" dirty="0"/>
              <a:t>Use of Background </a:t>
            </a:r>
            <a:r>
              <a:rPr lang="en-US" sz="4400" dirty="0" smtClean="0"/>
              <a:t>Knowledge in </a:t>
            </a:r>
            <a:r>
              <a:rPr lang="en-US" sz="4400" dirty="0"/>
              <a:t>Natural </a:t>
            </a:r>
            <a:r>
              <a:rPr lang="en-US" sz="4400" dirty="0" smtClean="0"/>
              <a:t>Language Understanding for </a:t>
            </a:r>
            <a:r>
              <a:rPr lang="en-US" sz="4400" dirty="0"/>
              <a:t>Information Fusion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5364069"/>
            <a:ext cx="2169997" cy="877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5372100"/>
            <a:ext cx="2971800" cy="8616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1" y="5287304"/>
            <a:ext cx="914400" cy="10312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54677" y="3440644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0" i="0" u="none" strike="noStrike" baseline="0" dirty="0" smtClean="0">
                <a:latin typeface="NimbusRomNo9L-Regu"/>
              </a:rPr>
              <a:t>Stuart C. Shapiro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Department of Computer Science and Engineering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Center for Multisource Information Fusion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and Center for Cognitive Science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University at Buffalo, Buffalo, New York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shapiro@buffalo.edu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96000" y="3440645"/>
            <a:ext cx="6096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b="0" i="0" u="none" strike="noStrike" baseline="0" dirty="0" smtClean="0">
                <a:latin typeface="NimbusRomNo9L-Regu"/>
              </a:rPr>
              <a:t>Daniel R. Schlegel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Department of Biomedical Informatics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Center for Multisource Information Fusion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and Center for Cognitive Science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University at Buffalo, Buffalo, New York</a:t>
            </a:r>
          </a:p>
          <a:p>
            <a:pPr algn="ctr"/>
            <a:r>
              <a:rPr lang="en-US" b="0" i="0" u="none" strike="noStrike" baseline="0" dirty="0" smtClean="0">
                <a:latin typeface="NimbusRomNo9L-Regu"/>
              </a:rPr>
              <a:t>drschleg@buffalo.edu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 in </a:t>
            </a:r>
            <a:r>
              <a:rPr lang="en-US" dirty="0" err="1" smtClean="0"/>
              <a:t>Propositionalizing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3583168"/>
            <a:ext cx="7162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248. 3/16/10 - RT: 0700hrs - |</a:t>
            </a:r>
            <a:r>
              <a:rPr lang="en-US" sz="2400" dirty="0" smtClean="0"/>
              <a:t>C:| || </a:t>
            </a:r>
            <a:r>
              <a:rPr lang="en-US" sz="2400" dirty="0"/>
              <a:t>satellite </a:t>
            </a:r>
            <a:r>
              <a:rPr lang="en-US" sz="2400" dirty="0" smtClean="0"/>
              <a:t>phone|</a:t>
            </a:r>
            <a:endParaRPr lang="en-US" sz="2400" dirty="0"/>
          </a:p>
          <a:p>
            <a:r>
              <a:rPr lang="en-US" sz="2400" dirty="0"/>
              <a:t>|</a:t>
            </a:r>
            <a:r>
              <a:rPr lang="en-US" sz="2400" dirty="0" smtClean="0"/>
              <a:t>P1:| caller| </a:t>
            </a:r>
            <a:r>
              <a:rPr lang="en-US" sz="2400" dirty="0" err="1"/>
              <a:t>Dhanun</a:t>
            </a:r>
            <a:r>
              <a:rPr lang="en-US" sz="2400" dirty="0"/>
              <a:t> </a:t>
            </a:r>
            <a:r>
              <a:rPr lang="en-US" sz="2400" dirty="0" smtClean="0"/>
              <a:t>Ahmad|||| </a:t>
            </a:r>
            <a:r>
              <a:rPr lang="en-US" sz="2400" dirty="0"/>
              <a:t>|</a:t>
            </a:r>
            <a:r>
              <a:rPr lang="en-US" sz="2400" dirty="0" smtClean="0"/>
              <a:t>P2:| receiver| </a:t>
            </a:r>
            <a:r>
              <a:rPr lang="en-US" sz="2400" dirty="0" err="1" smtClean="0"/>
              <a:t>Dhanun</a:t>
            </a:r>
            <a:r>
              <a:rPr lang="en-US" sz="2400" dirty="0"/>
              <a:t> </a:t>
            </a:r>
            <a:r>
              <a:rPr lang="en-US" sz="2400" dirty="0" smtClean="0"/>
              <a:t>Ahmad’s handler’s voice drop-box|||| </a:t>
            </a:r>
            <a:r>
              <a:rPr lang="en-US" sz="2400" dirty="0"/>
              <a:t>|</a:t>
            </a:r>
            <a:r>
              <a:rPr lang="en-US" sz="2400" dirty="0" smtClean="0"/>
              <a:t>A:| “Ahmad said </a:t>
            </a:r>
            <a:r>
              <a:rPr lang="en-US" sz="2400" dirty="0"/>
              <a:t>he is in al-</a:t>
            </a:r>
            <a:r>
              <a:rPr lang="en-US" sz="2400" dirty="0" err="1"/>
              <a:t>Kut</a:t>
            </a:r>
            <a:r>
              <a:rPr lang="en-US" sz="2400" dirty="0"/>
              <a:t> after driving through the</a:t>
            </a:r>
          </a:p>
          <a:p>
            <a:r>
              <a:rPr lang="en-US" sz="2400" dirty="0"/>
              <a:t>night. He could not stay on the phone long, as the</a:t>
            </a:r>
          </a:p>
          <a:p>
            <a:r>
              <a:rPr lang="en-US" sz="2400" dirty="0"/>
              <a:t>man traveling with him was watching closely.”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813625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Message Number 248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879488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Date</a:t>
            </a:r>
          </a:p>
          <a:p>
            <a:pPr algn="ctr"/>
            <a:r>
              <a:rPr lang="en-US" sz="2000" dirty="0" smtClean="0"/>
              <a:t>Normalized to 20100316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700124" y="2812574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Report time was 0700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81800" y="2186221"/>
            <a:ext cx="29754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Mode of communication </a:t>
            </a:r>
          </a:p>
          <a:p>
            <a:r>
              <a:rPr lang="en-US" sz="2000" dirty="0" smtClean="0"/>
              <a:t>was satellite phone.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9563" y="3842033"/>
            <a:ext cx="1953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Caller was </a:t>
            </a:r>
          </a:p>
          <a:p>
            <a:r>
              <a:rPr lang="en-US" sz="2000" dirty="0" err="1" smtClean="0"/>
              <a:t>Dhanun</a:t>
            </a:r>
            <a:r>
              <a:rPr lang="en-US" sz="2000" dirty="0" smtClean="0"/>
              <a:t> Ahmad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9528659" y="3523206"/>
            <a:ext cx="23666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Receiver was </a:t>
            </a:r>
          </a:p>
          <a:p>
            <a:r>
              <a:rPr lang="en-US" sz="2000" dirty="0" smtClean="0"/>
              <a:t>Ahmad’s handler’s </a:t>
            </a:r>
          </a:p>
          <a:p>
            <a:r>
              <a:rPr lang="en-US" sz="2000" dirty="0" smtClean="0"/>
              <a:t>voice drop box.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9987249" y="4851350"/>
            <a:ext cx="19223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Analysts notes.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3613666"/>
            <a:ext cx="625718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71800" y="3613666"/>
            <a:ext cx="1074669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51082" y="3611605"/>
            <a:ext cx="1692518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39906" y="3618403"/>
            <a:ext cx="2911717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286000" y="4002344"/>
            <a:ext cx="4038600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00800" y="4004071"/>
            <a:ext cx="1905000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286000" y="4388596"/>
            <a:ext cx="6096000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69528" y="4388596"/>
            <a:ext cx="445872" cy="3487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264352" y="4778613"/>
            <a:ext cx="7032047" cy="1038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3" idx="1"/>
            <a:endCxn id="21" idx="3"/>
          </p:cNvCxnSpPr>
          <p:nvPr/>
        </p:nvCxnSpPr>
        <p:spPr>
          <a:xfrm flipH="1" flipV="1">
            <a:off x="8915400" y="4562963"/>
            <a:ext cx="1071849" cy="4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3" idx="1"/>
            <a:endCxn id="22" idx="3"/>
          </p:cNvCxnSpPr>
          <p:nvPr/>
        </p:nvCxnSpPr>
        <p:spPr>
          <a:xfrm flipH="1">
            <a:off x="9296399" y="5051405"/>
            <a:ext cx="690850" cy="246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1"/>
            <a:endCxn id="19" idx="3"/>
          </p:cNvCxnSpPr>
          <p:nvPr/>
        </p:nvCxnSpPr>
        <p:spPr>
          <a:xfrm flipH="1">
            <a:off x="8305800" y="4031038"/>
            <a:ext cx="1222859" cy="14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2" idx="1"/>
            <a:endCxn id="20" idx="3"/>
          </p:cNvCxnSpPr>
          <p:nvPr/>
        </p:nvCxnSpPr>
        <p:spPr>
          <a:xfrm flipH="1">
            <a:off x="8382000" y="4031038"/>
            <a:ext cx="1146659" cy="531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3"/>
          </p:cNvCxnSpPr>
          <p:nvPr/>
        </p:nvCxnSpPr>
        <p:spPr>
          <a:xfrm flipV="1">
            <a:off x="2062598" y="4176711"/>
            <a:ext cx="223402" cy="19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2"/>
            <a:endCxn id="14" idx="0"/>
          </p:cNvCxnSpPr>
          <p:nvPr/>
        </p:nvCxnSpPr>
        <p:spPr>
          <a:xfrm>
            <a:off x="1581695" y="3213735"/>
            <a:ext cx="1017164" cy="3999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8" idx="2"/>
            <a:endCxn id="15" idx="0"/>
          </p:cNvCxnSpPr>
          <p:nvPr/>
        </p:nvCxnSpPr>
        <p:spPr>
          <a:xfrm>
            <a:off x="3470551" y="2587374"/>
            <a:ext cx="38584" cy="1026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2"/>
            <a:endCxn id="16" idx="0"/>
          </p:cNvCxnSpPr>
          <p:nvPr/>
        </p:nvCxnSpPr>
        <p:spPr>
          <a:xfrm>
            <a:off x="5033624" y="3212684"/>
            <a:ext cx="63717" cy="398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0" idx="2"/>
          </p:cNvCxnSpPr>
          <p:nvPr/>
        </p:nvCxnSpPr>
        <p:spPr>
          <a:xfrm flipH="1">
            <a:off x="7620000" y="2894107"/>
            <a:ext cx="649548" cy="749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4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2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the Knowledge Base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4145" y="2287012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Ontological Information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075" y="1562100"/>
            <a:ext cx="6208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CBIR – Context Based Information Retrieval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489966"/>
            <a:ext cx="7909270" cy="307288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2970" y="3886682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Geographical Information</a:t>
            </a:r>
          </a:p>
        </p:txBody>
      </p:sp>
      <p:cxnSp>
        <p:nvCxnSpPr>
          <p:cNvPr id="11" name="Straight Connector 10"/>
          <p:cNvCxnSpPr>
            <a:stCxn id="6" idx="3"/>
          </p:cNvCxnSpPr>
          <p:nvPr/>
        </p:nvCxnSpPr>
        <p:spPr>
          <a:xfrm>
            <a:off x="3121255" y="2471678"/>
            <a:ext cx="759649" cy="4479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3"/>
          </p:cNvCxnSpPr>
          <p:nvPr/>
        </p:nvCxnSpPr>
        <p:spPr>
          <a:xfrm>
            <a:off x="3121255" y="2471678"/>
            <a:ext cx="759649" cy="1183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3"/>
          </p:cNvCxnSpPr>
          <p:nvPr/>
        </p:nvCxnSpPr>
        <p:spPr>
          <a:xfrm>
            <a:off x="3228089" y="4071348"/>
            <a:ext cx="652815" cy="324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3"/>
          </p:cNvCxnSpPr>
          <p:nvPr/>
        </p:nvCxnSpPr>
        <p:spPr>
          <a:xfrm>
            <a:off x="3228089" y="4071348"/>
            <a:ext cx="652815" cy="1132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9320" y="4465028"/>
            <a:ext cx="33951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“East Dora”: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 a Section of populated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MGRS: </a:t>
            </a:r>
            <a:r>
              <a:rPr lang="en-US" dirty="0" smtClean="0"/>
              <a:t>38SMB4496078958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Lat</a:t>
            </a:r>
            <a:r>
              <a:rPr lang="en-US" dirty="0"/>
              <a:t>/Long: 33.2482, 44.4091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3956" y="2754338"/>
            <a:ext cx="256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vehicle%1:06:00</a:t>
            </a:r>
            <a:r>
              <a:rPr lang="en-US" dirty="0" smtClean="0"/>
              <a:t>::’s are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6740" y="3091063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conveyance%1:06:00::s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3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3" grpId="0"/>
      <p:bldP spid="16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 Knowledge in Syntax-Semantics Mapping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47800"/>
            <a:ext cx="7977187" cy="11438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73893" y="2572620"/>
            <a:ext cx="1059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NimbusRomNo9L-Regu"/>
              </a:rPr>
              <a:t>Makes </a:t>
            </a:r>
            <a:r>
              <a:rPr lang="en-US" sz="2400" dirty="0">
                <a:latin typeface="NimbusRomNo9L-Regu"/>
              </a:rPr>
              <a:t>use of linguistic, categorical, and domain-specific </a:t>
            </a:r>
            <a:r>
              <a:rPr lang="en-US" sz="2400" dirty="0" smtClean="0">
                <a:latin typeface="NimbusRomNo9L-Regu"/>
              </a:rPr>
              <a:t>knowledge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NimbusRomNo9L-Regu"/>
              </a:rPr>
              <a:t>Data from all prior processing steps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NimbusRomNo9L-Regu"/>
              </a:rPr>
              <a:t>Curated databases of linguistic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NimbusRomNo9L-Regu"/>
              </a:rPr>
              <a:t>Hand-crafted mapping rules using the </a:t>
            </a:r>
            <a:r>
              <a:rPr lang="en-US" sz="2000" dirty="0" smtClean="0">
                <a:latin typeface="NimbusRomNo9L-Regu"/>
              </a:rPr>
              <a:t>above</a:t>
            </a:r>
            <a:endParaRPr lang="en-US" sz="2000" dirty="0">
              <a:latin typeface="NimbusRomNo9L-Regu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8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Databases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13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1600200"/>
            <a:ext cx="10591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NimbusRomNo9L-Regu"/>
              </a:rPr>
              <a:t>Database of </a:t>
            </a:r>
            <a:r>
              <a:rPr lang="en-US" sz="2400" i="1" dirty="0">
                <a:latin typeface="CMTI10"/>
              </a:rPr>
              <a:t>adjective</a:t>
            </a:r>
            <a:r>
              <a:rPr lang="en-US" sz="2400" dirty="0">
                <a:latin typeface="CMTI10"/>
              </a:rPr>
              <a:t> X</a:t>
            </a:r>
            <a:r>
              <a:rPr lang="en-US" sz="2400" dirty="0">
                <a:latin typeface="CMSY10"/>
              </a:rPr>
              <a:t> </a:t>
            </a:r>
            <a:r>
              <a:rPr lang="en-US" sz="2400" i="1" dirty="0">
                <a:latin typeface="CMTI10"/>
              </a:rPr>
              <a:t>category</a:t>
            </a:r>
            <a:r>
              <a:rPr lang="en-US" sz="2400" dirty="0">
                <a:latin typeface="CMTI10"/>
              </a:rPr>
              <a:t> </a:t>
            </a:r>
            <a:r>
              <a:rPr lang="en-US" sz="2400" dirty="0">
                <a:latin typeface="CMSY10"/>
              </a:rPr>
              <a:t>-&gt; </a:t>
            </a:r>
            <a:r>
              <a:rPr lang="en-US" sz="2400" i="1" dirty="0">
                <a:latin typeface="CMTI10"/>
              </a:rPr>
              <a:t>attribute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NimbusRomNo9L-Regu"/>
              </a:rPr>
              <a:t>“a young man”: a man whose age is young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NimbusRomNo9L-Regu"/>
              </a:rPr>
              <a:t>“a large gathering”: a group whose cardinality is large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NimbusRomNo9L-Regu"/>
              </a:rPr>
              <a:t>Mereological</a:t>
            </a:r>
            <a:r>
              <a:rPr lang="en-US" sz="2400" dirty="0">
                <a:latin typeface="NimbusRomNo9L-Regu"/>
              </a:rPr>
              <a:t> database of parts and wholes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“the man’s arm”: the arm is part of the man, not owned by the 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List of mass nouns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“a man with dark hair”: a man who has as a part something which is made of hair whose color is dark</a:t>
            </a:r>
            <a:endParaRPr lang="en-US" sz="200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6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Knowledge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7225" y="1600200"/>
            <a:ext cx="1089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NimbusRomNo9L-Regu"/>
              </a:rPr>
              <a:t>Plural </a:t>
            </a:r>
            <a:r>
              <a:rPr lang="en-US" sz="2400" dirty="0" smtClean="0">
                <a:latin typeface="NimbusRomNo9L-Regu"/>
              </a:rPr>
              <a:t>roles/job titles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“BCT analysts”: a group of analysts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NimbusRomNo9L-Regu"/>
              </a:rPr>
              <a:t>Noun phrases naming vehicles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“his</a:t>
            </a:r>
            <a:r>
              <a:rPr lang="en-US" sz="2000" dirty="0"/>
              <a:t> </a:t>
            </a:r>
            <a:r>
              <a:rPr lang="en-US" sz="2000" dirty="0" smtClean="0"/>
              <a:t>black </a:t>
            </a:r>
            <a:r>
              <a:rPr lang="en-US" sz="2000" dirty="0"/>
              <a:t>2010 Ford Escape SUV</a:t>
            </a:r>
            <a:r>
              <a:rPr lang="en-US" sz="2000" dirty="0" smtClean="0"/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NimbusRomNo9L-Regu"/>
              </a:rPr>
              <a:t>Paths of movement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“Dillinger was last seen </a:t>
            </a:r>
            <a:r>
              <a:rPr lang="en-US" sz="2000" i="1" dirty="0"/>
              <a:t>driving</a:t>
            </a:r>
            <a:r>
              <a:rPr lang="en-US" sz="2000" dirty="0"/>
              <a:t> his black 2010 </a:t>
            </a:r>
            <a:r>
              <a:rPr lang="en-US" sz="2000" dirty="0" smtClean="0"/>
              <a:t>Ford Escape </a:t>
            </a:r>
            <a:r>
              <a:rPr lang="en-US" sz="2000" dirty="0"/>
              <a:t>SUV westward </a:t>
            </a:r>
            <a:r>
              <a:rPr lang="en-US" sz="2000" i="1" dirty="0"/>
              <a:t>down Indianapolis Road </a:t>
            </a:r>
            <a:r>
              <a:rPr lang="en-US" sz="2000" dirty="0"/>
              <a:t>at 1:20pm </a:t>
            </a:r>
            <a:r>
              <a:rPr lang="en-US" sz="2000" dirty="0" smtClean="0"/>
              <a:t>on 3/17/2013”: Indianapolis road forms a path, with the direction of movement being westward.</a:t>
            </a:r>
            <a:endParaRPr lang="en-US" sz="2000" dirty="0" smtClean="0">
              <a:latin typeface="NimbusRomNo9L-Regu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NimbusRomNo9L-Regu"/>
              </a:rPr>
              <a:t>Searching a place and finding an object indicates the place of the object.</a:t>
            </a:r>
            <a:endParaRPr lang="en-US" sz="2400" i="1" dirty="0">
              <a:latin typeface="CMTI1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“a search of his car netted IED </a:t>
            </a:r>
            <a:r>
              <a:rPr lang="en-US" sz="2000" dirty="0" smtClean="0"/>
              <a:t>devices”: the IED </a:t>
            </a:r>
            <a:r>
              <a:rPr lang="en-US" sz="2000" dirty="0"/>
              <a:t>devices were located in the car.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0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Noun-Noun Modification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Noun-Noun Modification</a:t>
            </a:r>
          </a:p>
          <a:p>
            <a:pPr lvl="1"/>
            <a:r>
              <a:rPr lang="en-US" dirty="0" smtClean="0"/>
              <a:t>Express a wide variety of semantic relations.</a:t>
            </a:r>
          </a:p>
          <a:p>
            <a:pPr lvl="1"/>
            <a:r>
              <a:rPr lang="en-US" dirty="0" smtClean="0"/>
              <a:t>Mapping rules recognize several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3756668"/>
            <a:ext cx="3238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It is an office chair.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629400" y="3299468"/>
            <a:ext cx="45720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29400" y="293122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Head noun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6" idx="2"/>
          </p:cNvCxnSpPr>
          <p:nvPr/>
        </p:nvCxnSpPr>
        <p:spPr>
          <a:xfrm flipH="1" flipV="1">
            <a:off x="5581650" y="4279888"/>
            <a:ext cx="438150" cy="6197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159086" y="4937629"/>
            <a:ext cx="17335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Modifying noun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3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Noun-Noun Modification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16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</a:t>
            </a:r>
            <a:r>
              <a:rPr lang="en-US" dirty="0" smtClean="0"/>
              <a:t>nner </a:t>
            </a:r>
            <a:r>
              <a:rPr lang="en-US" dirty="0" smtClean="0"/>
              <a:t>locations</a:t>
            </a:r>
          </a:p>
          <a:p>
            <a:pPr lvl="1"/>
            <a:r>
              <a:rPr lang="en-US" dirty="0" smtClean="0"/>
              <a:t>If both nouns are locations, then the modifying noun is located in the head noun.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Rashid, </a:t>
            </a:r>
            <a:r>
              <a:rPr lang="en-US" dirty="0" smtClean="0"/>
              <a:t>Baghdad” : </a:t>
            </a:r>
            <a:r>
              <a:rPr lang="en-US" dirty="0"/>
              <a:t>Rashid is </a:t>
            </a:r>
            <a:r>
              <a:rPr lang="en-US" dirty="0" smtClean="0"/>
              <a:t>a</a:t>
            </a:r>
            <a:r>
              <a:rPr lang="en-US" dirty="0"/>
              <a:t> </a:t>
            </a:r>
            <a:r>
              <a:rPr lang="en-US" dirty="0" smtClean="0"/>
              <a:t>neighborhood </a:t>
            </a:r>
            <a:r>
              <a:rPr lang="en-US" dirty="0"/>
              <a:t>within </a:t>
            </a:r>
            <a:r>
              <a:rPr lang="en-US" dirty="0" smtClean="0"/>
              <a:t>Baghdad</a:t>
            </a:r>
          </a:p>
          <a:p>
            <a:r>
              <a:rPr lang="en-US" dirty="0" smtClean="0"/>
              <a:t>Facilities and buildings in locations</a:t>
            </a:r>
          </a:p>
          <a:p>
            <a:pPr lvl="1"/>
            <a:r>
              <a:rPr lang="en-US" dirty="0" smtClean="0"/>
              <a:t>If the head noun is a facility, then it’s in the location of the modifying noun.</a:t>
            </a:r>
          </a:p>
          <a:p>
            <a:pPr lvl="1"/>
            <a:r>
              <a:rPr lang="en-US" dirty="0"/>
              <a:t>“</a:t>
            </a:r>
            <a:r>
              <a:rPr lang="en-US" dirty="0" smtClean="0"/>
              <a:t>Second District </a:t>
            </a:r>
            <a:r>
              <a:rPr lang="en-US" dirty="0"/>
              <a:t>Courthouse” </a:t>
            </a:r>
            <a:r>
              <a:rPr lang="en-US" dirty="0" smtClean="0"/>
              <a:t>: a </a:t>
            </a:r>
            <a:r>
              <a:rPr lang="en-US" dirty="0"/>
              <a:t>courthouse located </a:t>
            </a:r>
            <a:r>
              <a:rPr lang="en-US" dirty="0" smtClean="0"/>
              <a:t>in the </a:t>
            </a:r>
            <a:r>
              <a:rPr lang="en-US" dirty="0"/>
              <a:t>Second District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309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Noun-Noun Modification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40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Headquarters in a location</a:t>
            </a:r>
          </a:p>
          <a:p>
            <a:pPr lvl="1"/>
            <a:r>
              <a:rPr lang="en-US" dirty="0" smtClean="0"/>
              <a:t>If the modifying noun is a location, but the head noun is not, the head noun is headquartered in the location of the modifying noun</a:t>
            </a:r>
          </a:p>
          <a:p>
            <a:pPr lvl="1"/>
            <a:r>
              <a:rPr lang="en-US" dirty="0" smtClean="0"/>
              <a:t>“A Baghdad company” : a company headquartered in Baghdad.</a:t>
            </a:r>
          </a:p>
          <a:p>
            <a:r>
              <a:rPr lang="en-US" dirty="0" smtClean="0"/>
              <a:t>Entity names</a:t>
            </a:r>
          </a:p>
          <a:p>
            <a:pPr lvl="1"/>
            <a:r>
              <a:rPr lang="en-US" dirty="0" smtClean="0"/>
              <a:t>If neither noun is a location, but both are proper nouns, they can both be assumed to be names of an entity.</a:t>
            </a:r>
          </a:p>
          <a:p>
            <a:pPr lvl="1"/>
            <a:r>
              <a:rPr lang="en-US" dirty="0" smtClean="0"/>
              <a:t>“Ahmad Mahmud”: a person with “Ahmad” and “Mahmud” as names, as well as the full name “Ahmad Mahmud.”</a:t>
            </a:r>
          </a:p>
          <a:p>
            <a:r>
              <a:rPr lang="en-US" dirty="0" smtClean="0"/>
              <a:t>Religious Membership</a:t>
            </a:r>
          </a:p>
          <a:p>
            <a:pPr lvl="1"/>
            <a:r>
              <a:rPr lang="en-US" dirty="0" smtClean="0"/>
              <a:t>If the head noun is a person, and the modifying name is a religious group, the person is a member of the religious group and has that religion.</a:t>
            </a:r>
          </a:p>
          <a:p>
            <a:pPr lvl="1"/>
            <a:r>
              <a:rPr lang="en-US" dirty="0"/>
              <a:t>“a Sunni munitions trafficker” </a:t>
            </a:r>
            <a:r>
              <a:rPr lang="en-US" dirty="0" smtClean="0"/>
              <a:t>: a </a:t>
            </a:r>
            <a:r>
              <a:rPr lang="en-US" dirty="0"/>
              <a:t>munitions trafficker whose religion is Sunni </a:t>
            </a:r>
            <a:r>
              <a:rPr lang="en-US" dirty="0" smtClean="0"/>
              <a:t>and is a </a:t>
            </a:r>
            <a:r>
              <a:rPr lang="en-US" dirty="0"/>
              <a:t>member of the religious group </a:t>
            </a:r>
            <a:r>
              <a:rPr lang="en-US" dirty="0" smtClean="0"/>
              <a:t>named “Sunni</a:t>
            </a:r>
            <a:r>
              <a:rPr lang="en-US" dirty="0"/>
              <a:t>.”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Noun-Noun Modification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40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Subgroups</a:t>
            </a:r>
          </a:p>
          <a:p>
            <a:pPr lvl="1"/>
            <a:r>
              <a:rPr lang="en-US" dirty="0" smtClean="0"/>
              <a:t>If both nouns are groups, then the head noun denotes a group which is a subgroup of the group denoted by the modifying noun.</a:t>
            </a:r>
          </a:p>
          <a:p>
            <a:pPr lvl="1"/>
            <a:r>
              <a:rPr lang="en-US" dirty="0" smtClean="0"/>
              <a:t>“BCT analysts” : A group of analysts, all members of the organization “BCT”</a:t>
            </a:r>
          </a:p>
          <a:p>
            <a:r>
              <a:rPr lang="en-US" dirty="0" smtClean="0"/>
              <a:t>Organization Membership</a:t>
            </a:r>
          </a:p>
          <a:p>
            <a:pPr lvl="1"/>
            <a:r>
              <a:rPr lang="en-US" dirty="0" smtClean="0"/>
              <a:t>If the modifying noun is an Organization, and the head noun is not, then the head noun is a member of the organization.</a:t>
            </a:r>
          </a:p>
          <a:p>
            <a:pPr lvl="1"/>
            <a:r>
              <a:rPr lang="en-US" dirty="0" smtClean="0"/>
              <a:t>“the ISG affiliate” : someone filling the role of affiliate within the “ISG” organization.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Copulas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5240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Copulas link subjects to predicates.</a:t>
            </a:r>
          </a:p>
          <a:p>
            <a:r>
              <a:rPr lang="en-US" dirty="0" smtClean="0"/>
              <a:t>Subject </a:t>
            </a:r>
            <a:r>
              <a:rPr lang="en-US" i="1" dirty="0" smtClean="0"/>
              <a:t>is a</a:t>
            </a:r>
            <a:r>
              <a:rPr lang="en-US" dirty="0" smtClean="0"/>
              <a:t> Noun</a:t>
            </a:r>
          </a:p>
          <a:p>
            <a:pPr lvl="1"/>
            <a:r>
              <a:rPr lang="en-US" dirty="0" smtClean="0"/>
              <a:t>If there is a copula between a subject and noun, then the subject is co-referential with an instance of the category of the noun. </a:t>
            </a:r>
          </a:p>
          <a:p>
            <a:pPr lvl="1"/>
            <a:r>
              <a:rPr lang="en-US" dirty="0" smtClean="0"/>
              <a:t>“the rented vehicle is a white van” : one entity is both a rented vehicle, and a white van.</a:t>
            </a:r>
          </a:p>
          <a:p>
            <a:r>
              <a:rPr lang="en-US" dirty="0" smtClean="0"/>
              <a:t>Dimensional scale</a:t>
            </a:r>
          </a:p>
          <a:p>
            <a:pPr lvl="1"/>
            <a:r>
              <a:rPr lang="en-US" dirty="0" smtClean="0"/>
              <a:t>Predicate adjectives which imply a dimension can be used to say the subject has a value on that dimensional scale.</a:t>
            </a:r>
          </a:p>
          <a:p>
            <a:pPr lvl="1"/>
            <a:r>
              <a:rPr lang="en-US" dirty="0" smtClean="0"/>
              <a:t>“Dillinger is old” : </a:t>
            </a:r>
            <a:r>
              <a:rPr lang="en-US" dirty="0" err="1" smtClean="0"/>
              <a:t>Dillenger’s</a:t>
            </a:r>
            <a:r>
              <a:rPr lang="en-US" dirty="0" smtClean="0"/>
              <a:t> age has the linguistic value “old”</a:t>
            </a:r>
          </a:p>
          <a:p>
            <a:r>
              <a:rPr lang="en-US" dirty="0" smtClean="0"/>
              <a:t>Simple properties</a:t>
            </a:r>
          </a:p>
          <a:p>
            <a:pPr lvl="1"/>
            <a:r>
              <a:rPr lang="en-US" dirty="0" smtClean="0"/>
              <a:t>Predicate adjectives which don’t imply a dimension, are simple properties of the subject.</a:t>
            </a:r>
          </a:p>
          <a:p>
            <a:pPr lvl="1"/>
            <a:r>
              <a:rPr lang="en-US" dirty="0" smtClean="0"/>
              <a:t>“he is secretive” : “he” has the property “secretive”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1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Tractor</a:t>
            </a:r>
          </a:p>
          <a:p>
            <a:r>
              <a:rPr lang="en-US" dirty="0" smtClean="0"/>
              <a:t>Background Knowledge in: </a:t>
            </a:r>
          </a:p>
          <a:p>
            <a:pPr lvl="1"/>
            <a:r>
              <a:rPr lang="en-US" dirty="0" smtClean="0"/>
              <a:t>Text processing</a:t>
            </a:r>
          </a:p>
          <a:p>
            <a:pPr lvl="1"/>
            <a:r>
              <a:rPr lang="en-US" dirty="0" err="1" smtClean="0"/>
              <a:t>Propositionalizing</a:t>
            </a:r>
            <a:endParaRPr lang="en-US" dirty="0" smtClean="0"/>
          </a:p>
          <a:p>
            <a:pPr lvl="1"/>
            <a:r>
              <a:rPr lang="en-US" dirty="0" smtClean="0"/>
              <a:t>Knowledge Base Enhancement</a:t>
            </a:r>
          </a:p>
          <a:p>
            <a:pPr lvl="1"/>
            <a:r>
              <a:rPr lang="en-US" dirty="0" smtClean="0"/>
              <a:t>Syntax-Semantics Mapping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Acknowledgments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Symmetric relations</a:t>
            </a:r>
          </a:p>
          <a:p>
            <a:pPr lvl="1"/>
            <a:r>
              <a:rPr lang="en-US" dirty="0"/>
              <a:t>“The trigger devices netted in </a:t>
            </a:r>
            <a:r>
              <a:rPr lang="en-US" dirty="0" smtClean="0"/>
              <a:t>the arrest </a:t>
            </a:r>
            <a:r>
              <a:rPr lang="en-US" dirty="0"/>
              <a:t>of </a:t>
            </a:r>
            <a:r>
              <a:rPr lang="en-US" dirty="0" err="1"/>
              <a:t>Dhanun</a:t>
            </a:r>
            <a:r>
              <a:rPr lang="en-US" dirty="0"/>
              <a:t> Ahmad Mahmud Ahmad on 01/27/10 </a:t>
            </a:r>
            <a:r>
              <a:rPr lang="en-US" i="1" dirty="0" smtClean="0"/>
              <a:t>match </a:t>
            </a:r>
            <a:r>
              <a:rPr lang="en-US" dirty="0" smtClean="0"/>
              <a:t>materials </a:t>
            </a:r>
            <a:r>
              <a:rPr lang="en-US" dirty="0"/>
              <a:t>found in the truck of arrested ISG affiliate </a:t>
            </a:r>
            <a:r>
              <a:rPr lang="en-US" dirty="0" smtClean="0"/>
              <a:t>Abdul </a:t>
            </a:r>
            <a:r>
              <a:rPr lang="en-US" dirty="0" err="1" smtClean="0"/>
              <a:t>Wahied</a:t>
            </a:r>
            <a:r>
              <a:rPr lang="en-US" dirty="0"/>
              <a:t>.” </a:t>
            </a:r>
            <a:r>
              <a:rPr lang="en-US" dirty="0" smtClean="0"/>
              <a:t>: “</a:t>
            </a:r>
            <a:r>
              <a:rPr lang="en-US" dirty="0"/>
              <a:t>the </a:t>
            </a:r>
            <a:r>
              <a:rPr lang="en-US" dirty="0" smtClean="0"/>
              <a:t>devices match </a:t>
            </a:r>
            <a:r>
              <a:rPr lang="en-US" dirty="0"/>
              <a:t>the materials” and “the materials match the devices” </a:t>
            </a:r>
            <a:r>
              <a:rPr lang="en-US" dirty="0" smtClean="0"/>
              <a:t>are represented.</a:t>
            </a:r>
            <a:endParaRPr lang="en-US" dirty="0"/>
          </a:p>
          <a:p>
            <a:r>
              <a:rPr lang="en-US" dirty="0" smtClean="0"/>
              <a:t>Location of act participants</a:t>
            </a:r>
          </a:p>
          <a:p>
            <a:pPr lvl="1"/>
            <a:r>
              <a:rPr lang="en-US" dirty="0" smtClean="0"/>
              <a:t>If a person participates in an act at a location, that person was at that location at the time of the act.</a:t>
            </a:r>
          </a:p>
          <a:p>
            <a:pPr lvl="1"/>
            <a:r>
              <a:rPr lang="en-US" dirty="0"/>
              <a:t>“Ahmad Mahmud was arrested at Expressway on 20100127” </a:t>
            </a:r>
            <a:r>
              <a:rPr lang="en-US" dirty="0" smtClean="0"/>
              <a:t>: Ahmad </a:t>
            </a:r>
            <a:r>
              <a:rPr lang="en-US" dirty="0"/>
              <a:t>was located at the </a:t>
            </a:r>
            <a:r>
              <a:rPr lang="en-US" dirty="0" smtClean="0"/>
              <a:t>Expressway on </a:t>
            </a:r>
            <a:r>
              <a:rPr lang="en-US" dirty="0" smtClean="0"/>
              <a:t>20100127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95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Persons in vehicles</a:t>
            </a:r>
          </a:p>
          <a:p>
            <a:pPr lvl="1"/>
            <a:r>
              <a:rPr lang="en-US" dirty="0"/>
              <a:t>If a person drives a vehicle, then they are located in that vehicle at that time.</a:t>
            </a:r>
          </a:p>
          <a:p>
            <a:pPr lvl="1"/>
            <a:r>
              <a:rPr lang="en-US" dirty="0"/>
              <a:t>“Dillinger was last seen driving his black 2010 Ford Escape SUV westward down Indianapolis Road at 1:20pm on 3/17/2013,” Dillinger is understood both to be the driver of the SUV and to be located in the SUV at 1320 on 20130317.</a:t>
            </a:r>
          </a:p>
          <a:p>
            <a:r>
              <a:rPr lang="en-US" dirty="0"/>
              <a:t>Location and subgroup membership are transitive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Dillinger is in a car driving down Indianapolis Road, therefore Dillinger’s location is Indianapolis Road.  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86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Rules developed using training messages</a:t>
            </a:r>
          </a:p>
          <a:p>
            <a:r>
              <a:rPr lang="en-US" dirty="0" smtClean="0"/>
              <a:t>Evaluated using test messages</a:t>
            </a:r>
          </a:p>
          <a:p>
            <a:r>
              <a:rPr lang="en-US" dirty="0" smtClean="0"/>
              <a:t>Previous results have shown: </a:t>
            </a:r>
          </a:p>
          <a:p>
            <a:pPr lvl="1"/>
            <a:r>
              <a:rPr lang="en-US" dirty="0" smtClean="0"/>
              <a:t>Rules are general</a:t>
            </a:r>
          </a:p>
          <a:p>
            <a:pPr lvl="1"/>
            <a:r>
              <a:rPr lang="en-US" dirty="0" smtClean="0"/>
              <a:t>Rules are very thorough</a:t>
            </a:r>
          </a:p>
          <a:p>
            <a:pPr lvl="1"/>
            <a:r>
              <a:rPr lang="en-US" dirty="0" smtClean="0"/>
              <a:t>Rules are not too general</a:t>
            </a:r>
          </a:p>
          <a:p>
            <a:r>
              <a:rPr lang="en-US" dirty="0" smtClean="0"/>
              <a:t>Now: Grading rubric</a:t>
            </a:r>
          </a:p>
          <a:p>
            <a:pPr lvl="1"/>
            <a:r>
              <a:rPr lang="en-US" dirty="0" smtClean="0"/>
              <a:t>Measures correctness and completeness against manually produced gold standard</a:t>
            </a:r>
          </a:p>
          <a:p>
            <a:pPr lvl="1"/>
            <a:r>
              <a:rPr lang="en-US" dirty="0" smtClean="0"/>
              <a:t>Grades correctness of attributes, entities, and relations</a:t>
            </a:r>
          </a:p>
          <a:p>
            <a:pPr lvl="1"/>
            <a:r>
              <a:rPr lang="en-US" dirty="0" smtClean="0"/>
              <a:t>“Answer key” created by one or more humans (“</a:t>
            </a:r>
            <a:r>
              <a:rPr lang="en-US" smtClean="0"/>
              <a:t>gold standard”)</a:t>
            </a:r>
            <a:endParaRPr lang="en-US" dirty="0" smtClean="0"/>
          </a:p>
          <a:p>
            <a:pPr lvl="1"/>
            <a:r>
              <a:rPr lang="en-US" dirty="0" smtClean="0"/>
              <a:t>“Submission” compared with answer key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3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Rubric Results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7044"/>
              </p:ext>
            </p:extLst>
          </p:nvPr>
        </p:nvGraphicFramePr>
        <p:xfrm>
          <a:off x="609600" y="1752600"/>
          <a:ext cx="10972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25"/>
                <a:gridCol w="1171575"/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Avg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Avg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Avg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StDev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3810000"/>
            <a:ext cx="1021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NimbusRomNo9L-Regu"/>
              </a:rPr>
              <a:t>Tractor generalizes well across datasets within the </a:t>
            </a:r>
            <a:r>
              <a:rPr lang="en-US" sz="2400" dirty="0" smtClean="0">
                <a:latin typeface="NimbusRomNo9L-Regu"/>
              </a:rPr>
              <a:t>domain.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NimbusRomNo9L-Regu"/>
              </a:rPr>
              <a:t>Most </a:t>
            </a:r>
            <a:r>
              <a:rPr lang="en-US" sz="2400" dirty="0">
                <a:latin typeface="NimbusRomNo9L-Regu"/>
              </a:rPr>
              <a:t>of the semantic content of the messages </a:t>
            </a:r>
            <a:r>
              <a:rPr lang="en-US" sz="2400" dirty="0" smtClean="0">
                <a:latin typeface="NimbusRomNo9L-Regu"/>
              </a:rPr>
              <a:t>is understood </a:t>
            </a:r>
            <a:endParaRPr lang="en-US" sz="24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7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General are the rules?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44186"/>
              </p:ext>
            </p:extLst>
          </p:nvPr>
        </p:nvGraphicFramePr>
        <p:xfrm>
          <a:off x="2381250" y="2133600"/>
          <a:ext cx="7429500" cy="29667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190713"/>
                <a:gridCol w="855826"/>
                <a:gridCol w="967456"/>
                <a:gridCol w="1041874"/>
                <a:gridCol w="1488393"/>
                <a:gridCol w="18852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Per </a:t>
                      </a:r>
                      <a:r>
                        <a:rPr lang="en-US" dirty="0" err="1" smtClean="0"/>
                        <a:t>Msg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2,904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50.95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2.37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113.89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11,929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209.28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38401" y="1644134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Rule firings on test messages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0896" y="5334001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Conclusion: Reasonably general.</a:t>
            </a:r>
          </a:p>
        </p:txBody>
      </p:sp>
    </p:spTree>
    <p:extLst>
      <p:ext uri="{BB962C8B-B14F-4D97-AF65-F5344CB8AC3E}">
        <p14:creationId xmlns:p14="http://schemas.microsoft.com/office/powerpoint/2010/main" val="143380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thorough are the rules?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961381"/>
              </p:ext>
            </p:extLst>
          </p:nvPr>
        </p:nvGraphicFramePr>
        <p:xfrm>
          <a:off x="3009900" y="2133600"/>
          <a:ext cx="6172200" cy="175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6000"/>
                <a:gridCol w="13716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Syntactic</a:t>
                      </a:r>
                    </a:p>
                    <a:p>
                      <a:r>
                        <a:rPr lang="en-US" dirty="0" smtClean="0"/>
                        <a:t>Assertions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</a:p>
                    <a:p>
                      <a:r>
                        <a:rPr lang="en-US" dirty="0" err="1" smtClean="0"/>
                        <a:t>Asertions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</a:p>
                    <a:p>
                      <a:r>
                        <a:rPr lang="en-US" dirty="0" smtClean="0"/>
                        <a:t>Semantic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Syntactic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31.76%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</a:t>
                      </a:r>
                      <a:r>
                        <a:rPr lang="en-US" baseline="0" dirty="0" smtClean="0"/>
                        <a:t> w/ 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48,561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Semantic w/o 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5,646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91.30%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0" y="1708666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Syntactic vs. Semantic Assertions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2998" y="4126468"/>
            <a:ext cx="89050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Observation: Rules convert from 68% syntactic to 91% semantic w/o CBIR assertions</a:t>
            </a:r>
          </a:p>
          <a:p>
            <a:r>
              <a:rPr lang="en-US" sz="2400" dirty="0"/>
              <a:t>Conclusion: Very thorough.</a:t>
            </a:r>
          </a:p>
        </p:txBody>
      </p:sp>
    </p:spTree>
    <p:extLst>
      <p:ext uri="{BB962C8B-B14F-4D97-AF65-F5344CB8AC3E}">
        <p14:creationId xmlns:p14="http://schemas.microsoft.com/office/powerpoint/2010/main" val="189867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rules too general?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S. C. Shapiro &amp; D. R. Schlegel               Fusion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29962"/>
              </p:ext>
            </p:extLst>
          </p:nvPr>
        </p:nvGraphicFramePr>
        <p:xfrm>
          <a:off x="3019425" y="1833880"/>
          <a:ext cx="6153150" cy="29667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172896"/>
                <a:gridCol w="952980"/>
                <a:gridCol w="1466123"/>
                <a:gridCol w="1265751"/>
                <a:gridCol w="129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Times 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Correct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Correct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CBIR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SYNSEM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84.7%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24201" y="1371600"/>
            <a:ext cx="498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Rule firings on correct parses in test messages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10897" y="5334001"/>
            <a:ext cx="407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Conclusion: Not too general.</a:t>
            </a:r>
          </a:p>
        </p:txBody>
      </p:sp>
    </p:spTree>
    <p:extLst>
      <p:ext uri="{BB962C8B-B14F-4D97-AF65-F5344CB8AC3E}">
        <p14:creationId xmlns:p14="http://schemas.microsoft.com/office/powerpoint/2010/main" val="3851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Language Understanding requires the use of background knowledge</a:t>
            </a:r>
          </a:p>
          <a:p>
            <a:r>
              <a:rPr lang="en-US" dirty="0" smtClean="0"/>
              <a:t>Background knowledge includes:</a:t>
            </a:r>
          </a:p>
          <a:p>
            <a:pPr lvl="1"/>
            <a:r>
              <a:rPr lang="en-US" dirty="0" smtClean="0"/>
              <a:t>Knowledge of how the language is used</a:t>
            </a:r>
          </a:p>
          <a:p>
            <a:pPr lvl="1"/>
            <a:r>
              <a:rPr lang="en-US" dirty="0" smtClean="0"/>
              <a:t>Knowledge of the world</a:t>
            </a:r>
          </a:p>
          <a:p>
            <a:pPr lvl="1"/>
            <a:r>
              <a:rPr lang="en-US" dirty="0" smtClean="0"/>
              <a:t>Knowledge of the domain</a:t>
            </a:r>
          </a:p>
          <a:p>
            <a:pPr lvl="1"/>
            <a:r>
              <a:rPr lang="en-US" dirty="0" smtClean="0"/>
              <a:t>Knowledge of the axioms of the relations used in the text</a:t>
            </a:r>
          </a:p>
          <a:p>
            <a:r>
              <a:rPr lang="en-US" dirty="0" smtClean="0"/>
              <a:t>Tractor makes use of all of these to identify and represent:</a:t>
            </a:r>
          </a:p>
          <a:p>
            <a:pPr lvl="1"/>
            <a:r>
              <a:rPr lang="en-US" dirty="0" smtClean="0"/>
              <a:t>Entities and events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ttributes of entities and events</a:t>
            </a:r>
          </a:p>
          <a:p>
            <a:pPr lvl="1"/>
            <a:r>
              <a:rPr lang="en-US" dirty="0" smtClean="0"/>
              <a:t>Relations between entities and events</a:t>
            </a:r>
          </a:p>
          <a:p>
            <a:r>
              <a:rPr lang="en-US" dirty="0" smtClean="0"/>
              <a:t>Evaluation shows that Tractor does this identification very well with few mistakes.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work has been supported by a Multidisciplinary University </a:t>
            </a:r>
            <a:r>
              <a:rPr lang="en-US" dirty="0" smtClean="0"/>
              <a:t>Research Initiative </a:t>
            </a:r>
            <a:r>
              <a:rPr lang="en-US" dirty="0"/>
              <a:t>(MURI) grant (Number W911NF-09-1-0392) for "Unified Research </a:t>
            </a:r>
            <a:r>
              <a:rPr lang="en-US" dirty="0" smtClean="0"/>
              <a:t>on Network-based </a:t>
            </a:r>
            <a:r>
              <a:rPr lang="en-US" dirty="0"/>
              <a:t>Hard/Soft Information Fusion", issued by the US Army </a:t>
            </a:r>
            <a:r>
              <a:rPr lang="en-US" dirty="0" smtClean="0"/>
              <a:t>Research Office </a:t>
            </a:r>
            <a:r>
              <a:rPr lang="en-US" dirty="0"/>
              <a:t>(ARO) under the program management of Dr. John </a:t>
            </a:r>
            <a:r>
              <a:rPr lang="en-US" dirty="0" err="1"/>
              <a:t>Lavery</a:t>
            </a:r>
            <a:r>
              <a:rPr lang="en-US" dirty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28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Short English intelligence message.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Semantic knowledge base (KB)</a:t>
            </a:r>
            <a:br>
              <a:rPr lang="en-US" dirty="0" smtClean="0"/>
            </a:br>
            <a:r>
              <a:rPr lang="en-US" dirty="0" smtClean="0"/>
              <a:t>representing contents of message.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0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Context: Hard &amp; Soft Information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Information from multiple</a:t>
            </a:r>
          </a:p>
          <a:p>
            <a:pPr marL="274320" lvl="1" indent="0">
              <a:buNone/>
            </a:pPr>
            <a:r>
              <a:rPr lang="en-US" dirty="0" smtClean="0"/>
              <a:t>Soft information sources</a:t>
            </a:r>
          </a:p>
          <a:p>
            <a:pPr marL="548640" lvl="2" indent="0">
              <a:buNone/>
            </a:pPr>
            <a:r>
              <a:rPr lang="en-US" dirty="0" smtClean="0"/>
              <a:t>English messages</a:t>
            </a:r>
          </a:p>
          <a:p>
            <a:pPr marL="274320" lvl="1" indent="0">
              <a:buNone/>
            </a:pPr>
            <a:r>
              <a:rPr lang="en-US" dirty="0" smtClean="0"/>
              <a:t>Hard information sources</a:t>
            </a:r>
          </a:p>
          <a:p>
            <a:pPr marL="548640" lvl="2" indent="0">
              <a:buNone/>
            </a:pPr>
            <a:r>
              <a:rPr lang="en-US" dirty="0" smtClean="0"/>
              <a:t>RADAR, SONAR, LIDAR, …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fused for situation assessment.</a:t>
            </a:r>
          </a:p>
          <a:p>
            <a:pPr marL="0" indent="0">
              <a:buNone/>
            </a:pPr>
            <a:r>
              <a:rPr lang="en-US" dirty="0" smtClean="0"/>
              <a:t>=&gt; Requirement:</a:t>
            </a:r>
          </a:p>
          <a:p>
            <a:pPr marL="274320" lvl="1" indent="0">
              <a:buNone/>
            </a:pPr>
            <a:r>
              <a:rPr lang="en-US" dirty="0" smtClean="0"/>
              <a:t>Capture semantic content of each message</a:t>
            </a:r>
            <a:br>
              <a:rPr lang="en-US" dirty="0" smtClean="0"/>
            </a:br>
            <a:r>
              <a:rPr lang="en-US" dirty="0" smtClean="0"/>
              <a:t>as completely and correctly as possible.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6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: Information Extraction</a:t>
            </a:r>
          </a:p>
          <a:p>
            <a:pPr marL="274320" lvl="1" indent="0">
              <a:buNone/>
            </a:pPr>
            <a:r>
              <a:rPr lang="en-US" dirty="0" smtClean="0"/>
              <a:t>Look for </a:t>
            </a:r>
            <a:r>
              <a:rPr lang="en-US" dirty="0" err="1" smtClean="0"/>
              <a:t>prespecified</a:t>
            </a:r>
            <a:endParaRPr lang="en-US" dirty="0"/>
          </a:p>
          <a:p>
            <a:pPr marL="548640" lvl="2" indent="0">
              <a:buNone/>
            </a:pPr>
            <a:r>
              <a:rPr lang="en-US" dirty="0" smtClean="0"/>
              <a:t>classes of </a:t>
            </a:r>
          </a:p>
          <a:p>
            <a:pPr marL="822960" lvl="3" indent="0">
              <a:buNone/>
            </a:pPr>
            <a:r>
              <a:rPr lang="en-US" dirty="0" smtClean="0"/>
              <a:t>Entities</a:t>
            </a:r>
          </a:p>
          <a:p>
            <a:pPr marL="822960" lvl="3" indent="0">
              <a:buNone/>
            </a:pPr>
            <a:r>
              <a:rPr lang="en-US" dirty="0" smtClean="0"/>
              <a:t>Events</a:t>
            </a:r>
          </a:p>
          <a:p>
            <a:pPr marL="548640" lvl="2" indent="0">
              <a:buNone/>
            </a:pPr>
            <a:r>
              <a:rPr lang="en-US" dirty="0" smtClean="0"/>
              <a:t>Properties.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/>
                </a:solidFill>
              </a:rPr>
              <a:t>Instead</a:t>
            </a:r>
            <a:r>
              <a:rPr lang="en-US" dirty="0" smtClean="0"/>
              <a:t>: Natural Language Understanding</a:t>
            </a:r>
            <a:br>
              <a:rPr lang="en-US" dirty="0" smtClean="0"/>
            </a:br>
            <a:r>
              <a:rPr lang="en-US" dirty="0" smtClean="0"/>
              <a:t>		(Semantic Analysis)</a:t>
            </a:r>
          </a:p>
          <a:p>
            <a:pPr marL="274320" lvl="1" indent="0">
              <a:buNone/>
            </a:pPr>
            <a:r>
              <a:rPr lang="en-US" dirty="0" smtClean="0"/>
              <a:t>Translate</a:t>
            </a:r>
          </a:p>
          <a:p>
            <a:pPr marL="548640" lvl="2" indent="0">
              <a:buNone/>
            </a:pPr>
            <a:r>
              <a:rPr lang="en-US" dirty="0" smtClean="0"/>
              <a:t>Entities, Events, Properties, Relations, …</a:t>
            </a:r>
            <a:br>
              <a:rPr lang="en-US" dirty="0" smtClean="0"/>
            </a:br>
            <a:r>
              <a:rPr lang="en-US" dirty="0" smtClean="0"/>
              <a:t>Expressed in the text</a:t>
            </a:r>
          </a:p>
          <a:p>
            <a:pPr marL="548640" lvl="2" indent="0">
              <a:buNone/>
            </a:pPr>
            <a:r>
              <a:rPr lang="en-US" dirty="0" smtClean="0"/>
              <a:t>Into a formal Knowledge Representation (KR) language</a:t>
            </a:r>
            <a:br>
              <a:rPr lang="en-US" dirty="0" smtClean="0"/>
            </a:br>
            <a:r>
              <a:rPr lang="en-US" dirty="0" smtClean="0"/>
              <a:t>that supports reasoning.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7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Tractor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11125200" cy="4781078"/>
          </a:xfrm>
          <a:prstGeom prst="rect">
            <a:avLst/>
          </a:prstGeom>
        </p:spPr>
      </p:pic>
      <p:sp>
        <p:nvSpPr>
          <p:cNvPr id="4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4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 for NLU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Background knowledge includes:</a:t>
            </a:r>
          </a:p>
          <a:p>
            <a:pPr lvl="1"/>
            <a:r>
              <a:rPr lang="en-US" dirty="0" smtClean="0"/>
              <a:t>Knowledge of how the language is used</a:t>
            </a:r>
          </a:p>
          <a:p>
            <a:pPr lvl="1"/>
            <a:r>
              <a:rPr lang="en-US" dirty="0" smtClean="0"/>
              <a:t>Knowledge of the world</a:t>
            </a:r>
          </a:p>
          <a:p>
            <a:pPr lvl="1"/>
            <a:r>
              <a:rPr lang="en-US" dirty="0" smtClean="0"/>
              <a:t>Knowledge of the domain</a:t>
            </a:r>
          </a:p>
          <a:p>
            <a:pPr lvl="1"/>
            <a:r>
              <a:rPr lang="en-US" dirty="0" smtClean="0"/>
              <a:t>Knowledge of the axioms of the relations used in the text</a:t>
            </a:r>
          </a:p>
          <a:p>
            <a:r>
              <a:rPr lang="en-US" dirty="0" smtClean="0"/>
              <a:t>Tractor makes use of all of these to identify and represent:</a:t>
            </a:r>
          </a:p>
          <a:p>
            <a:pPr lvl="1"/>
            <a:r>
              <a:rPr lang="en-US" dirty="0" smtClean="0"/>
              <a:t>Entities and events</a:t>
            </a:r>
          </a:p>
          <a:p>
            <a:pPr lvl="1"/>
            <a:r>
              <a:rPr lang="en-US" dirty="0" smtClean="0"/>
              <a:t>Attributes of entities and events</a:t>
            </a:r>
          </a:p>
          <a:p>
            <a:pPr lvl="1"/>
            <a:r>
              <a:rPr lang="en-US" dirty="0" smtClean="0"/>
              <a:t>Relations between entities and events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 in Text Processing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948" y="1524000"/>
            <a:ext cx="7746452" cy="262413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53000" y="1447800"/>
            <a:ext cx="25146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4419600"/>
            <a:ext cx="9448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List-based background knowledge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138 lists – people, places, job titles, companies, religious groups, etc…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Rule-based background knowledge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 results from list-based NER + syntactic properties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Allows for identification of NEs not in lists.</a:t>
            </a:r>
            <a:endParaRPr lang="en-US" sz="2000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6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Knowledge in </a:t>
            </a:r>
            <a:r>
              <a:rPr lang="en-US" dirty="0" err="1" smtClean="0"/>
              <a:t>Propositionalizing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36591-AC74-425F-BE02-D12A22E45C02}" type="slidenum">
              <a:rPr lang="en-US" smtClean="0"/>
              <a:t>9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236" y="3276600"/>
            <a:ext cx="10591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Uses knowledge about formats of dates, times, weights, and heights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Converted into standardized formats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“10/24/2010” -&gt; 20101024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Domain knowledge to process structured portions of messages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Headers containing date/time of message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Messages with pre-defined structures for special purposes, e.g., communication intercepts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331" y="1524000"/>
            <a:ext cx="9177338" cy="13326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10528"/>
            <a:ext cx="3860800" cy="329184"/>
          </a:xfrm>
        </p:spPr>
        <p:txBody>
          <a:bodyPr/>
          <a:lstStyle/>
          <a:p>
            <a:r>
              <a:rPr lang="en-US" dirty="0" smtClean="0"/>
              <a:t>7/8/2015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528816"/>
            <a:ext cx="5486400" cy="329184"/>
          </a:xfrm>
        </p:spPr>
        <p:txBody>
          <a:bodyPr/>
          <a:lstStyle/>
          <a:p>
            <a:r>
              <a:rPr lang="en-US" dirty="0" smtClean="0"/>
              <a:t>S. C. Shapiro &amp; D. R. Schlegel               Fusion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20818</TotalTime>
  <Words>2205</Words>
  <Application>Microsoft Office PowerPoint</Application>
  <PresentationFormat>Widescreen</PresentationFormat>
  <Paragraphs>430</Paragraphs>
  <Slides>28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CMSY10</vt:lpstr>
      <vt:lpstr>CMTI10</vt:lpstr>
      <vt:lpstr>NimbusRomNo9L-Regu</vt:lpstr>
      <vt:lpstr>Clarity</vt:lpstr>
      <vt:lpstr>Use of Background Knowledge in Natural Language Understanding for Information Fusion </vt:lpstr>
      <vt:lpstr>Outline</vt:lpstr>
      <vt:lpstr>Tractor</vt:lpstr>
      <vt:lpstr>Context: Hard &amp; Soft Information Fusion</vt:lpstr>
      <vt:lpstr>Approach</vt:lpstr>
      <vt:lpstr>Tractor Architecture</vt:lpstr>
      <vt:lpstr>Background Knowledge for NLU</vt:lpstr>
      <vt:lpstr>Background Knowledge in Text Processing</vt:lpstr>
      <vt:lpstr>Background Knowledge in Propositionalizing</vt:lpstr>
      <vt:lpstr>Background Knowledge in Propositionalizing</vt:lpstr>
      <vt:lpstr>Enhancing the Knowledge Base</vt:lpstr>
      <vt:lpstr>Background Knowledge in Syntax-Semantics Mapping</vt:lpstr>
      <vt:lpstr>Semantic Databases</vt:lpstr>
      <vt:lpstr>General Knowledge</vt:lpstr>
      <vt:lpstr>Understanding Noun-Noun Modification</vt:lpstr>
      <vt:lpstr>Understanding Noun-Noun Modification</vt:lpstr>
      <vt:lpstr>Understanding Noun-Noun Modification</vt:lpstr>
      <vt:lpstr>Understanding Noun-Noun Modification</vt:lpstr>
      <vt:lpstr>Understanding Copulas</vt:lpstr>
      <vt:lpstr>Making Inferences</vt:lpstr>
      <vt:lpstr>Making Inferences</vt:lpstr>
      <vt:lpstr>Evaluation</vt:lpstr>
      <vt:lpstr>Grading Rubric Results</vt:lpstr>
      <vt:lpstr>How General are the rules?</vt:lpstr>
      <vt:lpstr>How thorough are the rules?</vt:lpstr>
      <vt:lpstr>Are the rules too general?</vt:lpstr>
      <vt:lpstr>Conclusions</vt:lpstr>
      <vt:lpstr>Acknowledgments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C. Shapiro</dc:creator>
  <cp:lastModifiedBy>UB</cp:lastModifiedBy>
  <cp:revision>182</cp:revision>
  <dcterms:created xsi:type="dcterms:W3CDTF">2013-05-29T19:29:18Z</dcterms:created>
  <dcterms:modified xsi:type="dcterms:W3CDTF">2015-07-07T23:48:59Z</dcterms:modified>
</cp:coreProperties>
</file>