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6" r:id="rId4"/>
    <p:sldId id="262" r:id="rId5"/>
    <p:sldId id="274" r:id="rId6"/>
    <p:sldId id="278" r:id="rId7"/>
    <p:sldId id="277" r:id="rId8"/>
    <p:sldId id="265" r:id="rId9"/>
    <p:sldId id="267" r:id="rId10"/>
    <p:sldId id="266" r:id="rId11"/>
    <p:sldId id="286" r:id="rId12"/>
    <p:sldId id="279" r:id="rId13"/>
    <p:sldId id="280" r:id="rId14"/>
    <p:sldId id="281" r:id="rId15"/>
    <p:sldId id="270" r:id="rId16"/>
    <p:sldId id="282" r:id="rId17"/>
    <p:sldId id="284" r:id="rId18"/>
    <p:sldId id="283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1" autoAdjust="0"/>
    <p:restoredTop sz="94606" autoAdjust="0"/>
  </p:normalViewPr>
  <p:slideViewPr>
    <p:cSldViewPr snapToGrid="0" showGuides="1">
      <p:cViewPr varScale="1">
        <p:scale>
          <a:sx n="65" d="100"/>
          <a:sy n="65" d="100"/>
        </p:scale>
        <p:origin x="972" y="4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DB95A-82EC-4B97-B79E-EAE38706358F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51F32-8820-44E9-A491-70461F09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9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1F32-8820-44E9-A491-70461F093F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08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16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1F32-8820-44E9-A491-70461F093F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28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115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0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Need better graphics for all figures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Where is the innovation? Bitcoin is a live proof of a robust </a:t>
            </a:r>
          </a:p>
        </p:txBody>
      </p:sp>
    </p:spTree>
    <p:extLst>
      <p:ext uri="{BB962C8B-B14F-4D97-AF65-F5344CB8AC3E}">
        <p14:creationId xmlns:p14="http://schemas.microsoft.com/office/powerpoint/2010/main" val="185037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This software system that supports Bitcoin has been sustained</a:t>
            </a:r>
            <a:r>
              <a:rPr lang="en-US" baseline="0" dirty="0" smtClean="0"/>
              <a:t> completely by the crowd of developers, volunteers and miners.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437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extend the scenario to 10000 entities, robots and all, all over the planet, unknown to each other; decentralized; holding something to transact; how will you trust them; where will you record them?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1F32-8820-44E9-A491-70461F093F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06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739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9222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890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06263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1F32-8820-44E9-A491-70461F093F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507" y="6483132"/>
            <a:ext cx="388493" cy="44802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919" y="6429048"/>
            <a:ext cx="384081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4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919" y="6489172"/>
            <a:ext cx="384081" cy="4450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744" y="6412953"/>
            <a:ext cx="384081" cy="4450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744" y="6480028"/>
            <a:ext cx="384081" cy="4450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ina@buffal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.cse.buffalo.edu/faculty/bin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coin.org/" TargetMode="External"/><Relationship Id="rId7" Type="http://schemas.openxmlformats.org/officeDocument/2006/relationships/hyperlink" Target="http://truffleframework.com/doc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hyperledger.org/" TargetMode="External"/><Relationship Id="rId5" Type="http://schemas.openxmlformats.org/officeDocument/2006/relationships/hyperlink" Target="https://solidity.readthedocs.io/en/develop/introduction-to-smart-contracts.html" TargetMode="External"/><Relationship Id="rId4" Type="http://schemas.openxmlformats.org/officeDocument/2006/relationships/hyperlink" Target="https://www.ethereum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5689" y="400937"/>
            <a:ext cx="7197726" cy="1961188"/>
          </a:xfrm>
        </p:spPr>
        <p:txBody>
          <a:bodyPr/>
          <a:lstStyle/>
          <a:p>
            <a:r>
              <a:rPr lang="en-US" dirty="0" smtClean="0"/>
              <a:t>Blockchain at 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5689" y="2998750"/>
            <a:ext cx="7197726" cy="2235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B. Ramamurthy</a:t>
            </a:r>
          </a:p>
          <a:p>
            <a:r>
              <a:rPr lang="en-US" sz="2000" dirty="0" smtClean="0">
                <a:hlinkClick r:id="rId3"/>
              </a:rPr>
              <a:t>bina@buffalo.edu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http://ww.cse.buffalo.edu/faculty/bina</a:t>
            </a:r>
            <a:endParaRPr lang="en-US" sz="2000" dirty="0" smtClean="0"/>
          </a:p>
          <a:p>
            <a:r>
              <a:rPr lang="en-US" sz="2000" dirty="0" smtClean="0"/>
              <a:t>Research Associate Professor</a:t>
            </a:r>
          </a:p>
          <a:p>
            <a:r>
              <a:rPr lang="en-US" sz="2000" dirty="0" smtClean="0"/>
              <a:t>Computer Science and Engineering </a:t>
            </a:r>
          </a:p>
          <a:p>
            <a:r>
              <a:rPr lang="en-US" sz="2000" dirty="0" smtClean="0"/>
              <a:t>University at Buffalo</a:t>
            </a:r>
          </a:p>
          <a:p>
            <a:r>
              <a:rPr lang="en-US" sz="2000" dirty="0" smtClean="0"/>
              <a:t>March 2, 2018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16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609601" y="333306"/>
            <a:ext cx="10962800" cy="1023600"/>
          </a:xfrm>
          <a:prstGeom prst="rect">
            <a:avLst/>
          </a:prstGeom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r>
              <a:rPr lang="en" dirty="0" smtClean="0"/>
              <a:t>Blockchain: The Collective Trust Model -3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508001" y="1472432"/>
            <a:ext cx="11467121" cy="5016858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" sz="2400" dirty="0">
                <a:latin typeface="Calibri" panose="020F0502020204030204" pitchFamily="34" charset="0"/>
              </a:rPr>
              <a:t>The Blockchain infrastructure supports methods to:</a:t>
            </a:r>
          </a:p>
          <a:p>
            <a:pPr>
              <a:lnSpc>
                <a:spcPct val="150000"/>
              </a:lnSpc>
              <a:buNone/>
            </a:pPr>
            <a:r>
              <a:rPr lang="en" sz="2400" dirty="0">
                <a:latin typeface="Calibri" panose="020F0502020204030204" pitchFamily="34" charset="0"/>
              </a:rPr>
              <a:t>-- </a:t>
            </a:r>
            <a:r>
              <a:rPr lang="en" sz="2400" b="1" dirty="0">
                <a:latin typeface="Calibri" panose="020F0502020204030204" pitchFamily="34" charset="0"/>
              </a:rPr>
              <a:t>validate</a:t>
            </a:r>
            <a:r>
              <a:rPr lang="en" sz="2400" dirty="0">
                <a:latin typeface="Calibri" panose="020F0502020204030204" pitchFamily="34" charset="0"/>
              </a:rPr>
              <a:t>, </a:t>
            </a:r>
            <a:r>
              <a:rPr lang="en" sz="2400" b="1" dirty="0">
                <a:latin typeface="Calibri" panose="020F0502020204030204" pitchFamily="34" charset="0"/>
              </a:rPr>
              <a:t>verify</a:t>
            </a:r>
            <a:r>
              <a:rPr lang="en" sz="2400" dirty="0">
                <a:latin typeface="Calibri" panose="020F0502020204030204" pitchFamily="34" charset="0"/>
              </a:rPr>
              <a:t>  and confirm </a:t>
            </a:r>
            <a:r>
              <a:rPr lang="en" sz="2400" b="1" dirty="0">
                <a:latin typeface="Calibri" panose="020F0502020204030204" pitchFamily="34" charset="0"/>
              </a:rPr>
              <a:t>transactions</a:t>
            </a:r>
          </a:p>
          <a:p>
            <a:pPr>
              <a:lnSpc>
                <a:spcPct val="150000"/>
              </a:lnSpc>
              <a:buNone/>
            </a:pPr>
            <a:r>
              <a:rPr lang="en" sz="2400" dirty="0">
                <a:latin typeface="Calibri" panose="020F0502020204030204" pitchFamily="34" charset="0"/>
              </a:rPr>
              <a:t>-- record the transactions in a </a:t>
            </a:r>
            <a:r>
              <a:rPr lang="en" sz="2400" b="1" dirty="0">
                <a:latin typeface="Calibri" panose="020F0502020204030204" pitchFamily="34" charset="0"/>
              </a:rPr>
              <a:t>distributed ledger</a:t>
            </a:r>
            <a:r>
              <a:rPr lang="en" sz="2400" dirty="0">
                <a:latin typeface="Calibri" panose="020F0502020204030204" pitchFamily="34" charset="0"/>
              </a:rPr>
              <a:t> of blocks</a:t>
            </a:r>
          </a:p>
          <a:p>
            <a:pPr>
              <a:lnSpc>
                <a:spcPct val="150000"/>
              </a:lnSpc>
              <a:buNone/>
            </a:pPr>
            <a:r>
              <a:rPr lang="en" sz="2400" dirty="0">
                <a:latin typeface="Calibri" panose="020F0502020204030204" pitchFamily="34" charset="0"/>
              </a:rPr>
              <a:t>-- implement a  </a:t>
            </a:r>
            <a:r>
              <a:rPr lang="en" sz="2400" b="1" dirty="0">
                <a:latin typeface="Calibri" panose="020F0502020204030204" pitchFamily="34" charset="0"/>
              </a:rPr>
              <a:t>consensus protocol</a:t>
            </a:r>
            <a:r>
              <a:rPr lang="en" sz="2400" dirty="0">
                <a:latin typeface="Calibri" panose="020F0502020204030204" pitchFamily="34" charset="0"/>
              </a:rPr>
              <a:t> for agreement on the validity of blocks</a:t>
            </a:r>
          </a:p>
          <a:p>
            <a:pPr>
              <a:lnSpc>
                <a:spcPct val="150000"/>
              </a:lnSpc>
              <a:buNone/>
            </a:pPr>
            <a:r>
              <a:rPr lang="en" sz="2400" dirty="0">
                <a:latin typeface="Calibri" panose="020F0502020204030204" pitchFamily="34" charset="0"/>
              </a:rPr>
              <a:t>-- create a </a:t>
            </a:r>
            <a:r>
              <a:rPr lang="en" sz="2400" b="1" dirty="0">
                <a:latin typeface="Calibri" panose="020F0502020204030204" pitchFamily="34" charset="0"/>
              </a:rPr>
              <a:t>tamper-proof record of blocks</a:t>
            </a:r>
            <a:r>
              <a:rPr lang="en" sz="2400" dirty="0">
                <a:latin typeface="Calibri" panose="020F0502020204030204" pitchFamily="34" charset="0"/>
              </a:rPr>
              <a:t> (chain of blocks)</a:t>
            </a:r>
          </a:p>
          <a:p>
            <a:pPr>
              <a:lnSpc>
                <a:spcPct val="150000"/>
              </a:lnSpc>
              <a:buNone/>
            </a:pPr>
            <a:r>
              <a:rPr lang="en" sz="2400" dirty="0">
                <a:latin typeface="Calibri" panose="020F0502020204030204" pitchFamily="34" charset="0"/>
              </a:rPr>
              <a:t>Validation, Verification, Consensus, Immutable Recording </a:t>
            </a:r>
            <a:r>
              <a:rPr lang="en" sz="2400" dirty="0"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Trust, Security</a:t>
            </a:r>
          </a:p>
          <a:p>
            <a:pPr>
              <a:lnSpc>
                <a:spcPct val="150000"/>
              </a:lnSpc>
              <a:buNone/>
            </a:pPr>
            <a:r>
              <a:rPr lang="en" sz="2400" smtClean="0">
                <a:latin typeface="Calibri" panose="020F0502020204030204" pitchFamily="34" charset="0"/>
              </a:rPr>
              <a:t>All defined by protocols, implemented by software and realized autonomously.</a:t>
            </a:r>
            <a:endParaRPr lang="en" sz="2400" dirty="0">
              <a:latin typeface="Calibri" panose="020F0502020204030204" pitchFamily="34" charset="0"/>
            </a:endParaRPr>
          </a:p>
          <a:p>
            <a:pPr>
              <a:buNone/>
            </a:pPr>
            <a:endParaRPr sz="2667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Summarizing, BC </a:t>
            </a:r>
            <a:r>
              <a:rPr lang="en-US" smtClean="0"/>
              <a:t>is about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Decentralization</a:t>
            </a:r>
          </a:p>
          <a:p>
            <a:r>
              <a:rPr lang="en-US" sz="3200" dirty="0" smtClean="0"/>
              <a:t>Disintermediation</a:t>
            </a:r>
          </a:p>
          <a:p>
            <a:r>
              <a:rPr lang="en-US" sz="3200" dirty="0" smtClean="0"/>
              <a:t>Distributed Immutable ledger</a:t>
            </a:r>
          </a:p>
        </p:txBody>
      </p:sp>
    </p:spTree>
    <p:extLst>
      <p:ext uri="{BB962C8B-B14F-4D97-AF65-F5344CB8AC3E}">
        <p14:creationId xmlns:p14="http://schemas.microsoft.com/office/powerpoint/2010/main" val="2137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89293" y="360219"/>
            <a:ext cx="11768800" cy="955090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 smtClean="0"/>
              <a:t>Evolution  of the Blockchain into Computing </a:t>
            </a:r>
            <a:r>
              <a:rPr lang="en" dirty="0" smtClean="0"/>
              <a:t>    </a:t>
            </a:r>
            <a:endParaRPr lang="en" dirty="0"/>
          </a:p>
        </p:txBody>
      </p:sp>
      <p:sp>
        <p:nvSpPr>
          <p:cNvPr id="206" name="Shape 206"/>
          <p:cNvSpPr/>
          <p:nvPr/>
        </p:nvSpPr>
        <p:spPr>
          <a:xfrm>
            <a:off x="389600" y="1492166"/>
            <a:ext cx="2432878" cy="122244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r>
              <a:rPr lang="en" sz="2400" dirty="0" smtClean="0"/>
              <a:t>E-Commerce</a:t>
            </a:r>
          </a:p>
          <a:p>
            <a:r>
              <a:rPr lang="en" sz="2400" dirty="0" smtClean="0"/>
              <a:t>Communication</a:t>
            </a:r>
          </a:p>
          <a:p>
            <a:r>
              <a:rPr lang="en" sz="2400" dirty="0" smtClean="0"/>
              <a:t>mobile apps …</a:t>
            </a:r>
            <a:endParaRPr lang="en" sz="2400" dirty="0"/>
          </a:p>
        </p:txBody>
      </p:sp>
      <p:sp>
        <p:nvSpPr>
          <p:cNvPr id="201" name="Shape 201"/>
          <p:cNvSpPr/>
          <p:nvPr/>
        </p:nvSpPr>
        <p:spPr>
          <a:xfrm>
            <a:off x="389600" y="5206300"/>
            <a:ext cx="11059192" cy="594083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6350"/>
          </a:sp3d>
        </p:spPr>
        <p:txBody>
          <a:bodyPr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/>
              <a:t>The Internet</a:t>
            </a:r>
          </a:p>
        </p:txBody>
      </p:sp>
      <p:sp>
        <p:nvSpPr>
          <p:cNvPr id="212" name="Shape 212"/>
          <p:cNvSpPr/>
          <p:nvPr/>
        </p:nvSpPr>
        <p:spPr>
          <a:xfrm>
            <a:off x="3594849" y="1482231"/>
            <a:ext cx="2651600" cy="1224532"/>
          </a:xfrm>
          <a:prstGeom prst="roundRect">
            <a:avLst>
              <a:gd name="adj" fmla="val 16667"/>
            </a:avLst>
          </a:prstGeom>
          <a:solidFill>
            <a:srgbClr val="DF922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r>
              <a:rPr lang="en" sz="2400" dirty="0"/>
              <a:t>Cryptocurrency:  Bitcoin: </a:t>
            </a:r>
            <a:r>
              <a:rPr lang="en" sz="2400" dirty="0" smtClean="0"/>
              <a:t> 2008/2009</a:t>
            </a:r>
            <a:endParaRPr lang="en" sz="2400" dirty="0"/>
          </a:p>
        </p:txBody>
      </p:sp>
      <p:sp>
        <p:nvSpPr>
          <p:cNvPr id="216" name="Shape 216"/>
          <p:cNvSpPr/>
          <p:nvPr/>
        </p:nvSpPr>
        <p:spPr>
          <a:xfrm>
            <a:off x="3162198" y="3848497"/>
            <a:ext cx="8904862" cy="78301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/>
            <a:r>
              <a:rPr lang="en" b="1" dirty="0" smtClean="0"/>
              <a:t>The </a:t>
            </a:r>
            <a:r>
              <a:rPr lang="en" b="1" dirty="0"/>
              <a:t>Blockchain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7525460" y="4044130"/>
            <a:ext cx="4541600" cy="375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lang="en" sz="1600" b="1" dirty="0"/>
          </a:p>
        </p:txBody>
      </p:sp>
      <p:sp>
        <p:nvSpPr>
          <p:cNvPr id="14" name="Up Arrow 13"/>
          <p:cNvSpPr/>
          <p:nvPr/>
        </p:nvSpPr>
        <p:spPr>
          <a:xfrm flipH="1">
            <a:off x="4492155" y="2697767"/>
            <a:ext cx="357966" cy="1351971"/>
          </a:xfrm>
          <a:prstGeom prst="up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Up Arrow 16"/>
          <p:cNvSpPr/>
          <p:nvPr/>
        </p:nvSpPr>
        <p:spPr>
          <a:xfrm>
            <a:off x="7128801" y="4404681"/>
            <a:ext cx="451230" cy="786971"/>
          </a:xfrm>
          <a:prstGeom prst="up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Up Arrow 17"/>
          <p:cNvSpPr/>
          <p:nvPr/>
        </p:nvSpPr>
        <p:spPr>
          <a:xfrm>
            <a:off x="1110679" y="2714610"/>
            <a:ext cx="455961" cy="2491690"/>
          </a:xfrm>
          <a:prstGeom prst="up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756513" y="3418544"/>
            <a:ext cx="241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Validation, Verification, </a:t>
            </a:r>
          </a:p>
          <a:p>
            <a:r>
              <a:rPr lang="en-US" dirty="0" smtClean="0"/>
              <a:t>Immutable recording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15611" y="3390475"/>
            <a:ext cx="2619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Computing infrastructure:</a:t>
            </a:r>
          </a:p>
          <a:p>
            <a:r>
              <a:rPr lang="en-US" dirty="0" smtClean="0"/>
              <a:t>Smart contracts</a:t>
            </a:r>
          </a:p>
        </p:txBody>
      </p:sp>
      <p:sp>
        <p:nvSpPr>
          <p:cNvPr id="4" name="Plus 3"/>
          <p:cNvSpPr/>
          <p:nvPr/>
        </p:nvSpPr>
        <p:spPr>
          <a:xfrm>
            <a:off x="7044173" y="3259910"/>
            <a:ext cx="914400" cy="914400"/>
          </a:xfrm>
          <a:prstGeom prst="mathPlus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hape 212"/>
          <p:cNvSpPr/>
          <p:nvPr/>
        </p:nvSpPr>
        <p:spPr>
          <a:xfrm>
            <a:off x="8669866" y="1490078"/>
            <a:ext cx="2919049" cy="1224532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  <a:lumOff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r>
              <a:rPr lang="en" sz="2400" dirty="0" smtClean="0"/>
              <a:t>Autonomous, Decentralized, applications:  2013</a:t>
            </a:r>
            <a:endParaRPr lang="en" sz="2400" dirty="0"/>
          </a:p>
        </p:txBody>
      </p:sp>
      <p:sp>
        <p:nvSpPr>
          <p:cNvPr id="16" name="Up Arrow 15"/>
          <p:cNvSpPr/>
          <p:nvPr/>
        </p:nvSpPr>
        <p:spPr>
          <a:xfrm flipH="1">
            <a:off x="10757288" y="2697767"/>
            <a:ext cx="357966" cy="1351971"/>
          </a:xfrm>
          <a:prstGeom prst="up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153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9487"/>
            <a:ext cx="10131425" cy="988829"/>
          </a:xfrm>
        </p:spPr>
        <p:txBody>
          <a:bodyPr/>
          <a:lstStyle/>
          <a:p>
            <a:r>
              <a:rPr lang="en-US" dirty="0" smtClean="0"/>
              <a:t>Smart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58679"/>
            <a:ext cx="10935585" cy="4391248"/>
          </a:xfrm>
        </p:spPr>
        <p:txBody>
          <a:bodyPr>
            <a:noAutofit/>
          </a:bodyPr>
          <a:lstStyle/>
          <a:p>
            <a:r>
              <a:rPr lang="en-US" sz="2400" dirty="0"/>
              <a:t>Typically currency transfer is for buying a service, product and utility from a person or a business. There may be other conditions besides availability of funds for executing a transaction.</a:t>
            </a:r>
          </a:p>
          <a:p>
            <a:r>
              <a:rPr lang="en-US" sz="2400" dirty="0"/>
              <a:t>A business transaction may involve rules, policies, laws, regulations and governing contexts.</a:t>
            </a:r>
          </a:p>
          <a:p>
            <a:r>
              <a:rPr lang="en-US" sz="2400" dirty="0" smtClean="0"/>
              <a:t>Smart contract </a:t>
            </a:r>
            <a:r>
              <a:rPr lang="en-US" sz="2400" dirty="0"/>
              <a:t>allows for these real-world scenarios to be realized on a blockchain. </a:t>
            </a:r>
          </a:p>
          <a:p>
            <a:r>
              <a:rPr lang="en-US" sz="2400" dirty="0" smtClean="0"/>
              <a:t>Thus </a:t>
            </a:r>
            <a:r>
              <a:rPr lang="en-US" sz="2400" dirty="0"/>
              <a:t>a smart contract enables a wide variety of decentralized applications of arbitrary complexity to be implemented on the Blockchain: </a:t>
            </a:r>
            <a:endParaRPr lang="en-US" sz="2400" dirty="0" smtClean="0"/>
          </a:p>
          <a:p>
            <a:pPr lvl="1"/>
            <a:r>
              <a:rPr lang="en-US" sz="2800" b="1" dirty="0" smtClean="0"/>
              <a:t>from </a:t>
            </a:r>
            <a:r>
              <a:rPr lang="en-US" sz="2800" b="1" dirty="0"/>
              <a:t>supply chains to disaster recovery</a:t>
            </a:r>
            <a:r>
              <a:rPr lang="en-US" sz="2800" dirty="0"/>
              <a:t>.</a:t>
            </a:r>
          </a:p>
          <a:p>
            <a:r>
              <a:rPr lang="en-US" sz="2400" dirty="0"/>
              <a:t>Probably many of the applications for the Blockchain technology have not been conceived of yet.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99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268" descr="Free vector graphic: Coins, Money, Profit, Wealth - Free Image on ...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905" y="2950468"/>
            <a:ext cx="2169041" cy="19693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33492" y="1188372"/>
            <a:ext cx="2783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1: only cryptocurrency</a:t>
            </a:r>
          </a:p>
          <a:p>
            <a:r>
              <a:rPr lang="en-US" dirty="0" smtClean="0"/>
              <a:t>Example: Bitcoin</a:t>
            </a:r>
            <a:endParaRPr lang="en-US" dirty="0"/>
          </a:p>
        </p:txBody>
      </p:sp>
      <p:pic>
        <p:nvPicPr>
          <p:cNvPr id="11" name="Shape 274" descr="File:CPT-FSM-Mealy-02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4795" y="2130264"/>
            <a:ext cx="2031700" cy="1682264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182189" y="1142211"/>
            <a:ext cx="2913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2: Cryptocurrency +</a:t>
            </a:r>
          </a:p>
          <a:p>
            <a:r>
              <a:rPr lang="en-US" dirty="0" smtClean="0"/>
              <a:t>Smart contract business logic</a:t>
            </a:r>
          </a:p>
          <a:p>
            <a:r>
              <a:rPr lang="en-US" dirty="0" smtClean="0"/>
              <a:t>Example: Ethereum</a:t>
            </a:r>
            <a:endParaRPr lang="en-US" dirty="0"/>
          </a:p>
        </p:txBody>
      </p:sp>
      <p:pic>
        <p:nvPicPr>
          <p:cNvPr id="13" name="Shape 268" descr="Free vector graphic: Coins, Money, Profit, Wealth - Free Image on ...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37289" y="4062567"/>
            <a:ext cx="2160870" cy="1869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6096000" y="1135125"/>
            <a:ext cx="2740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3:  Only business logic</a:t>
            </a:r>
          </a:p>
          <a:p>
            <a:r>
              <a:rPr lang="en-US" dirty="0" smtClean="0"/>
              <a:t>+ NO cryptocurrency</a:t>
            </a:r>
          </a:p>
          <a:p>
            <a:r>
              <a:rPr lang="en-US" dirty="0" smtClean="0"/>
              <a:t>Example: Hyperledger</a:t>
            </a:r>
            <a:endParaRPr lang="en-US" dirty="0"/>
          </a:p>
        </p:txBody>
      </p:sp>
      <p:pic>
        <p:nvPicPr>
          <p:cNvPr id="16" name="Shape 2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0746" y="3014556"/>
            <a:ext cx="1906899" cy="19223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8836622" y="1049873"/>
            <a:ext cx="2779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4: Blockchain platform</a:t>
            </a:r>
          </a:p>
          <a:p>
            <a:r>
              <a:rPr lang="en-US" dirty="0"/>
              <a:t>a</a:t>
            </a:r>
            <a:r>
              <a:rPr lang="en-US" dirty="0" smtClean="0"/>
              <a:t>s a service: </a:t>
            </a:r>
          </a:p>
          <a:p>
            <a:r>
              <a:rPr lang="en-US" dirty="0" smtClean="0"/>
              <a:t>Example: Microsoft Azure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7320" y="356780"/>
            <a:ext cx="4183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Expanding Ecosystem</a:t>
            </a:r>
            <a:endParaRPr lang="en-US" sz="3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988" y="2775224"/>
            <a:ext cx="1786143" cy="1786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156" y="2190509"/>
            <a:ext cx="828935" cy="8289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7470" y="2144404"/>
            <a:ext cx="1687325" cy="16873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76" y="3910592"/>
            <a:ext cx="2857870" cy="225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9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42" y="345816"/>
            <a:ext cx="11768800" cy="803600"/>
          </a:xfrm>
        </p:spPr>
        <p:txBody>
          <a:bodyPr>
            <a:normAutofit/>
          </a:bodyPr>
          <a:lstStyle/>
          <a:p>
            <a:r>
              <a:rPr lang="en-US" sz="3200" dirty="0"/>
              <a:t>Decentralized Applications (</a:t>
            </a:r>
            <a:r>
              <a:rPr lang="en-US" sz="3200" dirty="0" err="1" smtClean="0"/>
              <a:t>Dapps</a:t>
            </a:r>
            <a:r>
              <a:rPr lang="en-US" sz="3200" dirty="0" smtClean="0"/>
              <a:t>) STACK   </a:t>
            </a:r>
            <a:endParaRPr lang="en-US" sz="3200" dirty="0"/>
          </a:p>
        </p:txBody>
      </p:sp>
      <p:pic>
        <p:nvPicPr>
          <p:cNvPr id="1028" name="Picture 4" descr="https://lh5.googleusercontent.com/vqvYSa941RQwBburPV6Huh7slGoxzdFQPGeBVeDeGWW-15cUmXGMV-ntTlLA9kGScOvfCqI7kg-1spG7UZI_8QDeell8bdF2UfJnljX8R6Bt8bs7lR_htFXHdM2ey4NeO_dUAG5hS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23" y="1397063"/>
            <a:ext cx="5819774" cy="464762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461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solve a problem with Blockchain? </a:t>
            </a:r>
            <a:br>
              <a:rPr lang="en-US" dirty="0" smtClean="0"/>
            </a:br>
            <a:r>
              <a:rPr lang="en-US" dirty="0" smtClean="0"/>
              <a:t>There is a Dapp for that.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8712" y="1862975"/>
            <a:ext cx="10131425" cy="4210492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Blockchain is NOT solution for all your problems. It is NOT a data repository.</a:t>
            </a:r>
          </a:p>
          <a:p>
            <a:r>
              <a:rPr lang="en-US" sz="3400" dirty="0" smtClean="0"/>
              <a:t>You save only the “sliver” of info that is needed for business logic, provenance and governance on the blockchain.</a:t>
            </a:r>
          </a:p>
          <a:p>
            <a:r>
              <a:rPr lang="en-US" sz="3400" dirty="0" smtClean="0"/>
              <a:t>Write the use cases</a:t>
            </a:r>
          </a:p>
          <a:p>
            <a:r>
              <a:rPr lang="en-US" sz="3400" dirty="0" smtClean="0"/>
              <a:t>Choose your blockchain. Lets say we chose Ethereum. And Ethereum is not the only blockchain technology. There are many others.</a:t>
            </a:r>
          </a:p>
          <a:p>
            <a:r>
              <a:rPr lang="en-US" sz="3400" dirty="0" smtClean="0"/>
              <a:t>Design and Implement a smart contract solution in Solidity Language </a:t>
            </a:r>
          </a:p>
          <a:p>
            <a:r>
              <a:rPr lang="en-US" sz="3400" dirty="0" smtClean="0"/>
              <a:t>Test it using Remix IDE (</a:t>
            </a:r>
            <a:r>
              <a:rPr lang="en-US" sz="3400" dirty="0"/>
              <a:t>I</a:t>
            </a:r>
            <a:r>
              <a:rPr lang="en-US" sz="3400" dirty="0" smtClean="0"/>
              <a:t>ntegrated Development Environment)</a:t>
            </a:r>
          </a:p>
          <a:p>
            <a:r>
              <a:rPr lang="en-US" sz="3400" dirty="0" smtClean="0"/>
              <a:t>Develop end-to-end Dapp using Truffle IDE with a graphical user interface</a:t>
            </a:r>
          </a:p>
          <a:p>
            <a:r>
              <a:rPr lang="en-US" sz="3400" dirty="0" smtClean="0"/>
              <a:t>Deploy it on a blockchain for the whole decentralized world to 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052052"/>
          </a:xfrm>
        </p:spPr>
        <p:txBody>
          <a:bodyPr/>
          <a:lstStyle/>
          <a:p>
            <a:r>
              <a:rPr lang="en-US" dirty="0" smtClean="0"/>
              <a:t>Blockchain Research POTENTIAL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Blockchain application development and education</a:t>
            </a:r>
          </a:p>
          <a:p>
            <a:r>
              <a:rPr lang="en-US" sz="3200" dirty="0" smtClean="0"/>
              <a:t>Disciplinary research in investigating application of </a:t>
            </a:r>
            <a:r>
              <a:rPr lang="en-US" sz="3200" dirty="0" err="1" smtClean="0"/>
              <a:t>blockchains</a:t>
            </a:r>
            <a:r>
              <a:rPr lang="en-US" sz="3200" dirty="0" smtClean="0"/>
              <a:t> (legal, healthcare, government, </a:t>
            </a:r>
            <a:r>
              <a:rPr lang="en-US" sz="3200" dirty="0" err="1" smtClean="0"/>
              <a:t>fintech</a:t>
            </a:r>
            <a:r>
              <a:rPr lang="en-US" sz="3200" dirty="0" smtClean="0"/>
              <a:t>…)</a:t>
            </a:r>
          </a:p>
          <a:p>
            <a:r>
              <a:rPr lang="en-US" sz="3200" dirty="0" smtClean="0"/>
              <a:t>Blockchain Dapp development tools and frameworks</a:t>
            </a:r>
          </a:p>
          <a:p>
            <a:r>
              <a:rPr lang="en-US" sz="3200" dirty="0" smtClean="0"/>
              <a:t>Blockchain protocol improvement research</a:t>
            </a:r>
          </a:p>
          <a:p>
            <a:r>
              <a:rPr lang="en-US" sz="3200" dirty="0" smtClean="0"/>
              <a:t>Blockchain alternatives for decentralized systems</a:t>
            </a:r>
          </a:p>
          <a:p>
            <a:r>
              <a:rPr lang="en-US" sz="3200" dirty="0"/>
              <a:t>Fundamental research in blockchain algorithms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35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592"/>
            <a:ext cx="10131425" cy="733646"/>
          </a:xfrm>
        </p:spPr>
        <p:txBody>
          <a:bodyPr>
            <a:normAutofit/>
          </a:bodyPr>
          <a:lstStyle/>
          <a:p>
            <a:r>
              <a:rPr lang="en-US" dirty="0" smtClean="0"/>
              <a:t>UB Initiatives: How can we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4" y="1435395"/>
            <a:ext cx="11812771" cy="4355805"/>
          </a:xfrm>
        </p:spPr>
        <p:txBody>
          <a:bodyPr>
            <a:normAutofit fontScale="25000" lnSpcReduction="20000"/>
          </a:bodyPr>
          <a:lstStyle/>
          <a:p>
            <a:pPr marL="761981" indent="-457189">
              <a:lnSpc>
                <a:spcPct val="150000"/>
              </a:lnSpc>
            </a:pPr>
            <a:r>
              <a:rPr lang="en" sz="8000" dirty="0" smtClean="0">
                <a:latin typeface="Calibri" panose="020F0502020204030204" pitchFamily="34" charset="0"/>
              </a:rPr>
              <a:t>UB </a:t>
            </a:r>
            <a:r>
              <a:rPr lang="en" sz="8000" dirty="0">
                <a:latin typeface="Calibri" panose="020F0502020204030204" pitchFamily="34" charset="0"/>
              </a:rPr>
              <a:t>SEAS is at the leading edge of educating people about th</a:t>
            </a:r>
            <a:r>
              <a:rPr lang="en-US" sz="8000" dirty="0">
                <a:latin typeface="Calibri" panose="020F0502020204030204" pitchFamily="34" charset="0"/>
              </a:rPr>
              <a:t>is</a:t>
            </a:r>
            <a:r>
              <a:rPr lang="en" sz="8000" dirty="0">
                <a:latin typeface="Calibri" panose="020F0502020204030204" pitchFamily="34" charset="0"/>
              </a:rPr>
              <a:t> </a:t>
            </a:r>
            <a:r>
              <a:rPr lang="en" sz="8000" dirty="0" smtClean="0">
                <a:latin typeface="Calibri" panose="020F0502020204030204" pitchFamily="34" charset="0"/>
              </a:rPr>
              <a:t>technology. </a:t>
            </a:r>
          </a:p>
          <a:p>
            <a:pPr marL="1219181" lvl="1" indent="-457189">
              <a:lnSpc>
                <a:spcPct val="150000"/>
              </a:lnSpc>
            </a:pPr>
            <a:r>
              <a:rPr lang="en-US" sz="8000" dirty="0" smtClean="0">
                <a:latin typeface="Calibri" panose="020F0502020204030204" pitchFamily="34" charset="0"/>
              </a:rPr>
              <a:t>We are in the process of cresting a Coursera </a:t>
            </a:r>
            <a:r>
              <a:rPr lang="en-US" sz="8000" dirty="0">
                <a:latin typeface="Calibri" panose="020F0502020204030204" pitchFamily="34" charset="0"/>
              </a:rPr>
              <a:t>Blockchain “Specialization” </a:t>
            </a:r>
            <a:r>
              <a:rPr lang="en-US" sz="8000" dirty="0" smtClean="0">
                <a:latin typeface="Calibri" panose="020F0502020204030204" pitchFamily="34" charset="0"/>
              </a:rPr>
              <a:t>that has </a:t>
            </a:r>
            <a:r>
              <a:rPr lang="en-US" sz="8000" dirty="0">
                <a:latin typeface="Calibri" panose="020F0502020204030204" pitchFamily="34" charset="0"/>
              </a:rPr>
              <a:t>4 courses of 4 weeks of online instruction each with practical hands-on components</a:t>
            </a:r>
            <a:r>
              <a:rPr lang="en-US" sz="8000" dirty="0" smtClean="0">
                <a:latin typeface="Calibri" panose="020F0502020204030204" pitchFamily="34" charset="0"/>
              </a:rPr>
              <a:t>.</a:t>
            </a:r>
            <a:endParaRPr lang="en-US" sz="8000" dirty="0">
              <a:latin typeface="Calibri" panose="020F0502020204030204" pitchFamily="34" charset="0"/>
            </a:endParaRPr>
          </a:p>
          <a:p>
            <a:pPr marL="761981" indent="-457189">
              <a:lnSpc>
                <a:spcPct val="150000"/>
              </a:lnSpc>
            </a:pPr>
            <a:r>
              <a:rPr lang="en-US" sz="8000" dirty="0">
                <a:latin typeface="Calibri" panose="020F0502020204030204" pitchFamily="34" charset="0"/>
              </a:rPr>
              <a:t>UB Blockchain </a:t>
            </a:r>
            <a:r>
              <a:rPr lang="en-US" sz="8000" dirty="0" err="1">
                <a:latin typeface="Calibri" panose="020F0502020204030204" pitchFamily="34" charset="0"/>
              </a:rPr>
              <a:t>Thinklab</a:t>
            </a:r>
            <a:r>
              <a:rPr lang="en-US" sz="8000" dirty="0">
                <a:latin typeface="Calibri" panose="020F0502020204030204" pitchFamily="34" charset="0"/>
              </a:rPr>
              <a:t>  has been created with </a:t>
            </a:r>
            <a:r>
              <a:rPr lang="en-US" sz="8000" dirty="0" smtClean="0">
                <a:latin typeface="Calibri" panose="020F0502020204030204" pitchFamily="34" charset="0"/>
              </a:rPr>
              <a:t>the support </a:t>
            </a:r>
            <a:r>
              <a:rPr lang="en-US" sz="8000" dirty="0">
                <a:latin typeface="Calibri" panose="020F0502020204030204" pitchFamily="34" charset="0"/>
              </a:rPr>
              <a:t>from President’s Circle Club </a:t>
            </a:r>
            <a:r>
              <a:rPr lang="en-US" sz="8000" dirty="0" smtClean="0">
                <a:latin typeface="Calibri" panose="020F0502020204030204" pitchFamily="34" charset="0"/>
              </a:rPr>
              <a:t>funding</a:t>
            </a:r>
          </a:p>
          <a:p>
            <a:pPr marL="1219181" lvl="1" indent="-457189">
              <a:lnSpc>
                <a:spcPct val="150000"/>
              </a:lnSpc>
            </a:pPr>
            <a:r>
              <a:rPr lang="en-US" sz="8000" dirty="0" smtClean="0">
                <a:latin typeface="Calibri" panose="020F0502020204030204" pitchFamily="34" charset="0"/>
              </a:rPr>
              <a:t>Premier event: UB Blockchain </a:t>
            </a:r>
            <a:r>
              <a:rPr lang="en-US" sz="8000" dirty="0" err="1" smtClean="0">
                <a:latin typeface="Calibri" panose="020F0502020204030204" pitchFamily="34" charset="0"/>
              </a:rPr>
              <a:t>Buildathon</a:t>
            </a:r>
            <a:r>
              <a:rPr lang="en-US" sz="8000" dirty="0" smtClean="0">
                <a:latin typeface="Calibri" panose="020F0502020204030204" pitchFamily="34" charset="0"/>
              </a:rPr>
              <a:t> April 13-15, 2018 See hackbuf.com</a:t>
            </a:r>
          </a:p>
          <a:p>
            <a:pPr marL="1219181" lvl="1" indent="-457189">
              <a:lnSpc>
                <a:spcPct val="150000"/>
              </a:lnSpc>
            </a:pPr>
            <a:r>
              <a:rPr lang="en-US" sz="8000" dirty="0" smtClean="0">
                <a:latin typeface="Calibri" panose="020F0502020204030204" pitchFamily="34" charset="0"/>
              </a:rPr>
              <a:t>Educating UB students across the campus</a:t>
            </a:r>
          </a:p>
          <a:p>
            <a:pPr marL="1219181" lvl="1" indent="-457189">
              <a:lnSpc>
                <a:spcPct val="150000"/>
              </a:lnSpc>
            </a:pPr>
            <a:r>
              <a:rPr lang="en-US" sz="8000" dirty="0" smtClean="0">
                <a:latin typeface="Calibri" panose="020F0502020204030204" pitchFamily="34" charset="0"/>
              </a:rPr>
              <a:t>Locating resources for your research and answering your blockchain questions</a:t>
            </a:r>
          </a:p>
          <a:p>
            <a:pPr marL="1219181" lvl="1" indent="-457189">
              <a:lnSpc>
                <a:spcPct val="150000"/>
              </a:lnSpc>
            </a:pPr>
            <a:r>
              <a:rPr lang="en-US" sz="8000" dirty="0" smtClean="0">
                <a:latin typeface="Calibri" panose="020F0502020204030204" pitchFamily="34" charset="0"/>
              </a:rPr>
              <a:t>Consulting with regional and international businesses</a:t>
            </a:r>
          </a:p>
          <a:p>
            <a:pPr marL="1219181" lvl="1" indent="-457189">
              <a:lnSpc>
                <a:spcPct val="150000"/>
              </a:lnSpc>
            </a:pPr>
            <a:r>
              <a:rPr lang="en-US" sz="8000" dirty="0" smtClean="0">
                <a:latin typeface="Calibri" panose="020F0502020204030204" pitchFamily="34" charset="0"/>
              </a:rPr>
              <a:t>Promoting Buffalo as a world renowned blockchain hub</a:t>
            </a:r>
            <a:endParaRPr lang="en-US" sz="8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258509" y="425303"/>
            <a:ext cx="11768800" cy="754912"/>
          </a:xfrm>
          <a:prstGeom prst="rect">
            <a:avLst/>
          </a:prstGeom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/>
              <a:t>Summary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4294967295"/>
          </p:nvPr>
        </p:nvSpPr>
        <p:spPr>
          <a:xfrm>
            <a:off x="331495" y="1515361"/>
            <a:ext cx="11745433" cy="43180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Blockchain </a:t>
            </a:r>
            <a:r>
              <a:rPr lang="en-US" sz="2400" dirty="0">
                <a:latin typeface="Calibri" panose="020F0502020204030204" pitchFamily="34" charset="0"/>
              </a:rPr>
              <a:t>technology is not about cryptocurrency anymore. 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It is used for broad range of applications across many industries: finance, healthcare, government, manufacturing, and distribution.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Blockchain </a:t>
            </a:r>
            <a:r>
              <a:rPr lang="en-US" sz="2400" dirty="0" smtClean="0">
                <a:latin typeface="Calibri" panose="020F0502020204030204" pitchFamily="34" charset="0"/>
              </a:rPr>
              <a:t>can enable </a:t>
            </a:r>
            <a:r>
              <a:rPr lang="en-US" sz="2400" dirty="0">
                <a:latin typeface="Calibri" panose="020F0502020204030204" pitchFamily="34" charset="0"/>
              </a:rPr>
              <a:t>an inclusive </a:t>
            </a:r>
            <a:r>
              <a:rPr lang="en-US" sz="2400" dirty="0" smtClean="0">
                <a:latin typeface="Calibri" panose="020F0502020204030204" pitchFamily="34" charset="0"/>
              </a:rPr>
              <a:t>economy.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" sz="2400" dirty="0" smtClean="0">
                <a:latin typeface="Calibri" panose="020F0502020204030204" pitchFamily="34" charset="0"/>
              </a:rPr>
              <a:t>Blockchain </a:t>
            </a:r>
            <a:r>
              <a:rPr lang="en" sz="2400" dirty="0">
                <a:latin typeface="Calibri" panose="020F0502020204030204" pitchFamily="34" charset="0"/>
              </a:rPr>
              <a:t>has created exciting new opportunities and innovative application models: </a:t>
            </a:r>
          </a:p>
          <a:p>
            <a:pPr marL="761970" indent="-457189">
              <a:lnSpc>
                <a:spcPct val="150000"/>
              </a:lnSpc>
              <a:spcAft>
                <a:spcPts val="0"/>
              </a:spcAft>
            </a:pPr>
            <a:r>
              <a:rPr lang="en" sz="2400" dirty="0">
                <a:latin typeface="Calibri" panose="020F0502020204030204" pitchFamily="34" charset="0"/>
              </a:rPr>
              <a:t>Global colloboration systems, self-governing systems, open government.</a:t>
            </a:r>
          </a:p>
          <a:p>
            <a:pPr marL="761970" indent="-457189">
              <a:lnSpc>
                <a:spcPct val="150000"/>
              </a:lnSpc>
              <a:spcAft>
                <a:spcPts val="0"/>
              </a:spcAft>
            </a:pPr>
            <a:r>
              <a:rPr lang="en" sz="2400" dirty="0">
                <a:latin typeface="Calibri" panose="020F0502020204030204" pitchFamily="34" charset="0"/>
              </a:rPr>
              <a:t>Private, public and permissioned (consortium) models to meet diverse business needs.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pPr marL="761970" indent="-457189">
              <a:lnSpc>
                <a:spcPct val="150000"/>
              </a:lnSpc>
            </a:pPr>
            <a:endParaRPr lang="en" sz="2200" dirty="0">
              <a:latin typeface="Calibri" panose="020F0502020204030204" pitchFamily="34" charset="0"/>
            </a:endParaRPr>
          </a:p>
          <a:p>
            <a:pPr marL="761981" indent="-457189">
              <a:lnSpc>
                <a:spcPct val="150000"/>
              </a:lnSpc>
            </a:pPr>
            <a:endParaRPr lang="en" sz="2400" dirty="0">
              <a:latin typeface="Calibri" panose="020F0502020204030204" pitchFamily="34" charset="0"/>
            </a:endParaRPr>
          </a:p>
          <a:p>
            <a:pPr marL="609585" lvl="1" indent="-304792">
              <a:lnSpc>
                <a:spcPct val="150000"/>
              </a:lnSpc>
            </a:pPr>
            <a:endParaRPr lang="e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5593"/>
            <a:ext cx="10131425" cy="924406"/>
          </a:xfrm>
        </p:spPr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97000"/>
            <a:ext cx="11118272" cy="4563533"/>
          </a:xfrm>
        </p:spPr>
        <p:txBody>
          <a:bodyPr>
            <a:noAutofit/>
          </a:bodyPr>
          <a:lstStyle/>
          <a:p>
            <a:r>
              <a:rPr lang="en-US" sz="2400" dirty="0" smtClean="0"/>
              <a:t>A brief history of blockchain</a:t>
            </a:r>
          </a:p>
          <a:p>
            <a:r>
              <a:rPr lang="en-US" sz="2400" dirty="0" smtClean="0"/>
              <a:t>What is a blockchain?</a:t>
            </a:r>
          </a:p>
          <a:p>
            <a:r>
              <a:rPr lang="en-US" sz="2400" dirty="0" smtClean="0"/>
              <a:t>Introduction of smart contracts</a:t>
            </a:r>
          </a:p>
          <a:p>
            <a:r>
              <a:rPr lang="en-US" sz="2400" dirty="0" smtClean="0"/>
              <a:t>Programming Languages, Tools, Application Models</a:t>
            </a:r>
          </a:p>
          <a:p>
            <a:r>
              <a:rPr lang="en-US" sz="2400" dirty="0" smtClean="0"/>
              <a:t>Research Potential</a:t>
            </a:r>
          </a:p>
          <a:p>
            <a:r>
              <a:rPr lang="en-US" sz="2400" dirty="0" smtClean="0"/>
              <a:t>UB Initiatives</a:t>
            </a:r>
          </a:p>
          <a:p>
            <a:r>
              <a:rPr lang="en-US" sz="2400" dirty="0" smtClean="0"/>
              <a:t>Summary</a:t>
            </a:r>
          </a:p>
          <a:p>
            <a:r>
              <a:rPr lang="en-US" sz="2400" dirty="0" smtClean="0"/>
              <a:t>References</a:t>
            </a:r>
          </a:p>
          <a:p>
            <a:r>
              <a:rPr lang="en-US" sz="2400" dirty="0" smtClean="0"/>
              <a:t>Q &amp; 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50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4600" y="315116"/>
            <a:ext cx="10962800" cy="10236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90431" y="1456661"/>
            <a:ext cx="10962800" cy="5085390"/>
          </a:xfrm>
        </p:spPr>
        <p:txBody>
          <a:bodyPr>
            <a:norm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S. Nakamoto. Bitcoin: A Peer-to-Peer Electronic Cash System. </a:t>
            </a:r>
            <a:r>
              <a:rPr lang="en-US" sz="2400" u="sng" dirty="0">
                <a:latin typeface="Calibri" panose="020F0502020204030204" pitchFamily="34" charset="0"/>
                <a:hlinkClick r:id="rId3"/>
              </a:rPr>
              <a:t>http://www.bitcoin.org</a:t>
            </a:r>
            <a:r>
              <a:rPr lang="en-US" sz="2400" dirty="0">
                <a:latin typeface="Calibri" panose="020F0502020204030204" pitchFamily="34" charset="0"/>
              </a:rPr>
              <a:t>, 2008.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Ethereum Project: Homestead and Platform. </a:t>
            </a:r>
            <a:r>
              <a:rPr lang="en-US" sz="2400" u="sng" dirty="0">
                <a:latin typeface="Calibri" panose="020F0502020204030204" pitchFamily="34" charset="0"/>
                <a:hlinkClick r:id="rId4"/>
              </a:rPr>
              <a:t>https://www.ethereum.org/</a:t>
            </a:r>
            <a:r>
              <a:rPr lang="en-US" sz="2400" dirty="0">
                <a:latin typeface="Calibri" panose="020F0502020204030204" pitchFamily="34" charset="0"/>
              </a:rPr>
              <a:t>, last view 2017.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Introduction to Smart Contract. </a:t>
            </a:r>
            <a:r>
              <a:rPr lang="en-US" sz="2400" u="sng" dirty="0">
                <a:latin typeface="Calibri" panose="020F0502020204030204" pitchFamily="34" charset="0"/>
                <a:hlinkClick r:id="rId5"/>
              </a:rPr>
              <a:t>https://solidity.readthedocs.io/en/develop/introduction-to-smart-contracts.html#</a:t>
            </a:r>
            <a:r>
              <a:rPr lang="en-US" sz="2400" dirty="0">
                <a:latin typeface="Calibri" panose="020F0502020204030204" pitchFamily="34" charset="0"/>
              </a:rPr>
              <a:t>. Last viewed 2017.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133" dirty="0" smtClean="0"/>
              <a:t>The </a:t>
            </a:r>
            <a:r>
              <a:rPr lang="en-US" sz="2133" dirty="0" err="1"/>
              <a:t>Hyperlegder</a:t>
            </a:r>
            <a:r>
              <a:rPr lang="en-US" sz="2133" dirty="0"/>
              <a:t> Project. </a:t>
            </a:r>
            <a:r>
              <a:rPr lang="en-US" sz="2133" u="sng" dirty="0">
                <a:hlinkClick r:id="rId6"/>
              </a:rPr>
              <a:t>https://www.hyperledger.org/</a:t>
            </a:r>
            <a:r>
              <a:rPr lang="en-US" sz="2133" dirty="0"/>
              <a:t>, last viewed 2017</a:t>
            </a:r>
            <a:r>
              <a:rPr lang="en-US" sz="2133" dirty="0" smtClean="0"/>
              <a:t>.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133" dirty="0" smtClean="0"/>
              <a:t>Remix IDE: remix.ethereum.org, last viewed 2018.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133" dirty="0" smtClean="0"/>
              <a:t>Truffle IDE </a:t>
            </a:r>
            <a:r>
              <a:rPr lang="en-US" sz="2133" dirty="0"/>
              <a:t>: </a:t>
            </a:r>
            <a:r>
              <a:rPr lang="en-US" sz="2133" dirty="0">
                <a:hlinkClick r:id="rId7"/>
              </a:rPr>
              <a:t>http://truffleframework.com/docs</a:t>
            </a:r>
            <a:r>
              <a:rPr lang="en-US" sz="2133" dirty="0" smtClean="0">
                <a:hlinkClick r:id="rId7"/>
              </a:rPr>
              <a:t>/</a:t>
            </a:r>
            <a:r>
              <a:rPr lang="en-US" sz="2133" dirty="0" smtClean="0"/>
              <a:t>, last viewed 2018.</a:t>
            </a:r>
            <a:endParaRPr lang="en-US" sz="2133" dirty="0"/>
          </a:p>
          <a:p>
            <a:pPr marL="457189" indent="-457189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</a:endParaRPr>
          </a:p>
          <a:p>
            <a:pPr marL="457189" indent="-457189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</a:endParaRPr>
          </a:p>
          <a:p>
            <a:pPr marL="457189" indent="-457189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</a:endParaRPr>
          </a:p>
          <a:p>
            <a:pPr marL="457189" indent="-457189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</a:endParaRPr>
          </a:p>
          <a:p>
            <a:pPr marL="457189" indent="-457189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89293" y="360219"/>
            <a:ext cx="11768800" cy="955090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 smtClean="0"/>
              <a:t>A Brief History of Bitcoin Blockchain (1) </a:t>
            </a:r>
            <a:r>
              <a:rPr lang="en" dirty="0" smtClean="0"/>
              <a:t>    </a:t>
            </a:r>
            <a:endParaRPr lang="en" dirty="0"/>
          </a:p>
        </p:txBody>
      </p:sp>
      <p:sp>
        <p:nvSpPr>
          <p:cNvPr id="206" name="Shape 206"/>
          <p:cNvSpPr/>
          <p:nvPr/>
        </p:nvSpPr>
        <p:spPr>
          <a:xfrm>
            <a:off x="448867" y="1890099"/>
            <a:ext cx="2432878" cy="122244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r>
              <a:rPr lang="en" sz="2400" dirty="0" smtClean="0"/>
              <a:t>E-Commerce</a:t>
            </a:r>
          </a:p>
          <a:p>
            <a:r>
              <a:rPr lang="en" sz="2400" dirty="0" smtClean="0"/>
              <a:t>Communication</a:t>
            </a:r>
          </a:p>
          <a:p>
            <a:r>
              <a:rPr lang="en" sz="2400" dirty="0" smtClean="0"/>
              <a:t>mobile apps …</a:t>
            </a:r>
            <a:endParaRPr lang="en" sz="2400" dirty="0"/>
          </a:p>
        </p:txBody>
      </p:sp>
      <p:sp>
        <p:nvSpPr>
          <p:cNvPr id="201" name="Shape 201"/>
          <p:cNvSpPr/>
          <p:nvPr/>
        </p:nvSpPr>
        <p:spPr>
          <a:xfrm>
            <a:off x="448867" y="5465405"/>
            <a:ext cx="11059192" cy="540036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6350"/>
          </a:sp3d>
        </p:spPr>
        <p:txBody>
          <a:bodyPr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/>
              <a:t>The Internet</a:t>
            </a:r>
          </a:p>
        </p:txBody>
      </p:sp>
      <p:sp>
        <p:nvSpPr>
          <p:cNvPr id="212" name="Shape 212"/>
          <p:cNvSpPr/>
          <p:nvPr/>
        </p:nvSpPr>
        <p:spPr>
          <a:xfrm>
            <a:off x="4294721" y="1865561"/>
            <a:ext cx="2651600" cy="1224532"/>
          </a:xfrm>
          <a:prstGeom prst="roundRect">
            <a:avLst>
              <a:gd name="adj" fmla="val 16667"/>
            </a:avLst>
          </a:prstGeom>
          <a:solidFill>
            <a:srgbClr val="DF922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r>
              <a:rPr lang="en" sz="2400" dirty="0"/>
              <a:t>Cryptocurrency:  Bitcoin: </a:t>
            </a:r>
            <a:r>
              <a:rPr lang="en" sz="2400" dirty="0" smtClean="0"/>
              <a:t> 2008/2009</a:t>
            </a:r>
            <a:endParaRPr lang="en" sz="2400" dirty="0"/>
          </a:p>
        </p:txBody>
      </p:sp>
      <p:sp>
        <p:nvSpPr>
          <p:cNvPr id="216" name="Shape 216"/>
          <p:cNvSpPr/>
          <p:nvPr/>
        </p:nvSpPr>
        <p:spPr>
          <a:xfrm>
            <a:off x="3221465" y="4246430"/>
            <a:ext cx="8355979" cy="78301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/>
            <a:r>
              <a:rPr lang="en" b="1" dirty="0" smtClean="0"/>
              <a:t>The </a:t>
            </a:r>
            <a:r>
              <a:rPr lang="en" b="1" dirty="0"/>
              <a:t>Blockchain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7584727" y="4442063"/>
            <a:ext cx="4541600" cy="375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lang="en" sz="1600" b="1" dirty="0"/>
          </a:p>
        </p:txBody>
      </p:sp>
      <p:sp>
        <p:nvSpPr>
          <p:cNvPr id="14" name="Up Arrow 13"/>
          <p:cNvSpPr/>
          <p:nvPr/>
        </p:nvSpPr>
        <p:spPr>
          <a:xfrm flipH="1">
            <a:off x="5163127" y="3090093"/>
            <a:ext cx="357966" cy="1351971"/>
          </a:xfrm>
          <a:prstGeom prst="up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Up Arrow 16"/>
          <p:cNvSpPr/>
          <p:nvPr/>
        </p:nvSpPr>
        <p:spPr>
          <a:xfrm>
            <a:off x="7359112" y="4817262"/>
            <a:ext cx="451230" cy="648141"/>
          </a:xfrm>
          <a:prstGeom prst="up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Up Arrow 17"/>
          <p:cNvSpPr/>
          <p:nvPr/>
        </p:nvSpPr>
        <p:spPr>
          <a:xfrm>
            <a:off x="1169946" y="3112543"/>
            <a:ext cx="455961" cy="2352861"/>
          </a:xfrm>
          <a:prstGeom prst="up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6946321" y="1955356"/>
            <a:ext cx="3960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Peer-to-peer autonomous digital currency system among unknown peers with no intermediaries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4515" y="4015623"/>
            <a:ext cx="436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Validation, Verification, Immutable recording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1" grpId="0" animBg="1"/>
      <p:bldP spid="212" grpId="0" animBg="1"/>
      <p:bldP spid="216" grpId="0" animBg="1"/>
      <p:bldP spid="221" grpId="0"/>
      <p:bldP spid="221" grpId="1"/>
      <p:bldP spid="14" grpId="0" animBg="1"/>
      <p:bldP spid="17" grpId="0" animBg="1"/>
      <p:bldP spid="18" grpId="0" animBg="1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11600" y="838567"/>
            <a:ext cx="11768800" cy="803600"/>
          </a:xfrm>
          <a:prstGeom prst="rect">
            <a:avLst/>
          </a:prstGeom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 smtClean="0"/>
              <a:t>A Brief History of the Blockchain (2)    </a:t>
            </a:r>
            <a:endParaRPr lang="en" sz="3200" dirty="0"/>
          </a:p>
        </p:txBody>
      </p:sp>
      <p:sp>
        <p:nvSpPr>
          <p:cNvPr id="188" name="Shape 188"/>
          <p:cNvSpPr txBox="1">
            <a:spLocks noGrp="1"/>
          </p:cNvSpPr>
          <p:nvPr>
            <p:ph type="body" idx="4294967295"/>
          </p:nvPr>
        </p:nvSpPr>
        <p:spPr>
          <a:xfrm>
            <a:off x="1152525" y="1724025"/>
            <a:ext cx="11039475" cy="3784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" sz="2267" dirty="0" smtClean="0"/>
              <a:t>Two </a:t>
            </a:r>
            <a:r>
              <a:rPr lang="en" sz="2267" dirty="0"/>
              <a:t>major contributions of the famous cryptocurrency Bitcoin are</a:t>
            </a:r>
          </a:p>
          <a:p>
            <a:pPr>
              <a:lnSpc>
                <a:spcPct val="150000"/>
              </a:lnSpc>
              <a:buNone/>
            </a:pPr>
            <a:r>
              <a:rPr lang="en" sz="2267" dirty="0"/>
              <a:t>(i) A working digital currency system and </a:t>
            </a:r>
          </a:p>
          <a:p>
            <a:pPr>
              <a:lnSpc>
                <a:spcPct val="150000"/>
              </a:lnSpc>
              <a:buNone/>
            </a:pPr>
            <a:r>
              <a:rPr lang="en" sz="2267" dirty="0"/>
              <a:t>(ii) </a:t>
            </a:r>
            <a:r>
              <a:rPr lang="en-US" sz="2267" dirty="0"/>
              <a:t>A</a:t>
            </a:r>
            <a:r>
              <a:rPr lang="en" sz="2267" dirty="0"/>
              <a:t>n autonomous decentralized technology called the </a:t>
            </a:r>
            <a:r>
              <a:rPr lang="en" sz="2267" dirty="0" smtClean="0"/>
              <a:t>blockchain</a:t>
            </a:r>
            <a:r>
              <a:rPr lang="en" sz="2267" dirty="0"/>
              <a:t>.</a:t>
            </a:r>
          </a:p>
          <a:p>
            <a:pPr>
              <a:buNone/>
            </a:pPr>
            <a:endParaRPr lang="en" sz="2667" dirty="0"/>
          </a:p>
          <a:p>
            <a:pPr>
              <a:buNone/>
            </a:pPr>
            <a:endParaRPr lang="en" sz="2667" dirty="0"/>
          </a:p>
          <a:p>
            <a:pPr>
              <a:buNone/>
            </a:pPr>
            <a:endParaRPr lang="en" sz="2667" dirty="0"/>
          </a:p>
          <a:p>
            <a:pPr>
              <a:buNone/>
            </a:pPr>
            <a:endParaRPr lang="en" sz="266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2" y="2362647"/>
            <a:ext cx="838497" cy="838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726" y="3804101"/>
            <a:ext cx="2944623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Blockchain?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" sz="2267" dirty="0"/>
              <a:t>The Blockchain is</a:t>
            </a:r>
          </a:p>
          <a:p>
            <a:pPr marL="1066773" lvl="1" indent="-609585">
              <a:lnSpc>
                <a:spcPct val="150000"/>
              </a:lnSpc>
              <a:buFont typeface="+mj-lt"/>
              <a:buAutoNum type="arabicPeriod"/>
            </a:pPr>
            <a:r>
              <a:rPr lang="en" sz="2267" dirty="0"/>
              <a:t>An enabler for </a:t>
            </a:r>
            <a:r>
              <a:rPr lang="en" sz="2267" b="1" dirty="0" smtClean="0"/>
              <a:t>decentralization, without </a:t>
            </a:r>
            <a:r>
              <a:rPr lang="en" sz="2267" b="1" dirty="0"/>
              <a:t>intermediaries.</a:t>
            </a:r>
          </a:p>
          <a:p>
            <a:pPr marL="1066773" lvl="1" indent="-609585">
              <a:lnSpc>
                <a:spcPct val="150000"/>
              </a:lnSpc>
              <a:buFont typeface="+mj-lt"/>
              <a:buAutoNum type="arabicPeriod"/>
            </a:pPr>
            <a:r>
              <a:rPr lang="en" sz="2267" dirty="0"/>
              <a:t>A model for </a:t>
            </a:r>
            <a:r>
              <a:rPr lang="en" sz="2267" b="1" dirty="0"/>
              <a:t>trust management </a:t>
            </a:r>
            <a:r>
              <a:rPr lang="en" sz="2267" dirty="0"/>
              <a:t>in </a:t>
            </a:r>
            <a:r>
              <a:rPr lang="en" sz="2267" dirty="0" smtClean="0"/>
              <a:t>a network where peers operate beyond boundaries of trust.</a:t>
            </a:r>
            <a:endParaRPr lang="en" sz="2267" dirty="0"/>
          </a:p>
          <a:p>
            <a:pPr marL="1066773" lvl="1" indent="-609585">
              <a:lnSpc>
                <a:spcPct val="150000"/>
              </a:lnSpc>
              <a:buFont typeface="+mj-lt"/>
              <a:buAutoNum type="arabicPeriod"/>
            </a:pPr>
            <a:r>
              <a:rPr lang="en" sz="2267" dirty="0"/>
              <a:t>An </a:t>
            </a:r>
            <a:r>
              <a:rPr lang="en" sz="2267" b="1" dirty="0"/>
              <a:t>immutable ledger </a:t>
            </a:r>
            <a:r>
              <a:rPr lang="en" sz="2267" dirty="0"/>
              <a:t>of records.</a:t>
            </a:r>
          </a:p>
          <a:p>
            <a:pPr>
              <a:lnSpc>
                <a:spcPct val="150000"/>
              </a:lnSpc>
              <a:buNone/>
            </a:pPr>
            <a:r>
              <a:rPr lang="en" sz="2267" dirty="0"/>
              <a:t>We will discuss each of these ideas </a:t>
            </a:r>
            <a:r>
              <a:rPr lang="en" sz="2267" dirty="0" smtClean="0"/>
              <a:t>next</a:t>
            </a:r>
            <a:r>
              <a:rPr lang="en" sz="2267" dirty="0"/>
              <a:t> </a:t>
            </a:r>
            <a:r>
              <a:rPr lang="en" sz="2267" dirty="0" smtClean="0"/>
              <a:t>using a scenario.</a:t>
            </a:r>
            <a:endParaRPr lang="en" sz="2267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63561"/>
          </a:xfrm>
        </p:spPr>
        <p:txBody>
          <a:bodyPr>
            <a:normAutofit/>
          </a:bodyPr>
          <a:lstStyle/>
          <a:p>
            <a:r>
              <a:rPr lang="en-US" dirty="0" smtClean="0"/>
              <a:t>IMAGINE this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487561"/>
            <a:ext cx="11211231" cy="3755923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Peer to peer transactions with no intermediaries (no middleperson)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mong unknown peers (not necessarily known to each other)</a:t>
            </a:r>
          </a:p>
          <a:p>
            <a:r>
              <a:rPr lang="en-US" sz="3200" dirty="0" smtClean="0"/>
              <a:t>Peers thus operate outside boundaries of trust</a:t>
            </a:r>
          </a:p>
          <a:p>
            <a:r>
              <a:rPr lang="en-US" sz="3200" dirty="0" smtClean="0"/>
              <a:t>Decentralized, peers hold their assets themselves (bearer assets)</a:t>
            </a:r>
          </a:p>
          <a:p>
            <a:r>
              <a:rPr lang="en-US" sz="3200" dirty="0" smtClean="0"/>
              <a:t>Transactions are not necessarily about currency (e.g. reports, complaints, warning signals, grades)</a:t>
            </a:r>
          </a:p>
          <a:p>
            <a:endParaRPr lang="en-US" sz="3200" dirty="0" smtClean="0"/>
          </a:p>
          <a:p>
            <a:r>
              <a:rPr lang="en-US" sz="3200" dirty="0" smtClean="0"/>
              <a:t>Lets enact it.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845574"/>
          </a:xfrm>
        </p:spPr>
        <p:txBody>
          <a:bodyPr/>
          <a:lstStyle/>
          <a:p>
            <a:r>
              <a:rPr lang="en-US" dirty="0" smtClean="0"/>
              <a:t>BLOCKCHAIN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93537"/>
            <a:ext cx="10131425" cy="45639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Blockchain protocol (software, hardware) takes care of validation, immutable recording and verification</a:t>
            </a:r>
            <a:r>
              <a:rPr lang="en-US" sz="2400" dirty="0"/>
              <a:t> </a:t>
            </a:r>
            <a:r>
              <a:rPr lang="en-US" sz="2400" dirty="0" smtClean="0"/>
              <a:t>of transactions.</a:t>
            </a:r>
          </a:p>
          <a:p>
            <a:r>
              <a:rPr lang="en-US" sz="2400" dirty="0" smtClean="0"/>
              <a:t>The protocol is robust; it has a strong foundation established on the  outcomes from more than 30 years of scientific research in </a:t>
            </a:r>
          </a:p>
          <a:p>
            <a:pPr lvl="1"/>
            <a:r>
              <a:rPr lang="en-US" sz="2200" dirty="0"/>
              <a:t>P</a:t>
            </a:r>
            <a:r>
              <a:rPr lang="en-US" sz="2200" dirty="0" smtClean="0"/>
              <a:t>ublic key cryptography, </a:t>
            </a:r>
          </a:p>
          <a:p>
            <a:pPr lvl="1"/>
            <a:r>
              <a:rPr lang="en-US" sz="2200" dirty="0"/>
              <a:t>S</a:t>
            </a:r>
            <a:r>
              <a:rPr lang="en-US" sz="2200" dirty="0" smtClean="0"/>
              <a:t>ecure hashing (SHA), </a:t>
            </a:r>
          </a:p>
          <a:p>
            <a:pPr lvl="1"/>
            <a:r>
              <a:rPr lang="en-US" sz="2200" dirty="0" smtClean="0"/>
              <a:t>Peer-to-peer networks,</a:t>
            </a:r>
          </a:p>
          <a:p>
            <a:pPr lvl="1"/>
            <a:r>
              <a:rPr lang="en-US" sz="2200" smtClean="0"/>
              <a:t>Consensus/agreement </a:t>
            </a:r>
            <a:r>
              <a:rPr lang="en-US" sz="2200" dirty="0" smtClean="0"/>
              <a:t>protocols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264758" y="468660"/>
            <a:ext cx="11425384" cy="803600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 smtClean="0"/>
              <a:t>Blockchain</a:t>
            </a:r>
            <a:r>
              <a:rPr lang="en" sz="3200" dirty="0"/>
              <a:t>: </a:t>
            </a:r>
            <a:r>
              <a:rPr lang="en" sz="3200" dirty="0" smtClean="0"/>
              <a:t>The DECENTRALIZATION INFRASTRUCTURE - 1</a:t>
            </a:r>
            <a:endParaRPr lang="en" sz="3200" dirty="0"/>
          </a:p>
        </p:txBody>
      </p:sp>
      <p:sp>
        <p:nvSpPr>
          <p:cNvPr id="229" name="Shape 229"/>
          <p:cNvSpPr txBox="1"/>
          <p:nvPr/>
        </p:nvSpPr>
        <p:spPr>
          <a:xfrm>
            <a:off x="6182093" y="5456902"/>
            <a:ext cx="5596952" cy="1209369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2000" dirty="0">
                <a:latin typeface="Calibri" panose="020F0502020204030204" pitchFamily="34" charset="0"/>
                <a:ea typeface="Roboto"/>
                <a:cs typeface="Roboto"/>
                <a:sym typeface="Roboto"/>
              </a:rPr>
              <a:t>Functions of the intermediaries are shifted </a:t>
            </a:r>
          </a:p>
          <a:p>
            <a:r>
              <a:rPr lang="en" sz="2000" dirty="0">
                <a:latin typeface="Calibri" panose="020F0502020204030204" pitchFamily="34" charset="0"/>
                <a:ea typeface="Roboto"/>
                <a:cs typeface="Roboto"/>
                <a:sym typeface="Roboto"/>
              </a:rPr>
              <a:t>to the peer participants and the </a:t>
            </a:r>
            <a:r>
              <a:rPr lang="en" sz="2000" dirty="0" smtClean="0">
                <a:latin typeface="Calibri" panose="020F0502020204030204" pitchFamily="34" charset="0"/>
                <a:ea typeface="Roboto"/>
                <a:cs typeface="Roboto"/>
                <a:sym typeface="Roboto"/>
              </a:rPr>
              <a:t>blockchain nodes:</a:t>
            </a:r>
          </a:p>
          <a:p>
            <a:r>
              <a:rPr lang="en" sz="2000" dirty="0" smtClean="0">
                <a:latin typeface="Calibri" panose="020F0502020204030204" pitchFamily="34" charset="0"/>
                <a:ea typeface="Roboto"/>
                <a:cs typeface="Roboto"/>
                <a:sym typeface="Roboto"/>
              </a:rPr>
              <a:t>Disintermediation.</a:t>
            </a:r>
            <a:endParaRPr lang="en" sz="2000" dirty="0">
              <a:latin typeface="Calibri" panose="020F0502020204030204" pitchFamily="34" charset="0"/>
              <a:ea typeface="Roboto"/>
              <a:cs typeface="Roboto"/>
              <a:sym typeface="Roboto"/>
            </a:endParaRPr>
          </a:p>
          <a:p>
            <a:endParaRPr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4" y="1658978"/>
            <a:ext cx="5854982" cy="29242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8981" y="4826763"/>
            <a:ext cx="403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Traditional </a:t>
            </a:r>
            <a:r>
              <a:rPr lang="en-US" sz="2400" b="1" dirty="0" smtClean="0"/>
              <a:t>Centralized System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90172" y="4847013"/>
            <a:ext cx="291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Decentralized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59" y="1643059"/>
            <a:ext cx="3512317" cy="292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558" y="4034738"/>
            <a:ext cx="1292464" cy="11380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166" y="4103913"/>
            <a:ext cx="1292464" cy="1138019"/>
          </a:xfrm>
          <a:prstGeom prst="rect">
            <a:avLst/>
          </a:prstGeom>
        </p:spPr>
      </p:pic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85267" y="306674"/>
            <a:ext cx="10962800" cy="1023600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 Blockchain: The Immutable Ledger - 2 </a:t>
            </a:r>
            <a:endParaRPr lang="en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idx="1"/>
          </p:nvPr>
        </p:nvSpPr>
        <p:spPr>
          <a:xfrm>
            <a:off x="713867" y="1584100"/>
            <a:ext cx="10962800" cy="3613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lowchart: Multidocument 3"/>
          <p:cNvSpPr/>
          <p:nvPr/>
        </p:nvSpPr>
        <p:spPr>
          <a:xfrm>
            <a:off x="713868" y="1540530"/>
            <a:ext cx="2244681" cy="1278672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Transactions</a:t>
            </a:r>
          </a:p>
        </p:txBody>
      </p:sp>
      <p:sp>
        <p:nvSpPr>
          <p:cNvPr id="6" name="Cube 5"/>
          <p:cNvSpPr/>
          <p:nvPr/>
        </p:nvSpPr>
        <p:spPr>
          <a:xfrm>
            <a:off x="3024949" y="2819202"/>
            <a:ext cx="2373591" cy="1922568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Flowchart: Multidocument 18"/>
          <p:cNvSpPr/>
          <p:nvPr/>
        </p:nvSpPr>
        <p:spPr>
          <a:xfrm>
            <a:off x="3024949" y="3856124"/>
            <a:ext cx="1856005" cy="747624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Transactions</a:t>
            </a:r>
          </a:p>
        </p:txBody>
      </p:sp>
      <p:cxnSp>
        <p:nvCxnSpPr>
          <p:cNvPr id="8" name="Elbow Connector 7"/>
          <p:cNvCxnSpPr>
            <a:endCxn id="19" idx="1"/>
          </p:cNvCxnSpPr>
          <p:nvPr/>
        </p:nvCxnSpPr>
        <p:spPr>
          <a:xfrm rot="16200000" flipH="1">
            <a:off x="1648822" y="2853810"/>
            <a:ext cx="1410733" cy="1341519"/>
          </a:xfrm>
          <a:prstGeom prst="bentConnector2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80864" y="3400195"/>
            <a:ext cx="1469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Validate &amp;</a:t>
            </a:r>
          </a:p>
          <a:p>
            <a:r>
              <a:rPr lang="en-US" sz="2400" dirty="0"/>
              <a:t>Gather</a:t>
            </a: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95817" y="2878017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Block</a:t>
            </a:r>
          </a:p>
        </p:txBody>
      </p:sp>
      <p:sp>
        <p:nvSpPr>
          <p:cNvPr id="11" name="Cube 10"/>
          <p:cNvSpPr/>
          <p:nvPr/>
        </p:nvSpPr>
        <p:spPr>
          <a:xfrm>
            <a:off x="7284145" y="4090465"/>
            <a:ext cx="1259093" cy="1107235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Block Arc 15"/>
          <p:cNvSpPr/>
          <p:nvPr/>
        </p:nvSpPr>
        <p:spPr>
          <a:xfrm>
            <a:off x="8100530" y="3953947"/>
            <a:ext cx="1030868" cy="693853"/>
          </a:xfrm>
          <a:prstGeom prst="blockArc">
            <a:avLst/>
          </a:prstGeom>
          <a:solidFill>
            <a:srgbClr val="FF0000">
              <a:alpha val="9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2818" y="4579134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Block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08628" y="4587153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Block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084809" y="4542829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Block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70502" y="4542828"/>
            <a:ext cx="2210796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81148" y="4086691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Consensus &amp;</a:t>
            </a:r>
          </a:p>
          <a:p>
            <a:r>
              <a:rPr lang="en-US" sz="2400" dirty="0" smtClean="0"/>
              <a:t>Verify &amp;</a:t>
            </a:r>
            <a:endParaRPr lang="en-US" sz="2400" dirty="0"/>
          </a:p>
          <a:p>
            <a:r>
              <a:rPr lang="en-US" sz="2400" dirty="0"/>
              <a:t>Confirm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08024" y="3038534"/>
            <a:ext cx="1146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Modify </a:t>
            </a:r>
          </a:p>
        </p:txBody>
      </p:sp>
      <p:cxnSp>
        <p:nvCxnSpPr>
          <p:cNvPr id="7" name="Elbow Connector 6"/>
          <p:cNvCxnSpPr>
            <a:stCxn id="3" idx="2"/>
            <a:endCxn id="11" idx="1"/>
          </p:cNvCxnSpPr>
          <p:nvPr/>
        </p:nvCxnSpPr>
        <p:spPr>
          <a:xfrm rot="5400000">
            <a:off x="7544704" y="3730783"/>
            <a:ext cx="867075" cy="405907"/>
          </a:xfrm>
          <a:prstGeom prst="bentConnector3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osion 1 11"/>
          <p:cNvSpPr/>
          <p:nvPr/>
        </p:nvSpPr>
        <p:spPr>
          <a:xfrm>
            <a:off x="8295984" y="3612244"/>
            <a:ext cx="639959" cy="588200"/>
          </a:xfrm>
          <a:prstGeom prst="irregularSeal1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9120880" y="2807926"/>
            <a:ext cx="997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Chain</a:t>
            </a:r>
          </a:p>
          <a:p>
            <a:r>
              <a:rPr lang="en-US" sz="2400" dirty="0"/>
              <a:t>invalid</a:t>
            </a:r>
          </a:p>
        </p:txBody>
      </p:sp>
      <p:cxnSp>
        <p:nvCxnSpPr>
          <p:cNvPr id="22" name="Elbow Connector 21"/>
          <p:cNvCxnSpPr>
            <a:endCxn id="15" idx="1"/>
          </p:cNvCxnSpPr>
          <p:nvPr/>
        </p:nvCxnSpPr>
        <p:spPr>
          <a:xfrm rot="5400000" flipH="1" flipV="1">
            <a:off x="8693992" y="3465377"/>
            <a:ext cx="668840" cy="184936"/>
          </a:xfrm>
          <a:prstGeom prst="bentConnector2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7909" y="3906344"/>
            <a:ext cx="1048603" cy="3657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45123" y="5531590"/>
            <a:ext cx="540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Chain link is the hash of  elements of the previous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Words>1174</Words>
  <Application>Microsoft Office PowerPoint</Application>
  <PresentationFormat>Widescreen</PresentationFormat>
  <Paragraphs>176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Wingdings</vt:lpstr>
      <vt:lpstr>Celestial</vt:lpstr>
      <vt:lpstr>Blockchain at UB</vt:lpstr>
      <vt:lpstr>Objectives</vt:lpstr>
      <vt:lpstr>A Brief History of Bitcoin Blockchain (1)     </vt:lpstr>
      <vt:lpstr>A Brief History of the Blockchain (2)    </vt:lpstr>
      <vt:lpstr>What is a Blockchain? </vt:lpstr>
      <vt:lpstr>IMAGINE this Scenario</vt:lpstr>
      <vt:lpstr>BLOCKCHAIN to the Rescue</vt:lpstr>
      <vt:lpstr>Blockchain: The DECENTRALIZATION INFRASTRUCTURE - 1</vt:lpstr>
      <vt:lpstr> Blockchain: The Immutable Ledger - 2 </vt:lpstr>
      <vt:lpstr>Blockchain: The Collective Trust Model -3</vt:lpstr>
      <vt:lpstr>Summarizing, BC is about</vt:lpstr>
      <vt:lpstr>Evolution  of the Blockchain into Computing     </vt:lpstr>
      <vt:lpstr>Smart Contracts</vt:lpstr>
      <vt:lpstr>PowerPoint Presentation</vt:lpstr>
      <vt:lpstr>Decentralized Applications (Dapps) STACK   </vt:lpstr>
      <vt:lpstr>How to solve a problem with Blockchain?  There is a Dapp for that. </vt:lpstr>
      <vt:lpstr>Blockchain Research POTENTIAL</vt:lpstr>
      <vt:lpstr>UB Initiatives: How can we help?</vt:lpstr>
      <vt:lpstr>Summary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 at UB</dc:title>
  <dc:creator>bina</dc:creator>
  <cp:lastModifiedBy>bina</cp:lastModifiedBy>
  <cp:revision>82</cp:revision>
  <dcterms:created xsi:type="dcterms:W3CDTF">2018-02-27T02:15:27Z</dcterms:created>
  <dcterms:modified xsi:type="dcterms:W3CDTF">2018-03-14T16:31:17Z</dcterms:modified>
</cp:coreProperties>
</file>