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62" r:id="rId2"/>
    <p:sldId id="263" r:id="rId3"/>
    <p:sldId id="284" r:id="rId4"/>
    <p:sldId id="264" r:id="rId5"/>
    <p:sldId id="265" r:id="rId6"/>
    <p:sldId id="266" r:id="rId7"/>
    <p:sldId id="267" r:id="rId8"/>
    <p:sldId id="268" r:id="rId9"/>
    <p:sldId id="269" r:id="rId10"/>
    <p:sldId id="271" r:id="rId11"/>
    <p:sldId id="270" r:id="rId12"/>
    <p:sldId id="272" r:id="rId13"/>
    <p:sldId id="273" r:id="rId14"/>
    <p:sldId id="274" r:id="rId15"/>
    <p:sldId id="283" r:id="rId16"/>
    <p:sldId id="294" r:id="rId17"/>
    <p:sldId id="295" r:id="rId18"/>
    <p:sldId id="297" r:id="rId19"/>
    <p:sldId id="299" r:id="rId20"/>
    <p:sldId id="300" r:id="rId21"/>
    <p:sldId id="301" r:id="rId22"/>
    <p:sldId id="302" r:id="rId23"/>
    <p:sldId id="306" r:id="rId24"/>
    <p:sldId id="307" r:id="rId25"/>
    <p:sldId id="308" r:id="rId26"/>
    <p:sldId id="311" r:id="rId27"/>
    <p:sldId id="312" r:id="rId28"/>
    <p:sldId id="320" r:id="rId29"/>
    <p:sldId id="321" r:id="rId30"/>
    <p:sldId id="322" r:id="rId31"/>
    <p:sldId id="323" r:id="rId32"/>
    <p:sldId id="326" r:id="rId33"/>
    <p:sldId id="327" r:id="rId34"/>
    <p:sldId id="328" r:id="rId35"/>
    <p:sldId id="329" r:id="rId36"/>
    <p:sldId id="330" r:id="rId37"/>
    <p:sldId id="336" r:id="rId38"/>
    <p:sldId id="337" r:id="rId39"/>
    <p:sldId id="344" r:id="rId40"/>
    <p:sldId id="340" r:id="rId41"/>
    <p:sldId id="342" r:id="rId42"/>
    <p:sldId id="277" r:id="rId43"/>
    <p:sldId id="285" r:id="rId44"/>
    <p:sldId id="345" r:id="rId45"/>
    <p:sldId id="346" r:id="rId46"/>
    <p:sldId id="348" r:id="rId47"/>
    <p:sldId id="349" r:id="rId48"/>
    <p:sldId id="279" r:id="rId49"/>
    <p:sldId id="280" r:id="rId50"/>
    <p:sldId id="28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5" autoAdjust="0"/>
    <p:restoredTop sz="94010" autoAdjust="0"/>
  </p:normalViewPr>
  <p:slideViewPr>
    <p:cSldViewPr snapToGrid="0" showGuides="1">
      <p:cViewPr varScale="1">
        <p:scale>
          <a:sx n="65" d="100"/>
          <a:sy n="65" d="100"/>
        </p:scale>
        <p:origin x="940" y="36"/>
      </p:cViewPr>
      <p:guideLst>
        <p:guide orient="horz" pos="2160"/>
        <p:guide pos="3840"/>
      </p:guideLst>
    </p:cSldViewPr>
  </p:slideViewPr>
  <p:outlineViewPr>
    <p:cViewPr>
      <p:scale>
        <a:sx n="33" d="100"/>
        <a:sy n="33" d="100"/>
      </p:scale>
      <p:origin x="0" y="-4863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97964-7BF2-484D-BD47-E8476CA38F93}"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554A2FAD-43A8-4D61-A5B0-27E6DB8ACC80}">
      <dgm:prSet/>
      <dgm:spPr/>
      <dgm:t>
        <a:bodyPr/>
        <a:lstStyle/>
        <a:p>
          <a:pPr rtl="0"/>
          <a:r>
            <a:rPr lang="en-US" b="0" i="0" smtClean="0"/>
            <a:t>Problem Statement</a:t>
          </a:r>
          <a:endParaRPr lang="en-US"/>
        </a:p>
      </dgm:t>
    </dgm:pt>
    <dgm:pt modelId="{914F3114-D751-4566-A772-DC24DA86FD37}" type="parTrans" cxnId="{1212D831-1249-41D3-9B0E-BE17B2C23D6E}">
      <dgm:prSet/>
      <dgm:spPr/>
      <dgm:t>
        <a:bodyPr/>
        <a:lstStyle/>
        <a:p>
          <a:endParaRPr lang="en-US"/>
        </a:p>
      </dgm:t>
    </dgm:pt>
    <dgm:pt modelId="{1C02D6C1-FD69-43B9-AF86-01A79C07E093}" type="sibTrans" cxnId="{1212D831-1249-41D3-9B0E-BE17B2C23D6E}">
      <dgm:prSet/>
      <dgm:spPr/>
      <dgm:t>
        <a:bodyPr/>
        <a:lstStyle/>
        <a:p>
          <a:endParaRPr lang="en-US"/>
        </a:p>
      </dgm:t>
    </dgm:pt>
    <dgm:pt modelId="{7273D30F-07C2-4FC1-B574-332EE75DA767}">
      <dgm:prSet/>
      <dgm:spPr/>
      <dgm:t>
        <a:bodyPr/>
        <a:lstStyle/>
        <a:p>
          <a:pPr rtl="0"/>
          <a:r>
            <a:rPr lang="en-US" b="0" i="0" dirty="0" smtClean="0"/>
            <a:t>Smart Contract –-</a:t>
          </a:r>
        </a:p>
        <a:p>
          <a:pPr rtl="0"/>
          <a:r>
            <a:rPr lang="en-US" b="0" i="0" dirty="0" smtClean="0"/>
            <a:t>Solidity Remix</a:t>
          </a:r>
          <a:endParaRPr lang="en-US" dirty="0"/>
        </a:p>
      </dgm:t>
    </dgm:pt>
    <dgm:pt modelId="{96A9BA02-886B-4B79-BE7C-79471417EA14}" type="parTrans" cxnId="{D07265EA-E3BB-4CB4-B6FD-6F5143DE06E6}">
      <dgm:prSet/>
      <dgm:spPr/>
      <dgm:t>
        <a:bodyPr/>
        <a:lstStyle/>
        <a:p>
          <a:endParaRPr lang="en-US"/>
        </a:p>
      </dgm:t>
    </dgm:pt>
    <dgm:pt modelId="{05A0B7C2-B874-482E-940B-7161477329C2}" type="sibTrans" cxnId="{D07265EA-E3BB-4CB4-B6FD-6F5143DE06E6}">
      <dgm:prSet/>
      <dgm:spPr/>
      <dgm:t>
        <a:bodyPr/>
        <a:lstStyle/>
        <a:p>
          <a:endParaRPr lang="en-US"/>
        </a:p>
      </dgm:t>
    </dgm:pt>
    <dgm:pt modelId="{3B56CD27-949E-4EE6-8338-96918DDF9048}">
      <dgm:prSet/>
      <dgm:spPr/>
      <dgm:t>
        <a:bodyPr/>
        <a:lstStyle/>
        <a:p>
          <a:pPr rtl="0"/>
          <a:r>
            <a:rPr lang="en-US" b="0" i="0" dirty="0" smtClean="0"/>
            <a:t>Code Dapp, test—</a:t>
          </a:r>
        </a:p>
        <a:p>
          <a:pPr rtl="0"/>
          <a:r>
            <a:rPr lang="en-US" b="0" i="0" dirty="0" smtClean="0"/>
            <a:t>Truffle</a:t>
          </a:r>
          <a:endParaRPr lang="en-US" dirty="0"/>
        </a:p>
      </dgm:t>
    </dgm:pt>
    <dgm:pt modelId="{A473FD22-072A-4229-B6F5-E3E0C40D1BE0}" type="parTrans" cxnId="{E5FAA37C-F553-4566-ABDB-26E84B33CBD8}">
      <dgm:prSet/>
      <dgm:spPr/>
      <dgm:t>
        <a:bodyPr/>
        <a:lstStyle/>
        <a:p>
          <a:endParaRPr lang="en-US"/>
        </a:p>
      </dgm:t>
    </dgm:pt>
    <dgm:pt modelId="{75F7990E-5F7E-4D39-BE13-3AD96D3FBF6B}" type="sibTrans" cxnId="{E5FAA37C-F553-4566-ABDB-26E84B33CBD8}">
      <dgm:prSet/>
      <dgm:spPr/>
      <dgm:t>
        <a:bodyPr/>
        <a:lstStyle/>
        <a:p>
          <a:endParaRPr lang="en-US"/>
        </a:p>
      </dgm:t>
    </dgm:pt>
    <dgm:pt modelId="{A9995E95-9AFA-4398-ACEE-3F086DA0D048}" type="pres">
      <dgm:prSet presAssocID="{86B97964-7BF2-484D-BD47-E8476CA38F93}" presName="CompostProcess" presStyleCnt="0">
        <dgm:presLayoutVars>
          <dgm:dir/>
          <dgm:resizeHandles val="exact"/>
        </dgm:presLayoutVars>
      </dgm:prSet>
      <dgm:spPr/>
      <dgm:t>
        <a:bodyPr/>
        <a:lstStyle/>
        <a:p>
          <a:endParaRPr lang="en-US"/>
        </a:p>
      </dgm:t>
    </dgm:pt>
    <dgm:pt modelId="{0650E80B-DFCF-4274-8250-9082AB72E481}" type="pres">
      <dgm:prSet presAssocID="{86B97964-7BF2-484D-BD47-E8476CA38F93}" presName="arrow" presStyleLbl="bgShp" presStyleIdx="0" presStyleCnt="1"/>
      <dgm:spPr/>
    </dgm:pt>
    <dgm:pt modelId="{B5BC2386-37D6-4482-A5A7-7ADF0686B88F}" type="pres">
      <dgm:prSet presAssocID="{86B97964-7BF2-484D-BD47-E8476CA38F93}" presName="linearProcess" presStyleCnt="0"/>
      <dgm:spPr/>
    </dgm:pt>
    <dgm:pt modelId="{918C1AE5-7C49-4CF8-AAE1-27D54F670633}" type="pres">
      <dgm:prSet presAssocID="{554A2FAD-43A8-4D61-A5B0-27E6DB8ACC80}" presName="textNode" presStyleLbl="node1" presStyleIdx="0" presStyleCnt="3">
        <dgm:presLayoutVars>
          <dgm:bulletEnabled val="1"/>
        </dgm:presLayoutVars>
      </dgm:prSet>
      <dgm:spPr/>
      <dgm:t>
        <a:bodyPr/>
        <a:lstStyle/>
        <a:p>
          <a:endParaRPr lang="en-US"/>
        </a:p>
      </dgm:t>
    </dgm:pt>
    <dgm:pt modelId="{6B0C85DD-14C4-4BB0-9C3C-EC8D8E44B0E4}" type="pres">
      <dgm:prSet presAssocID="{1C02D6C1-FD69-43B9-AF86-01A79C07E093}" presName="sibTrans" presStyleCnt="0"/>
      <dgm:spPr/>
    </dgm:pt>
    <dgm:pt modelId="{115E5757-C3F8-4F95-B749-71D3956B1345}" type="pres">
      <dgm:prSet presAssocID="{7273D30F-07C2-4FC1-B574-332EE75DA767}" presName="textNode" presStyleLbl="node1" presStyleIdx="1" presStyleCnt="3">
        <dgm:presLayoutVars>
          <dgm:bulletEnabled val="1"/>
        </dgm:presLayoutVars>
      </dgm:prSet>
      <dgm:spPr/>
      <dgm:t>
        <a:bodyPr/>
        <a:lstStyle/>
        <a:p>
          <a:endParaRPr lang="en-US"/>
        </a:p>
      </dgm:t>
    </dgm:pt>
    <dgm:pt modelId="{666EB867-2961-4F02-930B-670E7CF9CBF4}" type="pres">
      <dgm:prSet presAssocID="{05A0B7C2-B874-482E-940B-7161477329C2}" presName="sibTrans" presStyleCnt="0"/>
      <dgm:spPr/>
    </dgm:pt>
    <dgm:pt modelId="{82D463A9-96C3-4873-AA90-EAF2FC77AE1D}" type="pres">
      <dgm:prSet presAssocID="{3B56CD27-949E-4EE6-8338-96918DDF9048}" presName="textNode" presStyleLbl="node1" presStyleIdx="2" presStyleCnt="3">
        <dgm:presLayoutVars>
          <dgm:bulletEnabled val="1"/>
        </dgm:presLayoutVars>
      </dgm:prSet>
      <dgm:spPr/>
      <dgm:t>
        <a:bodyPr/>
        <a:lstStyle/>
        <a:p>
          <a:endParaRPr lang="en-US"/>
        </a:p>
      </dgm:t>
    </dgm:pt>
  </dgm:ptLst>
  <dgm:cxnLst>
    <dgm:cxn modelId="{D7025C63-C104-432A-9946-87DE9248DCED}" type="presOf" srcId="{554A2FAD-43A8-4D61-A5B0-27E6DB8ACC80}" destId="{918C1AE5-7C49-4CF8-AAE1-27D54F670633}" srcOrd="0" destOrd="0" presId="urn:microsoft.com/office/officeart/2005/8/layout/hProcess9"/>
    <dgm:cxn modelId="{C0592D25-63B2-4A0C-9F58-CEB826CBD1C2}" type="presOf" srcId="{7273D30F-07C2-4FC1-B574-332EE75DA767}" destId="{115E5757-C3F8-4F95-B749-71D3956B1345}" srcOrd="0" destOrd="0" presId="urn:microsoft.com/office/officeart/2005/8/layout/hProcess9"/>
    <dgm:cxn modelId="{1212D831-1249-41D3-9B0E-BE17B2C23D6E}" srcId="{86B97964-7BF2-484D-BD47-E8476CA38F93}" destId="{554A2FAD-43A8-4D61-A5B0-27E6DB8ACC80}" srcOrd="0" destOrd="0" parTransId="{914F3114-D751-4566-A772-DC24DA86FD37}" sibTransId="{1C02D6C1-FD69-43B9-AF86-01A79C07E093}"/>
    <dgm:cxn modelId="{D07265EA-E3BB-4CB4-B6FD-6F5143DE06E6}" srcId="{86B97964-7BF2-484D-BD47-E8476CA38F93}" destId="{7273D30F-07C2-4FC1-B574-332EE75DA767}" srcOrd="1" destOrd="0" parTransId="{96A9BA02-886B-4B79-BE7C-79471417EA14}" sibTransId="{05A0B7C2-B874-482E-940B-7161477329C2}"/>
    <dgm:cxn modelId="{D26653BA-7B2D-48B5-B6BB-FE8F61C93C20}" type="presOf" srcId="{86B97964-7BF2-484D-BD47-E8476CA38F93}" destId="{A9995E95-9AFA-4398-ACEE-3F086DA0D048}" srcOrd="0" destOrd="0" presId="urn:microsoft.com/office/officeart/2005/8/layout/hProcess9"/>
    <dgm:cxn modelId="{8912A817-2BBE-4962-9D8B-D5628CF20A71}" type="presOf" srcId="{3B56CD27-949E-4EE6-8338-96918DDF9048}" destId="{82D463A9-96C3-4873-AA90-EAF2FC77AE1D}" srcOrd="0" destOrd="0" presId="urn:microsoft.com/office/officeart/2005/8/layout/hProcess9"/>
    <dgm:cxn modelId="{E5FAA37C-F553-4566-ABDB-26E84B33CBD8}" srcId="{86B97964-7BF2-484D-BD47-E8476CA38F93}" destId="{3B56CD27-949E-4EE6-8338-96918DDF9048}" srcOrd="2" destOrd="0" parTransId="{A473FD22-072A-4229-B6F5-E3E0C40D1BE0}" sibTransId="{75F7990E-5F7E-4D39-BE13-3AD96D3FBF6B}"/>
    <dgm:cxn modelId="{E382749C-D1C4-458E-9736-F871DA3C3ACC}" type="presParOf" srcId="{A9995E95-9AFA-4398-ACEE-3F086DA0D048}" destId="{0650E80B-DFCF-4274-8250-9082AB72E481}" srcOrd="0" destOrd="0" presId="urn:microsoft.com/office/officeart/2005/8/layout/hProcess9"/>
    <dgm:cxn modelId="{5D0745AE-8123-4F44-B93D-07039A27621F}" type="presParOf" srcId="{A9995E95-9AFA-4398-ACEE-3F086DA0D048}" destId="{B5BC2386-37D6-4482-A5A7-7ADF0686B88F}" srcOrd="1" destOrd="0" presId="urn:microsoft.com/office/officeart/2005/8/layout/hProcess9"/>
    <dgm:cxn modelId="{D1374767-9D87-46D1-A188-CB87759DE75A}" type="presParOf" srcId="{B5BC2386-37D6-4482-A5A7-7ADF0686B88F}" destId="{918C1AE5-7C49-4CF8-AAE1-27D54F670633}" srcOrd="0" destOrd="0" presId="urn:microsoft.com/office/officeart/2005/8/layout/hProcess9"/>
    <dgm:cxn modelId="{E77814F1-2A64-45B9-B494-407272AB64F8}" type="presParOf" srcId="{B5BC2386-37D6-4482-A5A7-7ADF0686B88F}" destId="{6B0C85DD-14C4-4BB0-9C3C-EC8D8E44B0E4}" srcOrd="1" destOrd="0" presId="urn:microsoft.com/office/officeart/2005/8/layout/hProcess9"/>
    <dgm:cxn modelId="{AA664058-04B6-466B-9724-BD40992ACC79}" type="presParOf" srcId="{B5BC2386-37D6-4482-A5A7-7ADF0686B88F}" destId="{115E5757-C3F8-4F95-B749-71D3956B1345}" srcOrd="2" destOrd="0" presId="urn:microsoft.com/office/officeart/2005/8/layout/hProcess9"/>
    <dgm:cxn modelId="{9A908576-5568-49AF-8269-69E366D630DA}" type="presParOf" srcId="{B5BC2386-37D6-4482-A5A7-7ADF0686B88F}" destId="{666EB867-2961-4F02-930B-670E7CF9CBF4}" srcOrd="3" destOrd="0" presId="urn:microsoft.com/office/officeart/2005/8/layout/hProcess9"/>
    <dgm:cxn modelId="{DFBAD176-823A-48F3-B1BA-3A45BF00DB4A}" type="presParOf" srcId="{B5BC2386-37D6-4482-A5A7-7ADF0686B88F}" destId="{82D463A9-96C3-4873-AA90-EAF2FC77AE1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1C73F0-3048-494B-BEC8-ED20CC3EA338}"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988830DF-6DBF-43D4-93B5-315FC031AC54}">
      <dgm:prSet/>
      <dgm:spPr/>
      <dgm:t>
        <a:bodyPr/>
        <a:lstStyle/>
        <a:p>
          <a:pPr rtl="0"/>
          <a:r>
            <a:rPr lang="en-US" b="0" i="0" smtClean="0"/>
            <a:t>Clearly state the problem and all its constraints. </a:t>
          </a:r>
          <a:endParaRPr lang="en-US"/>
        </a:p>
      </dgm:t>
    </dgm:pt>
    <dgm:pt modelId="{D9D94CAB-374E-4D26-897F-8B50679C550B}" type="parTrans" cxnId="{22DF3CD9-C3A7-4C83-ABAD-310D43BD0133}">
      <dgm:prSet/>
      <dgm:spPr/>
      <dgm:t>
        <a:bodyPr/>
        <a:lstStyle/>
        <a:p>
          <a:endParaRPr lang="en-US"/>
        </a:p>
      </dgm:t>
    </dgm:pt>
    <dgm:pt modelId="{48662B47-10E5-4BE7-93A5-A8B374598C07}" type="sibTrans" cxnId="{22DF3CD9-C3A7-4C83-ABAD-310D43BD0133}">
      <dgm:prSet/>
      <dgm:spPr/>
      <dgm:t>
        <a:bodyPr/>
        <a:lstStyle/>
        <a:p>
          <a:endParaRPr lang="en-US"/>
        </a:p>
      </dgm:t>
    </dgm:pt>
    <dgm:pt modelId="{F23B654A-D05F-41D4-A062-1F541A2AFF0C}">
      <dgm:prSet/>
      <dgm:spPr/>
      <dgm:t>
        <a:bodyPr/>
        <a:lstStyle/>
        <a:p>
          <a:pPr rtl="0"/>
          <a:r>
            <a:rPr lang="en-US" b="0" i="0" smtClean="0"/>
            <a:t>Design the prototype smart contract(s) for the solution and do basic testing: Solidity, Remix</a:t>
          </a:r>
          <a:endParaRPr lang="en-US"/>
        </a:p>
      </dgm:t>
    </dgm:pt>
    <dgm:pt modelId="{EEDDDA22-CED0-4300-B9FC-EA5A369C3E51}" type="parTrans" cxnId="{9A01AE0A-E102-4D8D-886E-991E14C1F8ED}">
      <dgm:prSet/>
      <dgm:spPr/>
      <dgm:t>
        <a:bodyPr/>
        <a:lstStyle/>
        <a:p>
          <a:endParaRPr lang="en-US"/>
        </a:p>
      </dgm:t>
    </dgm:pt>
    <dgm:pt modelId="{8FEFC469-D253-42EF-9965-0CA94629ABAE}" type="sibTrans" cxnId="{9A01AE0A-E102-4D8D-886E-991E14C1F8ED}">
      <dgm:prSet/>
      <dgm:spPr/>
      <dgm:t>
        <a:bodyPr/>
        <a:lstStyle/>
        <a:p>
          <a:endParaRPr lang="en-US"/>
        </a:p>
      </dgm:t>
    </dgm:pt>
    <dgm:pt modelId="{ED88626C-66DB-4E8E-AEC8-54C8BCD421D7}">
      <dgm:prSet/>
      <dgm:spPr/>
      <dgm:t>
        <a:bodyPr/>
        <a:lstStyle/>
        <a:p>
          <a:pPr rtl="0"/>
          <a:r>
            <a:rPr lang="en-US" b="0" i="0" dirty="0" smtClean="0"/>
            <a:t>Now move onto Truffle IDE. (This is pre-loaded in the VM given to you)</a:t>
          </a:r>
          <a:endParaRPr lang="en-US" dirty="0"/>
        </a:p>
      </dgm:t>
    </dgm:pt>
    <dgm:pt modelId="{87F91E04-1701-4B1C-875D-86FBAAFC1843}" type="parTrans" cxnId="{C5FFE3AE-22D6-4CC0-A760-87EC2463C6DC}">
      <dgm:prSet/>
      <dgm:spPr/>
      <dgm:t>
        <a:bodyPr/>
        <a:lstStyle/>
        <a:p>
          <a:endParaRPr lang="en-US"/>
        </a:p>
      </dgm:t>
    </dgm:pt>
    <dgm:pt modelId="{0C0FAA3D-74AC-4C67-B900-B215D7D30656}" type="sibTrans" cxnId="{C5FFE3AE-22D6-4CC0-A760-87EC2463C6DC}">
      <dgm:prSet/>
      <dgm:spPr/>
      <dgm:t>
        <a:bodyPr/>
        <a:lstStyle/>
        <a:p>
          <a:endParaRPr lang="en-US"/>
        </a:p>
      </dgm:t>
    </dgm:pt>
    <dgm:pt modelId="{F8B1EA31-DDF4-4F26-96FC-C8AD18E38AE0}">
      <dgm:prSet/>
      <dgm:spPr/>
      <dgm:t>
        <a:bodyPr/>
        <a:lstStyle/>
        <a:p>
          <a:pPr rtl="0"/>
          <a:r>
            <a:rPr lang="en-US" b="0" i="0" dirty="0" smtClean="0"/>
            <a:t>Create a directory; initialize for various components of the Dapp using </a:t>
          </a:r>
        </a:p>
        <a:p>
          <a:pPr rtl="0"/>
          <a:r>
            <a:rPr lang="en-US" b="0" i="0" dirty="0" smtClean="0"/>
            <a:t>“truffle </a:t>
          </a:r>
          <a:r>
            <a:rPr lang="en-US" b="0" i="0" dirty="0" err="1" smtClean="0"/>
            <a:t>init</a:t>
          </a:r>
          <a:r>
            <a:rPr lang="en-US" b="0" i="0" dirty="0" smtClean="0"/>
            <a:t>”</a:t>
          </a:r>
          <a:endParaRPr lang="en-US" dirty="0"/>
        </a:p>
      </dgm:t>
    </dgm:pt>
    <dgm:pt modelId="{EA54F712-C4B6-4C67-8CED-C2B9CA4DF602}" type="parTrans" cxnId="{35067221-45AC-4E56-9880-4613CED04CE4}">
      <dgm:prSet/>
      <dgm:spPr/>
      <dgm:t>
        <a:bodyPr/>
        <a:lstStyle/>
        <a:p>
          <a:endParaRPr lang="en-US"/>
        </a:p>
      </dgm:t>
    </dgm:pt>
    <dgm:pt modelId="{DB724528-1424-4471-B9CE-AEBAB185F2BE}" type="sibTrans" cxnId="{35067221-45AC-4E56-9880-4613CED04CE4}">
      <dgm:prSet/>
      <dgm:spPr/>
      <dgm:t>
        <a:bodyPr/>
        <a:lstStyle/>
        <a:p>
          <a:endParaRPr lang="en-US"/>
        </a:p>
      </dgm:t>
    </dgm:pt>
    <dgm:pt modelId="{729F46C0-A408-4D0A-948F-C8ED9AE48E0B}">
      <dgm:prSet/>
      <dgm:spPr/>
      <dgm:t>
        <a:bodyPr/>
        <a:lstStyle/>
        <a:p>
          <a:pPr rtl="0"/>
          <a:r>
            <a:rPr lang="en-US" b="0" i="0" dirty="0" smtClean="0"/>
            <a:t>Generate the test blockchain accounts using “truffle develop” framework.</a:t>
          </a:r>
          <a:endParaRPr lang="en-US" dirty="0"/>
        </a:p>
      </dgm:t>
    </dgm:pt>
    <dgm:pt modelId="{661AEA54-1DCE-45FE-801A-3A4701AAC24E}" type="parTrans" cxnId="{A5BFF8EB-1917-436E-A020-743B2859D406}">
      <dgm:prSet/>
      <dgm:spPr/>
      <dgm:t>
        <a:bodyPr/>
        <a:lstStyle/>
        <a:p>
          <a:endParaRPr lang="en-US"/>
        </a:p>
      </dgm:t>
    </dgm:pt>
    <dgm:pt modelId="{DD2D2A4D-5AFD-444A-BEA0-EFF358E8A577}" type="sibTrans" cxnId="{A5BFF8EB-1917-436E-A020-743B2859D406}">
      <dgm:prSet/>
      <dgm:spPr/>
      <dgm:t>
        <a:bodyPr/>
        <a:lstStyle/>
        <a:p>
          <a:endParaRPr lang="en-US"/>
        </a:p>
      </dgm:t>
    </dgm:pt>
    <dgm:pt modelId="{4B980C7F-9BDB-416A-BFEE-8FA85940E992}">
      <dgm:prSet/>
      <dgm:spPr/>
      <dgm:t>
        <a:bodyPr/>
        <a:lstStyle/>
        <a:p>
          <a:pPr rtl="0"/>
          <a:r>
            <a:rPr lang="en-US" b="0" i="0" dirty="0" smtClean="0"/>
            <a:t>Deploy the compiled contracts to test blockchain: </a:t>
          </a:r>
        </a:p>
        <a:p>
          <a:pPr rtl="0"/>
          <a:r>
            <a:rPr lang="en-US" b="0" i="0" dirty="0" smtClean="0"/>
            <a:t>“truffle migrate”</a:t>
          </a:r>
          <a:endParaRPr lang="en-US" dirty="0"/>
        </a:p>
      </dgm:t>
    </dgm:pt>
    <dgm:pt modelId="{FA09ACDB-70FA-4BF8-B047-452FFBF7CD59}" type="parTrans" cxnId="{668610C0-AEF5-4EB3-AEC1-0E781D6E3B1F}">
      <dgm:prSet/>
      <dgm:spPr/>
      <dgm:t>
        <a:bodyPr/>
        <a:lstStyle/>
        <a:p>
          <a:endParaRPr lang="en-US"/>
        </a:p>
      </dgm:t>
    </dgm:pt>
    <dgm:pt modelId="{CEC26E75-6F11-44ED-95A8-C48F8CED9572}" type="sibTrans" cxnId="{668610C0-AEF5-4EB3-AEC1-0E781D6E3B1F}">
      <dgm:prSet/>
      <dgm:spPr/>
      <dgm:t>
        <a:bodyPr/>
        <a:lstStyle/>
        <a:p>
          <a:endParaRPr lang="en-US"/>
        </a:p>
      </dgm:t>
    </dgm:pt>
    <dgm:pt modelId="{4D4DC777-1F96-4A4A-9B39-5FBF9CCBE0F3}">
      <dgm:prSet/>
      <dgm:spPr/>
      <dgm:t>
        <a:bodyPr/>
        <a:lstStyle/>
        <a:p>
          <a:pPr rtl="0"/>
          <a:r>
            <a:rPr lang="en-US" b="0" i="0" smtClean="0"/>
            <a:t>Test the Dapp using the interface and transact using a Metamask chrome extension.</a:t>
          </a:r>
          <a:endParaRPr lang="en-US"/>
        </a:p>
      </dgm:t>
    </dgm:pt>
    <dgm:pt modelId="{CF7722A2-AC1E-4F72-A577-F460BD048FDB}" type="parTrans" cxnId="{86411D2B-A640-4EC4-A722-A18ED0BB975A}">
      <dgm:prSet/>
      <dgm:spPr/>
      <dgm:t>
        <a:bodyPr/>
        <a:lstStyle/>
        <a:p>
          <a:endParaRPr lang="en-US"/>
        </a:p>
      </dgm:t>
    </dgm:pt>
    <dgm:pt modelId="{5F5F7C6C-CB33-4767-AC52-F1A1352D34A4}" type="sibTrans" cxnId="{86411D2B-A640-4EC4-A722-A18ED0BB975A}">
      <dgm:prSet/>
      <dgm:spPr/>
      <dgm:t>
        <a:bodyPr/>
        <a:lstStyle/>
        <a:p>
          <a:endParaRPr lang="en-US"/>
        </a:p>
      </dgm:t>
    </dgm:pt>
    <dgm:pt modelId="{1BF7A3EE-A275-43D4-AFCA-48BFC36A5F99}">
      <dgm:prSet/>
      <dgm:spPr/>
      <dgm:t>
        <a:bodyPr/>
        <a:lstStyle/>
        <a:p>
          <a:pPr algn="ctr" rtl="0"/>
          <a:r>
            <a:rPr lang="en-US" b="0" i="0" dirty="0" smtClean="0"/>
            <a:t>Create the contracts .sol files in the contracts directory. Compile using </a:t>
          </a:r>
        </a:p>
        <a:p>
          <a:pPr algn="l" rtl="0"/>
          <a:r>
            <a:rPr lang="en-US" b="0" i="0" dirty="0" smtClean="0"/>
            <a:t>‘truffle compile”, </a:t>
          </a:r>
        </a:p>
        <a:p>
          <a:pPr algn="l" rtl="0"/>
          <a:r>
            <a:rPr lang="en-US" b="0" i="0" dirty="0" smtClean="0"/>
            <a:t>debug</a:t>
          </a:r>
          <a:endParaRPr lang="en-US" dirty="0"/>
        </a:p>
      </dgm:t>
    </dgm:pt>
    <dgm:pt modelId="{02E59481-5521-43DB-9A48-43C0468555D7}" type="sibTrans" cxnId="{9928725F-BD85-4FF3-ADDE-D40BA66D37C0}">
      <dgm:prSet/>
      <dgm:spPr/>
      <dgm:t>
        <a:bodyPr/>
        <a:lstStyle/>
        <a:p>
          <a:endParaRPr lang="en-US"/>
        </a:p>
      </dgm:t>
    </dgm:pt>
    <dgm:pt modelId="{8EB97A1B-259D-4498-A3EC-5381914B739A}" type="parTrans" cxnId="{9928725F-BD85-4FF3-ADDE-D40BA66D37C0}">
      <dgm:prSet/>
      <dgm:spPr/>
      <dgm:t>
        <a:bodyPr/>
        <a:lstStyle/>
        <a:p>
          <a:endParaRPr lang="en-US"/>
        </a:p>
      </dgm:t>
    </dgm:pt>
    <dgm:pt modelId="{5F69E9F5-1A7A-4614-9F5F-CA47E68F020C}">
      <dgm:prSet/>
      <dgm:spPr/>
      <dgm:t>
        <a:bodyPr/>
        <a:lstStyle/>
        <a:p>
          <a:pPr rtl="0"/>
          <a:r>
            <a:rPr lang="en-US" b="0" i="0" smtClean="0"/>
            <a:t>Add </a:t>
          </a:r>
          <a:r>
            <a:rPr lang="en-US" b="0" i="0" dirty="0" smtClean="0"/>
            <a:t>the test files for testing the functions of the contracts. Use </a:t>
          </a:r>
        </a:p>
        <a:p>
          <a:pPr rtl="0"/>
          <a:r>
            <a:rPr lang="en-US" b="0" i="0" dirty="0" smtClean="0"/>
            <a:t>“truffle test”</a:t>
          </a:r>
          <a:endParaRPr lang="en-US" dirty="0"/>
        </a:p>
      </dgm:t>
    </dgm:pt>
    <dgm:pt modelId="{7B86918F-E9BC-4BB7-BE79-EF58E8108DC3}" type="parTrans" cxnId="{34E31299-39A4-436B-86F9-A6A1A2B8DA2A}">
      <dgm:prSet/>
      <dgm:spPr/>
      <dgm:t>
        <a:bodyPr/>
        <a:lstStyle/>
        <a:p>
          <a:endParaRPr lang="en-US"/>
        </a:p>
      </dgm:t>
    </dgm:pt>
    <dgm:pt modelId="{C9F4E425-3245-49C6-8D3D-BDABF87517E4}" type="sibTrans" cxnId="{34E31299-39A4-436B-86F9-A6A1A2B8DA2A}">
      <dgm:prSet/>
      <dgm:spPr/>
      <dgm:t>
        <a:bodyPr/>
        <a:lstStyle/>
        <a:p>
          <a:endParaRPr lang="en-US"/>
        </a:p>
      </dgm:t>
    </dgm:pt>
    <dgm:pt modelId="{7C7EE91A-568E-4E2C-8B33-DE8883D45A1B}" type="pres">
      <dgm:prSet presAssocID="{191C73F0-3048-494B-BEC8-ED20CC3EA338}" presName="CompostProcess" presStyleCnt="0">
        <dgm:presLayoutVars>
          <dgm:dir/>
          <dgm:resizeHandles val="exact"/>
        </dgm:presLayoutVars>
      </dgm:prSet>
      <dgm:spPr/>
      <dgm:t>
        <a:bodyPr/>
        <a:lstStyle/>
        <a:p>
          <a:endParaRPr lang="en-US"/>
        </a:p>
      </dgm:t>
    </dgm:pt>
    <dgm:pt modelId="{93877ED3-BD70-4B3E-845D-A4E726B6DC82}" type="pres">
      <dgm:prSet presAssocID="{191C73F0-3048-494B-BEC8-ED20CC3EA338}" presName="arrow" presStyleLbl="bgShp" presStyleIdx="0" presStyleCnt="1"/>
      <dgm:spPr/>
    </dgm:pt>
    <dgm:pt modelId="{7BFEE52A-CDCB-491C-9F79-4DE0E976A060}" type="pres">
      <dgm:prSet presAssocID="{191C73F0-3048-494B-BEC8-ED20CC3EA338}" presName="linearProcess" presStyleCnt="0"/>
      <dgm:spPr/>
    </dgm:pt>
    <dgm:pt modelId="{1901F513-CBF6-4834-9430-BD5239C30CD2}" type="pres">
      <dgm:prSet presAssocID="{988830DF-6DBF-43D4-93B5-315FC031AC54}" presName="textNode" presStyleLbl="node1" presStyleIdx="0" presStyleCnt="9">
        <dgm:presLayoutVars>
          <dgm:bulletEnabled val="1"/>
        </dgm:presLayoutVars>
      </dgm:prSet>
      <dgm:spPr/>
      <dgm:t>
        <a:bodyPr/>
        <a:lstStyle/>
        <a:p>
          <a:endParaRPr lang="en-US"/>
        </a:p>
      </dgm:t>
    </dgm:pt>
    <dgm:pt modelId="{96EBEFEF-04A8-4244-8ADC-881532D8F6B6}" type="pres">
      <dgm:prSet presAssocID="{48662B47-10E5-4BE7-93A5-A8B374598C07}" presName="sibTrans" presStyleCnt="0"/>
      <dgm:spPr/>
    </dgm:pt>
    <dgm:pt modelId="{3FE76239-A1DE-4025-A3A7-8860DC91F321}" type="pres">
      <dgm:prSet presAssocID="{F23B654A-D05F-41D4-A062-1F541A2AFF0C}" presName="textNode" presStyleLbl="node1" presStyleIdx="1" presStyleCnt="9">
        <dgm:presLayoutVars>
          <dgm:bulletEnabled val="1"/>
        </dgm:presLayoutVars>
      </dgm:prSet>
      <dgm:spPr/>
      <dgm:t>
        <a:bodyPr/>
        <a:lstStyle/>
        <a:p>
          <a:endParaRPr lang="en-US"/>
        </a:p>
      </dgm:t>
    </dgm:pt>
    <dgm:pt modelId="{0921FA98-34E3-4218-BFFB-668CD54A5550}" type="pres">
      <dgm:prSet presAssocID="{8FEFC469-D253-42EF-9965-0CA94629ABAE}" presName="sibTrans" presStyleCnt="0"/>
      <dgm:spPr/>
    </dgm:pt>
    <dgm:pt modelId="{80171FAB-722D-4F2A-B2C2-00F177173255}" type="pres">
      <dgm:prSet presAssocID="{ED88626C-66DB-4E8E-AEC8-54C8BCD421D7}" presName="textNode" presStyleLbl="node1" presStyleIdx="2" presStyleCnt="9">
        <dgm:presLayoutVars>
          <dgm:bulletEnabled val="1"/>
        </dgm:presLayoutVars>
      </dgm:prSet>
      <dgm:spPr/>
      <dgm:t>
        <a:bodyPr/>
        <a:lstStyle/>
        <a:p>
          <a:endParaRPr lang="en-US"/>
        </a:p>
      </dgm:t>
    </dgm:pt>
    <dgm:pt modelId="{1A09932E-8E2B-4017-8580-EE38217D43B4}" type="pres">
      <dgm:prSet presAssocID="{0C0FAA3D-74AC-4C67-B900-B215D7D30656}" presName="sibTrans" presStyleCnt="0"/>
      <dgm:spPr/>
    </dgm:pt>
    <dgm:pt modelId="{7B0AB297-7180-40BE-9648-E8B28EFA0401}" type="pres">
      <dgm:prSet presAssocID="{F8B1EA31-DDF4-4F26-96FC-C8AD18E38AE0}" presName="textNode" presStyleLbl="node1" presStyleIdx="3" presStyleCnt="9">
        <dgm:presLayoutVars>
          <dgm:bulletEnabled val="1"/>
        </dgm:presLayoutVars>
      </dgm:prSet>
      <dgm:spPr/>
      <dgm:t>
        <a:bodyPr/>
        <a:lstStyle/>
        <a:p>
          <a:endParaRPr lang="en-US"/>
        </a:p>
      </dgm:t>
    </dgm:pt>
    <dgm:pt modelId="{F5571B1E-22D5-4F25-9E2C-ED6582A69244}" type="pres">
      <dgm:prSet presAssocID="{DB724528-1424-4471-B9CE-AEBAB185F2BE}" presName="sibTrans" presStyleCnt="0"/>
      <dgm:spPr/>
    </dgm:pt>
    <dgm:pt modelId="{A6275005-A348-4E04-B008-3432BB74FA98}" type="pres">
      <dgm:prSet presAssocID="{1BF7A3EE-A275-43D4-AFCA-48BFC36A5F99}" presName="textNode" presStyleLbl="node1" presStyleIdx="4" presStyleCnt="9">
        <dgm:presLayoutVars>
          <dgm:bulletEnabled val="1"/>
        </dgm:presLayoutVars>
      </dgm:prSet>
      <dgm:spPr/>
      <dgm:t>
        <a:bodyPr/>
        <a:lstStyle/>
        <a:p>
          <a:endParaRPr lang="en-US"/>
        </a:p>
      </dgm:t>
    </dgm:pt>
    <dgm:pt modelId="{519C074D-1D75-4F82-861C-FBB7B5F7D2D7}" type="pres">
      <dgm:prSet presAssocID="{02E59481-5521-43DB-9A48-43C0468555D7}" presName="sibTrans" presStyleCnt="0"/>
      <dgm:spPr/>
    </dgm:pt>
    <dgm:pt modelId="{A579A843-CE6C-4B41-8080-558A79F0EEEB}" type="pres">
      <dgm:prSet presAssocID="{729F46C0-A408-4D0A-948F-C8ED9AE48E0B}" presName="textNode" presStyleLbl="node1" presStyleIdx="5" presStyleCnt="9">
        <dgm:presLayoutVars>
          <dgm:bulletEnabled val="1"/>
        </dgm:presLayoutVars>
      </dgm:prSet>
      <dgm:spPr/>
      <dgm:t>
        <a:bodyPr/>
        <a:lstStyle/>
        <a:p>
          <a:endParaRPr lang="en-US"/>
        </a:p>
      </dgm:t>
    </dgm:pt>
    <dgm:pt modelId="{F5DBE589-6A34-4637-9DC1-292CE70E94C6}" type="pres">
      <dgm:prSet presAssocID="{DD2D2A4D-5AFD-444A-BEA0-EFF358E8A577}" presName="sibTrans" presStyleCnt="0"/>
      <dgm:spPr/>
    </dgm:pt>
    <dgm:pt modelId="{13E5EBD6-03E2-439E-ACB0-D0F3A6A929E2}" type="pres">
      <dgm:prSet presAssocID="{5F69E9F5-1A7A-4614-9F5F-CA47E68F020C}" presName="textNode" presStyleLbl="node1" presStyleIdx="6" presStyleCnt="9">
        <dgm:presLayoutVars>
          <dgm:bulletEnabled val="1"/>
        </dgm:presLayoutVars>
      </dgm:prSet>
      <dgm:spPr/>
      <dgm:t>
        <a:bodyPr/>
        <a:lstStyle/>
        <a:p>
          <a:endParaRPr lang="en-US"/>
        </a:p>
      </dgm:t>
    </dgm:pt>
    <dgm:pt modelId="{F5585402-CE2E-4C88-A048-454F1EEFBB8B}" type="pres">
      <dgm:prSet presAssocID="{C9F4E425-3245-49C6-8D3D-BDABF87517E4}" presName="sibTrans" presStyleCnt="0"/>
      <dgm:spPr/>
    </dgm:pt>
    <dgm:pt modelId="{4B996654-040A-49D1-A378-9D516E3196BC}" type="pres">
      <dgm:prSet presAssocID="{4B980C7F-9BDB-416A-BFEE-8FA85940E992}" presName="textNode" presStyleLbl="node1" presStyleIdx="7" presStyleCnt="9">
        <dgm:presLayoutVars>
          <dgm:bulletEnabled val="1"/>
        </dgm:presLayoutVars>
      </dgm:prSet>
      <dgm:spPr/>
      <dgm:t>
        <a:bodyPr/>
        <a:lstStyle/>
        <a:p>
          <a:endParaRPr lang="en-US"/>
        </a:p>
      </dgm:t>
    </dgm:pt>
    <dgm:pt modelId="{819E1482-BC45-4867-AF5F-517CD9D528E9}" type="pres">
      <dgm:prSet presAssocID="{CEC26E75-6F11-44ED-95A8-C48F8CED9572}" presName="sibTrans" presStyleCnt="0"/>
      <dgm:spPr/>
    </dgm:pt>
    <dgm:pt modelId="{AEE5A1FD-3FD3-422B-8093-8E5F94691E5C}" type="pres">
      <dgm:prSet presAssocID="{4D4DC777-1F96-4A4A-9B39-5FBF9CCBE0F3}" presName="textNode" presStyleLbl="node1" presStyleIdx="8" presStyleCnt="9">
        <dgm:presLayoutVars>
          <dgm:bulletEnabled val="1"/>
        </dgm:presLayoutVars>
      </dgm:prSet>
      <dgm:spPr/>
      <dgm:t>
        <a:bodyPr/>
        <a:lstStyle/>
        <a:p>
          <a:endParaRPr lang="en-US"/>
        </a:p>
      </dgm:t>
    </dgm:pt>
  </dgm:ptLst>
  <dgm:cxnLst>
    <dgm:cxn modelId="{A5BFF8EB-1917-436E-A020-743B2859D406}" srcId="{191C73F0-3048-494B-BEC8-ED20CC3EA338}" destId="{729F46C0-A408-4D0A-948F-C8ED9AE48E0B}" srcOrd="5" destOrd="0" parTransId="{661AEA54-1DCE-45FE-801A-3A4701AAC24E}" sibTransId="{DD2D2A4D-5AFD-444A-BEA0-EFF358E8A577}"/>
    <dgm:cxn modelId="{6BE2934D-AB0D-40FF-8952-A45297B1027D}" type="presOf" srcId="{F8B1EA31-DDF4-4F26-96FC-C8AD18E38AE0}" destId="{7B0AB297-7180-40BE-9648-E8B28EFA0401}" srcOrd="0" destOrd="0" presId="urn:microsoft.com/office/officeart/2005/8/layout/hProcess9"/>
    <dgm:cxn modelId="{35067221-45AC-4E56-9880-4613CED04CE4}" srcId="{191C73F0-3048-494B-BEC8-ED20CC3EA338}" destId="{F8B1EA31-DDF4-4F26-96FC-C8AD18E38AE0}" srcOrd="3" destOrd="0" parTransId="{EA54F712-C4B6-4C67-8CED-C2B9CA4DF602}" sibTransId="{DB724528-1424-4471-B9CE-AEBAB185F2BE}"/>
    <dgm:cxn modelId="{34E31299-39A4-436B-86F9-A6A1A2B8DA2A}" srcId="{191C73F0-3048-494B-BEC8-ED20CC3EA338}" destId="{5F69E9F5-1A7A-4614-9F5F-CA47E68F020C}" srcOrd="6" destOrd="0" parTransId="{7B86918F-E9BC-4BB7-BE79-EF58E8108DC3}" sibTransId="{C9F4E425-3245-49C6-8D3D-BDABF87517E4}"/>
    <dgm:cxn modelId="{9928725F-BD85-4FF3-ADDE-D40BA66D37C0}" srcId="{191C73F0-3048-494B-BEC8-ED20CC3EA338}" destId="{1BF7A3EE-A275-43D4-AFCA-48BFC36A5F99}" srcOrd="4" destOrd="0" parTransId="{8EB97A1B-259D-4498-A3EC-5381914B739A}" sibTransId="{02E59481-5521-43DB-9A48-43C0468555D7}"/>
    <dgm:cxn modelId="{9A72D588-DDD2-4056-8C7D-F91CEB0929F5}" type="presOf" srcId="{ED88626C-66DB-4E8E-AEC8-54C8BCD421D7}" destId="{80171FAB-722D-4F2A-B2C2-00F177173255}" srcOrd="0" destOrd="0" presId="urn:microsoft.com/office/officeart/2005/8/layout/hProcess9"/>
    <dgm:cxn modelId="{668610C0-AEF5-4EB3-AEC1-0E781D6E3B1F}" srcId="{191C73F0-3048-494B-BEC8-ED20CC3EA338}" destId="{4B980C7F-9BDB-416A-BFEE-8FA85940E992}" srcOrd="7" destOrd="0" parTransId="{FA09ACDB-70FA-4BF8-B047-452FFBF7CD59}" sibTransId="{CEC26E75-6F11-44ED-95A8-C48F8CED9572}"/>
    <dgm:cxn modelId="{CB3D7CB9-6AC9-4F2F-A8C2-249894DA79C2}" type="presOf" srcId="{4B980C7F-9BDB-416A-BFEE-8FA85940E992}" destId="{4B996654-040A-49D1-A378-9D516E3196BC}" srcOrd="0" destOrd="0" presId="urn:microsoft.com/office/officeart/2005/8/layout/hProcess9"/>
    <dgm:cxn modelId="{C5FFE3AE-22D6-4CC0-A760-87EC2463C6DC}" srcId="{191C73F0-3048-494B-BEC8-ED20CC3EA338}" destId="{ED88626C-66DB-4E8E-AEC8-54C8BCD421D7}" srcOrd="2" destOrd="0" parTransId="{87F91E04-1701-4B1C-875D-86FBAAFC1843}" sibTransId="{0C0FAA3D-74AC-4C67-B900-B215D7D30656}"/>
    <dgm:cxn modelId="{9A01AE0A-E102-4D8D-886E-991E14C1F8ED}" srcId="{191C73F0-3048-494B-BEC8-ED20CC3EA338}" destId="{F23B654A-D05F-41D4-A062-1F541A2AFF0C}" srcOrd="1" destOrd="0" parTransId="{EEDDDA22-CED0-4300-B9FC-EA5A369C3E51}" sibTransId="{8FEFC469-D253-42EF-9965-0CA94629ABAE}"/>
    <dgm:cxn modelId="{651D6262-F561-4B94-939D-B47939756114}" type="presOf" srcId="{191C73F0-3048-494B-BEC8-ED20CC3EA338}" destId="{7C7EE91A-568E-4E2C-8B33-DE8883D45A1B}" srcOrd="0" destOrd="0" presId="urn:microsoft.com/office/officeart/2005/8/layout/hProcess9"/>
    <dgm:cxn modelId="{22DF3CD9-C3A7-4C83-ABAD-310D43BD0133}" srcId="{191C73F0-3048-494B-BEC8-ED20CC3EA338}" destId="{988830DF-6DBF-43D4-93B5-315FC031AC54}" srcOrd="0" destOrd="0" parTransId="{D9D94CAB-374E-4D26-897F-8B50679C550B}" sibTransId="{48662B47-10E5-4BE7-93A5-A8B374598C07}"/>
    <dgm:cxn modelId="{B3B3889E-E1E8-4874-B535-C940143037BB}" type="presOf" srcId="{729F46C0-A408-4D0A-948F-C8ED9AE48E0B}" destId="{A579A843-CE6C-4B41-8080-558A79F0EEEB}" srcOrd="0" destOrd="0" presId="urn:microsoft.com/office/officeart/2005/8/layout/hProcess9"/>
    <dgm:cxn modelId="{C35DD387-9661-4878-BC71-2E0FA7A98F5C}" type="presOf" srcId="{1BF7A3EE-A275-43D4-AFCA-48BFC36A5F99}" destId="{A6275005-A348-4E04-B008-3432BB74FA98}" srcOrd="0" destOrd="0" presId="urn:microsoft.com/office/officeart/2005/8/layout/hProcess9"/>
    <dgm:cxn modelId="{5AAFF00F-902E-405A-B587-5F782FC06080}" type="presOf" srcId="{4D4DC777-1F96-4A4A-9B39-5FBF9CCBE0F3}" destId="{AEE5A1FD-3FD3-422B-8093-8E5F94691E5C}" srcOrd="0" destOrd="0" presId="urn:microsoft.com/office/officeart/2005/8/layout/hProcess9"/>
    <dgm:cxn modelId="{CD4335DB-A819-455A-A4DF-1531B4B166D8}" type="presOf" srcId="{5F69E9F5-1A7A-4614-9F5F-CA47E68F020C}" destId="{13E5EBD6-03E2-439E-ACB0-D0F3A6A929E2}" srcOrd="0" destOrd="0" presId="urn:microsoft.com/office/officeart/2005/8/layout/hProcess9"/>
    <dgm:cxn modelId="{86411D2B-A640-4EC4-A722-A18ED0BB975A}" srcId="{191C73F0-3048-494B-BEC8-ED20CC3EA338}" destId="{4D4DC777-1F96-4A4A-9B39-5FBF9CCBE0F3}" srcOrd="8" destOrd="0" parTransId="{CF7722A2-AC1E-4F72-A577-F460BD048FDB}" sibTransId="{5F5F7C6C-CB33-4767-AC52-F1A1352D34A4}"/>
    <dgm:cxn modelId="{C7696929-37B8-4BAB-B9A8-CF71C1C71E3B}" type="presOf" srcId="{F23B654A-D05F-41D4-A062-1F541A2AFF0C}" destId="{3FE76239-A1DE-4025-A3A7-8860DC91F321}" srcOrd="0" destOrd="0" presId="urn:microsoft.com/office/officeart/2005/8/layout/hProcess9"/>
    <dgm:cxn modelId="{82210462-0ED0-4E25-BF57-95183421FB10}" type="presOf" srcId="{988830DF-6DBF-43D4-93B5-315FC031AC54}" destId="{1901F513-CBF6-4834-9430-BD5239C30CD2}" srcOrd="0" destOrd="0" presId="urn:microsoft.com/office/officeart/2005/8/layout/hProcess9"/>
    <dgm:cxn modelId="{3F30DC0E-DA5D-45FA-B71B-AD428AFC0E1C}" type="presParOf" srcId="{7C7EE91A-568E-4E2C-8B33-DE8883D45A1B}" destId="{93877ED3-BD70-4B3E-845D-A4E726B6DC82}" srcOrd="0" destOrd="0" presId="urn:microsoft.com/office/officeart/2005/8/layout/hProcess9"/>
    <dgm:cxn modelId="{A54D8302-B7D6-46D9-8375-E807E26F0E28}" type="presParOf" srcId="{7C7EE91A-568E-4E2C-8B33-DE8883D45A1B}" destId="{7BFEE52A-CDCB-491C-9F79-4DE0E976A060}" srcOrd="1" destOrd="0" presId="urn:microsoft.com/office/officeart/2005/8/layout/hProcess9"/>
    <dgm:cxn modelId="{5DFAD6AF-72A3-4063-8C89-07C147ED4820}" type="presParOf" srcId="{7BFEE52A-CDCB-491C-9F79-4DE0E976A060}" destId="{1901F513-CBF6-4834-9430-BD5239C30CD2}" srcOrd="0" destOrd="0" presId="urn:microsoft.com/office/officeart/2005/8/layout/hProcess9"/>
    <dgm:cxn modelId="{08C1126B-E988-4295-B014-A49F79F557F8}" type="presParOf" srcId="{7BFEE52A-CDCB-491C-9F79-4DE0E976A060}" destId="{96EBEFEF-04A8-4244-8ADC-881532D8F6B6}" srcOrd="1" destOrd="0" presId="urn:microsoft.com/office/officeart/2005/8/layout/hProcess9"/>
    <dgm:cxn modelId="{1448876B-1224-4AF0-BB7A-5FBA8FEC7821}" type="presParOf" srcId="{7BFEE52A-CDCB-491C-9F79-4DE0E976A060}" destId="{3FE76239-A1DE-4025-A3A7-8860DC91F321}" srcOrd="2" destOrd="0" presId="urn:microsoft.com/office/officeart/2005/8/layout/hProcess9"/>
    <dgm:cxn modelId="{977F0253-BEF7-4FAF-B85F-D32ED30E9B8C}" type="presParOf" srcId="{7BFEE52A-CDCB-491C-9F79-4DE0E976A060}" destId="{0921FA98-34E3-4218-BFFB-668CD54A5550}" srcOrd="3" destOrd="0" presId="urn:microsoft.com/office/officeart/2005/8/layout/hProcess9"/>
    <dgm:cxn modelId="{39B3869E-AC66-433A-871A-FB6094008D9A}" type="presParOf" srcId="{7BFEE52A-CDCB-491C-9F79-4DE0E976A060}" destId="{80171FAB-722D-4F2A-B2C2-00F177173255}" srcOrd="4" destOrd="0" presId="urn:microsoft.com/office/officeart/2005/8/layout/hProcess9"/>
    <dgm:cxn modelId="{89B136C4-BF3B-4C54-9CA9-F8A1782B02CB}" type="presParOf" srcId="{7BFEE52A-CDCB-491C-9F79-4DE0E976A060}" destId="{1A09932E-8E2B-4017-8580-EE38217D43B4}" srcOrd="5" destOrd="0" presId="urn:microsoft.com/office/officeart/2005/8/layout/hProcess9"/>
    <dgm:cxn modelId="{2A6312B0-8F82-4138-BE48-68FF1700DBCA}" type="presParOf" srcId="{7BFEE52A-CDCB-491C-9F79-4DE0E976A060}" destId="{7B0AB297-7180-40BE-9648-E8B28EFA0401}" srcOrd="6" destOrd="0" presId="urn:microsoft.com/office/officeart/2005/8/layout/hProcess9"/>
    <dgm:cxn modelId="{21B15051-0AF5-4177-A03E-7645B5A79A78}" type="presParOf" srcId="{7BFEE52A-CDCB-491C-9F79-4DE0E976A060}" destId="{F5571B1E-22D5-4F25-9E2C-ED6582A69244}" srcOrd="7" destOrd="0" presId="urn:microsoft.com/office/officeart/2005/8/layout/hProcess9"/>
    <dgm:cxn modelId="{4B5ABB1D-B27A-432B-A302-A8BB9857A343}" type="presParOf" srcId="{7BFEE52A-CDCB-491C-9F79-4DE0E976A060}" destId="{A6275005-A348-4E04-B008-3432BB74FA98}" srcOrd="8" destOrd="0" presId="urn:microsoft.com/office/officeart/2005/8/layout/hProcess9"/>
    <dgm:cxn modelId="{A70DE1C3-B593-48B2-AAAE-FF13B082F13E}" type="presParOf" srcId="{7BFEE52A-CDCB-491C-9F79-4DE0E976A060}" destId="{519C074D-1D75-4F82-861C-FBB7B5F7D2D7}" srcOrd="9" destOrd="0" presId="urn:microsoft.com/office/officeart/2005/8/layout/hProcess9"/>
    <dgm:cxn modelId="{EC4093BF-DAFE-490A-AD21-A3C0ABB7AB88}" type="presParOf" srcId="{7BFEE52A-CDCB-491C-9F79-4DE0E976A060}" destId="{A579A843-CE6C-4B41-8080-558A79F0EEEB}" srcOrd="10" destOrd="0" presId="urn:microsoft.com/office/officeart/2005/8/layout/hProcess9"/>
    <dgm:cxn modelId="{79C0E8DB-30A4-41FF-B05A-CC4E9AEB4FED}" type="presParOf" srcId="{7BFEE52A-CDCB-491C-9F79-4DE0E976A060}" destId="{F5DBE589-6A34-4637-9DC1-292CE70E94C6}" srcOrd="11" destOrd="0" presId="urn:microsoft.com/office/officeart/2005/8/layout/hProcess9"/>
    <dgm:cxn modelId="{B03DECC8-3738-47C6-9056-E9818A019ADF}" type="presParOf" srcId="{7BFEE52A-CDCB-491C-9F79-4DE0E976A060}" destId="{13E5EBD6-03E2-439E-ACB0-D0F3A6A929E2}" srcOrd="12" destOrd="0" presId="urn:microsoft.com/office/officeart/2005/8/layout/hProcess9"/>
    <dgm:cxn modelId="{A194D3D2-7BC9-4AA1-89B8-B54DC2DB9578}" type="presParOf" srcId="{7BFEE52A-CDCB-491C-9F79-4DE0E976A060}" destId="{F5585402-CE2E-4C88-A048-454F1EEFBB8B}" srcOrd="13" destOrd="0" presId="urn:microsoft.com/office/officeart/2005/8/layout/hProcess9"/>
    <dgm:cxn modelId="{DBD5FD63-41D1-475A-A575-1D0BE90F9424}" type="presParOf" srcId="{7BFEE52A-CDCB-491C-9F79-4DE0E976A060}" destId="{4B996654-040A-49D1-A378-9D516E3196BC}" srcOrd="14" destOrd="0" presId="urn:microsoft.com/office/officeart/2005/8/layout/hProcess9"/>
    <dgm:cxn modelId="{35D7DEF1-B45D-4B87-A691-75CC546A255A}" type="presParOf" srcId="{7BFEE52A-CDCB-491C-9F79-4DE0E976A060}" destId="{819E1482-BC45-4867-AF5F-517CD9D528E9}" srcOrd="15" destOrd="0" presId="urn:microsoft.com/office/officeart/2005/8/layout/hProcess9"/>
    <dgm:cxn modelId="{459716E8-6656-4596-8A3A-CA248B4A7CDB}" type="presParOf" srcId="{7BFEE52A-CDCB-491C-9F79-4DE0E976A060}" destId="{AEE5A1FD-3FD3-422B-8093-8E5F94691E5C}"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41E73-B4DC-4D66-8FCE-4057DA91E6DB}"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1F0BB-243B-449A-AAC6-D81A3BA61B56}" type="slidenum">
              <a:rPr lang="en-US" smtClean="0"/>
              <a:t>‹#›</a:t>
            </a:fld>
            <a:endParaRPr lang="en-US"/>
          </a:p>
        </p:txBody>
      </p:sp>
    </p:spTree>
    <p:extLst>
      <p:ext uri="{BB962C8B-B14F-4D97-AF65-F5344CB8AC3E}">
        <p14:creationId xmlns:p14="http://schemas.microsoft.com/office/powerpoint/2010/main" val="81066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remix.ethereum.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ithub.com/fivedogit/solidity-baby-steps/tree/master/contract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remix.ethereum.org"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51F32-8820-44E9-A491-70461F093FF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89813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1702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Remix.ethereum.org</a:t>
            </a:r>
            <a:endParaRPr/>
          </a:p>
          <a:p>
            <a:pPr marL="0" lvl="0" indent="0" rtl="0">
              <a:spcBef>
                <a:spcPts val="0"/>
              </a:spcBef>
              <a:spcAft>
                <a:spcPts val="0"/>
              </a:spcAft>
              <a:buNone/>
            </a:pPr>
            <a:endParaRPr/>
          </a:p>
        </p:txBody>
      </p:sp>
    </p:spTree>
    <p:extLst>
      <p:ext uri="{BB962C8B-B14F-4D97-AF65-F5344CB8AC3E}">
        <p14:creationId xmlns:p14="http://schemas.microsoft.com/office/powerpoint/2010/main" val="388816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2118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Let us compare Bitcoin transaction and a smart contract transaction.</a:t>
            </a:r>
            <a:endParaRPr/>
          </a:p>
          <a:p>
            <a:pPr marL="0" lvl="0" indent="0" rtl="0">
              <a:spcBef>
                <a:spcPts val="0"/>
              </a:spcBef>
              <a:spcAft>
                <a:spcPts val="0"/>
              </a:spcAft>
              <a:buNone/>
            </a:pPr>
            <a:r>
              <a:rPr lang="en"/>
              <a:t>As you can see in Bitcoin,  all the transactions are about “SendValue”.</a:t>
            </a:r>
            <a:endParaRPr/>
          </a:p>
          <a:p>
            <a:pPr marL="0" lvl="0" indent="0" rtl="0">
              <a:spcBef>
                <a:spcPts val="0"/>
              </a:spcBef>
              <a:spcAft>
                <a:spcPts val="0"/>
              </a:spcAft>
              <a:buNone/>
            </a:pPr>
            <a:r>
              <a:rPr lang="en"/>
              <a:t>In the case of a blockchain that supports smart contract, a transaction could embed a function implemented by a smart contract.</a:t>
            </a:r>
            <a:endParaRPr/>
          </a:p>
          <a:p>
            <a:pPr marL="0" lvl="0" indent="0" rtl="0">
              <a:spcBef>
                <a:spcPts val="0"/>
              </a:spcBef>
              <a:spcAft>
                <a:spcPts val="0"/>
              </a:spcAft>
              <a:buNone/>
            </a:pPr>
            <a:r>
              <a:rPr lang="en"/>
              <a:t>In this case, we have a Voting Smart contract. The functions are validateVoter(..), vote (..), count (..), declareWinner(..)</a:t>
            </a:r>
            <a:endParaRPr/>
          </a:p>
        </p:txBody>
      </p:sp>
    </p:spTree>
    <p:extLst>
      <p:ext uri="{BB962C8B-B14F-4D97-AF65-F5344CB8AC3E}">
        <p14:creationId xmlns:p14="http://schemas.microsoft.com/office/powerpoint/2010/main" val="232263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Smart contract provides a layer of computational logic that can be executed on the blockchain thus availing the features enabled by the blockchain framework.</a:t>
            </a:r>
            <a:endParaRPr/>
          </a:p>
          <a:p>
            <a:pPr marL="0" lvl="0" indent="0" rtl="0">
              <a:spcBef>
                <a:spcPts val="0"/>
              </a:spcBef>
              <a:spcAft>
                <a:spcPts val="0"/>
              </a:spcAft>
              <a:buNone/>
            </a:pPr>
            <a:r>
              <a:rPr lang="en"/>
              <a:t>Recall the layers of a decentralized application that we discussed in the Course 1, module 2. Observe the smart contract providing the application framework for a domain application. For example, consider home mortgage applications. Smart contract could embed all the business logic and intelligence for the rules and regulations to allow for automatic computations and initiation of operations. How might this be different from the existing systems you may ask? Here all the operations are transparent and are recorded on the blockchain.  Customers can directly access the tools without an intermediary like a bank. It is like ATM for mortgage initiation! You are holding the assets instead of an intermediary.</a:t>
            </a:r>
            <a:endParaRPr/>
          </a:p>
        </p:txBody>
      </p:sp>
    </p:spTree>
    <p:extLst>
      <p:ext uri="{BB962C8B-B14F-4D97-AF65-F5344CB8AC3E}">
        <p14:creationId xmlns:p14="http://schemas.microsoft.com/office/powerpoint/2010/main" val="162711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40702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https://en.wikipedia.org/wiki/Camel_case</a:t>
            </a:r>
            <a:endParaRPr/>
          </a:p>
        </p:txBody>
      </p:sp>
    </p:spTree>
    <p:extLst>
      <p:ext uri="{BB962C8B-B14F-4D97-AF65-F5344CB8AC3E}">
        <p14:creationId xmlns:p14="http://schemas.microsoft.com/office/powerpoint/2010/main" val="25489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52563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Here we see code for the Greeter contract. </a:t>
            </a:r>
            <a:endParaRPr/>
          </a:p>
          <a:p>
            <a:pPr marL="0" lvl="0" indent="0" rtl="0">
              <a:spcBef>
                <a:spcPts val="0"/>
              </a:spcBef>
              <a:spcAft>
                <a:spcPts val="0"/>
              </a:spcAft>
              <a:buNone/>
            </a:pPr>
            <a:r>
              <a:rPr lang="en"/>
              <a:t>It begins with the pragma that provides the version number so that compiler knows which version of Solidity </a:t>
            </a:r>
            <a:endParaRPr/>
          </a:p>
          <a:p>
            <a:pPr marL="0" lvl="0" indent="0" rtl="0">
              <a:spcBef>
                <a:spcPts val="0"/>
              </a:spcBef>
              <a:spcAft>
                <a:spcPts val="0"/>
              </a:spcAft>
              <a:buNone/>
            </a:pPr>
            <a:r>
              <a:rPr lang="en"/>
              <a:t>This was developed in.</a:t>
            </a:r>
            <a:endParaRPr/>
          </a:p>
          <a:p>
            <a:pPr marL="0" lvl="0" indent="0" rtl="0">
              <a:spcBef>
                <a:spcPts val="0"/>
              </a:spcBef>
              <a:spcAft>
                <a:spcPts val="0"/>
              </a:spcAft>
              <a:buNone/>
            </a:pPr>
            <a:r>
              <a:rPr lang="en"/>
              <a:t>You also see the name of the contract Greeter, state variable yourName. Note that it is in camel notation.</a:t>
            </a:r>
            <a:endParaRPr/>
          </a:p>
          <a:p>
            <a:pPr marL="0" lvl="0" indent="0" rtl="0">
              <a:spcBef>
                <a:spcPts val="0"/>
              </a:spcBef>
              <a:spcAft>
                <a:spcPts val="0"/>
              </a:spcAft>
              <a:buNone/>
            </a:pPr>
            <a:r>
              <a:rPr lang="en"/>
              <a:t>This is followed by functions: The constructor Greeter, that initializes yourName variable, </a:t>
            </a:r>
            <a:endParaRPr/>
          </a:p>
          <a:p>
            <a:pPr marL="0" lvl="0" indent="0" rtl="0">
              <a:spcBef>
                <a:spcPts val="0"/>
              </a:spcBef>
              <a:spcAft>
                <a:spcPts val="0"/>
              </a:spcAft>
              <a:buNone/>
            </a:pPr>
            <a:r>
              <a:rPr lang="en"/>
              <a:t>Set function that sets the variable to a name supplied by the user’s message as a parameter.</a:t>
            </a:r>
            <a:endParaRPr/>
          </a:p>
          <a:p>
            <a:pPr marL="0" lvl="0" indent="0" rtl="0">
              <a:spcBef>
                <a:spcPts val="0"/>
              </a:spcBef>
              <a:spcAft>
                <a:spcPts val="0"/>
              </a:spcAft>
              <a:buNone/>
            </a:pPr>
            <a:r>
              <a:rPr lang="en"/>
              <a:t>And a hello function that retrieves the name for use by the invoking application.</a:t>
            </a:r>
            <a:endParaRPr/>
          </a:p>
        </p:txBody>
      </p:sp>
    </p:spTree>
    <p:extLst>
      <p:ext uri="{BB962C8B-B14F-4D97-AF65-F5344CB8AC3E}">
        <p14:creationId xmlns:p14="http://schemas.microsoft.com/office/powerpoint/2010/main" val="3486654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REMIX IDE: </a:t>
            </a:r>
            <a:r>
              <a:rPr lang="en" u="sng">
                <a:solidFill>
                  <a:schemeClr val="hlink"/>
                </a:solidFill>
                <a:hlinkClick r:id="rId3"/>
              </a:rPr>
              <a:t>remix.ethereum.org</a:t>
            </a:r>
            <a:endParaRPr/>
          </a:p>
          <a:p>
            <a:pPr marL="0" lvl="0" indent="0" rtl="0">
              <a:spcBef>
                <a:spcPts val="0"/>
              </a:spcBef>
              <a:spcAft>
                <a:spcPts val="0"/>
              </a:spcAft>
              <a:buNone/>
            </a:pPr>
            <a:r>
              <a:rPr lang="en"/>
              <a:t>Here we show a block diagram of the Remix IDE. It has a File explorer on the left panel, an editor for entering code in the upper middle, and a console output area at the bottom middle. On the right panel are commands for compile, run, create etc. And at the bottom right panel is the web interface area. With all these features Remix is indeed a one stop environment to develop, deploy and test a smart contract.</a:t>
            </a:r>
            <a:endParaRPr/>
          </a:p>
          <a:p>
            <a:pPr marL="0" lvl="0" indent="0" rtl="0">
              <a:spcBef>
                <a:spcPts val="0"/>
              </a:spcBef>
              <a:spcAft>
                <a:spcPts val="0"/>
              </a:spcAft>
              <a:buNone/>
            </a:pPr>
            <a:endParaRPr/>
          </a:p>
        </p:txBody>
      </p:sp>
    </p:spTree>
    <p:extLst>
      <p:ext uri="{BB962C8B-B14F-4D97-AF65-F5344CB8AC3E}">
        <p14:creationId xmlns:p14="http://schemas.microsoft.com/office/powerpoint/2010/main" val="161424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Need better graphics for all figures</a:t>
            </a:r>
          </a:p>
          <a:p>
            <a:pPr lvl="0" rtl="0">
              <a:spcBef>
                <a:spcPts val="0"/>
              </a:spcBef>
              <a:buNone/>
            </a:pPr>
            <a:r>
              <a:rPr lang="en" dirty="0"/>
              <a:t>Where is the innovation? Bitcoin is a live proof of a robust </a:t>
            </a:r>
          </a:p>
        </p:txBody>
      </p:sp>
    </p:spTree>
    <p:extLst>
      <p:ext uri="{BB962C8B-B14F-4D97-AF65-F5344CB8AC3E}">
        <p14:creationId xmlns:p14="http://schemas.microsoft.com/office/powerpoint/2010/main" val="124501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15368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https://github.com/fivedogit/solidity-baby-steps/tree/master/contracts/</a:t>
            </a:r>
            <a:endParaRPr/>
          </a:p>
          <a:p>
            <a:pPr marL="0" lvl="0" indent="0" rtl="0">
              <a:spcBef>
                <a:spcPts val="0"/>
              </a:spcBef>
              <a:spcAft>
                <a:spcPts val="0"/>
              </a:spcAft>
              <a:buNone/>
            </a:pPr>
            <a:r>
              <a:rPr lang="en" u="sng">
                <a:solidFill>
                  <a:schemeClr val="hlink"/>
                </a:solidFill>
                <a:hlinkClick r:id="rId4"/>
              </a:rPr>
              <a:t>https://remix.ethereum.org</a:t>
            </a:r>
            <a:endParaRPr/>
          </a:p>
          <a:p>
            <a:pPr marL="0" lvl="0" indent="0" rtl="0">
              <a:spcBef>
                <a:spcPts val="0"/>
              </a:spcBef>
              <a:spcAft>
                <a:spcPts val="0"/>
              </a:spcAft>
              <a:buNone/>
            </a:pPr>
            <a:endParaRPr/>
          </a:p>
        </p:txBody>
      </p:sp>
    </p:spTree>
    <p:extLst>
      <p:ext uri="{BB962C8B-B14F-4D97-AF65-F5344CB8AC3E}">
        <p14:creationId xmlns:p14="http://schemas.microsoft.com/office/powerpoint/2010/main" val="2171095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85539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43721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79367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Here we illustrate the idea of mapping with two examples.</a:t>
            </a:r>
            <a:endParaRPr/>
          </a:p>
          <a:p>
            <a:pPr marL="0" lvl="0" indent="0">
              <a:spcBef>
                <a:spcPts val="0"/>
              </a:spcBef>
              <a:spcAft>
                <a:spcPts val="0"/>
              </a:spcAft>
              <a:buNone/>
            </a:pPr>
            <a:r>
              <a:rPr lang="en"/>
              <a:t>We can use phone number to name mapping, that is a common utility function on our phone system.</a:t>
            </a:r>
            <a:endParaRPr/>
          </a:p>
          <a:p>
            <a:pPr marL="0" lvl="0" indent="0">
              <a:spcBef>
                <a:spcPts val="0"/>
              </a:spcBef>
              <a:spcAft>
                <a:spcPts val="0"/>
              </a:spcAft>
              <a:buNone/>
            </a:pPr>
            <a:r>
              <a:rPr lang="en"/>
              <a:t>As a second example, You can have “struct” of all the customer data, and can use mapping to map an account address to customer data as shown.</a:t>
            </a:r>
            <a:endParaRPr/>
          </a:p>
        </p:txBody>
      </p:sp>
    </p:spTree>
    <p:extLst>
      <p:ext uri="{BB962C8B-B14F-4D97-AF65-F5344CB8AC3E}">
        <p14:creationId xmlns:p14="http://schemas.microsoft.com/office/powerpoint/2010/main" val="2566028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69904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95626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Lets review this code in REmix IDE.</a:t>
            </a:r>
            <a:endParaRPr/>
          </a:p>
        </p:txBody>
      </p:sp>
    </p:spTree>
    <p:extLst>
      <p:ext uri="{BB962C8B-B14F-4D97-AF65-F5344CB8AC3E}">
        <p14:creationId xmlns:p14="http://schemas.microsoft.com/office/powerpoint/2010/main" val="2656936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5359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dirty="0" smtClean="0"/>
              <a:t>This software system that supports Bitcoin has been sustained</a:t>
            </a:r>
            <a:r>
              <a:rPr lang="en-US" baseline="0" dirty="0" smtClean="0"/>
              <a:t> completely by the crowd of developers, volunteers and miners.</a:t>
            </a:r>
            <a:endParaRPr dirty="0"/>
          </a:p>
        </p:txBody>
      </p:sp>
    </p:spTree>
    <p:extLst>
      <p:ext uri="{BB962C8B-B14F-4D97-AF65-F5344CB8AC3E}">
        <p14:creationId xmlns:p14="http://schemas.microsoft.com/office/powerpoint/2010/main" val="1646217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70448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53485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212249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51F32-8820-44E9-A491-70461F093FF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888103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89112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01157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969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extend the scenario to 10000 entities, robots and all, all over the planet, unknown to each other; decentralized; holding something to transact; how will you trust them; where will you record them? </a:t>
            </a:r>
            <a:endParaRPr lang="en-US" dirty="0"/>
          </a:p>
        </p:txBody>
      </p:sp>
      <p:sp>
        <p:nvSpPr>
          <p:cNvPr id="4" name="Slide Number Placeholder 3"/>
          <p:cNvSpPr>
            <a:spLocks noGrp="1"/>
          </p:cNvSpPr>
          <p:nvPr>
            <p:ph type="sldNum" sz="quarter" idx="10"/>
          </p:nvPr>
        </p:nvSpPr>
        <p:spPr/>
        <p:txBody>
          <a:bodyPr/>
          <a:lstStyle/>
          <a:p>
            <a:fld id="{EDA51F32-8820-44E9-A491-70461F093FF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6681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2065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4409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06531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34540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51F32-8820-44E9-A491-70461F093FF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03730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2EA16748-C2AD-4204-A746-9B42D64FE634}" type="datetime1">
              <a:rPr lang="en-US" smtClean="0">
                <a:solidFill>
                  <a:prstClr val="white"/>
                </a:solidFill>
              </a:rPr>
              <a:t>4/9/2018</a:t>
            </a:fld>
            <a:endParaRPr lang="en-US"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03507" y="6483132"/>
            <a:ext cx="388493" cy="448020"/>
          </a:xfrm>
          <a:prstGeom prst="rect">
            <a:avLst/>
          </a:prstGeom>
        </p:spPr>
      </p:pic>
    </p:spTree>
    <p:extLst>
      <p:ext uri="{BB962C8B-B14F-4D97-AF65-F5344CB8AC3E}">
        <p14:creationId xmlns:p14="http://schemas.microsoft.com/office/powerpoint/2010/main" val="9687412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62ABA-6FD4-4676-BD7D-D8BEA758F25A}" type="datetime1">
              <a:rPr lang="en-US" smtClean="0">
                <a:solidFill>
                  <a:prstClr val="white"/>
                </a:solidFill>
              </a:rPr>
              <a:t>4/9/2018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445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1ED48-1D93-41EA-8170-2620CA4B2F17}" type="datetime1">
              <a:rPr lang="en-US" smtClean="0">
                <a:solidFill>
                  <a:prstClr val="white"/>
                </a:solidFill>
              </a:rPr>
              <a:t>4/9/2018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340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A2776-D727-405D-BDE4-349155B02A6F}" type="datetime1">
              <a:rPr lang="en-US" smtClean="0">
                <a:solidFill>
                  <a:prstClr val="white"/>
                </a:solidFill>
              </a:rPr>
              <a:t>4/9/2018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7705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48876-473A-41BC-BF8D-635271E9B9CA}" type="datetime1">
              <a:rPr lang="en-US" smtClean="0">
                <a:solidFill>
                  <a:prstClr val="white"/>
                </a:solidFill>
              </a:rPr>
              <a:t>4/9/2018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74942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0A803-E15D-4CA4-B600-903DDFD241FC}" type="datetime1">
              <a:rPr lang="en-US" smtClean="0">
                <a:solidFill>
                  <a:prstClr val="white"/>
                </a:solidFill>
              </a:rPr>
              <a:t>4/9/2018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8606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19CB8-460F-4833-BCF1-289024FF8AFA}" type="datetime1">
              <a:rPr lang="en-US" smtClean="0">
                <a:solidFill>
                  <a:prstClr val="white"/>
                </a:solidFill>
              </a:rPr>
              <a:t>4/9/2018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4276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E60965-471C-401C-8B92-18CDE4635F54}" type="datetime1">
              <a:rPr lang="en-US" smtClean="0">
                <a:solidFill>
                  <a:prstClr val="white"/>
                </a:solidFill>
              </a:rPr>
              <a:t>4/9/2018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7028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3AFEB7-A92C-46D5-9CBA-7DB1E683ADB9}" type="datetime1">
              <a:rPr lang="en-US" smtClean="0">
                <a:solidFill>
                  <a:prstClr val="white"/>
                </a:solidFill>
              </a:rPr>
              <a:t>4/9/2018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73549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1" name="Shape 21"/>
          <p:cNvSpPr txBox="1">
            <a:spLocks noGrp="1"/>
          </p:cNvSpPr>
          <p:nvPr>
            <p:ph type="title"/>
          </p:nvPr>
        </p:nvSpPr>
        <p:spPr>
          <a:xfrm>
            <a:off x="629200" y="984967"/>
            <a:ext cx="10962800" cy="10236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629200" y="2558767"/>
            <a:ext cx="10962800" cy="361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364721" y="6260831"/>
            <a:ext cx="731600" cy="524800"/>
          </a:xfrm>
          <a:prstGeom prst="rect">
            <a:avLst/>
          </a:prstGeom>
        </p:spPr>
        <p:txBody>
          <a:bodyPr wrap="square" lIns="91425" tIns="91425" rIns="91425" bIns="91425" anchor="ctr" anchorCtr="0">
            <a:noAutofit/>
          </a:bodyPr>
          <a:lstStyle/>
          <a:p>
            <a:fld id="{00000000-1234-1234-1234-123412341234}" type="slidenum">
              <a:rPr lang="en" smtClean="0">
                <a:solidFill>
                  <a:prstClr val="white"/>
                </a:solidFill>
              </a:rPr>
              <a:pPr/>
              <a:t>‹#›</a:t>
            </a:fld>
            <a:endParaRPr lang="en">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07919" y="6429048"/>
            <a:ext cx="384081" cy="445047"/>
          </a:xfrm>
          <a:prstGeom prst="rect">
            <a:avLst/>
          </a:prstGeom>
        </p:spPr>
      </p:pic>
    </p:spTree>
    <p:extLst>
      <p:ext uri="{BB962C8B-B14F-4D97-AF65-F5344CB8AC3E}">
        <p14:creationId xmlns:p14="http://schemas.microsoft.com/office/powerpoint/2010/main" val="3400714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 3 level Bullet List">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566929" y="2185416"/>
            <a:ext cx="9678800" cy="3848000"/>
          </a:xfrm>
          <a:prstGeom prst="rect">
            <a:avLst/>
          </a:prstGeom>
          <a:noFill/>
          <a:ln>
            <a:noFill/>
          </a:ln>
        </p:spPr>
        <p:txBody>
          <a:bodyPr spcFirstLastPara="1" wrap="square" lIns="91425" tIns="91425" rIns="91425" bIns="91425" anchor="t" anchorCtr="0"/>
          <a:lstStyle>
            <a:lvl1pPr marL="609585" marR="0" lvl="0" indent="-304792" algn="l" rtl="0">
              <a:lnSpc>
                <a:spcPct val="100000"/>
              </a:lnSpc>
              <a:spcBef>
                <a:spcPts val="1000"/>
              </a:spcBef>
              <a:spcAft>
                <a:spcPts val="0"/>
              </a:spcAft>
              <a:buClr>
                <a:srgbClr val="005BBB"/>
              </a:buClr>
              <a:buSzPts val="1500"/>
              <a:buFont typeface="Arial"/>
              <a:buNone/>
              <a:defRPr sz="1700" b="1" i="0" u="none" strike="noStrike" cap="none">
                <a:solidFill>
                  <a:srgbClr val="005BBB"/>
                </a:solidFill>
                <a:latin typeface="Arial"/>
                <a:ea typeface="Arial"/>
                <a:cs typeface="Arial"/>
                <a:sym typeface="Arial"/>
              </a:defRPr>
            </a:lvl1pPr>
            <a:lvl2pPr marL="1219170" marR="0" lvl="1" indent="-431789" algn="l" rtl="0">
              <a:lnSpc>
                <a:spcPct val="100000"/>
              </a:lnSpc>
              <a:spcBef>
                <a:spcPts val="500"/>
              </a:spcBef>
              <a:spcAft>
                <a:spcPts val="0"/>
              </a:spcAft>
              <a:buClr>
                <a:srgbClr val="005BBB"/>
              </a:buClr>
              <a:buSzPts val="1500"/>
              <a:buFont typeface="Arial"/>
              <a:buChar char="•"/>
              <a:defRPr sz="2000" b="0" i="0" u="none" strike="noStrike" cap="none">
                <a:solidFill>
                  <a:schemeClr val="dk1"/>
                </a:solidFill>
                <a:latin typeface="Arial"/>
                <a:ea typeface="Arial"/>
                <a:cs typeface="Arial"/>
                <a:sym typeface="Arial"/>
              </a:defRPr>
            </a:lvl2pPr>
            <a:lvl3pPr marL="1828754" marR="0" lvl="2" indent="-431789" algn="l" rtl="0">
              <a:lnSpc>
                <a:spcPct val="100000"/>
              </a:lnSpc>
              <a:spcBef>
                <a:spcPts val="500"/>
              </a:spcBef>
              <a:spcAft>
                <a:spcPts val="0"/>
              </a:spcAft>
              <a:buClr>
                <a:srgbClr val="005BBB"/>
              </a:buClr>
              <a:buSzPts val="1500"/>
              <a:buFont typeface="Merriweather Sans"/>
              <a:buChar char="-"/>
              <a:defRPr sz="2000" b="0" i="0" u="none" strike="noStrike" cap="none">
                <a:solidFill>
                  <a:schemeClr val="dk1"/>
                </a:solidFill>
                <a:latin typeface="Arial"/>
                <a:ea typeface="Arial"/>
                <a:cs typeface="Arial"/>
                <a:sym typeface="Arial"/>
              </a:defRPr>
            </a:lvl3pPr>
            <a:lvl4pPr marL="2438339" marR="0" lvl="3" indent="-419090" algn="l" rtl="0">
              <a:lnSpc>
                <a:spcPct val="90000"/>
              </a:lnSpc>
              <a:spcBef>
                <a:spcPts val="500"/>
              </a:spcBef>
              <a:spcAft>
                <a:spcPts val="0"/>
              </a:spcAft>
              <a:buClr>
                <a:srgbClr val="005BBB"/>
              </a:buClr>
              <a:buSzPts val="1350"/>
              <a:buFont typeface="Arial"/>
              <a:buChar char="•"/>
              <a:defRPr sz="1800" b="0" i="0" u="none" strike="noStrike" cap="none">
                <a:solidFill>
                  <a:srgbClr val="666666"/>
                </a:solidFill>
                <a:latin typeface="Arial"/>
                <a:ea typeface="Arial"/>
                <a:cs typeface="Arial"/>
                <a:sym typeface="Arial"/>
              </a:defRPr>
            </a:lvl4pPr>
            <a:lvl5pPr marL="3047924" marR="0" lvl="4" indent="-419090" algn="l" rtl="0">
              <a:lnSpc>
                <a:spcPct val="90000"/>
              </a:lnSpc>
              <a:spcBef>
                <a:spcPts val="500"/>
              </a:spcBef>
              <a:spcAft>
                <a:spcPts val="0"/>
              </a:spcAft>
              <a:buClr>
                <a:srgbClr val="005BBB"/>
              </a:buClr>
              <a:buSzPts val="1350"/>
              <a:buFont typeface="Arial"/>
              <a:buChar char="•"/>
              <a:defRPr sz="1800" b="0" i="0" u="none" strike="noStrike" cap="none">
                <a:solidFill>
                  <a:srgbClr val="666666"/>
                </a:solidFill>
                <a:latin typeface="Arial"/>
                <a:ea typeface="Arial"/>
                <a:cs typeface="Arial"/>
                <a:sym typeface="Arial"/>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title"/>
          </p:nvPr>
        </p:nvSpPr>
        <p:spPr>
          <a:xfrm>
            <a:off x="566928" y="1316736"/>
            <a:ext cx="10515600" cy="8684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291262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70C6EB-DE81-417E-A25D-0D87DF1955CA}" type="datetime1">
              <a:rPr lang="en-US" smtClean="0">
                <a:solidFill>
                  <a:prstClr val="white"/>
                </a:solidFill>
              </a:rPr>
              <a:t>4/9/2018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07919" y="6489172"/>
            <a:ext cx="384081" cy="445047"/>
          </a:xfrm>
          <a:prstGeom prst="rect">
            <a:avLst/>
          </a:prstGeom>
        </p:spPr>
      </p:pic>
    </p:spTree>
    <p:extLst>
      <p:ext uri="{BB962C8B-B14F-4D97-AF65-F5344CB8AC3E}">
        <p14:creationId xmlns:p14="http://schemas.microsoft.com/office/powerpoint/2010/main" val="23182545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Slide">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1804553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bod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2"/>
              </a:buClr>
              <a:buSzPts val="1400"/>
              <a:buFont typeface="Arial"/>
              <a:buNone/>
              <a:defRPr sz="3000" b="0" i="0" u="none" strike="noStrike" cap="none">
                <a:solidFill>
                  <a:schemeClr val="dk2"/>
                </a:solidFill>
                <a:latin typeface="Arial"/>
                <a:ea typeface="Arial"/>
                <a:cs typeface="Arial"/>
                <a:sym typeface="Arial"/>
              </a:defRPr>
            </a:lvl1pPr>
            <a:lvl2pPr lvl="1" indent="0" rtl="0">
              <a:spcBef>
                <a:spcPts val="0"/>
              </a:spcBef>
              <a:buSzPts val="1400"/>
              <a:buNone/>
              <a:defRPr sz="2400"/>
            </a:lvl2pPr>
            <a:lvl3pPr lvl="2" indent="0" rtl="0">
              <a:spcBef>
                <a:spcPts val="0"/>
              </a:spcBef>
              <a:buSzPts val="1400"/>
              <a:buNone/>
              <a:defRPr sz="2400"/>
            </a:lvl3pPr>
            <a:lvl4pPr lvl="3" indent="0" rtl="0">
              <a:spcBef>
                <a:spcPts val="0"/>
              </a:spcBef>
              <a:buSzPts val="1400"/>
              <a:buNone/>
              <a:defRPr sz="2400"/>
            </a:lvl4pPr>
            <a:lvl5pPr lvl="4" indent="0" rtl="0">
              <a:spcBef>
                <a:spcPts val="0"/>
              </a:spcBef>
              <a:buSzPts val="1400"/>
              <a:buNone/>
              <a:defRPr sz="2400"/>
            </a:lvl5pPr>
            <a:lvl6pPr lvl="5" indent="0" rtl="0">
              <a:spcBef>
                <a:spcPts val="0"/>
              </a:spcBef>
              <a:buSzPts val="1400"/>
              <a:buNone/>
              <a:defRPr sz="2400"/>
            </a:lvl6pPr>
            <a:lvl7pPr lvl="6" indent="0" rtl="0">
              <a:spcBef>
                <a:spcPts val="0"/>
              </a:spcBef>
              <a:buSzPts val="1400"/>
              <a:buNone/>
              <a:defRPr sz="2400"/>
            </a:lvl7pPr>
            <a:lvl8pPr lvl="7" indent="0" rtl="0">
              <a:spcBef>
                <a:spcPts val="0"/>
              </a:spcBef>
              <a:buSzPts val="1400"/>
              <a:buNone/>
              <a:defRPr sz="2400"/>
            </a:lvl8pPr>
            <a:lvl9pPr lvl="8" indent="0" rtl="0">
              <a:spcBef>
                <a:spcPts val="0"/>
              </a:spcBef>
              <a:buSzPts val="1400"/>
              <a:buNone/>
              <a:defRPr sz="2400"/>
            </a:lvl9pPr>
          </a:lstStyle>
          <a:p>
            <a:endParaRPr/>
          </a:p>
        </p:txBody>
      </p:sp>
      <p:sp>
        <p:nvSpPr>
          <p:cNvPr id="79" name="Shape 79"/>
          <p:cNvSpPr txBox="1">
            <a:spLocks noGrp="1"/>
          </p:cNvSpPr>
          <p:nvPr>
            <p:ph type="body" idx="1"/>
          </p:nvPr>
        </p:nvSpPr>
        <p:spPr>
          <a:xfrm>
            <a:off x="629200" y="2558767"/>
            <a:ext cx="10962800" cy="3613600"/>
          </a:xfrm>
          <a:prstGeom prst="rect">
            <a:avLst/>
          </a:prstGeom>
          <a:noFill/>
          <a:ln>
            <a:noFill/>
          </a:ln>
        </p:spPr>
        <p:txBody>
          <a:bodyPr wrap="square" lIns="91425" tIns="91425" rIns="91425" bIns="91425" anchor="t" anchorCtr="0"/>
          <a:lstStyle>
            <a:lvl1pPr marL="228594" marR="0" lvl="0" indent="-101597" algn="l" rtl="0">
              <a:lnSpc>
                <a:spcPct val="100000"/>
              </a:lnSpc>
              <a:spcBef>
                <a:spcPts val="0"/>
              </a:spcBef>
              <a:buClr>
                <a:srgbClr val="005BBB"/>
              </a:buClr>
              <a:buSzPts val="1500"/>
              <a:buFont typeface="Arial"/>
              <a:buChar char="•"/>
              <a:defRPr sz="2000" b="0" i="0" u="none" strike="noStrike" cap="none">
                <a:solidFill>
                  <a:schemeClr val="dk1"/>
                </a:solidFill>
                <a:latin typeface="Arial"/>
                <a:ea typeface="Arial"/>
                <a:cs typeface="Arial"/>
                <a:sym typeface="Arial"/>
              </a:defRPr>
            </a:lvl1pPr>
            <a:lvl2pPr marL="685783" marR="0" lvl="1" indent="-101597" algn="l" rtl="0">
              <a:lnSpc>
                <a:spcPct val="100000"/>
              </a:lnSpc>
              <a:spcBef>
                <a:spcPts val="0"/>
              </a:spcBef>
              <a:buClr>
                <a:srgbClr val="005BBB"/>
              </a:buClr>
              <a:buSzPts val="1500"/>
              <a:buFont typeface="Arial"/>
              <a:buChar char="•"/>
              <a:defRPr sz="2000" b="0" i="0" u="none" strike="noStrike" cap="none">
                <a:solidFill>
                  <a:schemeClr val="dk1"/>
                </a:solidFill>
                <a:latin typeface="Arial"/>
                <a:ea typeface="Arial"/>
                <a:cs typeface="Arial"/>
                <a:sym typeface="Arial"/>
              </a:defRPr>
            </a:lvl2pPr>
            <a:lvl3pPr marL="1142971" marR="0" lvl="2" indent="-114297" algn="l" rtl="0">
              <a:lnSpc>
                <a:spcPct val="100000"/>
              </a:lnSpc>
              <a:spcBef>
                <a:spcPts val="0"/>
              </a:spcBef>
              <a:buClr>
                <a:srgbClr val="005BBB"/>
              </a:buClr>
              <a:buSzPts val="1350"/>
              <a:buFont typeface="Merriweather Sans"/>
              <a:buChar char="-"/>
              <a:defRPr sz="1800" b="0" i="0" u="none" strike="noStrike" cap="none">
                <a:solidFill>
                  <a:schemeClr val="dk1"/>
                </a:solidFill>
                <a:latin typeface="Arial"/>
                <a:ea typeface="Arial"/>
                <a:cs typeface="Arial"/>
                <a:sym typeface="Arial"/>
              </a:defRPr>
            </a:lvl3pPr>
            <a:lvl4pPr marL="1600160" marR="0" lvl="3" indent="-114297" algn="l" rtl="0">
              <a:lnSpc>
                <a:spcPct val="90000"/>
              </a:lnSpc>
              <a:spcBef>
                <a:spcPts val="0"/>
              </a:spcBef>
              <a:buClr>
                <a:srgbClr val="005BBB"/>
              </a:buClr>
              <a:buSzPts val="1350"/>
              <a:buFont typeface="Arial"/>
              <a:buChar char="•"/>
              <a:defRPr sz="1800" b="0" i="0" u="none" strike="noStrike" cap="none">
                <a:solidFill>
                  <a:schemeClr val="dk1"/>
                </a:solidFill>
                <a:latin typeface="Arial"/>
                <a:ea typeface="Arial"/>
                <a:cs typeface="Arial"/>
                <a:sym typeface="Arial"/>
              </a:defRPr>
            </a:lvl4pPr>
            <a:lvl5pPr marL="2057349" marR="0" lvl="4" indent="-114297" algn="l" rtl="0">
              <a:lnSpc>
                <a:spcPct val="90000"/>
              </a:lnSpc>
              <a:spcBef>
                <a:spcPts val="0"/>
              </a:spcBef>
              <a:buClr>
                <a:srgbClr val="005BBB"/>
              </a:buClr>
              <a:buSzPts val="1350"/>
              <a:buFont typeface="Arial"/>
              <a:buChar char="•"/>
              <a:defRPr sz="1800" b="0" i="0" u="none" strike="noStrike" cap="none">
                <a:solidFill>
                  <a:schemeClr val="dk1"/>
                </a:solidFill>
                <a:latin typeface="Arial"/>
                <a:ea typeface="Arial"/>
                <a:cs typeface="Arial"/>
                <a:sym typeface="Arial"/>
              </a:defRPr>
            </a:lvl5pPr>
            <a:lvl6pPr marL="2514537" marR="0" lvl="5"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80" name="Shape 80"/>
          <p:cNvSpPr txBox="1">
            <a:spLocks noGrp="1"/>
          </p:cNvSpPr>
          <p:nvPr>
            <p:ph type="sldNum" idx="12"/>
          </p:nvPr>
        </p:nvSpPr>
        <p:spPr>
          <a:xfrm>
            <a:off x="11364721" y="6260831"/>
            <a:ext cx="731600" cy="524800"/>
          </a:xfrm>
          <a:prstGeom prst="rect">
            <a:avLst/>
          </a:prstGeom>
          <a:noFill/>
          <a:ln>
            <a:noFill/>
          </a:ln>
        </p:spPr>
        <p:txBody>
          <a:bodyPr wrap="square" lIns="91425" tIns="91425" rIns="91425" bIns="91425" anchor="ctr" anchorCtr="0">
            <a:noAutofit/>
          </a:bodyPr>
          <a:lstStyle/>
          <a:p>
            <a:pPr>
              <a:buClr>
                <a:srgbClr val="000000"/>
              </a:buClr>
              <a:buFont typeface="Arial"/>
              <a:buNone/>
            </a:pPr>
            <a:endParaRPr lang="en" sz="1867" kern="0" dirty="0">
              <a:solidFill>
                <a:srgbClr val="000000"/>
              </a:solidFill>
              <a:cs typeface="Arial"/>
              <a:sym typeface="Arial"/>
            </a:endParaRPr>
          </a:p>
        </p:txBody>
      </p:sp>
      <p:sp>
        <p:nvSpPr>
          <p:cNvPr id="3" name="Content Placeholder 2"/>
          <p:cNvSpPr>
            <a:spLocks noGrp="1"/>
          </p:cNvSpPr>
          <p:nvPr>
            <p:ph sz="quarter" idx="13"/>
          </p:nvPr>
        </p:nvSpPr>
        <p:spPr>
          <a:xfrm>
            <a:off x="6927851" y="4885267"/>
            <a:ext cx="1219200" cy="121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33829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bod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2"/>
              </a:buClr>
              <a:buSzPts val="1400"/>
              <a:buFont typeface="Arial"/>
              <a:buNone/>
              <a:defRPr sz="3000" b="0" i="0" u="none" strike="noStrike" cap="none">
                <a:solidFill>
                  <a:schemeClr val="dk2"/>
                </a:solidFill>
                <a:latin typeface="Arial"/>
                <a:ea typeface="Arial"/>
                <a:cs typeface="Arial"/>
                <a:sym typeface="Arial"/>
              </a:defRPr>
            </a:lvl1pPr>
            <a:lvl2pPr lvl="1" indent="0" rtl="0">
              <a:spcBef>
                <a:spcPts val="0"/>
              </a:spcBef>
              <a:buSzPts val="1400"/>
              <a:buNone/>
              <a:defRPr sz="2400"/>
            </a:lvl2pPr>
            <a:lvl3pPr lvl="2" indent="0" rtl="0">
              <a:spcBef>
                <a:spcPts val="0"/>
              </a:spcBef>
              <a:buSzPts val="1400"/>
              <a:buNone/>
              <a:defRPr sz="2400"/>
            </a:lvl3pPr>
            <a:lvl4pPr lvl="3" indent="0" rtl="0">
              <a:spcBef>
                <a:spcPts val="0"/>
              </a:spcBef>
              <a:buSzPts val="1400"/>
              <a:buNone/>
              <a:defRPr sz="2400"/>
            </a:lvl4pPr>
            <a:lvl5pPr lvl="4" indent="0" rtl="0">
              <a:spcBef>
                <a:spcPts val="0"/>
              </a:spcBef>
              <a:buSzPts val="1400"/>
              <a:buNone/>
              <a:defRPr sz="2400"/>
            </a:lvl5pPr>
            <a:lvl6pPr lvl="5" indent="0" rtl="0">
              <a:spcBef>
                <a:spcPts val="0"/>
              </a:spcBef>
              <a:buSzPts val="1400"/>
              <a:buNone/>
              <a:defRPr sz="2400"/>
            </a:lvl6pPr>
            <a:lvl7pPr lvl="6" indent="0" rtl="0">
              <a:spcBef>
                <a:spcPts val="0"/>
              </a:spcBef>
              <a:buSzPts val="1400"/>
              <a:buNone/>
              <a:defRPr sz="2400"/>
            </a:lvl7pPr>
            <a:lvl8pPr lvl="7" indent="0" rtl="0">
              <a:spcBef>
                <a:spcPts val="0"/>
              </a:spcBef>
              <a:buSzPts val="1400"/>
              <a:buNone/>
              <a:defRPr sz="2400"/>
            </a:lvl8pPr>
            <a:lvl9pPr lvl="8" indent="0" rtl="0">
              <a:spcBef>
                <a:spcPts val="0"/>
              </a:spcBef>
              <a:buSzPts val="1400"/>
              <a:buNone/>
              <a:defRPr sz="2400"/>
            </a:lvl9pPr>
          </a:lstStyle>
          <a:p>
            <a:endParaRPr/>
          </a:p>
        </p:txBody>
      </p:sp>
      <p:sp>
        <p:nvSpPr>
          <p:cNvPr id="79" name="Shape 79"/>
          <p:cNvSpPr txBox="1">
            <a:spLocks noGrp="1"/>
          </p:cNvSpPr>
          <p:nvPr>
            <p:ph type="body" idx="1"/>
          </p:nvPr>
        </p:nvSpPr>
        <p:spPr>
          <a:xfrm>
            <a:off x="629200" y="2558767"/>
            <a:ext cx="10962800" cy="3613600"/>
          </a:xfrm>
          <a:prstGeom prst="rect">
            <a:avLst/>
          </a:prstGeom>
          <a:noFill/>
          <a:ln>
            <a:noFill/>
          </a:ln>
        </p:spPr>
        <p:txBody>
          <a:bodyPr wrap="square" lIns="91425" tIns="91425" rIns="91425" bIns="91425" anchor="t" anchorCtr="0"/>
          <a:lstStyle>
            <a:lvl1pPr marL="228594" marR="0" lvl="0" indent="-101597" algn="l" rtl="0">
              <a:lnSpc>
                <a:spcPct val="100000"/>
              </a:lnSpc>
              <a:spcBef>
                <a:spcPts val="0"/>
              </a:spcBef>
              <a:buClr>
                <a:srgbClr val="005BBB"/>
              </a:buClr>
              <a:buSzPts val="1500"/>
              <a:buFont typeface="Arial"/>
              <a:buChar char="•"/>
              <a:defRPr sz="2000" b="0" i="0" u="none" strike="noStrike" cap="none">
                <a:solidFill>
                  <a:schemeClr val="dk1"/>
                </a:solidFill>
                <a:latin typeface="Arial"/>
                <a:ea typeface="Arial"/>
                <a:cs typeface="Arial"/>
                <a:sym typeface="Arial"/>
              </a:defRPr>
            </a:lvl1pPr>
            <a:lvl2pPr marL="685783" marR="0" lvl="1" indent="-101597" algn="l" rtl="0">
              <a:lnSpc>
                <a:spcPct val="100000"/>
              </a:lnSpc>
              <a:spcBef>
                <a:spcPts val="0"/>
              </a:spcBef>
              <a:buClr>
                <a:srgbClr val="005BBB"/>
              </a:buClr>
              <a:buSzPts val="1500"/>
              <a:buFont typeface="Arial"/>
              <a:buChar char="•"/>
              <a:defRPr sz="2000" b="0" i="0" u="none" strike="noStrike" cap="none">
                <a:solidFill>
                  <a:schemeClr val="dk1"/>
                </a:solidFill>
                <a:latin typeface="Arial"/>
                <a:ea typeface="Arial"/>
                <a:cs typeface="Arial"/>
                <a:sym typeface="Arial"/>
              </a:defRPr>
            </a:lvl2pPr>
            <a:lvl3pPr marL="1142971" marR="0" lvl="2" indent="-114297" algn="l" rtl="0">
              <a:lnSpc>
                <a:spcPct val="100000"/>
              </a:lnSpc>
              <a:spcBef>
                <a:spcPts val="0"/>
              </a:spcBef>
              <a:buClr>
                <a:srgbClr val="005BBB"/>
              </a:buClr>
              <a:buSzPts val="1350"/>
              <a:buFont typeface="Merriweather Sans"/>
              <a:buChar char="-"/>
              <a:defRPr sz="1800" b="0" i="0" u="none" strike="noStrike" cap="none">
                <a:solidFill>
                  <a:schemeClr val="dk1"/>
                </a:solidFill>
                <a:latin typeface="Arial"/>
                <a:ea typeface="Arial"/>
                <a:cs typeface="Arial"/>
                <a:sym typeface="Arial"/>
              </a:defRPr>
            </a:lvl3pPr>
            <a:lvl4pPr marL="1600160" marR="0" lvl="3" indent="-114297" algn="l" rtl="0">
              <a:lnSpc>
                <a:spcPct val="90000"/>
              </a:lnSpc>
              <a:spcBef>
                <a:spcPts val="0"/>
              </a:spcBef>
              <a:buClr>
                <a:srgbClr val="005BBB"/>
              </a:buClr>
              <a:buSzPts val="1350"/>
              <a:buFont typeface="Arial"/>
              <a:buChar char="•"/>
              <a:defRPr sz="1800" b="0" i="0" u="none" strike="noStrike" cap="none">
                <a:solidFill>
                  <a:schemeClr val="dk1"/>
                </a:solidFill>
                <a:latin typeface="Arial"/>
                <a:ea typeface="Arial"/>
                <a:cs typeface="Arial"/>
                <a:sym typeface="Arial"/>
              </a:defRPr>
            </a:lvl4pPr>
            <a:lvl5pPr marL="2057349" marR="0" lvl="4" indent="-114297" algn="l" rtl="0">
              <a:lnSpc>
                <a:spcPct val="90000"/>
              </a:lnSpc>
              <a:spcBef>
                <a:spcPts val="0"/>
              </a:spcBef>
              <a:buClr>
                <a:srgbClr val="005BBB"/>
              </a:buClr>
              <a:buSzPts val="1350"/>
              <a:buFont typeface="Arial"/>
              <a:buChar char="•"/>
              <a:defRPr sz="1800" b="0" i="0" u="none" strike="noStrike" cap="none">
                <a:solidFill>
                  <a:schemeClr val="dk1"/>
                </a:solidFill>
                <a:latin typeface="Arial"/>
                <a:ea typeface="Arial"/>
                <a:cs typeface="Arial"/>
                <a:sym typeface="Arial"/>
              </a:defRPr>
            </a:lvl5pPr>
            <a:lvl6pPr marL="2514537" marR="0" lvl="5"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80" name="Shape 80"/>
          <p:cNvSpPr txBox="1">
            <a:spLocks noGrp="1"/>
          </p:cNvSpPr>
          <p:nvPr>
            <p:ph type="sldNum" idx="12"/>
          </p:nvPr>
        </p:nvSpPr>
        <p:spPr>
          <a:xfrm>
            <a:off x="11364721" y="6260831"/>
            <a:ext cx="731600" cy="524800"/>
          </a:xfrm>
          <a:prstGeom prst="rect">
            <a:avLst/>
          </a:prstGeom>
          <a:noFill/>
          <a:ln>
            <a:noFill/>
          </a:ln>
        </p:spPr>
        <p:txBody>
          <a:bodyPr wrap="square" lIns="91425" tIns="91425" rIns="91425" bIns="91425" anchor="ctr" anchorCtr="0">
            <a:noAutofit/>
          </a:bodyPr>
          <a:lstStyle/>
          <a:p>
            <a:pPr>
              <a:buClr>
                <a:srgbClr val="000000"/>
              </a:buClr>
              <a:buFont typeface="Arial"/>
              <a:buNone/>
            </a:pPr>
            <a:endParaRPr lang="en" sz="1867" kern="0" dirty="0">
              <a:solidFill>
                <a:srgbClr val="000000"/>
              </a:solidFill>
              <a:cs typeface="Arial"/>
              <a:sym typeface="Arial"/>
            </a:endParaRPr>
          </a:p>
        </p:txBody>
      </p:sp>
      <p:sp>
        <p:nvSpPr>
          <p:cNvPr id="3" name="Content Placeholder 2"/>
          <p:cNvSpPr>
            <a:spLocks noGrp="1"/>
          </p:cNvSpPr>
          <p:nvPr>
            <p:ph sz="quarter" idx="13"/>
          </p:nvPr>
        </p:nvSpPr>
        <p:spPr>
          <a:xfrm>
            <a:off x="6927851" y="4885267"/>
            <a:ext cx="1219200" cy="121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07919" y="6489172"/>
            <a:ext cx="384081" cy="445047"/>
          </a:xfrm>
          <a:prstGeom prst="rect">
            <a:avLst/>
          </a:prstGeom>
        </p:spPr>
      </p:pic>
    </p:spTree>
    <p:extLst>
      <p:ext uri="{BB962C8B-B14F-4D97-AF65-F5344CB8AC3E}">
        <p14:creationId xmlns:p14="http://schemas.microsoft.com/office/powerpoint/2010/main" val="7526445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bod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2"/>
              </a:buClr>
              <a:buSzPts val="1400"/>
              <a:buFont typeface="Arial"/>
              <a:buNone/>
              <a:defRPr sz="3000" b="0" i="0" u="none" strike="noStrike" cap="none">
                <a:solidFill>
                  <a:schemeClr val="dk2"/>
                </a:solidFill>
                <a:latin typeface="Arial"/>
                <a:ea typeface="Arial"/>
                <a:cs typeface="Arial"/>
                <a:sym typeface="Arial"/>
              </a:defRPr>
            </a:lvl1pPr>
            <a:lvl2pPr lvl="1" indent="0" rtl="0">
              <a:spcBef>
                <a:spcPts val="0"/>
              </a:spcBef>
              <a:buSzPts val="1400"/>
              <a:buNone/>
              <a:defRPr sz="2400"/>
            </a:lvl2pPr>
            <a:lvl3pPr lvl="2" indent="0" rtl="0">
              <a:spcBef>
                <a:spcPts val="0"/>
              </a:spcBef>
              <a:buSzPts val="1400"/>
              <a:buNone/>
              <a:defRPr sz="2400"/>
            </a:lvl3pPr>
            <a:lvl4pPr lvl="3" indent="0" rtl="0">
              <a:spcBef>
                <a:spcPts val="0"/>
              </a:spcBef>
              <a:buSzPts val="1400"/>
              <a:buNone/>
              <a:defRPr sz="2400"/>
            </a:lvl4pPr>
            <a:lvl5pPr lvl="4" indent="0" rtl="0">
              <a:spcBef>
                <a:spcPts val="0"/>
              </a:spcBef>
              <a:buSzPts val="1400"/>
              <a:buNone/>
              <a:defRPr sz="2400"/>
            </a:lvl5pPr>
            <a:lvl6pPr lvl="5" indent="0" rtl="0">
              <a:spcBef>
                <a:spcPts val="0"/>
              </a:spcBef>
              <a:buSzPts val="1400"/>
              <a:buNone/>
              <a:defRPr sz="2400"/>
            </a:lvl6pPr>
            <a:lvl7pPr lvl="6" indent="0" rtl="0">
              <a:spcBef>
                <a:spcPts val="0"/>
              </a:spcBef>
              <a:buSzPts val="1400"/>
              <a:buNone/>
              <a:defRPr sz="2400"/>
            </a:lvl7pPr>
            <a:lvl8pPr lvl="7" indent="0" rtl="0">
              <a:spcBef>
                <a:spcPts val="0"/>
              </a:spcBef>
              <a:buSzPts val="1400"/>
              <a:buNone/>
              <a:defRPr sz="2400"/>
            </a:lvl8pPr>
            <a:lvl9pPr lvl="8" indent="0" rtl="0">
              <a:spcBef>
                <a:spcPts val="0"/>
              </a:spcBef>
              <a:buSzPts val="1400"/>
              <a:buNone/>
              <a:defRPr sz="2400"/>
            </a:lvl9pPr>
          </a:lstStyle>
          <a:p>
            <a:endParaRPr/>
          </a:p>
        </p:txBody>
      </p:sp>
      <p:sp>
        <p:nvSpPr>
          <p:cNvPr id="79" name="Shape 79"/>
          <p:cNvSpPr txBox="1">
            <a:spLocks noGrp="1"/>
          </p:cNvSpPr>
          <p:nvPr>
            <p:ph type="body" idx="1"/>
          </p:nvPr>
        </p:nvSpPr>
        <p:spPr>
          <a:xfrm>
            <a:off x="629200" y="2558767"/>
            <a:ext cx="10962800" cy="3613600"/>
          </a:xfrm>
          <a:prstGeom prst="rect">
            <a:avLst/>
          </a:prstGeom>
          <a:noFill/>
          <a:ln>
            <a:noFill/>
          </a:ln>
        </p:spPr>
        <p:txBody>
          <a:bodyPr wrap="square" lIns="91425" tIns="91425" rIns="91425" bIns="91425" anchor="t" anchorCtr="0"/>
          <a:lstStyle>
            <a:lvl1pPr marL="228594" marR="0" lvl="0" indent="-101597" algn="l" rtl="0">
              <a:lnSpc>
                <a:spcPct val="100000"/>
              </a:lnSpc>
              <a:spcBef>
                <a:spcPts val="0"/>
              </a:spcBef>
              <a:buClr>
                <a:srgbClr val="005BBB"/>
              </a:buClr>
              <a:buSzPts val="1500"/>
              <a:buFont typeface="Arial"/>
              <a:buChar char="•"/>
              <a:defRPr sz="2000" b="0" i="0" u="none" strike="noStrike" cap="none">
                <a:solidFill>
                  <a:schemeClr val="dk1"/>
                </a:solidFill>
                <a:latin typeface="Arial"/>
                <a:ea typeface="Arial"/>
                <a:cs typeface="Arial"/>
                <a:sym typeface="Arial"/>
              </a:defRPr>
            </a:lvl1pPr>
            <a:lvl2pPr marL="685783" marR="0" lvl="1" indent="-101597" algn="l" rtl="0">
              <a:lnSpc>
                <a:spcPct val="100000"/>
              </a:lnSpc>
              <a:spcBef>
                <a:spcPts val="0"/>
              </a:spcBef>
              <a:buClr>
                <a:srgbClr val="005BBB"/>
              </a:buClr>
              <a:buSzPts val="1500"/>
              <a:buFont typeface="Arial"/>
              <a:buChar char="•"/>
              <a:defRPr sz="2000" b="0" i="0" u="none" strike="noStrike" cap="none">
                <a:solidFill>
                  <a:schemeClr val="dk1"/>
                </a:solidFill>
                <a:latin typeface="Arial"/>
                <a:ea typeface="Arial"/>
                <a:cs typeface="Arial"/>
                <a:sym typeface="Arial"/>
              </a:defRPr>
            </a:lvl2pPr>
            <a:lvl3pPr marL="1142971" marR="0" lvl="2" indent="-114297" algn="l" rtl="0">
              <a:lnSpc>
                <a:spcPct val="100000"/>
              </a:lnSpc>
              <a:spcBef>
                <a:spcPts val="0"/>
              </a:spcBef>
              <a:buClr>
                <a:srgbClr val="005BBB"/>
              </a:buClr>
              <a:buSzPts val="1350"/>
              <a:buFont typeface="Merriweather Sans"/>
              <a:buChar char="-"/>
              <a:defRPr sz="1800" b="0" i="0" u="none" strike="noStrike" cap="none">
                <a:solidFill>
                  <a:schemeClr val="dk1"/>
                </a:solidFill>
                <a:latin typeface="Arial"/>
                <a:ea typeface="Arial"/>
                <a:cs typeface="Arial"/>
                <a:sym typeface="Arial"/>
              </a:defRPr>
            </a:lvl3pPr>
            <a:lvl4pPr marL="1600160" marR="0" lvl="3" indent="-114297" algn="l" rtl="0">
              <a:lnSpc>
                <a:spcPct val="90000"/>
              </a:lnSpc>
              <a:spcBef>
                <a:spcPts val="0"/>
              </a:spcBef>
              <a:buClr>
                <a:srgbClr val="005BBB"/>
              </a:buClr>
              <a:buSzPts val="1350"/>
              <a:buFont typeface="Arial"/>
              <a:buChar char="•"/>
              <a:defRPr sz="1800" b="0" i="0" u="none" strike="noStrike" cap="none">
                <a:solidFill>
                  <a:schemeClr val="dk1"/>
                </a:solidFill>
                <a:latin typeface="Arial"/>
                <a:ea typeface="Arial"/>
                <a:cs typeface="Arial"/>
                <a:sym typeface="Arial"/>
              </a:defRPr>
            </a:lvl4pPr>
            <a:lvl5pPr marL="2057349" marR="0" lvl="4" indent="-114297" algn="l" rtl="0">
              <a:lnSpc>
                <a:spcPct val="90000"/>
              </a:lnSpc>
              <a:spcBef>
                <a:spcPts val="0"/>
              </a:spcBef>
              <a:buClr>
                <a:srgbClr val="005BBB"/>
              </a:buClr>
              <a:buSzPts val="1350"/>
              <a:buFont typeface="Arial"/>
              <a:buChar char="•"/>
              <a:defRPr sz="1800" b="0" i="0" u="none" strike="noStrike" cap="none">
                <a:solidFill>
                  <a:schemeClr val="dk1"/>
                </a:solidFill>
                <a:latin typeface="Arial"/>
                <a:ea typeface="Arial"/>
                <a:cs typeface="Arial"/>
                <a:sym typeface="Arial"/>
              </a:defRPr>
            </a:lvl5pPr>
            <a:lvl6pPr marL="2514537" marR="0" lvl="5"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0"/>
              </a:spcBef>
              <a:buClr>
                <a:schemeClr val="dk1"/>
              </a:buClr>
              <a:buSzPts val="135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80" name="Shape 80"/>
          <p:cNvSpPr txBox="1">
            <a:spLocks noGrp="1"/>
          </p:cNvSpPr>
          <p:nvPr>
            <p:ph type="sldNum" idx="12"/>
          </p:nvPr>
        </p:nvSpPr>
        <p:spPr>
          <a:xfrm>
            <a:off x="11364721" y="6260831"/>
            <a:ext cx="731600" cy="524800"/>
          </a:xfrm>
          <a:prstGeom prst="rect">
            <a:avLst/>
          </a:prstGeom>
          <a:noFill/>
          <a:ln>
            <a:noFill/>
          </a:ln>
        </p:spPr>
        <p:txBody>
          <a:bodyPr wrap="square" lIns="91425" tIns="91425" rIns="91425" bIns="91425" anchor="ctr" anchorCtr="0">
            <a:noAutofit/>
          </a:bodyPr>
          <a:lstStyle/>
          <a:p>
            <a:pPr>
              <a:buClr>
                <a:srgbClr val="000000"/>
              </a:buClr>
              <a:buFont typeface="Arial"/>
              <a:buNone/>
            </a:pPr>
            <a:endParaRPr lang="en" sz="1867" kern="0" dirty="0">
              <a:solidFill>
                <a:srgbClr val="000000"/>
              </a:solidFill>
              <a:cs typeface="Arial"/>
              <a:sym typeface="Arial"/>
            </a:endParaRPr>
          </a:p>
        </p:txBody>
      </p:sp>
      <p:sp>
        <p:nvSpPr>
          <p:cNvPr id="3" name="Content Placeholder 2"/>
          <p:cNvSpPr>
            <a:spLocks noGrp="1"/>
          </p:cNvSpPr>
          <p:nvPr>
            <p:ph sz="quarter" idx="13"/>
          </p:nvPr>
        </p:nvSpPr>
        <p:spPr>
          <a:xfrm>
            <a:off x="6927851" y="4885267"/>
            <a:ext cx="1219200" cy="121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07919" y="6489172"/>
            <a:ext cx="384081" cy="445047"/>
          </a:xfrm>
          <a:prstGeom prst="rect">
            <a:avLst/>
          </a:prstGeom>
        </p:spPr>
      </p:pic>
    </p:spTree>
    <p:extLst>
      <p:ext uri="{BB962C8B-B14F-4D97-AF65-F5344CB8AC3E}">
        <p14:creationId xmlns:p14="http://schemas.microsoft.com/office/powerpoint/2010/main" val="32650808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01EDE4-ECA6-482E-8B93-4A6B876B3C5A}" type="datetime1">
              <a:rPr lang="en-US" smtClean="0">
                <a:solidFill>
                  <a:prstClr val="white"/>
                </a:solidFill>
              </a:rPr>
              <a:t>4/9/2018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04744" y="6412953"/>
            <a:ext cx="384081" cy="445047"/>
          </a:xfrm>
          <a:prstGeom prst="rect">
            <a:avLst/>
          </a:prstGeom>
        </p:spPr>
      </p:pic>
    </p:spTree>
    <p:extLst>
      <p:ext uri="{BB962C8B-B14F-4D97-AF65-F5344CB8AC3E}">
        <p14:creationId xmlns:p14="http://schemas.microsoft.com/office/powerpoint/2010/main" val="2833500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BE0539-29DF-4EB8-B6B9-68F5055B3811}" type="datetime1">
              <a:rPr lang="en-US" smtClean="0">
                <a:solidFill>
                  <a:prstClr val="white"/>
                </a:solidFill>
              </a:rPr>
              <a:t>4/9/2018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615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000C69-3C75-4CF7-865F-91568F73D11D}" type="datetime1">
              <a:rPr lang="en-US" smtClean="0">
                <a:solidFill>
                  <a:prstClr val="white"/>
                </a:solidFill>
              </a:rPr>
              <a:t>4/9/2018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5345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5D8374-F2BC-4404-BC3C-95B1922A2E6A}" type="datetime1">
              <a:rPr lang="en-US" smtClean="0">
                <a:solidFill>
                  <a:prstClr val="white"/>
                </a:solidFill>
              </a:rPr>
              <a:t>4/9/2018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04744" y="6412953"/>
            <a:ext cx="384081" cy="445047"/>
          </a:xfrm>
          <a:prstGeom prst="rect">
            <a:avLst/>
          </a:prstGeom>
        </p:spPr>
      </p:pic>
    </p:spTree>
    <p:extLst>
      <p:ext uri="{BB962C8B-B14F-4D97-AF65-F5344CB8AC3E}">
        <p14:creationId xmlns:p14="http://schemas.microsoft.com/office/powerpoint/2010/main" val="10240988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450E7DB-E613-499C-8893-8B6154D54FF9}" type="datetime1">
              <a:rPr lang="en-US" smtClean="0">
                <a:solidFill>
                  <a:prstClr val="white"/>
                </a:solidFill>
              </a:rPr>
              <a:t>4/9/2018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04744" y="6480028"/>
            <a:ext cx="384081" cy="445047"/>
          </a:xfrm>
          <a:prstGeom prst="rect">
            <a:avLst/>
          </a:prstGeom>
        </p:spPr>
      </p:pic>
    </p:spTree>
    <p:extLst>
      <p:ext uri="{BB962C8B-B14F-4D97-AF65-F5344CB8AC3E}">
        <p14:creationId xmlns:p14="http://schemas.microsoft.com/office/powerpoint/2010/main" val="347565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952E4-8201-4D9B-AF89-DF3D1D412B83}" type="datetime1">
              <a:rPr lang="en-US" smtClean="0">
                <a:solidFill>
                  <a:prstClr val="white"/>
                </a:solidFill>
              </a:rPr>
              <a:t>4/9/2018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1023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85F52-8358-4F84-B494-BC41D3C99FCF}" type="datetime1">
              <a:rPr lang="en-US" smtClean="0">
                <a:solidFill>
                  <a:prstClr val="white"/>
                </a:solidFill>
              </a:rPr>
              <a:t>4/9/2018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8817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97A003B4-0C27-41FE-87E3-292BBA591DE6}" type="datetime1">
              <a:rPr lang="en-US" smtClean="0">
                <a:solidFill>
                  <a:prstClr val="white"/>
                </a:solidFill>
              </a:rPr>
              <a:t>4/9/2018</a:t>
            </a:fld>
            <a:endParaRPr lang="en-US" dirty="0">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60279351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6" r:id="rId19"/>
    <p:sldLayoutId id="2147483697" r:id="rId20"/>
    <p:sldLayoutId id="2147483698" r:id="rId21"/>
    <p:sldLayoutId id="2147483699" r:id="rId22"/>
    <p:sldLayoutId id="2147483700" r:id="rId23"/>
  </p:sldLayoutIdLst>
  <p:hf sldNum="0" hdr="0" ft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ina@buffalo.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cse.buffalo.edu/faculty/bin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olidity.readthedocs.io/en/develop/types.html#address"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http://www.bitcoin.org/" TargetMode="External"/><Relationship Id="rId7" Type="http://schemas.openxmlformats.org/officeDocument/2006/relationships/hyperlink" Target="http://truffleframework.com/docs/"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hyperlink" Target="https://www.hyperledger.org/" TargetMode="External"/><Relationship Id="rId5" Type="http://schemas.openxmlformats.org/officeDocument/2006/relationships/hyperlink" Target="https://solidity.readthedocs.io/en/develop/introduction-to-smart-contracts.html" TargetMode="External"/><Relationship Id="rId4" Type="http://schemas.openxmlformats.org/officeDocument/2006/relationships/hyperlink" Target="https://www.ethereum.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5689" y="400937"/>
            <a:ext cx="7197726" cy="1961188"/>
          </a:xfrm>
        </p:spPr>
        <p:txBody>
          <a:bodyPr/>
          <a:lstStyle/>
          <a:p>
            <a:r>
              <a:rPr lang="en-US" dirty="0" smtClean="0"/>
              <a:t>Problem solving using Blockchain</a:t>
            </a:r>
            <a:endParaRPr lang="en-US" dirty="0"/>
          </a:p>
        </p:txBody>
      </p:sp>
      <p:sp>
        <p:nvSpPr>
          <p:cNvPr id="3" name="Subtitle 2"/>
          <p:cNvSpPr>
            <a:spLocks noGrp="1"/>
          </p:cNvSpPr>
          <p:nvPr>
            <p:ph type="subTitle" idx="1"/>
          </p:nvPr>
        </p:nvSpPr>
        <p:spPr>
          <a:xfrm>
            <a:off x="4355689" y="2998750"/>
            <a:ext cx="7197726" cy="2235200"/>
          </a:xfrm>
        </p:spPr>
        <p:txBody>
          <a:bodyPr>
            <a:noAutofit/>
          </a:bodyPr>
          <a:lstStyle/>
          <a:p>
            <a:r>
              <a:rPr lang="en-US" sz="2000" dirty="0" smtClean="0"/>
              <a:t>B. Ramamurthy</a:t>
            </a:r>
          </a:p>
          <a:p>
            <a:r>
              <a:rPr lang="en-US" sz="2000" dirty="0" smtClean="0"/>
              <a:t>©2018, all rights reserved</a:t>
            </a:r>
          </a:p>
          <a:p>
            <a:r>
              <a:rPr lang="en-US" sz="2000" dirty="0" smtClean="0">
                <a:hlinkClick r:id="rId3"/>
              </a:rPr>
              <a:t>bina@buffalo.edu</a:t>
            </a:r>
            <a:endParaRPr lang="en-US" sz="2000" dirty="0" smtClean="0"/>
          </a:p>
          <a:p>
            <a:r>
              <a:rPr lang="en-US" sz="2000" dirty="0" smtClean="0">
                <a:hlinkClick r:id="rId4"/>
              </a:rPr>
              <a:t>http://ww.cse.buffalo.edu/faculty/bina</a:t>
            </a:r>
            <a:endParaRPr lang="en-US" sz="2000" dirty="0" smtClean="0"/>
          </a:p>
          <a:p>
            <a:r>
              <a:rPr lang="en-US" sz="2000" dirty="0" smtClean="0"/>
              <a:t>Research Associate Professor</a:t>
            </a:r>
          </a:p>
          <a:p>
            <a:r>
              <a:rPr lang="en-US" sz="2000" dirty="0" smtClean="0"/>
              <a:t>Computer Science and Engineering</a:t>
            </a:r>
          </a:p>
          <a:p>
            <a:r>
              <a:rPr lang="en-US" sz="2000" dirty="0" smtClean="0"/>
              <a:t>Director, Blockchain </a:t>
            </a:r>
            <a:r>
              <a:rPr lang="en-US" sz="2000" dirty="0" err="1" smtClean="0"/>
              <a:t>THinklab</a:t>
            </a:r>
            <a:r>
              <a:rPr lang="en-US" sz="2000" dirty="0" smtClean="0"/>
              <a:t> </a:t>
            </a:r>
          </a:p>
          <a:p>
            <a:r>
              <a:rPr lang="en-US" sz="2000" dirty="0" smtClean="0"/>
              <a:t>University at Buffalo</a:t>
            </a:r>
          </a:p>
          <a:p>
            <a:r>
              <a:rPr lang="en-US" sz="2000" dirty="0" smtClean="0"/>
              <a:t>April </a:t>
            </a:r>
            <a:r>
              <a:rPr lang="en-US" sz="2000" dirty="0" smtClean="0"/>
              <a:t>12, </a:t>
            </a:r>
            <a:r>
              <a:rPr lang="en-US" sz="2000" dirty="0" smtClean="0"/>
              <a:t>2018</a:t>
            </a:r>
          </a:p>
          <a:p>
            <a:endParaRPr lang="en-US" sz="2800" dirty="0"/>
          </a:p>
        </p:txBody>
      </p:sp>
    </p:spTree>
    <p:extLst>
      <p:ext uri="{BB962C8B-B14F-4D97-AF65-F5344CB8AC3E}">
        <p14:creationId xmlns:p14="http://schemas.microsoft.com/office/powerpoint/2010/main" val="651760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609601" y="333306"/>
            <a:ext cx="10962800" cy="1023600"/>
          </a:xfrm>
          <a:prstGeom prst="rect">
            <a:avLst/>
          </a:prstGeom>
        </p:spPr>
        <p:txBody>
          <a:bodyPr vert="horz" wrap="square" lIns="121900" tIns="121900" rIns="121900" bIns="121900" rtlCol="0" anchor="b" anchorCtr="0">
            <a:noAutofit/>
          </a:bodyPr>
          <a:lstStyle/>
          <a:p>
            <a:r>
              <a:rPr lang="en" dirty="0" smtClean="0"/>
              <a:t>Blockchain: The DISINTERMEDIATION - 2</a:t>
            </a:r>
            <a:endParaRPr lang="en" dirty="0"/>
          </a:p>
        </p:txBody>
      </p:sp>
      <p:sp>
        <p:nvSpPr>
          <p:cNvPr id="238" name="Shape 238"/>
          <p:cNvSpPr txBox="1">
            <a:spLocks noGrp="1"/>
          </p:cNvSpPr>
          <p:nvPr>
            <p:ph type="body" idx="1"/>
          </p:nvPr>
        </p:nvSpPr>
        <p:spPr>
          <a:xfrm>
            <a:off x="508001" y="1472432"/>
            <a:ext cx="11467121" cy="5016858"/>
          </a:xfrm>
          <a:prstGeom prst="rect">
            <a:avLst/>
          </a:prstGeom>
        </p:spPr>
        <p:txBody>
          <a:bodyPr vert="horz" wrap="square" lIns="121900" tIns="121900" rIns="121900" bIns="121900" rtlCol="0" anchor="t" anchorCtr="0">
            <a:noAutofit/>
          </a:bodyPr>
          <a:lstStyle/>
          <a:p>
            <a:pPr>
              <a:lnSpc>
                <a:spcPct val="150000"/>
              </a:lnSpc>
              <a:buNone/>
            </a:pPr>
            <a:r>
              <a:rPr lang="en" sz="2400" dirty="0">
                <a:latin typeface="Calibri" panose="020F0502020204030204" pitchFamily="34" charset="0"/>
              </a:rPr>
              <a:t>The Blockchain infrastructure supports methods to:</a:t>
            </a:r>
          </a:p>
          <a:p>
            <a:pPr>
              <a:lnSpc>
                <a:spcPct val="150000"/>
              </a:lnSpc>
              <a:buNone/>
            </a:pPr>
            <a:r>
              <a:rPr lang="en" sz="2400" dirty="0">
                <a:latin typeface="Calibri" panose="020F0502020204030204" pitchFamily="34" charset="0"/>
              </a:rPr>
              <a:t>-- </a:t>
            </a:r>
            <a:r>
              <a:rPr lang="en" sz="2400" b="1" dirty="0">
                <a:latin typeface="Calibri" panose="020F0502020204030204" pitchFamily="34" charset="0"/>
              </a:rPr>
              <a:t>validate</a:t>
            </a:r>
            <a:r>
              <a:rPr lang="en" sz="2400" dirty="0">
                <a:latin typeface="Calibri" panose="020F0502020204030204" pitchFamily="34" charset="0"/>
              </a:rPr>
              <a:t>, </a:t>
            </a:r>
            <a:r>
              <a:rPr lang="en" sz="2400" b="1" dirty="0">
                <a:latin typeface="Calibri" panose="020F0502020204030204" pitchFamily="34" charset="0"/>
              </a:rPr>
              <a:t>verify</a:t>
            </a:r>
            <a:r>
              <a:rPr lang="en" sz="2400" dirty="0">
                <a:latin typeface="Calibri" panose="020F0502020204030204" pitchFamily="34" charset="0"/>
              </a:rPr>
              <a:t>  and confirm </a:t>
            </a:r>
            <a:r>
              <a:rPr lang="en" sz="2400" b="1" dirty="0">
                <a:latin typeface="Calibri" panose="020F0502020204030204" pitchFamily="34" charset="0"/>
              </a:rPr>
              <a:t>transactions</a:t>
            </a:r>
          </a:p>
          <a:p>
            <a:pPr>
              <a:lnSpc>
                <a:spcPct val="150000"/>
              </a:lnSpc>
              <a:buNone/>
            </a:pPr>
            <a:r>
              <a:rPr lang="en" sz="2400" dirty="0">
                <a:latin typeface="Calibri" panose="020F0502020204030204" pitchFamily="34" charset="0"/>
              </a:rPr>
              <a:t>-- record the transactions in a </a:t>
            </a:r>
            <a:r>
              <a:rPr lang="en" sz="2400" b="1" dirty="0">
                <a:latin typeface="Calibri" panose="020F0502020204030204" pitchFamily="34" charset="0"/>
              </a:rPr>
              <a:t>distributed ledger</a:t>
            </a:r>
            <a:r>
              <a:rPr lang="en" sz="2400" dirty="0">
                <a:latin typeface="Calibri" panose="020F0502020204030204" pitchFamily="34" charset="0"/>
              </a:rPr>
              <a:t> of blocks</a:t>
            </a:r>
          </a:p>
          <a:p>
            <a:pPr>
              <a:lnSpc>
                <a:spcPct val="150000"/>
              </a:lnSpc>
              <a:buNone/>
            </a:pPr>
            <a:r>
              <a:rPr lang="en" sz="2400" dirty="0">
                <a:latin typeface="Calibri" panose="020F0502020204030204" pitchFamily="34" charset="0"/>
              </a:rPr>
              <a:t>-- implement a  </a:t>
            </a:r>
            <a:r>
              <a:rPr lang="en" sz="2400" b="1" dirty="0">
                <a:latin typeface="Calibri" panose="020F0502020204030204" pitchFamily="34" charset="0"/>
              </a:rPr>
              <a:t>consensus protocol</a:t>
            </a:r>
            <a:r>
              <a:rPr lang="en" sz="2400" dirty="0">
                <a:latin typeface="Calibri" panose="020F0502020204030204" pitchFamily="34" charset="0"/>
              </a:rPr>
              <a:t> for agreement on the validity of blocks</a:t>
            </a:r>
          </a:p>
          <a:p>
            <a:pPr>
              <a:lnSpc>
                <a:spcPct val="150000"/>
              </a:lnSpc>
              <a:buNone/>
            </a:pPr>
            <a:r>
              <a:rPr lang="en" sz="2400" dirty="0">
                <a:latin typeface="Calibri" panose="020F0502020204030204" pitchFamily="34" charset="0"/>
              </a:rPr>
              <a:t>-- create a </a:t>
            </a:r>
            <a:r>
              <a:rPr lang="en" sz="2400" b="1" dirty="0">
                <a:latin typeface="Calibri" panose="020F0502020204030204" pitchFamily="34" charset="0"/>
              </a:rPr>
              <a:t>tamper-proof record of blocks</a:t>
            </a:r>
            <a:r>
              <a:rPr lang="en" sz="2400" dirty="0">
                <a:latin typeface="Calibri" panose="020F0502020204030204" pitchFamily="34" charset="0"/>
              </a:rPr>
              <a:t> (chain of blocks)</a:t>
            </a:r>
          </a:p>
          <a:p>
            <a:pPr>
              <a:lnSpc>
                <a:spcPct val="150000"/>
              </a:lnSpc>
              <a:buNone/>
            </a:pPr>
            <a:r>
              <a:rPr lang="en" sz="2400" dirty="0">
                <a:latin typeface="Calibri" panose="020F0502020204030204" pitchFamily="34" charset="0"/>
              </a:rPr>
              <a:t>Validation, Verification, Consensus, Immutable Recording </a:t>
            </a:r>
            <a:r>
              <a:rPr lang="en" sz="2400" dirty="0">
                <a:latin typeface="Calibri" panose="020F0502020204030204" pitchFamily="34" charset="0"/>
                <a:sym typeface="Wingdings" panose="05000000000000000000" pitchFamily="2" charset="2"/>
              </a:rPr>
              <a:t> </a:t>
            </a:r>
            <a:r>
              <a:rPr lang="en" sz="2400" dirty="0" smtClean="0">
                <a:latin typeface="Calibri" panose="020F0502020204030204" pitchFamily="34" charset="0"/>
                <a:sym typeface="Wingdings" panose="05000000000000000000" pitchFamily="2" charset="2"/>
              </a:rPr>
              <a:t>Trust, Security</a:t>
            </a:r>
          </a:p>
          <a:p>
            <a:pPr>
              <a:lnSpc>
                <a:spcPct val="150000"/>
              </a:lnSpc>
              <a:buNone/>
            </a:pPr>
            <a:r>
              <a:rPr lang="en" sz="2400" dirty="0" smtClean="0">
                <a:latin typeface="Calibri" panose="020F0502020204030204" pitchFamily="34" charset="0"/>
              </a:rPr>
              <a:t>All defined by protocols, implemented by software and realized autonomously.</a:t>
            </a:r>
            <a:endParaRPr lang="en" sz="2400" dirty="0">
              <a:latin typeface="Calibri" panose="020F0502020204030204" pitchFamily="34" charset="0"/>
            </a:endParaRPr>
          </a:p>
          <a:p>
            <a:pPr>
              <a:buNone/>
            </a:pPr>
            <a:endParaRPr sz="2667" dirty="0">
              <a:latin typeface="Calibri" panose="020F0502020204030204" pitchFamily="34" charset="0"/>
            </a:endParaRPr>
          </a:p>
        </p:txBody>
      </p:sp>
    </p:spTree>
    <p:extLst>
      <p:ext uri="{BB962C8B-B14F-4D97-AF65-F5344CB8AC3E}">
        <p14:creationId xmlns:p14="http://schemas.microsoft.com/office/powerpoint/2010/main" val="2308968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0065558" y="4034738"/>
            <a:ext cx="1292464" cy="1138019"/>
          </a:xfrm>
          <a:prstGeom prst="rect">
            <a:avLst/>
          </a:prstGeom>
        </p:spPr>
      </p:pic>
      <p:pic>
        <p:nvPicPr>
          <p:cNvPr id="13" name="Picture 12"/>
          <p:cNvPicPr>
            <a:picLocks noChangeAspect="1"/>
          </p:cNvPicPr>
          <p:nvPr/>
        </p:nvPicPr>
        <p:blipFill>
          <a:blip r:embed="rId3"/>
          <a:stretch>
            <a:fillRect/>
          </a:stretch>
        </p:blipFill>
        <p:spPr>
          <a:xfrm>
            <a:off x="8658166" y="4103913"/>
            <a:ext cx="1292464" cy="1138019"/>
          </a:xfrm>
          <a:prstGeom prst="rect">
            <a:avLst/>
          </a:prstGeom>
        </p:spPr>
      </p:pic>
      <p:sp>
        <p:nvSpPr>
          <p:cNvPr id="244" name="Shape 244"/>
          <p:cNvSpPr txBox="1">
            <a:spLocks noGrp="1"/>
          </p:cNvSpPr>
          <p:nvPr>
            <p:ph type="title"/>
          </p:nvPr>
        </p:nvSpPr>
        <p:spPr>
          <a:xfrm>
            <a:off x="485267" y="306674"/>
            <a:ext cx="10962800" cy="1023600"/>
          </a:xfrm>
          <a:prstGeom prst="rect">
            <a:avLst/>
          </a:prstGeom>
        </p:spPr>
        <p:txBody>
          <a:bodyPr vert="horz" wrap="square" lIns="121900" tIns="121900" rIns="121900" bIns="121900" rtlCol="0" anchor="ctr" anchorCtr="0">
            <a:noAutofit/>
          </a:bodyPr>
          <a:lstStyle/>
          <a:p>
            <a:r>
              <a:rPr lang="en" dirty="0" smtClean="0"/>
              <a:t> Blockchain: THE DISTRIBUTED Immutable Ledger - 3 </a:t>
            </a:r>
            <a:endParaRPr lang="en" dirty="0"/>
          </a:p>
        </p:txBody>
      </p:sp>
      <p:sp>
        <p:nvSpPr>
          <p:cNvPr id="28" name="Text Placeholder 27"/>
          <p:cNvSpPr>
            <a:spLocks noGrp="1"/>
          </p:cNvSpPr>
          <p:nvPr>
            <p:ph type="body" idx="1"/>
          </p:nvPr>
        </p:nvSpPr>
        <p:spPr>
          <a:xfrm>
            <a:off x="713867" y="1584100"/>
            <a:ext cx="10962800" cy="3613600"/>
          </a:xfrm>
        </p:spPr>
        <p:txBody>
          <a:bodyPr/>
          <a:lstStyle/>
          <a:p>
            <a:r>
              <a:rPr lang="en-US" dirty="0" smtClean="0">
                <a:solidFill>
                  <a:srgbClr val="000000"/>
                </a:solidFill>
              </a:rPr>
              <a:t>Eve</a:t>
            </a:r>
            <a:endParaRPr lang="en-US" dirty="0">
              <a:solidFill>
                <a:srgbClr val="000000"/>
              </a:solidFill>
            </a:endParaRPr>
          </a:p>
        </p:txBody>
      </p:sp>
      <p:sp>
        <p:nvSpPr>
          <p:cNvPr id="4" name="Flowchart: Multidocument 3"/>
          <p:cNvSpPr/>
          <p:nvPr/>
        </p:nvSpPr>
        <p:spPr>
          <a:xfrm>
            <a:off x="713868" y="1540530"/>
            <a:ext cx="2244681" cy="1278672"/>
          </a:xfrm>
          <a:prstGeom prst="flowChartMultidocumen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b="1" dirty="0">
                <a:solidFill>
                  <a:prstClr val="white"/>
                </a:solidFill>
              </a:rPr>
              <a:t>Transactions</a:t>
            </a:r>
          </a:p>
        </p:txBody>
      </p:sp>
      <p:sp>
        <p:nvSpPr>
          <p:cNvPr id="6" name="Cube 5"/>
          <p:cNvSpPr/>
          <p:nvPr/>
        </p:nvSpPr>
        <p:spPr>
          <a:xfrm>
            <a:off x="3024949" y="2819202"/>
            <a:ext cx="2373591" cy="1922568"/>
          </a:xfrm>
          <a:prstGeom prst="cub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dirty="0">
              <a:solidFill>
                <a:prstClr val="white"/>
              </a:solidFill>
            </a:endParaRPr>
          </a:p>
        </p:txBody>
      </p:sp>
      <p:sp>
        <p:nvSpPr>
          <p:cNvPr id="19" name="Flowchart: Multidocument 18"/>
          <p:cNvSpPr/>
          <p:nvPr/>
        </p:nvSpPr>
        <p:spPr>
          <a:xfrm>
            <a:off x="3024949" y="3856124"/>
            <a:ext cx="1856005" cy="747624"/>
          </a:xfrm>
          <a:prstGeom prst="flowChartMultidocumen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b="1" dirty="0">
                <a:solidFill>
                  <a:prstClr val="white"/>
                </a:solidFill>
              </a:rPr>
              <a:t>Transactions</a:t>
            </a:r>
          </a:p>
        </p:txBody>
      </p:sp>
      <p:cxnSp>
        <p:nvCxnSpPr>
          <p:cNvPr id="8" name="Elbow Connector 7"/>
          <p:cNvCxnSpPr>
            <a:endCxn id="19" idx="1"/>
          </p:cNvCxnSpPr>
          <p:nvPr/>
        </p:nvCxnSpPr>
        <p:spPr>
          <a:xfrm rot="16200000" flipH="1">
            <a:off x="1648822" y="2853810"/>
            <a:ext cx="1410733" cy="1341519"/>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80864" y="3400195"/>
            <a:ext cx="1469377" cy="1200329"/>
          </a:xfrm>
          <a:prstGeom prst="rect">
            <a:avLst/>
          </a:prstGeom>
          <a:noFill/>
        </p:spPr>
        <p:txBody>
          <a:bodyPr wrap="none" rtlCol="0">
            <a:spAutoFit/>
          </a:bodyPr>
          <a:lstStyle/>
          <a:p>
            <a:pPr defTabSz="457200"/>
            <a:r>
              <a:rPr lang="en-US" sz="2400" dirty="0">
                <a:solidFill>
                  <a:prstClr val="white"/>
                </a:solidFill>
              </a:rPr>
              <a:t>Validate &amp;</a:t>
            </a:r>
          </a:p>
          <a:p>
            <a:pPr defTabSz="457200"/>
            <a:r>
              <a:rPr lang="en-US" sz="2400" dirty="0">
                <a:solidFill>
                  <a:prstClr val="white"/>
                </a:solidFill>
              </a:rPr>
              <a:t>Gather</a:t>
            </a:r>
          </a:p>
          <a:p>
            <a:pPr defTabSz="457200"/>
            <a:endParaRPr lang="en-US" sz="2400" dirty="0">
              <a:solidFill>
                <a:prstClr val="white"/>
              </a:solidFill>
            </a:endParaRPr>
          </a:p>
        </p:txBody>
      </p:sp>
      <p:sp>
        <p:nvSpPr>
          <p:cNvPr id="10" name="TextBox 9"/>
          <p:cNvSpPr txBox="1"/>
          <p:nvPr/>
        </p:nvSpPr>
        <p:spPr>
          <a:xfrm>
            <a:off x="3795817" y="2878017"/>
            <a:ext cx="873957" cy="461665"/>
          </a:xfrm>
          <a:prstGeom prst="rect">
            <a:avLst/>
          </a:prstGeom>
          <a:noFill/>
        </p:spPr>
        <p:txBody>
          <a:bodyPr wrap="none" rtlCol="0">
            <a:spAutoFit/>
          </a:bodyPr>
          <a:lstStyle/>
          <a:p>
            <a:pPr defTabSz="457200"/>
            <a:r>
              <a:rPr lang="en-US" sz="2400" b="1" dirty="0">
                <a:solidFill>
                  <a:prstClr val="white"/>
                </a:solidFill>
              </a:rPr>
              <a:t>Block</a:t>
            </a:r>
          </a:p>
        </p:txBody>
      </p:sp>
      <p:sp>
        <p:nvSpPr>
          <p:cNvPr id="11" name="Cube 10"/>
          <p:cNvSpPr/>
          <p:nvPr/>
        </p:nvSpPr>
        <p:spPr>
          <a:xfrm>
            <a:off x="7284145" y="4090465"/>
            <a:ext cx="1259093" cy="1107235"/>
          </a:xfrm>
          <a:prstGeom prst="cub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endParaRPr>
          </a:p>
        </p:txBody>
      </p:sp>
      <p:sp>
        <p:nvSpPr>
          <p:cNvPr id="16" name="Block Arc 15"/>
          <p:cNvSpPr/>
          <p:nvPr/>
        </p:nvSpPr>
        <p:spPr>
          <a:xfrm>
            <a:off x="8100530" y="3953947"/>
            <a:ext cx="1030868" cy="693853"/>
          </a:xfrm>
          <a:prstGeom prst="blockArc">
            <a:avLst/>
          </a:prstGeom>
          <a:solidFill>
            <a:srgbClr val="FF0000">
              <a:alpha val="9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endParaRPr>
          </a:p>
        </p:txBody>
      </p:sp>
      <p:sp>
        <p:nvSpPr>
          <p:cNvPr id="18" name="TextBox 17"/>
          <p:cNvSpPr txBox="1"/>
          <p:nvPr/>
        </p:nvSpPr>
        <p:spPr>
          <a:xfrm>
            <a:off x="7382818" y="4579134"/>
            <a:ext cx="873957" cy="461665"/>
          </a:xfrm>
          <a:prstGeom prst="rect">
            <a:avLst/>
          </a:prstGeom>
          <a:noFill/>
        </p:spPr>
        <p:txBody>
          <a:bodyPr wrap="none" rtlCol="0">
            <a:spAutoFit/>
          </a:bodyPr>
          <a:lstStyle/>
          <a:p>
            <a:pPr defTabSz="457200"/>
            <a:r>
              <a:rPr lang="en-US" sz="2400" b="1" dirty="0">
                <a:solidFill>
                  <a:prstClr val="white"/>
                </a:solidFill>
              </a:rPr>
              <a:t>Block</a:t>
            </a:r>
          </a:p>
        </p:txBody>
      </p:sp>
      <p:sp>
        <p:nvSpPr>
          <p:cNvPr id="35" name="TextBox 34"/>
          <p:cNvSpPr txBox="1"/>
          <p:nvPr/>
        </p:nvSpPr>
        <p:spPr>
          <a:xfrm>
            <a:off x="8708628" y="4587153"/>
            <a:ext cx="873957" cy="461665"/>
          </a:xfrm>
          <a:prstGeom prst="rect">
            <a:avLst/>
          </a:prstGeom>
          <a:noFill/>
        </p:spPr>
        <p:txBody>
          <a:bodyPr wrap="none" rtlCol="0">
            <a:spAutoFit/>
          </a:bodyPr>
          <a:lstStyle/>
          <a:p>
            <a:pPr defTabSz="457200"/>
            <a:r>
              <a:rPr lang="en-US" sz="2400" b="1" dirty="0">
                <a:solidFill>
                  <a:prstClr val="white"/>
                </a:solidFill>
              </a:rPr>
              <a:t>Block</a:t>
            </a:r>
          </a:p>
        </p:txBody>
      </p:sp>
      <p:sp>
        <p:nvSpPr>
          <p:cNvPr id="36" name="TextBox 35"/>
          <p:cNvSpPr txBox="1"/>
          <p:nvPr/>
        </p:nvSpPr>
        <p:spPr>
          <a:xfrm>
            <a:off x="10084809" y="4542829"/>
            <a:ext cx="873957" cy="461665"/>
          </a:xfrm>
          <a:prstGeom prst="rect">
            <a:avLst/>
          </a:prstGeom>
          <a:noFill/>
        </p:spPr>
        <p:txBody>
          <a:bodyPr wrap="none" rtlCol="0">
            <a:spAutoFit/>
          </a:bodyPr>
          <a:lstStyle/>
          <a:p>
            <a:pPr defTabSz="457200"/>
            <a:r>
              <a:rPr lang="en-US" sz="2400" b="1" dirty="0">
                <a:solidFill>
                  <a:prstClr val="white"/>
                </a:solidFill>
              </a:rPr>
              <a:t>Block</a:t>
            </a:r>
          </a:p>
        </p:txBody>
      </p:sp>
      <p:cxnSp>
        <p:nvCxnSpPr>
          <p:cNvPr id="21" name="Straight Arrow Connector 20"/>
          <p:cNvCxnSpPr/>
          <p:nvPr/>
        </p:nvCxnSpPr>
        <p:spPr>
          <a:xfrm>
            <a:off x="5070502" y="4542828"/>
            <a:ext cx="221079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81148" y="4086691"/>
            <a:ext cx="1789272" cy="1200329"/>
          </a:xfrm>
          <a:prstGeom prst="rect">
            <a:avLst/>
          </a:prstGeom>
          <a:noFill/>
        </p:spPr>
        <p:txBody>
          <a:bodyPr wrap="none" rtlCol="0">
            <a:spAutoFit/>
          </a:bodyPr>
          <a:lstStyle/>
          <a:p>
            <a:pPr defTabSz="457200"/>
            <a:r>
              <a:rPr lang="en-US" sz="2400" dirty="0">
                <a:solidFill>
                  <a:prstClr val="white"/>
                </a:solidFill>
              </a:rPr>
              <a:t>Consensus &amp;</a:t>
            </a:r>
          </a:p>
          <a:p>
            <a:pPr defTabSz="457200"/>
            <a:r>
              <a:rPr lang="en-US" sz="2400" dirty="0" smtClean="0">
                <a:solidFill>
                  <a:prstClr val="white"/>
                </a:solidFill>
              </a:rPr>
              <a:t>Verify &amp;</a:t>
            </a:r>
            <a:endParaRPr lang="en-US" sz="2400" dirty="0">
              <a:solidFill>
                <a:prstClr val="white"/>
              </a:solidFill>
            </a:endParaRPr>
          </a:p>
          <a:p>
            <a:pPr defTabSz="457200"/>
            <a:r>
              <a:rPr lang="en-US" sz="2400" dirty="0">
                <a:solidFill>
                  <a:prstClr val="white"/>
                </a:solidFill>
              </a:rPr>
              <a:t>Confirm</a:t>
            </a:r>
          </a:p>
        </p:txBody>
      </p:sp>
      <p:sp>
        <p:nvSpPr>
          <p:cNvPr id="3" name="TextBox 2"/>
          <p:cNvSpPr txBox="1"/>
          <p:nvPr/>
        </p:nvSpPr>
        <p:spPr>
          <a:xfrm>
            <a:off x="7608024" y="3038534"/>
            <a:ext cx="1146339" cy="461665"/>
          </a:xfrm>
          <a:prstGeom prst="rect">
            <a:avLst/>
          </a:prstGeom>
          <a:noFill/>
        </p:spPr>
        <p:txBody>
          <a:bodyPr wrap="none" rtlCol="0">
            <a:spAutoFit/>
          </a:bodyPr>
          <a:lstStyle/>
          <a:p>
            <a:pPr defTabSz="457200"/>
            <a:r>
              <a:rPr lang="en-US" sz="2400" dirty="0">
                <a:solidFill>
                  <a:prstClr val="white"/>
                </a:solidFill>
              </a:rPr>
              <a:t>Modify </a:t>
            </a:r>
          </a:p>
        </p:txBody>
      </p:sp>
      <p:cxnSp>
        <p:nvCxnSpPr>
          <p:cNvPr id="7" name="Elbow Connector 6"/>
          <p:cNvCxnSpPr>
            <a:stCxn id="3" idx="2"/>
            <a:endCxn id="11" idx="1"/>
          </p:cNvCxnSpPr>
          <p:nvPr/>
        </p:nvCxnSpPr>
        <p:spPr>
          <a:xfrm rot="5400000">
            <a:off x="7544704" y="3730783"/>
            <a:ext cx="867075" cy="405907"/>
          </a:xfrm>
          <a:prstGeom prst="bentConnector3">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Explosion 1 11"/>
          <p:cNvSpPr/>
          <p:nvPr/>
        </p:nvSpPr>
        <p:spPr>
          <a:xfrm>
            <a:off x="8295984" y="3612244"/>
            <a:ext cx="639959" cy="588200"/>
          </a:xfrm>
          <a:prstGeom prst="irregularSeal1">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endParaRPr>
          </a:p>
        </p:txBody>
      </p:sp>
      <p:sp>
        <p:nvSpPr>
          <p:cNvPr id="15" name="TextBox 14"/>
          <p:cNvSpPr txBox="1"/>
          <p:nvPr/>
        </p:nvSpPr>
        <p:spPr>
          <a:xfrm>
            <a:off x="9120880" y="2807926"/>
            <a:ext cx="997389" cy="830997"/>
          </a:xfrm>
          <a:prstGeom prst="rect">
            <a:avLst/>
          </a:prstGeom>
          <a:noFill/>
        </p:spPr>
        <p:txBody>
          <a:bodyPr wrap="none" rtlCol="0">
            <a:spAutoFit/>
          </a:bodyPr>
          <a:lstStyle/>
          <a:p>
            <a:pPr defTabSz="457200"/>
            <a:r>
              <a:rPr lang="en-US" sz="2400" dirty="0">
                <a:solidFill>
                  <a:prstClr val="white"/>
                </a:solidFill>
              </a:rPr>
              <a:t>Chain</a:t>
            </a:r>
          </a:p>
          <a:p>
            <a:pPr defTabSz="457200"/>
            <a:r>
              <a:rPr lang="en-US" sz="2400" dirty="0">
                <a:solidFill>
                  <a:prstClr val="white"/>
                </a:solidFill>
              </a:rPr>
              <a:t>invalid</a:t>
            </a:r>
          </a:p>
        </p:txBody>
      </p:sp>
      <p:cxnSp>
        <p:nvCxnSpPr>
          <p:cNvPr id="22" name="Elbow Connector 21"/>
          <p:cNvCxnSpPr>
            <a:endCxn id="15" idx="1"/>
          </p:cNvCxnSpPr>
          <p:nvPr/>
        </p:nvCxnSpPr>
        <p:spPr>
          <a:xfrm rot="5400000" flipH="1" flipV="1">
            <a:off x="8693992" y="3465377"/>
            <a:ext cx="668840" cy="184936"/>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9607909" y="3906344"/>
            <a:ext cx="1048603" cy="365792"/>
          </a:xfrm>
          <a:prstGeom prst="rect">
            <a:avLst/>
          </a:prstGeom>
        </p:spPr>
      </p:pic>
      <p:sp>
        <p:nvSpPr>
          <p:cNvPr id="17" name="TextBox 16"/>
          <p:cNvSpPr txBox="1"/>
          <p:nvPr/>
        </p:nvSpPr>
        <p:spPr>
          <a:xfrm>
            <a:off x="6445123" y="5531590"/>
            <a:ext cx="5400966" cy="369332"/>
          </a:xfrm>
          <a:prstGeom prst="rect">
            <a:avLst/>
          </a:prstGeom>
          <a:noFill/>
        </p:spPr>
        <p:txBody>
          <a:bodyPr wrap="none" rtlCol="0">
            <a:spAutoFit/>
          </a:bodyPr>
          <a:lstStyle/>
          <a:p>
            <a:pPr defTabSz="457200"/>
            <a:r>
              <a:rPr lang="en-US" dirty="0" smtClean="0">
                <a:solidFill>
                  <a:prstClr val="white"/>
                </a:solidFill>
              </a:rPr>
              <a:t>Chain link is the hash of  elements of the previous block</a:t>
            </a:r>
            <a:endParaRPr lang="en-US" dirty="0">
              <a:solidFill>
                <a:prstClr val="white"/>
              </a:solidFill>
            </a:endParaRPr>
          </a:p>
        </p:txBody>
      </p:sp>
    </p:spTree>
    <p:extLst>
      <p:ext uri="{BB962C8B-B14F-4D97-AF65-F5344CB8AC3E}">
        <p14:creationId xmlns:p14="http://schemas.microsoft.com/office/powerpoint/2010/main" val="142531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BC </a:t>
            </a:r>
            <a:r>
              <a:rPr lang="en-US" smtClean="0"/>
              <a:t>is about</a:t>
            </a:r>
            <a:endParaRPr lang="en-US" dirty="0"/>
          </a:p>
        </p:txBody>
      </p:sp>
      <p:sp>
        <p:nvSpPr>
          <p:cNvPr id="3" name="Text Placeholder 2"/>
          <p:cNvSpPr>
            <a:spLocks noGrp="1"/>
          </p:cNvSpPr>
          <p:nvPr>
            <p:ph type="body" idx="1"/>
          </p:nvPr>
        </p:nvSpPr>
        <p:spPr/>
        <p:txBody>
          <a:bodyPr>
            <a:normAutofit/>
          </a:bodyPr>
          <a:lstStyle/>
          <a:p>
            <a:r>
              <a:rPr lang="en-US" sz="3200" dirty="0" smtClean="0"/>
              <a:t>Decentralization</a:t>
            </a:r>
          </a:p>
          <a:p>
            <a:r>
              <a:rPr lang="en-US" sz="3200" dirty="0" smtClean="0"/>
              <a:t>Disintermediation</a:t>
            </a:r>
          </a:p>
          <a:p>
            <a:r>
              <a:rPr lang="en-US" sz="3200" dirty="0" smtClean="0"/>
              <a:t>Distributed Immutable ledger</a:t>
            </a:r>
          </a:p>
        </p:txBody>
      </p:sp>
    </p:spTree>
    <p:extLst>
      <p:ext uri="{BB962C8B-B14F-4D97-AF65-F5344CB8AC3E}">
        <p14:creationId xmlns:p14="http://schemas.microsoft.com/office/powerpoint/2010/main" val="3751482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20" name="Shape 220"/>
          <p:cNvSpPr txBox="1">
            <a:spLocks noGrp="1"/>
          </p:cNvSpPr>
          <p:nvPr>
            <p:ph type="title"/>
          </p:nvPr>
        </p:nvSpPr>
        <p:spPr>
          <a:xfrm>
            <a:off x="489293" y="360219"/>
            <a:ext cx="11768800" cy="955090"/>
          </a:xfrm>
          <a:prstGeom prst="rect">
            <a:avLst/>
          </a:prstGeom>
        </p:spPr>
        <p:txBody>
          <a:bodyPr vert="horz" wrap="square" lIns="121900" tIns="121900" rIns="121900" bIns="121900" rtlCol="0" anchor="ctr" anchorCtr="0">
            <a:noAutofit/>
          </a:bodyPr>
          <a:lstStyle/>
          <a:p>
            <a:pPr>
              <a:spcBef>
                <a:spcPts val="0"/>
              </a:spcBef>
            </a:pPr>
            <a:r>
              <a:rPr lang="en" sz="3200" dirty="0" smtClean="0"/>
              <a:t>Evolution  of the Blockchain into Computing </a:t>
            </a:r>
            <a:r>
              <a:rPr lang="en" dirty="0" smtClean="0"/>
              <a:t>    </a:t>
            </a:r>
            <a:endParaRPr lang="en" dirty="0"/>
          </a:p>
        </p:txBody>
      </p:sp>
      <p:sp>
        <p:nvSpPr>
          <p:cNvPr id="206" name="Shape 206"/>
          <p:cNvSpPr/>
          <p:nvPr/>
        </p:nvSpPr>
        <p:spPr>
          <a:xfrm>
            <a:off x="389600" y="1492166"/>
            <a:ext cx="2432878" cy="1222444"/>
          </a:xfrm>
          <a:prstGeom prst="roundRect">
            <a:avLst>
              <a:gd name="adj" fmla="val 16667"/>
            </a:avLst>
          </a:prstGeom>
          <a:solidFill>
            <a:schemeClr val="accent1">
              <a:lumMod val="75000"/>
            </a:schemeClr>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defTabSz="457200"/>
            <a:r>
              <a:rPr lang="en" sz="2400" dirty="0" smtClean="0">
                <a:solidFill>
                  <a:prstClr val="white"/>
                </a:solidFill>
              </a:rPr>
              <a:t>E-Commerce</a:t>
            </a:r>
          </a:p>
          <a:p>
            <a:pPr defTabSz="457200"/>
            <a:r>
              <a:rPr lang="en" sz="2400" dirty="0" smtClean="0">
                <a:solidFill>
                  <a:prstClr val="white"/>
                </a:solidFill>
              </a:rPr>
              <a:t>Communication</a:t>
            </a:r>
          </a:p>
          <a:p>
            <a:pPr defTabSz="457200"/>
            <a:r>
              <a:rPr lang="en" sz="2400" dirty="0" smtClean="0">
                <a:solidFill>
                  <a:prstClr val="white"/>
                </a:solidFill>
              </a:rPr>
              <a:t>mobile apps …</a:t>
            </a:r>
            <a:endParaRPr lang="en" sz="2400" dirty="0">
              <a:solidFill>
                <a:prstClr val="white"/>
              </a:solidFill>
            </a:endParaRPr>
          </a:p>
        </p:txBody>
      </p:sp>
      <p:sp>
        <p:nvSpPr>
          <p:cNvPr id="201" name="Shape 201"/>
          <p:cNvSpPr/>
          <p:nvPr/>
        </p:nvSpPr>
        <p:spPr>
          <a:xfrm>
            <a:off x="389600" y="5206300"/>
            <a:ext cx="11059192" cy="594083"/>
          </a:xfrm>
          <a:prstGeom prst="roundRect">
            <a:avLst>
              <a:gd name="adj" fmla="val 16667"/>
            </a:avLst>
          </a:prstGeom>
          <a:solidFill>
            <a:schemeClr val="bg2">
              <a:lumMod val="40000"/>
              <a:lumOff val="60000"/>
            </a:schemeClr>
          </a:solidFill>
          <a:ln w="9525" cap="flat" cmpd="sng">
            <a:solidFill>
              <a:schemeClr val="dk2"/>
            </a:solidFill>
            <a:prstDash val="solid"/>
            <a:round/>
            <a:headEnd type="none" w="med" len="med"/>
            <a:tailEnd type="none" w="med" len="med"/>
          </a:ln>
          <a:scene3d>
            <a:camera prst="orthographicFront"/>
            <a:lightRig rig="threePt" dir="t"/>
          </a:scene3d>
          <a:sp3d>
            <a:bevelT w="6350"/>
          </a:sp3d>
        </p:spPr>
        <p:txBody>
          <a:bodyPr wrap="square" lIns="121900" tIns="121900" rIns="121900" bIns="121900" anchor="ctr" anchorCtr="0">
            <a:noAutofit/>
          </a:bodyPr>
          <a:lstStyle/>
          <a:p>
            <a:pPr algn="ctr" defTabSz="457200"/>
            <a:r>
              <a:rPr lang="en" sz="2400" b="1" dirty="0">
                <a:solidFill>
                  <a:prstClr val="white"/>
                </a:solidFill>
              </a:rPr>
              <a:t>The Internet</a:t>
            </a:r>
          </a:p>
        </p:txBody>
      </p:sp>
      <p:sp>
        <p:nvSpPr>
          <p:cNvPr id="212" name="Shape 212"/>
          <p:cNvSpPr/>
          <p:nvPr/>
        </p:nvSpPr>
        <p:spPr>
          <a:xfrm>
            <a:off x="3594849" y="1482231"/>
            <a:ext cx="2651600" cy="1224532"/>
          </a:xfrm>
          <a:prstGeom prst="roundRect">
            <a:avLst>
              <a:gd name="adj" fmla="val 16667"/>
            </a:avLst>
          </a:prstGeom>
          <a:solidFill>
            <a:srgbClr val="DF9221"/>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defTabSz="457200"/>
            <a:r>
              <a:rPr lang="en" sz="2400" dirty="0">
                <a:solidFill>
                  <a:prstClr val="white"/>
                </a:solidFill>
              </a:rPr>
              <a:t>Cryptocurrency:  Bitcoin: </a:t>
            </a:r>
            <a:r>
              <a:rPr lang="en" sz="2400" dirty="0" smtClean="0">
                <a:solidFill>
                  <a:prstClr val="white"/>
                </a:solidFill>
              </a:rPr>
              <a:t> 2008/2009</a:t>
            </a:r>
            <a:endParaRPr lang="en" sz="2400" dirty="0">
              <a:solidFill>
                <a:prstClr val="white"/>
              </a:solidFill>
            </a:endParaRPr>
          </a:p>
        </p:txBody>
      </p:sp>
      <p:sp>
        <p:nvSpPr>
          <p:cNvPr id="216" name="Shape 216"/>
          <p:cNvSpPr/>
          <p:nvPr/>
        </p:nvSpPr>
        <p:spPr>
          <a:xfrm>
            <a:off x="3162198" y="3848497"/>
            <a:ext cx="8904862" cy="783012"/>
          </a:xfrm>
          <a:prstGeom prst="leftRightArrow">
            <a:avLst>
              <a:gd name="adj1" fmla="val 50000"/>
              <a:gd name="adj2" fmla="val 50000"/>
            </a:avLst>
          </a:prstGeom>
          <a:solidFill>
            <a:schemeClr val="accent1">
              <a:lumMod val="60000"/>
              <a:lumOff val="40000"/>
            </a:schemeClr>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defTabSz="457200"/>
            <a:r>
              <a:rPr lang="en" b="1" dirty="0" smtClean="0">
                <a:solidFill>
                  <a:prstClr val="white"/>
                </a:solidFill>
              </a:rPr>
              <a:t>The </a:t>
            </a:r>
            <a:r>
              <a:rPr lang="en" b="1" dirty="0">
                <a:solidFill>
                  <a:prstClr val="white"/>
                </a:solidFill>
              </a:rPr>
              <a:t>Blockchain</a:t>
            </a:r>
          </a:p>
        </p:txBody>
      </p:sp>
      <p:sp>
        <p:nvSpPr>
          <p:cNvPr id="221" name="Shape 221"/>
          <p:cNvSpPr txBox="1"/>
          <p:nvPr/>
        </p:nvSpPr>
        <p:spPr>
          <a:xfrm>
            <a:off x="7525460" y="4044130"/>
            <a:ext cx="4541600" cy="375200"/>
          </a:xfrm>
          <a:prstGeom prst="rect">
            <a:avLst/>
          </a:prstGeom>
          <a:noFill/>
          <a:ln>
            <a:noFill/>
          </a:ln>
        </p:spPr>
        <p:txBody>
          <a:bodyPr wrap="square" lIns="121900" tIns="121900" rIns="121900" bIns="121900" anchor="t" anchorCtr="0">
            <a:noAutofit/>
          </a:bodyPr>
          <a:lstStyle/>
          <a:p>
            <a:pPr defTabSz="457200"/>
            <a:endParaRPr lang="en" sz="1600" b="1" dirty="0">
              <a:solidFill>
                <a:prstClr val="white"/>
              </a:solidFill>
            </a:endParaRPr>
          </a:p>
        </p:txBody>
      </p:sp>
      <p:sp>
        <p:nvSpPr>
          <p:cNvPr id="14" name="Up Arrow 13"/>
          <p:cNvSpPr/>
          <p:nvPr/>
        </p:nvSpPr>
        <p:spPr>
          <a:xfrm flipH="1">
            <a:off x="4492155" y="2697767"/>
            <a:ext cx="357966" cy="1351971"/>
          </a:xfrm>
          <a:prstGeom prst="up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endParaRPr>
          </a:p>
        </p:txBody>
      </p:sp>
      <p:sp>
        <p:nvSpPr>
          <p:cNvPr id="17" name="Up Arrow 16"/>
          <p:cNvSpPr/>
          <p:nvPr/>
        </p:nvSpPr>
        <p:spPr>
          <a:xfrm>
            <a:off x="7128801" y="4404681"/>
            <a:ext cx="451230" cy="786971"/>
          </a:xfrm>
          <a:prstGeom prst="up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endParaRPr>
          </a:p>
        </p:txBody>
      </p:sp>
      <p:sp>
        <p:nvSpPr>
          <p:cNvPr id="18" name="Up Arrow 17"/>
          <p:cNvSpPr/>
          <p:nvPr/>
        </p:nvSpPr>
        <p:spPr>
          <a:xfrm>
            <a:off x="1110679" y="2714610"/>
            <a:ext cx="455961" cy="2491690"/>
          </a:xfrm>
          <a:prstGeom prst="up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endParaRPr>
          </a:p>
        </p:txBody>
      </p:sp>
      <p:sp>
        <p:nvSpPr>
          <p:cNvPr id="7" name="TextBox 6"/>
          <p:cNvSpPr txBox="1"/>
          <p:nvPr/>
        </p:nvSpPr>
        <p:spPr>
          <a:xfrm>
            <a:off x="4756513" y="3418544"/>
            <a:ext cx="2414444" cy="646331"/>
          </a:xfrm>
          <a:prstGeom prst="rect">
            <a:avLst/>
          </a:prstGeom>
          <a:noFill/>
        </p:spPr>
        <p:txBody>
          <a:bodyPr wrap="none" rtlCol="0">
            <a:spAutoFit/>
          </a:bodyPr>
          <a:lstStyle/>
          <a:p>
            <a:pPr defTabSz="457200"/>
            <a:r>
              <a:rPr lang="en-US" dirty="0" smtClean="0">
                <a:solidFill>
                  <a:prstClr val="white"/>
                </a:solidFill>
              </a:rPr>
              <a:t>Validation, Verification, </a:t>
            </a:r>
          </a:p>
          <a:p>
            <a:pPr defTabSz="457200"/>
            <a:r>
              <a:rPr lang="en-US" dirty="0" smtClean="0">
                <a:solidFill>
                  <a:prstClr val="white"/>
                </a:solidFill>
              </a:rPr>
              <a:t>Immutable recording </a:t>
            </a:r>
            <a:endParaRPr lang="en-US" dirty="0">
              <a:solidFill>
                <a:prstClr val="white"/>
              </a:solidFill>
            </a:endParaRPr>
          </a:p>
        </p:txBody>
      </p:sp>
      <p:sp>
        <p:nvSpPr>
          <p:cNvPr id="2" name="TextBox 1"/>
          <p:cNvSpPr txBox="1"/>
          <p:nvPr/>
        </p:nvSpPr>
        <p:spPr>
          <a:xfrm>
            <a:off x="7915611" y="3390475"/>
            <a:ext cx="2619179" cy="646331"/>
          </a:xfrm>
          <a:prstGeom prst="rect">
            <a:avLst/>
          </a:prstGeom>
          <a:noFill/>
        </p:spPr>
        <p:txBody>
          <a:bodyPr wrap="none" rtlCol="0">
            <a:spAutoFit/>
          </a:bodyPr>
          <a:lstStyle/>
          <a:p>
            <a:pPr defTabSz="457200"/>
            <a:r>
              <a:rPr lang="en-US" dirty="0" smtClean="0">
                <a:solidFill>
                  <a:prstClr val="white"/>
                </a:solidFill>
              </a:rPr>
              <a:t>Computing infrastructure:</a:t>
            </a:r>
          </a:p>
          <a:p>
            <a:pPr defTabSz="457200"/>
            <a:r>
              <a:rPr lang="en-US" dirty="0" smtClean="0">
                <a:solidFill>
                  <a:prstClr val="white"/>
                </a:solidFill>
              </a:rPr>
              <a:t>Smart contracts</a:t>
            </a:r>
          </a:p>
        </p:txBody>
      </p:sp>
      <p:sp>
        <p:nvSpPr>
          <p:cNvPr id="4" name="Plus 3"/>
          <p:cNvSpPr/>
          <p:nvPr/>
        </p:nvSpPr>
        <p:spPr>
          <a:xfrm>
            <a:off x="7044173" y="3259910"/>
            <a:ext cx="914400" cy="914400"/>
          </a:xfrm>
          <a:prstGeom prst="mathPlus">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Shape 212"/>
          <p:cNvSpPr/>
          <p:nvPr/>
        </p:nvSpPr>
        <p:spPr>
          <a:xfrm>
            <a:off x="8669866" y="1490078"/>
            <a:ext cx="2919049" cy="1224532"/>
          </a:xfrm>
          <a:prstGeom prst="roundRect">
            <a:avLst>
              <a:gd name="adj" fmla="val 16667"/>
            </a:avLst>
          </a:prstGeom>
          <a:solidFill>
            <a:schemeClr val="bg1">
              <a:lumMod val="50000"/>
              <a:lumOff val="50000"/>
            </a:schemeClr>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defTabSz="457200"/>
            <a:r>
              <a:rPr lang="en" sz="2400" dirty="0" smtClean="0">
                <a:solidFill>
                  <a:prstClr val="white"/>
                </a:solidFill>
              </a:rPr>
              <a:t>Autonomous, Decentralized, applications:  2013</a:t>
            </a:r>
            <a:endParaRPr lang="en" sz="2400" dirty="0">
              <a:solidFill>
                <a:prstClr val="white"/>
              </a:solidFill>
            </a:endParaRPr>
          </a:p>
        </p:txBody>
      </p:sp>
      <p:sp>
        <p:nvSpPr>
          <p:cNvPr id="16" name="Up Arrow 15"/>
          <p:cNvSpPr/>
          <p:nvPr/>
        </p:nvSpPr>
        <p:spPr>
          <a:xfrm flipH="1">
            <a:off x="10757288" y="2697767"/>
            <a:ext cx="357966" cy="1351971"/>
          </a:xfrm>
          <a:prstGeom prst="up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endParaRPr>
          </a:p>
        </p:txBody>
      </p:sp>
      <p:sp>
        <p:nvSpPr>
          <p:cNvPr id="3" name="Date Placeholder 2"/>
          <p:cNvSpPr>
            <a:spLocks noGrp="1"/>
          </p:cNvSpPr>
          <p:nvPr>
            <p:ph type="dt" sz="half" idx="10"/>
          </p:nvPr>
        </p:nvSpPr>
        <p:spPr/>
        <p:txBody>
          <a:bodyPr/>
          <a:lstStyle/>
          <a:p>
            <a:fld id="{D2181953-60B8-4DC8-B254-292696929D62}"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426737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9487"/>
            <a:ext cx="10131425" cy="988829"/>
          </a:xfrm>
        </p:spPr>
        <p:txBody>
          <a:bodyPr/>
          <a:lstStyle/>
          <a:p>
            <a:r>
              <a:rPr lang="en-US" dirty="0" smtClean="0"/>
              <a:t>Smart Contracts</a:t>
            </a:r>
            <a:endParaRPr lang="en-US" dirty="0"/>
          </a:p>
        </p:txBody>
      </p:sp>
      <p:sp>
        <p:nvSpPr>
          <p:cNvPr id="3" name="Content Placeholder 2"/>
          <p:cNvSpPr>
            <a:spLocks noGrp="1"/>
          </p:cNvSpPr>
          <p:nvPr>
            <p:ph idx="1"/>
          </p:nvPr>
        </p:nvSpPr>
        <p:spPr>
          <a:xfrm>
            <a:off x="685801" y="1658679"/>
            <a:ext cx="10935585" cy="4391248"/>
          </a:xfrm>
        </p:spPr>
        <p:txBody>
          <a:bodyPr>
            <a:noAutofit/>
          </a:bodyPr>
          <a:lstStyle/>
          <a:p>
            <a:r>
              <a:rPr lang="en-US" sz="2400" dirty="0"/>
              <a:t>Typically currency transfer is for buying a service, product and utility from a person or a business. There may be other conditions besides availability of funds for executing a transaction.</a:t>
            </a:r>
          </a:p>
          <a:p>
            <a:r>
              <a:rPr lang="en-US" sz="2400" dirty="0"/>
              <a:t>A business transaction may involve rules, policies, laws, regulations and governing contexts.</a:t>
            </a:r>
          </a:p>
          <a:p>
            <a:r>
              <a:rPr lang="en-US" sz="2400" dirty="0" smtClean="0"/>
              <a:t>Smart contract </a:t>
            </a:r>
            <a:r>
              <a:rPr lang="en-US" sz="2400" dirty="0"/>
              <a:t>allows for these real-world scenarios to be realized on a blockchain. </a:t>
            </a:r>
          </a:p>
          <a:p>
            <a:r>
              <a:rPr lang="en-US" sz="2400" dirty="0" smtClean="0"/>
              <a:t>Thus </a:t>
            </a:r>
            <a:r>
              <a:rPr lang="en-US" sz="2400" dirty="0"/>
              <a:t>a smart contract enables a wide variety of decentralized applications of arbitrary complexity to be implemented on the Blockchain: </a:t>
            </a:r>
            <a:endParaRPr lang="en-US" sz="2400" dirty="0" smtClean="0"/>
          </a:p>
          <a:p>
            <a:pPr lvl="1"/>
            <a:r>
              <a:rPr lang="en-US" sz="2800" b="1" dirty="0" smtClean="0"/>
              <a:t>from </a:t>
            </a:r>
            <a:r>
              <a:rPr lang="en-US" sz="2800" b="1" dirty="0"/>
              <a:t>supply chains to disaster recovery</a:t>
            </a:r>
            <a:r>
              <a:rPr lang="en-US" sz="2800" dirty="0"/>
              <a:t>.</a:t>
            </a:r>
          </a:p>
          <a:p>
            <a:r>
              <a:rPr lang="en-US" sz="2400" dirty="0"/>
              <a:t>Probably many of the applications for the Blockchain technology have not been conceived of yet. </a:t>
            </a:r>
            <a:br>
              <a:rPr lang="en-US" sz="2400" dirty="0"/>
            </a:br>
            <a:endParaRPr lang="en-US" sz="2400" dirty="0"/>
          </a:p>
        </p:txBody>
      </p:sp>
      <p:sp>
        <p:nvSpPr>
          <p:cNvPr id="4" name="Date Placeholder 3"/>
          <p:cNvSpPr>
            <a:spLocks noGrp="1"/>
          </p:cNvSpPr>
          <p:nvPr>
            <p:ph type="dt" sz="half" idx="10"/>
          </p:nvPr>
        </p:nvSpPr>
        <p:spPr/>
        <p:txBody>
          <a:bodyPr/>
          <a:lstStyle/>
          <a:p>
            <a:fld id="{10EFD962-F217-4E1D-B22D-C21D7BA90457}"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712281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258618" y="3308581"/>
            <a:ext cx="11362173" cy="1468800"/>
          </a:xfrm>
        </p:spPr>
        <p:txBody>
          <a:bodyPr/>
          <a:lstStyle/>
          <a:p>
            <a:r>
              <a:rPr lang="en-US" dirty="0" smtClean="0"/>
              <a:t>Smart Contracts using Solidity and REMIX IDE</a:t>
            </a:r>
            <a:endParaRPr lang="en-US" dirty="0"/>
          </a:p>
        </p:txBody>
      </p:sp>
      <p:sp>
        <p:nvSpPr>
          <p:cNvPr id="4" name="Date Placeholder 3"/>
          <p:cNvSpPr>
            <a:spLocks noGrp="1"/>
          </p:cNvSpPr>
          <p:nvPr>
            <p:ph type="dt" sz="half" idx="10"/>
          </p:nvPr>
        </p:nvSpPr>
        <p:spPr/>
        <p:txBody>
          <a:bodyPr/>
          <a:lstStyle/>
          <a:p>
            <a:fld id="{31E59922-85D9-48A9-B9B6-031CB5A9EB32}" type="datetime1">
              <a:rPr lang="en-US" smtClean="0"/>
              <a:t>4/9/2018</a:t>
            </a:fld>
            <a:endParaRPr lang="en-US"/>
          </a:p>
        </p:txBody>
      </p:sp>
    </p:spTree>
    <p:extLst>
      <p:ext uri="{BB962C8B-B14F-4D97-AF65-F5344CB8AC3E}">
        <p14:creationId xmlns:p14="http://schemas.microsoft.com/office/powerpoint/2010/main" val="2416407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76533" y="1150033"/>
            <a:ext cx="10962800" cy="589200"/>
          </a:xfrm>
          <a:prstGeom prst="rect">
            <a:avLst/>
          </a:prstGeom>
        </p:spPr>
        <p:txBody>
          <a:bodyPr spcFirstLastPara="1" wrap="square" lIns="121900" tIns="121900" rIns="121900" bIns="121900" anchor="b" anchorCtr="0">
            <a:noAutofit/>
          </a:bodyPr>
          <a:lstStyle/>
          <a:p>
            <a:r>
              <a:rPr lang="en" dirty="0" smtClean="0"/>
              <a:t>Learning </a:t>
            </a:r>
            <a:r>
              <a:rPr lang="en" dirty="0"/>
              <a:t>Objectives</a:t>
            </a:r>
            <a:endParaRPr dirty="0"/>
          </a:p>
        </p:txBody>
      </p:sp>
      <p:sp>
        <p:nvSpPr>
          <p:cNvPr id="143" name="Shape 143"/>
          <p:cNvSpPr txBox="1">
            <a:spLocks noGrp="1"/>
          </p:cNvSpPr>
          <p:nvPr>
            <p:ph type="body" idx="1"/>
          </p:nvPr>
        </p:nvSpPr>
        <p:spPr>
          <a:xfrm>
            <a:off x="276533" y="1739233"/>
            <a:ext cx="11915600" cy="4878000"/>
          </a:xfrm>
          <a:prstGeom prst="rect">
            <a:avLst/>
          </a:prstGeom>
        </p:spPr>
        <p:txBody>
          <a:bodyPr spcFirstLastPara="1" wrap="square" lIns="121900" tIns="121900" rIns="121900" bIns="121900" anchor="t" anchorCtr="0">
            <a:noAutofit/>
          </a:bodyPr>
          <a:lstStyle/>
          <a:p>
            <a:r>
              <a:rPr lang="en" sz="2400" dirty="0" smtClean="0"/>
              <a:t>Define the concept of a smart contract.</a:t>
            </a:r>
            <a:endParaRPr sz="2400" dirty="0"/>
          </a:p>
          <a:p>
            <a:r>
              <a:rPr lang="en" sz="2400" dirty="0" smtClean="0"/>
              <a:t>Discuss </a:t>
            </a:r>
            <a:r>
              <a:rPr lang="en" sz="2400" dirty="0"/>
              <a:t>the syntax and the semantics of a smart contract programming language, Solidity.</a:t>
            </a:r>
            <a:endParaRPr sz="2400" dirty="0"/>
          </a:p>
          <a:p>
            <a:r>
              <a:rPr lang="en" sz="2400" dirty="0" smtClean="0"/>
              <a:t>Solve </a:t>
            </a:r>
            <a:r>
              <a:rPr lang="en" sz="2400" dirty="0"/>
              <a:t>a problem and design a smart contract solution</a:t>
            </a:r>
            <a:r>
              <a:rPr lang="en" sz="2400" dirty="0" smtClean="0"/>
              <a:t>.</a:t>
            </a:r>
            <a:endParaRPr sz="2400" dirty="0"/>
          </a:p>
          <a:p>
            <a:r>
              <a:rPr lang="en" sz="2400" dirty="0" smtClean="0"/>
              <a:t>Learn </a:t>
            </a:r>
            <a:r>
              <a:rPr lang="en" sz="2400" dirty="0"/>
              <a:t>Remix development environment for building and testing smart contracts</a:t>
            </a:r>
            <a:r>
              <a:rPr lang="en" sz="2400" dirty="0" smtClean="0"/>
              <a:t>.</a:t>
            </a:r>
            <a:endParaRPr sz="2400" dirty="0"/>
          </a:p>
          <a:p>
            <a:r>
              <a:rPr lang="en" sz="2400" dirty="0" smtClean="0"/>
              <a:t>Deploy </a:t>
            </a:r>
            <a:r>
              <a:rPr lang="en" sz="2400" dirty="0"/>
              <a:t>the smart contract using Remix and invoke it from the web interface provided by Remix IDE.</a:t>
            </a:r>
            <a:endParaRPr sz="2400" dirty="0"/>
          </a:p>
          <a:p>
            <a:pPr>
              <a:buNone/>
            </a:pPr>
            <a:endParaRPr sz="2400" dirty="0"/>
          </a:p>
        </p:txBody>
      </p:sp>
    </p:spTree>
    <p:extLst>
      <p:ext uri="{BB962C8B-B14F-4D97-AF65-F5344CB8AC3E}">
        <p14:creationId xmlns:p14="http://schemas.microsoft.com/office/powerpoint/2010/main" val="2002289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29200" y="984967"/>
            <a:ext cx="10962800" cy="612800"/>
          </a:xfrm>
          <a:prstGeom prst="rect">
            <a:avLst/>
          </a:prstGeom>
        </p:spPr>
        <p:txBody>
          <a:bodyPr spcFirstLastPara="1" wrap="square" lIns="121900" tIns="121900" rIns="121900" bIns="121900" anchor="b" anchorCtr="0">
            <a:noAutofit/>
          </a:bodyPr>
          <a:lstStyle/>
          <a:p>
            <a:r>
              <a:rPr lang="en" dirty="0" smtClean="0"/>
              <a:t>Pedagody</a:t>
            </a:r>
            <a:endParaRPr dirty="0"/>
          </a:p>
        </p:txBody>
      </p:sp>
      <p:sp>
        <p:nvSpPr>
          <p:cNvPr id="149" name="Shape 149"/>
          <p:cNvSpPr txBox="1">
            <a:spLocks noGrp="1"/>
          </p:cNvSpPr>
          <p:nvPr>
            <p:ph type="body" idx="1"/>
          </p:nvPr>
        </p:nvSpPr>
        <p:spPr>
          <a:xfrm>
            <a:off x="323667" y="1597767"/>
            <a:ext cx="11448000" cy="4923106"/>
          </a:xfrm>
          <a:prstGeom prst="rect">
            <a:avLst/>
          </a:prstGeom>
        </p:spPr>
        <p:txBody>
          <a:bodyPr spcFirstLastPara="1" wrap="square" lIns="121900" tIns="121900" rIns="121900" bIns="121900" anchor="t" anchorCtr="0">
            <a:noAutofit/>
          </a:bodyPr>
          <a:lstStyle/>
          <a:p>
            <a:r>
              <a:rPr lang="en" sz="2400" dirty="0" smtClean="0"/>
              <a:t> It </a:t>
            </a:r>
            <a:r>
              <a:rPr lang="en" sz="2400" dirty="0"/>
              <a:t>is  imperative that you try the various concepts related to smart contracts on a test environment  in order to understand and apply  these concepts. </a:t>
            </a:r>
            <a:endParaRPr sz="2400" dirty="0"/>
          </a:p>
          <a:p>
            <a:endParaRPr sz="2400" dirty="0"/>
          </a:p>
          <a:p>
            <a:r>
              <a:rPr lang="en" sz="2400" dirty="0" smtClean="0"/>
              <a:t> We </a:t>
            </a:r>
            <a:r>
              <a:rPr lang="en" sz="2400" dirty="0"/>
              <a:t>will use Remix Integrated Development Environment (IDE) that is a web interface for these hands-on exploration. At this time please check you are able to access this interface at </a:t>
            </a:r>
            <a:r>
              <a:rPr lang="en" sz="2400" dirty="0" smtClean="0"/>
              <a:t>remix.ethereum.org</a:t>
            </a:r>
          </a:p>
          <a:p>
            <a:pPr marL="126997" indent="0">
              <a:buNone/>
            </a:pPr>
            <a:endParaRPr lang="en" sz="2400" dirty="0"/>
          </a:p>
          <a:p>
            <a:r>
              <a:rPr lang="en" sz="2400" dirty="0"/>
              <a:t> </a:t>
            </a:r>
            <a:r>
              <a:rPr lang="en" sz="2400" dirty="0" smtClean="0"/>
              <a:t>Be </a:t>
            </a:r>
            <a:r>
              <a:rPr lang="en" sz="2400" dirty="0"/>
              <a:t>warned that remix is only a development environment and it keeps changing as new features are being added almost every week.</a:t>
            </a:r>
            <a:endParaRPr sz="2400" dirty="0"/>
          </a:p>
          <a:p>
            <a:endParaRPr sz="2400" dirty="0"/>
          </a:p>
          <a:p>
            <a:pPr marL="0" indent="0">
              <a:buNone/>
            </a:pPr>
            <a:endParaRPr sz="2400" dirty="0"/>
          </a:p>
        </p:txBody>
      </p:sp>
    </p:spTree>
    <p:extLst>
      <p:ext uri="{BB962C8B-B14F-4D97-AF65-F5344CB8AC3E}">
        <p14:creationId xmlns:p14="http://schemas.microsoft.com/office/powerpoint/2010/main" val="199953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8218" y="2625400"/>
            <a:ext cx="10400146" cy="803600"/>
          </a:xfrm>
        </p:spPr>
        <p:txBody>
          <a:bodyPr>
            <a:normAutofit fontScale="90000"/>
          </a:bodyPr>
          <a:lstStyle/>
          <a:p>
            <a:r>
              <a:rPr lang="en-US" sz="3200" dirty="0" smtClean="0"/>
              <a:t>What is a smart contract?</a:t>
            </a:r>
            <a:r>
              <a:rPr lang="en-US" sz="4800" dirty="0"/>
              <a:t/>
            </a:r>
            <a:br>
              <a:rPr lang="en-US" sz="4800" dirty="0"/>
            </a:br>
            <a:endParaRPr lang="en-US" sz="2133" dirty="0"/>
          </a:p>
        </p:txBody>
      </p:sp>
    </p:spTree>
    <p:extLst>
      <p:ext uri="{BB962C8B-B14F-4D97-AF65-F5344CB8AC3E}">
        <p14:creationId xmlns:p14="http://schemas.microsoft.com/office/powerpoint/2010/main" val="2888784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30033" y="1273255"/>
            <a:ext cx="8464000" cy="495200"/>
          </a:xfrm>
          <a:prstGeom prst="rect">
            <a:avLst/>
          </a:prstGeom>
        </p:spPr>
        <p:txBody>
          <a:bodyPr spcFirstLastPara="1" wrap="square" lIns="121900" tIns="121900" rIns="121900" bIns="121900" anchor="b" anchorCtr="0">
            <a:noAutofit/>
          </a:bodyPr>
          <a:lstStyle/>
          <a:p>
            <a:r>
              <a:rPr lang="en" dirty="0"/>
              <a:t>What is a Smart Contract? </a:t>
            </a:r>
            <a:endParaRPr dirty="0"/>
          </a:p>
        </p:txBody>
      </p:sp>
      <p:sp>
        <p:nvSpPr>
          <p:cNvPr id="173" name="Shape 173"/>
          <p:cNvSpPr txBox="1">
            <a:spLocks noGrp="1"/>
          </p:cNvSpPr>
          <p:nvPr>
            <p:ph type="body" idx="1"/>
          </p:nvPr>
        </p:nvSpPr>
        <p:spPr>
          <a:xfrm>
            <a:off x="226142" y="1877961"/>
            <a:ext cx="11527458" cy="4269038"/>
          </a:xfrm>
          <a:prstGeom prst="rect">
            <a:avLst/>
          </a:prstGeom>
        </p:spPr>
        <p:txBody>
          <a:bodyPr spcFirstLastPara="1" wrap="square" lIns="121900" tIns="121900" rIns="121900" bIns="121900" anchor="t" anchorCtr="0">
            <a:noAutofit/>
          </a:bodyPr>
          <a:lstStyle/>
          <a:p>
            <a:pPr marL="342900" indent="-342900">
              <a:spcAft>
                <a:spcPts val="0"/>
              </a:spcAft>
              <a:buFont typeface="Wingdings" panose="05000000000000000000" pitchFamily="2" charset="2"/>
              <a:buChar char="§"/>
            </a:pPr>
            <a:r>
              <a:rPr lang="en" sz="2400" dirty="0"/>
              <a:t>A smart contract facilitates transactions for transfer of assets other than  cryptocurrency.</a:t>
            </a:r>
            <a:endParaRPr sz="2400" dirty="0"/>
          </a:p>
          <a:p>
            <a:pPr marL="342900" indent="-342900">
              <a:spcBef>
                <a:spcPts val="2133"/>
              </a:spcBef>
              <a:spcAft>
                <a:spcPts val="0"/>
              </a:spcAft>
              <a:buFont typeface="Wingdings" panose="05000000000000000000" pitchFamily="2" charset="2"/>
              <a:buChar char="§"/>
            </a:pPr>
            <a:r>
              <a:rPr lang="en" sz="2400" dirty="0"/>
              <a:t>A smart contract allows specification of rules for an operation on the blockchain.</a:t>
            </a:r>
            <a:endParaRPr sz="2400" dirty="0"/>
          </a:p>
          <a:p>
            <a:pPr marL="342900" indent="-342900">
              <a:spcBef>
                <a:spcPts val="2133"/>
              </a:spcBef>
              <a:spcAft>
                <a:spcPts val="0"/>
              </a:spcAft>
              <a:buFont typeface="Wingdings" panose="05000000000000000000" pitchFamily="2" charset="2"/>
              <a:buChar char="§"/>
            </a:pPr>
            <a:r>
              <a:rPr lang="en" sz="2400" dirty="0"/>
              <a:t>It facilitates implementation of policies for transfer of assets in a decentralized network.</a:t>
            </a:r>
            <a:endParaRPr sz="2400" dirty="0"/>
          </a:p>
          <a:p>
            <a:pPr marL="342900" indent="-342900">
              <a:spcBef>
                <a:spcPts val="2133"/>
              </a:spcBef>
              <a:spcAft>
                <a:spcPts val="0"/>
              </a:spcAft>
              <a:buFont typeface="Wingdings" panose="05000000000000000000" pitchFamily="2" charset="2"/>
              <a:buChar char="§"/>
            </a:pPr>
            <a:r>
              <a:rPr lang="en" sz="2400" dirty="0" smtClean="0"/>
              <a:t>The </a:t>
            </a:r>
            <a:r>
              <a:rPr lang="en" sz="2400" dirty="0"/>
              <a:t>smart contract represents a business logic layer with the actual logic coded in a special high-level language.</a:t>
            </a:r>
            <a:endParaRPr sz="2400" dirty="0"/>
          </a:p>
          <a:p>
            <a:pPr marL="342900" indent="-342900">
              <a:spcBef>
                <a:spcPts val="2133"/>
              </a:spcBef>
              <a:spcAft>
                <a:spcPts val="0"/>
              </a:spcAft>
              <a:buFont typeface="Wingdings" panose="05000000000000000000" pitchFamily="2" charset="2"/>
              <a:buChar char="§"/>
            </a:pPr>
            <a:r>
              <a:rPr lang="en" sz="2400" dirty="0"/>
              <a:t>A smart contract embeds functions that can be invoked by “messages” that are like function calls. These messages and the input parameters for a message are specified in a transaction. </a:t>
            </a:r>
            <a:endParaRPr sz="2400" dirty="0"/>
          </a:p>
          <a:p>
            <a:pPr marL="0" indent="0">
              <a:lnSpc>
                <a:spcPct val="115000"/>
              </a:lnSpc>
              <a:spcBef>
                <a:spcPts val="2133"/>
              </a:spcBef>
              <a:buNone/>
            </a:pPr>
            <a:endParaRPr dirty="0"/>
          </a:p>
          <a:p>
            <a:pPr>
              <a:spcBef>
                <a:spcPts val="2133"/>
              </a:spcBef>
              <a:buNone/>
            </a:pPr>
            <a:endParaRPr sz="2400" dirty="0"/>
          </a:p>
          <a:p>
            <a:pPr>
              <a:buNone/>
            </a:pPr>
            <a:endParaRPr sz="2400" dirty="0"/>
          </a:p>
          <a:p>
            <a:pPr>
              <a:buNone/>
            </a:pPr>
            <a:endParaRPr sz="2400" dirty="0"/>
          </a:p>
          <a:p>
            <a:pPr>
              <a:buNone/>
            </a:pPr>
            <a:endParaRPr sz="2400" dirty="0"/>
          </a:p>
        </p:txBody>
      </p:sp>
    </p:spTree>
    <p:extLst>
      <p:ext uri="{BB962C8B-B14F-4D97-AF65-F5344CB8AC3E}">
        <p14:creationId xmlns:p14="http://schemas.microsoft.com/office/powerpoint/2010/main" val="2262666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5593"/>
            <a:ext cx="10131425" cy="924406"/>
          </a:xfrm>
        </p:spPr>
        <p:txBody>
          <a:bodyPr>
            <a:normAutofit/>
          </a:bodyPr>
          <a:lstStyle/>
          <a:p>
            <a:r>
              <a:rPr lang="en-US" dirty="0" smtClean="0"/>
              <a:t>Overview and GOALS</a:t>
            </a:r>
            <a:endParaRPr lang="en-US" dirty="0"/>
          </a:p>
        </p:txBody>
      </p:sp>
      <p:sp>
        <p:nvSpPr>
          <p:cNvPr id="3" name="Content Placeholder 2"/>
          <p:cNvSpPr>
            <a:spLocks noGrp="1"/>
          </p:cNvSpPr>
          <p:nvPr>
            <p:ph idx="1"/>
          </p:nvPr>
        </p:nvSpPr>
        <p:spPr>
          <a:xfrm>
            <a:off x="685801" y="1397000"/>
            <a:ext cx="11118272" cy="4563533"/>
          </a:xfrm>
        </p:spPr>
        <p:txBody>
          <a:bodyPr>
            <a:noAutofit/>
          </a:bodyPr>
          <a:lstStyle/>
          <a:p>
            <a:pPr marL="0" indent="0">
              <a:buNone/>
            </a:pPr>
            <a:r>
              <a:rPr lang="en-US" sz="2400" dirty="0"/>
              <a:t>1</a:t>
            </a:r>
            <a:r>
              <a:rPr lang="en-US" sz="2400" dirty="0" smtClean="0"/>
              <a:t>. Blockchain Concepts (slides 3-17)</a:t>
            </a:r>
          </a:p>
          <a:p>
            <a:pPr lvl="1"/>
            <a:r>
              <a:rPr lang="en-US" sz="2200" dirty="0" smtClean="0"/>
              <a:t>A brief history of blockchain</a:t>
            </a:r>
          </a:p>
          <a:p>
            <a:pPr lvl="1"/>
            <a:r>
              <a:rPr lang="en-US" sz="2200" dirty="0" smtClean="0"/>
              <a:t>What is a blockchain?</a:t>
            </a:r>
          </a:p>
          <a:p>
            <a:pPr marL="0" indent="0">
              <a:buNone/>
            </a:pPr>
            <a:r>
              <a:rPr lang="en-US" sz="2400" dirty="0"/>
              <a:t>2</a:t>
            </a:r>
            <a:r>
              <a:rPr lang="en-US" sz="2400" dirty="0" smtClean="0"/>
              <a:t>. Introduction to smart contracts (slides 18-43)</a:t>
            </a:r>
          </a:p>
          <a:p>
            <a:pPr lvl="1"/>
            <a:r>
              <a:rPr lang="en-US" sz="2200" dirty="0" smtClean="0"/>
              <a:t>Designing and Developing SC</a:t>
            </a:r>
          </a:p>
          <a:p>
            <a:pPr lvl="1"/>
            <a:r>
              <a:rPr lang="en-US" sz="2200" dirty="0" smtClean="0"/>
              <a:t>Solidity and Remix IDE</a:t>
            </a:r>
            <a:endParaRPr lang="en-US" sz="2400" dirty="0" smtClean="0"/>
          </a:p>
          <a:p>
            <a:pPr marL="0" indent="0">
              <a:buNone/>
            </a:pPr>
            <a:r>
              <a:rPr lang="en-US" sz="2400" dirty="0"/>
              <a:t>3</a:t>
            </a:r>
            <a:r>
              <a:rPr lang="en-US" sz="2400" dirty="0" smtClean="0"/>
              <a:t>. Problem Solving using Blockchain (slides 44-47)</a:t>
            </a:r>
          </a:p>
          <a:p>
            <a:pPr lvl="1"/>
            <a:r>
              <a:rPr lang="en-US" sz="2200" dirty="0" smtClean="0"/>
              <a:t>Blockchain </a:t>
            </a:r>
            <a:r>
              <a:rPr lang="en-US" sz="2200" dirty="0" err="1" smtClean="0"/>
              <a:t>Buildathon</a:t>
            </a:r>
            <a:r>
              <a:rPr lang="en-US" sz="2200" dirty="0" smtClean="0"/>
              <a:t>: How to?</a:t>
            </a:r>
          </a:p>
          <a:p>
            <a:r>
              <a:rPr lang="en-US" sz="2400" dirty="0" smtClean="0"/>
              <a:t>Summary (slides 48-49)</a:t>
            </a:r>
          </a:p>
          <a:p>
            <a:r>
              <a:rPr lang="en-US" sz="2400" dirty="0" smtClean="0"/>
              <a:t>References (slide 50)</a:t>
            </a:r>
          </a:p>
          <a:p>
            <a:r>
              <a:rPr lang="en-US" sz="2400" dirty="0" smtClean="0"/>
              <a:t>Q &amp; A</a:t>
            </a:r>
            <a:endParaRPr lang="en-US" sz="2400" dirty="0"/>
          </a:p>
        </p:txBody>
      </p:sp>
      <p:sp>
        <p:nvSpPr>
          <p:cNvPr id="4" name="Date Placeholder 3"/>
          <p:cNvSpPr>
            <a:spLocks noGrp="1"/>
          </p:cNvSpPr>
          <p:nvPr>
            <p:ph type="dt" sz="half" idx="10"/>
          </p:nvPr>
        </p:nvSpPr>
        <p:spPr/>
        <p:txBody>
          <a:bodyPr/>
          <a:lstStyle/>
          <a:p>
            <a:fld id="{51FE1CF9-2BDB-4D6D-9FDE-FC7248D46017}"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4270571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dirty="0"/>
              <a:t>Transfer of currency vs. Smart contract </a:t>
            </a:r>
            <a:r>
              <a:rPr lang="en" dirty="0" smtClean="0"/>
              <a:t>Transaction (BY Sean Sanders)</a:t>
            </a:r>
            <a:endParaRPr dirty="0"/>
          </a:p>
        </p:txBody>
      </p:sp>
      <p:pic>
        <p:nvPicPr>
          <p:cNvPr id="179" name="Shape 179" descr="BitCoinTransaction.png"/>
          <p:cNvPicPr preferRelativeResize="0"/>
          <p:nvPr/>
        </p:nvPicPr>
        <p:blipFill>
          <a:blip r:embed="rId3">
            <a:alphaModFix/>
          </a:blip>
          <a:stretch>
            <a:fillRect/>
          </a:stretch>
        </p:blipFill>
        <p:spPr>
          <a:xfrm>
            <a:off x="118489" y="2282967"/>
            <a:ext cx="5439948" cy="3268900"/>
          </a:xfrm>
          <a:prstGeom prst="rect">
            <a:avLst/>
          </a:prstGeom>
          <a:noFill/>
          <a:ln>
            <a:noFill/>
          </a:ln>
        </p:spPr>
      </p:pic>
      <p:pic>
        <p:nvPicPr>
          <p:cNvPr id="180" name="Shape 180"/>
          <p:cNvPicPr preferRelativeResize="0"/>
          <p:nvPr/>
        </p:nvPicPr>
        <p:blipFill>
          <a:blip r:embed="rId4">
            <a:alphaModFix/>
          </a:blip>
          <a:stretch>
            <a:fillRect/>
          </a:stretch>
        </p:blipFill>
        <p:spPr>
          <a:xfrm>
            <a:off x="5761633" y="2211767"/>
            <a:ext cx="5029200" cy="3340100"/>
          </a:xfrm>
          <a:prstGeom prst="rect">
            <a:avLst/>
          </a:prstGeom>
          <a:noFill/>
          <a:ln>
            <a:noFill/>
          </a:ln>
        </p:spPr>
      </p:pic>
    </p:spTree>
    <p:extLst>
      <p:ext uri="{BB962C8B-B14F-4D97-AF65-F5344CB8AC3E}">
        <p14:creationId xmlns:p14="http://schemas.microsoft.com/office/powerpoint/2010/main" val="886941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683490" y="1048273"/>
            <a:ext cx="10538691" cy="803600"/>
          </a:xfrm>
          <a:prstGeom prst="rect">
            <a:avLst/>
          </a:prstGeom>
        </p:spPr>
        <p:txBody>
          <a:bodyPr spcFirstLastPara="1" wrap="square" lIns="121900" tIns="121900" rIns="121900" bIns="121900" anchor="ctr" anchorCtr="0">
            <a:noAutofit/>
          </a:bodyPr>
          <a:lstStyle/>
          <a:p>
            <a:r>
              <a:rPr lang="en-US" dirty="0" smtClean="0"/>
              <a:t>Dapp Stack  (Decentralized APPLICATION STACK)on ETHEREUM Blockchain</a:t>
            </a:r>
            <a:endParaRPr dirty="0"/>
          </a:p>
        </p:txBody>
      </p:sp>
      <p:pic>
        <p:nvPicPr>
          <p:cNvPr id="186" name="Shape 186"/>
          <p:cNvPicPr preferRelativeResize="0"/>
          <p:nvPr/>
        </p:nvPicPr>
        <p:blipFill>
          <a:blip r:embed="rId3">
            <a:alphaModFix/>
          </a:blip>
          <a:stretch>
            <a:fillRect/>
          </a:stretch>
        </p:blipFill>
        <p:spPr>
          <a:xfrm>
            <a:off x="2678544" y="1948873"/>
            <a:ext cx="6290207" cy="4729493"/>
          </a:xfrm>
          <a:prstGeom prst="rect">
            <a:avLst/>
          </a:prstGeom>
          <a:noFill/>
          <a:ln>
            <a:noFill/>
          </a:ln>
        </p:spPr>
      </p:pic>
      <p:sp>
        <p:nvSpPr>
          <p:cNvPr id="2" name="Oval 1"/>
          <p:cNvSpPr/>
          <p:nvPr/>
        </p:nvSpPr>
        <p:spPr>
          <a:xfrm>
            <a:off x="1311564" y="3140364"/>
            <a:ext cx="9236364" cy="1062182"/>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538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41998" y="1119427"/>
            <a:ext cx="9875200" cy="542000"/>
          </a:xfrm>
          <a:prstGeom prst="rect">
            <a:avLst/>
          </a:prstGeom>
        </p:spPr>
        <p:txBody>
          <a:bodyPr spcFirstLastPara="1" wrap="square" lIns="121900" tIns="121900" rIns="121900" bIns="121900" anchor="b" anchorCtr="0">
            <a:noAutofit/>
          </a:bodyPr>
          <a:lstStyle/>
          <a:p>
            <a:r>
              <a:rPr lang="en" dirty="0"/>
              <a:t>What problem does a smart contract solve?</a:t>
            </a:r>
            <a:endParaRPr dirty="0"/>
          </a:p>
        </p:txBody>
      </p:sp>
      <p:sp>
        <p:nvSpPr>
          <p:cNvPr id="192" name="Shape 192"/>
          <p:cNvSpPr txBox="1">
            <a:spLocks noGrp="1"/>
          </p:cNvSpPr>
          <p:nvPr>
            <p:ph type="body" idx="1"/>
          </p:nvPr>
        </p:nvSpPr>
        <p:spPr>
          <a:xfrm>
            <a:off x="602033" y="1764144"/>
            <a:ext cx="9955131" cy="4975755"/>
          </a:xfrm>
          <a:prstGeom prst="rect">
            <a:avLst/>
          </a:prstGeom>
        </p:spPr>
        <p:txBody>
          <a:bodyPr spcFirstLastPara="1" wrap="square" lIns="121900" tIns="121900" rIns="121900" bIns="121900" anchor="t" anchorCtr="0">
            <a:noAutofit/>
          </a:bodyPr>
          <a:lstStyle/>
          <a:p>
            <a:pPr marL="342900" indent="-342900"/>
            <a:r>
              <a:rPr lang="en" dirty="0"/>
              <a:t>Typically currency transfer is for buying a service, product and utility from a person or a business. There may be other conditions besides availability of funds for executing a transaction.</a:t>
            </a:r>
            <a:endParaRPr dirty="0"/>
          </a:p>
          <a:p>
            <a:pPr marL="342900" indent="-342900"/>
            <a:r>
              <a:rPr lang="en" dirty="0"/>
              <a:t>A business transaction may involve rules, policies, laws, regulations and governing contexts.</a:t>
            </a:r>
            <a:endParaRPr dirty="0"/>
          </a:p>
          <a:p>
            <a:pPr marL="342900" indent="-342900"/>
            <a:r>
              <a:rPr lang="en" dirty="0"/>
              <a:t>SC allows for these real-world scenarios to be realized on a blockchain. </a:t>
            </a:r>
            <a:endParaRPr dirty="0"/>
          </a:p>
          <a:p>
            <a:pPr marL="342900" indent="-342900"/>
            <a:r>
              <a:rPr lang="en" dirty="0"/>
              <a:t>Smart Contract solves the problem of conditional transition from one state of the blockchain network to another. </a:t>
            </a:r>
            <a:endParaRPr dirty="0"/>
          </a:p>
          <a:p>
            <a:pPr marL="342900" indent="-342900"/>
            <a:r>
              <a:rPr lang="en" dirty="0"/>
              <a:t>Thus a smart contract enables a wide variety of decentralized applications of arbitrary complexity to be implemented on the Blockchain: from supply chains to disaster recovery.</a:t>
            </a:r>
            <a:endParaRPr dirty="0"/>
          </a:p>
          <a:p>
            <a:pPr marL="342900" indent="-342900"/>
            <a:r>
              <a:rPr lang="en" dirty="0"/>
              <a:t>Probably many of the applications for the Blockchain technology have not been conceived of yet. It is predicted that online shopping will takeover retails shopping for the first time  this holiday season (2017-2018). Could you have imagined the dominance online shopping, mobile apps and uber 20 years ago? </a:t>
            </a:r>
            <a:endParaRPr dirty="0"/>
          </a:p>
          <a:p>
            <a:pPr marL="0" indent="0">
              <a:buNone/>
            </a:pPr>
            <a:endParaRPr sz="2400" dirty="0"/>
          </a:p>
          <a:p>
            <a:pPr marL="0" indent="0">
              <a:buNone/>
            </a:pPr>
            <a:r>
              <a:rPr lang="en" sz="2400" dirty="0"/>
              <a:t> </a:t>
            </a:r>
            <a:endParaRPr sz="2400" dirty="0"/>
          </a:p>
          <a:p>
            <a:pPr marL="0" indent="0">
              <a:buNone/>
            </a:pPr>
            <a:endParaRPr sz="2400" dirty="0"/>
          </a:p>
          <a:p>
            <a:pPr marL="0" indent="0">
              <a:buNone/>
            </a:pPr>
            <a:endParaRPr sz="2400" dirty="0"/>
          </a:p>
          <a:p>
            <a:pPr marL="0" indent="0">
              <a:buNone/>
            </a:pPr>
            <a:endParaRPr sz="2400" dirty="0"/>
          </a:p>
          <a:p>
            <a:pPr marL="0" indent="0">
              <a:buNone/>
            </a:pPr>
            <a:endParaRPr sz="2400" dirty="0"/>
          </a:p>
          <a:p>
            <a:pPr>
              <a:buNone/>
            </a:pPr>
            <a:endParaRPr sz="2400" dirty="0"/>
          </a:p>
          <a:p>
            <a:pPr>
              <a:buNone/>
            </a:pPr>
            <a:endParaRPr sz="2400" dirty="0"/>
          </a:p>
        </p:txBody>
      </p:sp>
    </p:spTree>
    <p:extLst>
      <p:ext uri="{BB962C8B-B14F-4D97-AF65-F5344CB8AC3E}">
        <p14:creationId xmlns:p14="http://schemas.microsoft.com/office/powerpoint/2010/main" val="687757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dirty="0"/>
              <a:t>Basic Structure of a </a:t>
            </a:r>
            <a:r>
              <a:rPr lang="en" dirty="0" smtClean="0"/>
              <a:t>SOLIDITy Smart contract</a:t>
            </a:r>
            <a:endParaRPr dirty="0"/>
          </a:p>
        </p:txBody>
      </p:sp>
      <p:sp>
        <p:nvSpPr>
          <p:cNvPr id="228" name="Shape 228"/>
          <p:cNvSpPr txBox="1">
            <a:spLocks noGrp="1"/>
          </p:cNvSpPr>
          <p:nvPr>
            <p:ph type="body" idx="1"/>
          </p:nvPr>
        </p:nvSpPr>
        <p:spPr>
          <a:xfrm>
            <a:off x="501400" y="2008567"/>
            <a:ext cx="11417200" cy="4632800"/>
          </a:xfrm>
          <a:prstGeom prst="rect">
            <a:avLst/>
          </a:prstGeom>
        </p:spPr>
        <p:txBody>
          <a:bodyPr spcFirstLastPara="1" wrap="square" lIns="121900" tIns="121900" rIns="121900" bIns="121900" anchor="t" anchorCtr="0">
            <a:noAutofit/>
          </a:bodyPr>
          <a:lstStyle/>
          <a:p>
            <a:pPr>
              <a:buNone/>
            </a:pPr>
            <a:r>
              <a:rPr lang="en"/>
              <a:t>Contract in the Ethereum Blockchain has:</a:t>
            </a:r>
            <a:endParaRPr/>
          </a:p>
          <a:p>
            <a:pPr>
              <a:buNone/>
            </a:pPr>
            <a:endParaRPr/>
          </a:p>
          <a:p>
            <a:pPr marL="609585" indent="-431789">
              <a:buAutoNum type="arabicPeriod"/>
            </a:pPr>
            <a:r>
              <a:rPr lang="en"/>
              <a:t>Pragma directive </a:t>
            </a:r>
            <a:endParaRPr/>
          </a:p>
          <a:p>
            <a:pPr marL="609585" indent="-431789">
              <a:buAutoNum type="arabicPeriod"/>
            </a:pPr>
            <a:r>
              <a:rPr lang="en"/>
              <a:t>Name of the contract</a:t>
            </a:r>
            <a:endParaRPr/>
          </a:p>
          <a:p>
            <a:pPr marL="609585" indent="-431789">
              <a:buAutoNum type="arabicPeriod"/>
            </a:pPr>
            <a:r>
              <a:rPr lang="en"/>
              <a:t>Data  or the state variables that define the state of the contract </a:t>
            </a:r>
            <a:endParaRPr/>
          </a:p>
          <a:p>
            <a:pPr marL="609585" indent="-431789">
              <a:buClr>
                <a:schemeClr val="dk2"/>
              </a:buClr>
              <a:buAutoNum type="arabicPeriod"/>
            </a:pPr>
            <a:r>
              <a:rPr lang="en"/>
              <a:t>Collection of functions to carry out out the intent of an application</a:t>
            </a:r>
            <a:endParaRPr/>
          </a:p>
          <a:p>
            <a:pPr marL="609585" indent="-431789">
              <a:buAutoNum type="arabicPeriod"/>
            </a:pPr>
            <a:r>
              <a:rPr lang="en"/>
              <a:t>Other items we will discuss in the next lessons.</a:t>
            </a:r>
            <a:endParaRPr/>
          </a:p>
          <a:p>
            <a:pPr marL="0" indent="0">
              <a:buNone/>
            </a:pPr>
            <a:endParaRPr/>
          </a:p>
          <a:p>
            <a:pPr marL="0" indent="0">
              <a:buNone/>
            </a:pPr>
            <a:r>
              <a:rPr lang="en"/>
              <a:t>Identifiers representing these elements are restricted to ASCII character set.  Make sure you select meaningful identifiers and follow Camel Case convention in naming them. </a:t>
            </a:r>
            <a:endParaRPr/>
          </a:p>
          <a:p>
            <a:pPr marL="0" indent="0">
              <a:buNone/>
            </a:pPr>
            <a:endParaRPr/>
          </a:p>
          <a:p>
            <a:pPr marL="0" indent="0">
              <a:buNone/>
            </a:pPr>
            <a:r>
              <a:rPr lang="en"/>
              <a:t>We will learn these concepts using simple contracts written in a high level language called Solidity.</a:t>
            </a:r>
            <a:endParaRPr/>
          </a:p>
          <a:p>
            <a:pPr marL="0" indent="0">
              <a:buNone/>
            </a:pPr>
            <a:r>
              <a:rPr lang="en"/>
              <a:t>We will use a web Integrated Development Environment (IDE) called Remix to create, deploy, execute and explore the working of a few representative smart contracts.</a:t>
            </a:r>
            <a:endParaRPr/>
          </a:p>
        </p:txBody>
      </p:sp>
    </p:spTree>
    <p:extLst>
      <p:ext uri="{BB962C8B-B14F-4D97-AF65-F5344CB8AC3E}">
        <p14:creationId xmlns:p14="http://schemas.microsoft.com/office/powerpoint/2010/main" val="1541428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566928" y="1908309"/>
            <a:ext cx="10223200" cy="4215400"/>
          </a:xfrm>
          <a:prstGeom prst="rect">
            <a:avLst/>
          </a:prstGeom>
        </p:spPr>
        <p:txBody>
          <a:bodyPr spcFirstLastPara="1" wrap="square" lIns="121900" tIns="121900" rIns="121900" bIns="121900" anchor="t" anchorCtr="0">
            <a:noAutofit/>
          </a:bodyPr>
          <a:lstStyle/>
          <a:p>
            <a:pPr marL="0" indent="0">
              <a:buClr>
                <a:schemeClr val="tx1"/>
              </a:buClr>
            </a:pPr>
            <a:r>
              <a:rPr lang="en" sz="2400" b="0" dirty="0">
                <a:solidFill>
                  <a:srgbClr val="FFFFFF"/>
                </a:solidFill>
              </a:rPr>
              <a:t>We will examine two a</a:t>
            </a:r>
            <a:r>
              <a:rPr lang="en" sz="2400" b="0" dirty="0" smtClean="0">
                <a:solidFill>
                  <a:srgbClr val="FFFFFF"/>
                </a:solidFill>
              </a:rPr>
              <a:t> </a:t>
            </a:r>
            <a:r>
              <a:rPr lang="en" sz="2400" b="0" dirty="0">
                <a:solidFill>
                  <a:srgbClr val="FFFFFF"/>
                </a:solidFill>
              </a:rPr>
              <a:t>simple smart contracts:</a:t>
            </a:r>
            <a:endParaRPr sz="2400" b="0" dirty="0">
              <a:solidFill>
                <a:srgbClr val="FFFFFF"/>
              </a:solidFill>
            </a:endParaRPr>
          </a:p>
          <a:p>
            <a:pPr indent="-457189">
              <a:buClr>
                <a:schemeClr val="tx1"/>
              </a:buClr>
              <a:buSzPts val="1800"/>
              <a:buAutoNum type="arabicPeriod"/>
            </a:pPr>
            <a:r>
              <a:rPr lang="en" sz="2400" b="0" dirty="0" smtClean="0">
                <a:solidFill>
                  <a:srgbClr val="FFFFFF"/>
                </a:solidFill>
              </a:rPr>
              <a:t>Greeter</a:t>
            </a:r>
          </a:p>
          <a:p>
            <a:pPr indent="-457189">
              <a:buClr>
                <a:schemeClr val="tx1"/>
              </a:buClr>
              <a:buSzPts val="1800"/>
              <a:buAutoNum type="arabicPeriod"/>
            </a:pPr>
            <a:r>
              <a:rPr lang="en" sz="2400" b="0" dirty="0" smtClean="0">
                <a:solidFill>
                  <a:srgbClr val="FFFFFF"/>
                </a:solidFill>
              </a:rPr>
              <a:t>Coin</a:t>
            </a:r>
            <a:endParaRPr sz="2400" b="0" dirty="0">
              <a:solidFill>
                <a:srgbClr val="FFFFFF"/>
              </a:solidFill>
            </a:endParaRPr>
          </a:p>
          <a:p>
            <a:pPr marL="342900" indent="-342900">
              <a:buClr>
                <a:schemeClr val="tx1"/>
              </a:buClr>
              <a:buFont typeface="Wingdings" panose="05000000000000000000" pitchFamily="2" charset="2"/>
              <a:buChar char="§"/>
            </a:pPr>
            <a:r>
              <a:rPr lang="en" sz="2400" b="0" dirty="0" smtClean="0">
                <a:solidFill>
                  <a:srgbClr val="FFFFFF"/>
                </a:solidFill>
              </a:rPr>
              <a:t>These </a:t>
            </a:r>
            <a:r>
              <a:rPr lang="en" sz="2400" b="0" dirty="0">
                <a:solidFill>
                  <a:srgbClr val="FFFFFF"/>
                </a:solidFill>
              </a:rPr>
              <a:t>two examples are modified versions of the examples given in Solidity documentation.</a:t>
            </a:r>
            <a:endParaRPr sz="2400" b="0" dirty="0">
              <a:solidFill>
                <a:srgbClr val="FFFFFF"/>
              </a:solidFill>
            </a:endParaRPr>
          </a:p>
          <a:p>
            <a:pPr marL="342900" indent="-342900">
              <a:buClr>
                <a:schemeClr val="tx1"/>
              </a:buClr>
              <a:buFont typeface="Wingdings" panose="05000000000000000000" pitchFamily="2" charset="2"/>
              <a:buChar char="§"/>
            </a:pPr>
            <a:r>
              <a:rPr lang="en" sz="2400" b="0" dirty="0">
                <a:solidFill>
                  <a:srgbClr val="FFFFFF"/>
                </a:solidFill>
              </a:rPr>
              <a:t>Our goal is to get an overview of the structure of a smart contract without getting into the details of the Solidity language. </a:t>
            </a:r>
            <a:endParaRPr sz="2400" b="0" dirty="0">
              <a:solidFill>
                <a:srgbClr val="FFFFFF"/>
              </a:solidFill>
            </a:endParaRPr>
          </a:p>
          <a:p>
            <a:pPr marL="342900" indent="-342900">
              <a:buClr>
                <a:schemeClr val="tx1"/>
              </a:buClr>
              <a:buFont typeface="Wingdings" panose="05000000000000000000" pitchFamily="2" charset="2"/>
              <a:buChar char="§"/>
            </a:pPr>
            <a:r>
              <a:rPr lang="en" sz="2400" b="0" dirty="0">
                <a:solidFill>
                  <a:srgbClr val="FFFFFF"/>
                </a:solidFill>
              </a:rPr>
              <a:t>However we will explain every item in the smart contract we plan to explore</a:t>
            </a:r>
            <a:r>
              <a:rPr lang="en" sz="2400" b="0" dirty="0" smtClean="0">
                <a:solidFill>
                  <a:srgbClr val="FFFFFF"/>
                </a:solidFill>
              </a:rPr>
              <a:t>.</a:t>
            </a:r>
            <a:endParaRPr sz="2400" b="0" dirty="0">
              <a:solidFill>
                <a:srgbClr val="FFFFFF"/>
              </a:solidFill>
            </a:endParaRPr>
          </a:p>
        </p:txBody>
      </p:sp>
      <p:sp>
        <p:nvSpPr>
          <p:cNvPr id="243" name="Shape 243"/>
          <p:cNvSpPr txBox="1">
            <a:spLocks noGrp="1"/>
          </p:cNvSpPr>
          <p:nvPr>
            <p:ph type="title"/>
          </p:nvPr>
        </p:nvSpPr>
        <p:spPr>
          <a:xfrm>
            <a:off x="566928" y="1117600"/>
            <a:ext cx="10515600" cy="701964"/>
          </a:xfrm>
          <a:prstGeom prst="rect">
            <a:avLst/>
          </a:prstGeom>
        </p:spPr>
        <p:txBody>
          <a:bodyPr spcFirstLastPara="1" wrap="square" lIns="121900" tIns="121900" rIns="121900" bIns="121900" anchor="t" anchorCtr="0">
            <a:noAutofit/>
          </a:bodyPr>
          <a:lstStyle/>
          <a:p>
            <a:r>
              <a:rPr lang="en" dirty="0">
                <a:solidFill>
                  <a:schemeClr val="tx1"/>
                </a:solidFill>
              </a:rPr>
              <a:t>Smart Contracts </a:t>
            </a:r>
            <a:r>
              <a:rPr lang="en" dirty="0" smtClean="0">
                <a:solidFill>
                  <a:schemeClr val="tx1"/>
                </a:solidFill>
              </a:rPr>
              <a:t>in S</a:t>
            </a:r>
            <a:r>
              <a:rPr lang="en-US" dirty="0" smtClean="0">
                <a:solidFill>
                  <a:schemeClr val="tx1"/>
                </a:solidFill>
              </a:rPr>
              <a:t>o</a:t>
            </a:r>
            <a:r>
              <a:rPr lang="en" dirty="0" smtClean="0">
                <a:solidFill>
                  <a:schemeClr val="tx1"/>
                </a:solidFill>
              </a:rPr>
              <a:t>ldity by Example </a:t>
            </a:r>
            <a:endParaRPr dirty="0">
              <a:solidFill>
                <a:schemeClr val="tx1"/>
              </a:solidFill>
            </a:endParaRPr>
          </a:p>
        </p:txBody>
      </p:sp>
    </p:spTree>
    <p:extLst>
      <p:ext uri="{BB962C8B-B14F-4D97-AF65-F5344CB8AC3E}">
        <p14:creationId xmlns:p14="http://schemas.microsoft.com/office/powerpoint/2010/main" val="1738032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1054233" y="1161500"/>
            <a:ext cx="10063200" cy="5696400"/>
          </a:xfrm>
          <a:prstGeom prst="rect">
            <a:avLst/>
          </a:prstGeom>
          <a:noFill/>
          <a:ln>
            <a:noFill/>
          </a:ln>
        </p:spPr>
        <p:txBody>
          <a:bodyPr spcFirstLastPara="1" wrap="square" lIns="121900" tIns="121900" rIns="121900" bIns="121900" anchor="ctr" anchorCtr="0">
            <a:noAutofit/>
          </a:bodyPr>
          <a:lstStyle/>
          <a:p>
            <a:r>
              <a:rPr lang="en" sz="2000" dirty="0"/>
              <a:t>pragma solidity ^0.4.0;</a:t>
            </a:r>
            <a:endParaRPr sz="2000" dirty="0"/>
          </a:p>
          <a:p>
            <a:endParaRPr sz="2000" dirty="0"/>
          </a:p>
          <a:p>
            <a:r>
              <a:rPr lang="en" sz="2000" dirty="0"/>
              <a:t>contract Greeter  {</a:t>
            </a:r>
            <a:endParaRPr sz="2000" dirty="0"/>
          </a:p>
          <a:p>
            <a:r>
              <a:rPr lang="en" sz="2000" dirty="0"/>
              <a:t>    /* Define variable greeting of the type string */</a:t>
            </a:r>
            <a:endParaRPr sz="2000" dirty="0"/>
          </a:p>
          <a:p>
            <a:r>
              <a:rPr lang="en" sz="2000" dirty="0"/>
              <a:t>    string public yourName;</a:t>
            </a:r>
            <a:endParaRPr sz="2000" dirty="0"/>
          </a:p>
          <a:p>
            <a:r>
              <a:rPr lang="en" sz="2000" dirty="0"/>
              <a:t>    </a:t>
            </a:r>
            <a:endParaRPr sz="2000" dirty="0"/>
          </a:p>
          <a:p>
            <a:r>
              <a:rPr lang="en" sz="2000" dirty="0"/>
              <a:t>    /* This runs when the contract is executed */</a:t>
            </a:r>
            <a:endParaRPr sz="2000" dirty="0"/>
          </a:p>
          <a:p>
            <a:r>
              <a:rPr lang="en" sz="2000" dirty="0"/>
              <a:t>    function Greeter() public {</a:t>
            </a:r>
            <a:endParaRPr sz="2000" dirty="0"/>
          </a:p>
          <a:p>
            <a:r>
              <a:rPr lang="en" sz="2000" dirty="0"/>
              <a:t>        yourName = "World";</a:t>
            </a:r>
            <a:endParaRPr sz="2000" dirty="0"/>
          </a:p>
          <a:p>
            <a:r>
              <a:rPr lang="en" sz="2000" dirty="0"/>
              <a:t>    } </a:t>
            </a:r>
            <a:endParaRPr sz="2000" dirty="0"/>
          </a:p>
          <a:p>
            <a:r>
              <a:rPr lang="en" sz="2000" dirty="0"/>
              <a:t>    </a:t>
            </a:r>
            <a:endParaRPr sz="2000" dirty="0"/>
          </a:p>
          <a:p>
            <a:r>
              <a:rPr lang="en" sz="2000" dirty="0"/>
              <a:t>    function set(string name)public {</a:t>
            </a:r>
            <a:endParaRPr sz="2000" dirty="0"/>
          </a:p>
          <a:p>
            <a:r>
              <a:rPr lang="en" sz="2000" dirty="0"/>
              <a:t>        yourName = name;</a:t>
            </a:r>
            <a:endParaRPr sz="2000" dirty="0"/>
          </a:p>
          <a:p>
            <a:r>
              <a:rPr lang="en" sz="2000" dirty="0"/>
              <a:t>    }</a:t>
            </a:r>
            <a:endParaRPr sz="2000" dirty="0"/>
          </a:p>
          <a:p>
            <a:r>
              <a:rPr lang="en" sz="2000" dirty="0"/>
              <a:t>    </a:t>
            </a:r>
            <a:endParaRPr sz="2000" dirty="0"/>
          </a:p>
          <a:p>
            <a:r>
              <a:rPr lang="en" sz="2000" dirty="0"/>
              <a:t>    function hello() constant returns (string) {</a:t>
            </a:r>
            <a:endParaRPr sz="2000" dirty="0"/>
          </a:p>
          <a:p>
            <a:r>
              <a:rPr lang="en" sz="2000" dirty="0"/>
              <a:t>        return yourName;</a:t>
            </a:r>
            <a:endParaRPr sz="2000" dirty="0"/>
          </a:p>
          <a:p>
            <a:r>
              <a:rPr lang="en" sz="2000" dirty="0"/>
              <a:t>    }</a:t>
            </a:r>
            <a:endParaRPr sz="2000" dirty="0"/>
          </a:p>
          <a:p>
            <a:r>
              <a:rPr lang="en" sz="2000" dirty="0"/>
              <a:t>}</a:t>
            </a:r>
            <a:endParaRPr sz="2000" dirty="0"/>
          </a:p>
        </p:txBody>
      </p:sp>
    </p:spTree>
    <p:extLst>
      <p:ext uri="{BB962C8B-B14F-4D97-AF65-F5344CB8AC3E}">
        <p14:creationId xmlns:p14="http://schemas.microsoft.com/office/powerpoint/2010/main" val="1609851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 name="Group 1"/>
          <p:cNvGrpSpPr/>
          <p:nvPr/>
        </p:nvGrpSpPr>
        <p:grpSpPr>
          <a:xfrm>
            <a:off x="1514764" y="2022763"/>
            <a:ext cx="9311036" cy="4111503"/>
            <a:chOff x="832767" y="1431467"/>
            <a:chExt cx="9993033" cy="4702800"/>
          </a:xfrm>
        </p:grpSpPr>
        <p:sp>
          <p:nvSpPr>
            <p:cNvPr id="233" name="Shape 233"/>
            <p:cNvSpPr/>
            <p:nvPr/>
          </p:nvSpPr>
          <p:spPr>
            <a:xfrm>
              <a:off x="832767" y="1431467"/>
              <a:ext cx="2286000" cy="4702800"/>
            </a:xfrm>
            <a:prstGeom prst="rect">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med" len="med"/>
              <a:tailEnd type="none" w="med" len="med"/>
            </a:ln>
          </p:spPr>
          <p:txBody>
            <a:bodyPr spcFirstLastPara="1" wrap="square" lIns="121900" tIns="121900" rIns="121900" bIns="121900" anchor="t" anchorCtr="0">
              <a:noAutofit/>
            </a:bodyPr>
            <a:lstStyle/>
            <a:p>
              <a:r>
                <a:rPr lang="en" sz="2000" dirty="0"/>
                <a:t>File Explorer</a:t>
              </a:r>
              <a:endParaRPr sz="2000" dirty="0"/>
            </a:p>
          </p:txBody>
        </p:sp>
        <p:sp>
          <p:nvSpPr>
            <p:cNvPr id="234" name="Shape 234"/>
            <p:cNvSpPr/>
            <p:nvPr/>
          </p:nvSpPr>
          <p:spPr>
            <a:xfrm>
              <a:off x="3086100" y="1431467"/>
              <a:ext cx="4278000" cy="47028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med" len="med"/>
              <a:tailEnd type="none" w="med" len="med"/>
            </a:ln>
          </p:spPr>
          <p:txBody>
            <a:bodyPr spcFirstLastPara="1" wrap="square" lIns="121900" tIns="121900" rIns="121900" bIns="121900" anchor="t" anchorCtr="0">
              <a:noAutofit/>
            </a:bodyPr>
            <a:lstStyle/>
            <a:p>
              <a:r>
                <a:rPr lang="en" sz="2000"/>
                <a:t>Editor</a:t>
              </a:r>
              <a:endParaRPr sz="2000"/>
            </a:p>
          </p:txBody>
        </p:sp>
        <p:sp>
          <p:nvSpPr>
            <p:cNvPr id="235" name="Shape 235"/>
            <p:cNvSpPr/>
            <p:nvPr/>
          </p:nvSpPr>
          <p:spPr>
            <a:xfrm>
              <a:off x="7364200" y="1431467"/>
              <a:ext cx="3461600" cy="4702800"/>
            </a:xfrm>
            <a:prstGeom prst="rect">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med" len="med"/>
              <a:tailEnd type="none" w="med" len="med"/>
            </a:ln>
          </p:spPr>
          <p:txBody>
            <a:bodyPr spcFirstLastPara="1" wrap="square" lIns="121900" tIns="121900" rIns="121900" bIns="121900" anchor="t" anchorCtr="0">
              <a:noAutofit/>
            </a:bodyPr>
            <a:lstStyle/>
            <a:p>
              <a:r>
                <a:rPr lang="en" sz="2000"/>
                <a:t>Commands: Compile, Run, Debug, with Details</a:t>
              </a:r>
              <a:endParaRPr sz="2000"/>
            </a:p>
            <a:p>
              <a:endParaRPr sz="2000"/>
            </a:p>
            <a:p>
              <a:r>
                <a:rPr lang="en" sz="2000"/>
                <a:t>Account Addresses</a:t>
              </a:r>
              <a:endParaRPr sz="2000"/>
            </a:p>
            <a:p>
              <a:endParaRPr sz="2000"/>
            </a:p>
            <a:p>
              <a:r>
                <a:rPr lang="en" sz="2000"/>
                <a:t>Create Button</a:t>
              </a:r>
              <a:endParaRPr sz="2000"/>
            </a:p>
            <a:p>
              <a:endParaRPr sz="2000"/>
            </a:p>
            <a:p>
              <a:r>
                <a:rPr lang="en" sz="2000"/>
                <a:t>Details: ABI, Byte code, etc.</a:t>
              </a:r>
              <a:endParaRPr sz="2000"/>
            </a:p>
            <a:p>
              <a:endParaRPr sz="2000"/>
            </a:p>
            <a:p>
              <a:r>
                <a:rPr lang="en" sz="2000"/>
                <a:t>Smart Contract web interface Panel</a:t>
              </a:r>
              <a:endParaRPr sz="2000"/>
            </a:p>
          </p:txBody>
        </p:sp>
        <p:sp>
          <p:nvSpPr>
            <p:cNvPr id="236" name="Shape 236"/>
            <p:cNvSpPr/>
            <p:nvPr/>
          </p:nvSpPr>
          <p:spPr>
            <a:xfrm>
              <a:off x="3086100" y="4370600"/>
              <a:ext cx="4278000" cy="1763600"/>
            </a:xfrm>
            <a:prstGeom prst="rect">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med" len="med"/>
              <a:tailEnd type="none" w="med" len="med"/>
            </a:ln>
          </p:spPr>
          <p:txBody>
            <a:bodyPr spcFirstLastPara="1" wrap="square" lIns="121900" tIns="121900" rIns="121900" bIns="121900" anchor="ctr" anchorCtr="0">
              <a:noAutofit/>
            </a:bodyPr>
            <a:lstStyle/>
            <a:p>
              <a:r>
                <a:rPr lang="en" sz="2000"/>
                <a:t>Console/terminal Output area</a:t>
              </a:r>
              <a:endParaRPr sz="2000"/>
            </a:p>
          </p:txBody>
        </p:sp>
      </p:grpSp>
      <p:sp>
        <p:nvSpPr>
          <p:cNvPr id="237" name="Shape 237"/>
          <p:cNvSpPr txBox="1">
            <a:spLocks noGrp="1"/>
          </p:cNvSpPr>
          <p:nvPr>
            <p:ph type="title"/>
          </p:nvPr>
        </p:nvSpPr>
        <p:spPr>
          <a:xfrm>
            <a:off x="690597" y="917727"/>
            <a:ext cx="5713600" cy="803600"/>
          </a:xfrm>
          <a:prstGeom prst="rect">
            <a:avLst/>
          </a:prstGeom>
        </p:spPr>
        <p:txBody>
          <a:bodyPr spcFirstLastPara="1" wrap="square" lIns="121900" tIns="121900" rIns="121900" bIns="121900" anchor="ctr" anchorCtr="0">
            <a:noAutofit/>
          </a:bodyPr>
          <a:lstStyle/>
          <a:p>
            <a:r>
              <a:rPr lang="en" dirty="0"/>
              <a:t>Remix </a:t>
            </a:r>
            <a:r>
              <a:rPr lang="en" dirty="0" smtClean="0"/>
              <a:t>Environment </a:t>
            </a:r>
            <a:endParaRPr dirty="0"/>
          </a:p>
        </p:txBody>
      </p:sp>
    </p:spTree>
    <p:extLst>
      <p:ext uri="{BB962C8B-B14F-4D97-AF65-F5344CB8AC3E}">
        <p14:creationId xmlns:p14="http://schemas.microsoft.com/office/powerpoint/2010/main" val="1983458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tx1"/>
                </a:solidFill>
              </a:rPr>
              <a:t>Smart Contract Creation &amp; Execution</a:t>
            </a:r>
            <a:endParaRPr lang="en-US" dirty="0">
              <a:solidFill>
                <a:schemeClr val="tx1"/>
              </a:solidFill>
            </a:endParaRPr>
          </a:p>
        </p:txBody>
      </p:sp>
      <p:sp>
        <p:nvSpPr>
          <p:cNvPr id="3" name="Text Placeholder 2"/>
          <p:cNvSpPr>
            <a:spLocks noGrp="1"/>
          </p:cNvSpPr>
          <p:nvPr>
            <p:ph type="body" idx="1"/>
          </p:nvPr>
        </p:nvSpPr>
        <p:spPr/>
        <p:txBody>
          <a:bodyPr>
            <a:normAutofit/>
          </a:bodyPr>
          <a:lstStyle/>
          <a:p>
            <a:pPr>
              <a:spcAft>
                <a:spcPts val="0"/>
              </a:spcAft>
              <a:buClrTx/>
            </a:pPr>
            <a:r>
              <a:rPr lang="en-US" dirty="0" smtClean="0">
                <a:solidFill>
                  <a:schemeClr val="tx1"/>
                </a:solidFill>
              </a:rPr>
              <a:t>  </a:t>
            </a:r>
            <a:r>
              <a:rPr lang="en-US" sz="2400" dirty="0" smtClean="0">
                <a:solidFill>
                  <a:schemeClr val="tx1"/>
                </a:solidFill>
              </a:rPr>
              <a:t>Let us now explore the creation and execution of smart contracts.</a:t>
            </a:r>
          </a:p>
          <a:p>
            <a:pPr>
              <a:spcAft>
                <a:spcPts val="0"/>
              </a:spcAft>
              <a:buClrTx/>
            </a:pPr>
            <a:endParaRPr lang="en-US" sz="2400" dirty="0">
              <a:solidFill>
                <a:schemeClr val="tx1"/>
              </a:solidFill>
            </a:endParaRPr>
          </a:p>
          <a:p>
            <a:pPr>
              <a:spcAft>
                <a:spcPts val="0"/>
              </a:spcAft>
              <a:buClrTx/>
            </a:pPr>
            <a:r>
              <a:rPr lang="en-US" sz="2400" dirty="0" smtClean="0">
                <a:solidFill>
                  <a:schemeClr val="tx1"/>
                </a:solidFill>
              </a:rPr>
              <a:t> We will begin with Remix environment. </a:t>
            </a:r>
            <a:r>
              <a:rPr lang="en-US" sz="2400" dirty="0">
                <a:solidFill>
                  <a:schemeClr val="tx1"/>
                </a:solidFill>
              </a:rPr>
              <a:t>r</a:t>
            </a:r>
            <a:r>
              <a:rPr lang="en-US" sz="2400" dirty="0" smtClean="0">
                <a:solidFill>
                  <a:schemeClr val="tx1"/>
                </a:solidFill>
              </a:rPr>
              <a:t>emix.ethreum.org</a:t>
            </a:r>
          </a:p>
          <a:p>
            <a:pPr>
              <a:spcAft>
                <a:spcPts val="0"/>
              </a:spcAft>
              <a:buClrTx/>
            </a:pPr>
            <a:endParaRPr lang="en-US" sz="2400" dirty="0">
              <a:solidFill>
                <a:schemeClr val="tx1"/>
              </a:solidFill>
            </a:endParaRPr>
          </a:p>
          <a:p>
            <a:pPr>
              <a:spcAft>
                <a:spcPts val="0"/>
              </a:spcAft>
              <a:buClrTx/>
            </a:pPr>
            <a:r>
              <a:rPr lang="en-US" sz="2400" dirty="0" smtClean="0">
                <a:solidFill>
                  <a:schemeClr val="tx1"/>
                </a:solidFill>
              </a:rPr>
              <a:t> Then we will compile and execute the two simple contracts” Greeter and Coin and understand the structure of a contract.</a:t>
            </a:r>
          </a:p>
          <a:p>
            <a:pPr>
              <a:spcAft>
                <a:spcPts val="0"/>
              </a:spcAft>
              <a:buClrTx/>
            </a:pPr>
            <a:endParaRPr lang="en-US" sz="2400" dirty="0">
              <a:solidFill>
                <a:schemeClr val="tx1"/>
              </a:solidFill>
            </a:endParaRPr>
          </a:p>
          <a:p>
            <a:pPr>
              <a:spcAft>
                <a:spcPts val="0"/>
              </a:spcAft>
              <a:buClrTx/>
            </a:pPr>
            <a:r>
              <a:rPr lang="en-US" sz="2400" dirty="0" smtClean="0">
                <a:solidFill>
                  <a:schemeClr val="tx1"/>
                </a:solidFill>
              </a:rPr>
              <a:t> We will also learn the features of the Remix IDE for supporting development and testing of contracts for your applications.</a:t>
            </a:r>
            <a:endParaRPr lang="en-US" sz="2400" dirty="0">
              <a:solidFill>
                <a:schemeClr val="tx1"/>
              </a:solidFill>
            </a:endParaRPr>
          </a:p>
        </p:txBody>
      </p:sp>
    </p:spTree>
    <p:extLst>
      <p:ext uri="{BB962C8B-B14F-4D97-AF65-F5344CB8AC3E}">
        <p14:creationId xmlns:p14="http://schemas.microsoft.com/office/powerpoint/2010/main" val="3504205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91348" y="719746"/>
            <a:ext cx="9511200" cy="942800"/>
          </a:xfrm>
          <a:prstGeom prst="rect">
            <a:avLst/>
          </a:prstGeom>
        </p:spPr>
        <p:txBody>
          <a:bodyPr spcFirstLastPara="1" wrap="square" lIns="121900" tIns="121900" rIns="121900" bIns="121900" anchor="b" anchorCtr="0">
            <a:noAutofit/>
          </a:bodyPr>
          <a:lstStyle/>
          <a:p>
            <a:r>
              <a:rPr lang="en" sz="3200" dirty="0"/>
              <a:t>Here are some basic elements of a  smart contract</a:t>
            </a:r>
            <a:endParaRPr sz="3200" dirty="0"/>
          </a:p>
        </p:txBody>
      </p:sp>
      <p:sp>
        <p:nvSpPr>
          <p:cNvPr id="163" name="Shape 163"/>
          <p:cNvSpPr txBox="1">
            <a:spLocks noGrp="1"/>
          </p:cNvSpPr>
          <p:nvPr>
            <p:ph type="body" idx="1"/>
          </p:nvPr>
        </p:nvSpPr>
        <p:spPr>
          <a:xfrm>
            <a:off x="227800" y="1644073"/>
            <a:ext cx="11736400" cy="4636654"/>
          </a:xfrm>
          <a:prstGeom prst="rect">
            <a:avLst/>
          </a:prstGeom>
        </p:spPr>
        <p:txBody>
          <a:bodyPr spcFirstLastPara="1" wrap="square" lIns="121900" tIns="121900" rIns="121900" bIns="121900" anchor="t" anchorCtr="0">
            <a:noAutofit/>
          </a:bodyPr>
          <a:lstStyle/>
          <a:p>
            <a:pPr marL="342900" indent="-342900">
              <a:lnSpc>
                <a:spcPct val="70000"/>
              </a:lnSpc>
              <a:buSzPts val="1800"/>
              <a:buFont typeface="+mj-lt"/>
              <a:buAutoNum type="arabicPeriod"/>
            </a:pPr>
            <a:r>
              <a:rPr lang="en" dirty="0">
                <a:latin typeface="+mn-lt"/>
                <a:ea typeface="Calibri"/>
                <a:cs typeface="Calibri"/>
                <a:sym typeface="Calibri"/>
              </a:rPr>
              <a:t>Data or state variables</a:t>
            </a:r>
            <a:endParaRPr dirty="0">
              <a:latin typeface="+mn-lt"/>
              <a:ea typeface="Calibri"/>
              <a:cs typeface="Calibri"/>
              <a:sym typeface="Calibri"/>
            </a:endParaRPr>
          </a:p>
          <a:p>
            <a:pPr marL="342900" indent="-342900">
              <a:lnSpc>
                <a:spcPct val="70000"/>
              </a:lnSpc>
              <a:spcBef>
                <a:spcPts val="1067"/>
              </a:spcBef>
              <a:buSzPts val="1800"/>
              <a:buFont typeface="+mj-lt"/>
              <a:buAutoNum type="arabicPeriod"/>
            </a:pPr>
            <a:r>
              <a:rPr lang="en" dirty="0">
                <a:latin typeface="+mn-lt"/>
                <a:ea typeface="Calibri"/>
                <a:cs typeface="Calibri"/>
                <a:sym typeface="Calibri"/>
              </a:rPr>
              <a:t>Functions : There are several types of functions allowed,</a:t>
            </a:r>
            <a:endParaRPr dirty="0">
              <a:latin typeface="+mn-lt"/>
              <a:ea typeface="Calibri"/>
              <a:cs typeface="Calibri"/>
              <a:sym typeface="Calibri"/>
            </a:endParaRPr>
          </a:p>
          <a:p>
            <a:pPr marL="808555" lvl="1" indent="-342900">
              <a:lnSpc>
                <a:spcPct val="70000"/>
              </a:lnSpc>
              <a:spcBef>
                <a:spcPts val="533"/>
              </a:spcBef>
              <a:buFont typeface="+mj-lt"/>
              <a:buAutoNum type="arabicPeriod"/>
            </a:pPr>
            <a:r>
              <a:rPr lang="en" dirty="0">
                <a:latin typeface="+mn-lt"/>
                <a:ea typeface="Calibri"/>
                <a:cs typeface="Calibri"/>
                <a:sym typeface="Calibri"/>
              </a:rPr>
              <a:t>Constructor ( default or user specified; only one, meaning it cannot be overloaded)</a:t>
            </a:r>
            <a:endParaRPr dirty="0">
              <a:latin typeface="+mn-lt"/>
              <a:ea typeface="Calibri"/>
              <a:cs typeface="Calibri"/>
              <a:sym typeface="Calibri"/>
            </a:endParaRPr>
          </a:p>
          <a:p>
            <a:pPr marL="808555" lvl="1" indent="-342900">
              <a:lnSpc>
                <a:spcPct val="70000"/>
              </a:lnSpc>
              <a:spcBef>
                <a:spcPts val="533"/>
              </a:spcBef>
              <a:buFont typeface="+mj-lt"/>
              <a:buAutoNum type="arabicPeriod"/>
            </a:pPr>
            <a:r>
              <a:rPr lang="en" dirty="0">
                <a:latin typeface="+mn-lt"/>
                <a:ea typeface="Calibri"/>
                <a:cs typeface="Calibri"/>
                <a:sym typeface="Calibri"/>
              </a:rPr>
              <a:t>Fallback function (This is a powerful feature of an anonymous function that we will discuss in the best practices module later in this course.)</a:t>
            </a:r>
            <a:endParaRPr dirty="0">
              <a:latin typeface="+mn-lt"/>
              <a:ea typeface="Calibri"/>
              <a:cs typeface="Calibri"/>
              <a:sym typeface="Calibri"/>
            </a:endParaRPr>
          </a:p>
          <a:p>
            <a:pPr marL="808555" lvl="1" indent="-342900">
              <a:lnSpc>
                <a:spcPct val="70000"/>
              </a:lnSpc>
              <a:spcBef>
                <a:spcPts val="533"/>
              </a:spcBef>
              <a:buFont typeface="+mj-lt"/>
              <a:buAutoNum type="arabicPeriod"/>
            </a:pPr>
            <a:r>
              <a:rPr lang="en" dirty="0">
                <a:latin typeface="+mn-lt"/>
                <a:ea typeface="Calibri"/>
                <a:cs typeface="Calibri"/>
                <a:sym typeface="Calibri"/>
              </a:rPr>
              <a:t>Pure functions (no state change allowed, it computes and returns a value; example: math functions)</a:t>
            </a:r>
            <a:endParaRPr dirty="0">
              <a:latin typeface="+mn-lt"/>
              <a:ea typeface="Calibri"/>
              <a:cs typeface="Calibri"/>
              <a:sym typeface="Calibri"/>
            </a:endParaRPr>
          </a:p>
          <a:p>
            <a:pPr marL="808555" lvl="1" indent="-342900">
              <a:lnSpc>
                <a:spcPct val="70000"/>
              </a:lnSpc>
              <a:spcBef>
                <a:spcPts val="533"/>
              </a:spcBef>
              <a:buFont typeface="+mj-lt"/>
              <a:buAutoNum type="arabicPeriod"/>
            </a:pPr>
            <a:r>
              <a:rPr lang="en" dirty="0">
                <a:latin typeface="+mn-lt"/>
                <a:ea typeface="Calibri"/>
                <a:cs typeface="Calibri"/>
                <a:sym typeface="Calibri"/>
              </a:rPr>
              <a:t>Public functions (accessible from outside thru transactions, state changes recorded on the bc).</a:t>
            </a:r>
            <a:endParaRPr dirty="0">
              <a:latin typeface="+mn-lt"/>
              <a:ea typeface="Calibri"/>
              <a:cs typeface="Calibri"/>
              <a:sym typeface="Calibri"/>
            </a:endParaRPr>
          </a:p>
          <a:p>
            <a:pPr marL="808555" lvl="1" indent="-342900">
              <a:lnSpc>
                <a:spcPct val="70000"/>
              </a:lnSpc>
              <a:spcBef>
                <a:spcPts val="533"/>
              </a:spcBef>
              <a:buFont typeface="+mj-lt"/>
              <a:buAutoNum type="arabicPeriod"/>
            </a:pPr>
            <a:r>
              <a:rPr lang="en" dirty="0">
                <a:latin typeface="+mn-lt"/>
                <a:ea typeface="Calibri"/>
                <a:cs typeface="Calibri"/>
                <a:sym typeface="Calibri"/>
              </a:rPr>
              <a:t>Private functions (accessible only with the current contract)</a:t>
            </a:r>
            <a:endParaRPr dirty="0">
              <a:latin typeface="+mn-lt"/>
              <a:ea typeface="Calibri"/>
              <a:cs typeface="Calibri"/>
              <a:sym typeface="Calibri"/>
            </a:endParaRPr>
          </a:p>
          <a:p>
            <a:pPr marL="808555" lvl="1" indent="-342900">
              <a:lnSpc>
                <a:spcPct val="70000"/>
              </a:lnSpc>
              <a:spcBef>
                <a:spcPts val="533"/>
              </a:spcBef>
              <a:buFont typeface="+mj-lt"/>
              <a:buAutoNum type="arabicPeriod"/>
            </a:pPr>
            <a:r>
              <a:rPr lang="en" dirty="0">
                <a:latin typeface="+mn-lt"/>
                <a:ea typeface="Calibri"/>
                <a:cs typeface="Calibri"/>
                <a:sym typeface="Calibri"/>
              </a:rPr>
              <a:t>Internal functions (accessible inside current contract and inherited contract)</a:t>
            </a:r>
            <a:endParaRPr dirty="0">
              <a:latin typeface="+mn-lt"/>
              <a:ea typeface="Calibri"/>
              <a:cs typeface="Calibri"/>
              <a:sym typeface="Calibri"/>
            </a:endParaRPr>
          </a:p>
          <a:p>
            <a:pPr marL="808555" lvl="1" indent="-342900">
              <a:lnSpc>
                <a:spcPct val="70000"/>
              </a:lnSpc>
              <a:spcBef>
                <a:spcPts val="533"/>
              </a:spcBef>
              <a:buFont typeface="+mj-lt"/>
              <a:buAutoNum type="arabicPeriod"/>
            </a:pPr>
            <a:r>
              <a:rPr lang="en" dirty="0">
                <a:latin typeface="+mn-lt"/>
                <a:ea typeface="Calibri"/>
                <a:cs typeface="Calibri"/>
                <a:sym typeface="Calibri"/>
              </a:rPr>
              <a:t>External functions  (can be accessed only from outside the smart contract, for viewing data, for example)</a:t>
            </a:r>
            <a:endParaRPr dirty="0">
              <a:latin typeface="+mn-lt"/>
              <a:ea typeface="Calibri"/>
              <a:cs typeface="Calibri"/>
              <a:sym typeface="Calibri"/>
            </a:endParaRPr>
          </a:p>
          <a:p>
            <a:pPr marL="342900" indent="-342900">
              <a:lnSpc>
                <a:spcPct val="70000"/>
              </a:lnSpc>
              <a:spcBef>
                <a:spcPts val="1067"/>
              </a:spcBef>
              <a:buSzPts val="1800"/>
              <a:buFont typeface="+mj-lt"/>
              <a:buAutoNum type="arabicPeriod"/>
            </a:pPr>
            <a:r>
              <a:rPr lang="en" dirty="0">
                <a:latin typeface="+mn-lt"/>
                <a:ea typeface="Calibri"/>
                <a:cs typeface="Calibri"/>
                <a:sym typeface="Calibri"/>
              </a:rPr>
              <a:t>User defined types in  struct and enums</a:t>
            </a:r>
            <a:endParaRPr dirty="0">
              <a:latin typeface="+mn-lt"/>
              <a:ea typeface="Calibri"/>
              <a:cs typeface="Calibri"/>
              <a:sym typeface="Calibri"/>
            </a:endParaRPr>
          </a:p>
          <a:p>
            <a:pPr marL="342900" indent="-342900">
              <a:lnSpc>
                <a:spcPct val="70000"/>
              </a:lnSpc>
              <a:spcBef>
                <a:spcPts val="1067"/>
              </a:spcBef>
              <a:buSzPts val="1800"/>
              <a:buFont typeface="+mj-lt"/>
              <a:buAutoNum type="arabicPeriod"/>
            </a:pPr>
            <a:r>
              <a:rPr lang="en" dirty="0">
                <a:latin typeface="+mn-lt"/>
                <a:ea typeface="Calibri"/>
                <a:cs typeface="Calibri"/>
                <a:sym typeface="Calibri"/>
              </a:rPr>
              <a:t>Modifiers </a:t>
            </a:r>
            <a:endParaRPr dirty="0">
              <a:latin typeface="+mn-lt"/>
              <a:ea typeface="Calibri"/>
              <a:cs typeface="Calibri"/>
              <a:sym typeface="Calibri"/>
            </a:endParaRPr>
          </a:p>
          <a:p>
            <a:pPr marL="342900" indent="-342900">
              <a:lnSpc>
                <a:spcPct val="70000"/>
              </a:lnSpc>
              <a:spcBef>
                <a:spcPts val="1067"/>
              </a:spcBef>
              <a:buSzPts val="1800"/>
              <a:buFont typeface="+mj-lt"/>
              <a:buAutoNum type="arabicPeriod"/>
            </a:pPr>
            <a:r>
              <a:rPr lang="en" dirty="0">
                <a:latin typeface="+mn-lt"/>
                <a:ea typeface="Calibri"/>
                <a:cs typeface="Calibri"/>
                <a:sym typeface="Calibri"/>
              </a:rPr>
              <a:t>Events</a:t>
            </a:r>
            <a:endParaRPr dirty="0">
              <a:latin typeface="+mn-lt"/>
              <a:ea typeface="Calibri"/>
              <a:cs typeface="Calibri"/>
              <a:sym typeface="Calibri"/>
            </a:endParaRPr>
          </a:p>
          <a:p>
            <a:pPr marL="694249" lvl="1">
              <a:lnSpc>
                <a:spcPct val="70000"/>
              </a:lnSpc>
              <a:spcBef>
                <a:spcPts val="533"/>
              </a:spcBef>
              <a:buNone/>
            </a:pPr>
            <a:endParaRPr dirty="0">
              <a:latin typeface="+mn-lt"/>
              <a:ea typeface="Calibri"/>
              <a:cs typeface="Calibri"/>
              <a:sym typeface="Calibri"/>
            </a:endParaRPr>
          </a:p>
          <a:p>
            <a:pPr marL="0" indent="0">
              <a:buNone/>
            </a:pPr>
            <a:endParaRPr dirty="0">
              <a:latin typeface="+mn-lt"/>
            </a:endParaRPr>
          </a:p>
        </p:txBody>
      </p:sp>
    </p:spTree>
    <p:extLst>
      <p:ext uri="{BB962C8B-B14F-4D97-AF65-F5344CB8AC3E}">
        <p14:creationId xmlns:p14="http://schemas.microsoft.com/office/powerpoint/2010/main" val="3772114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14600" y="1245345"/>
            <a:ext cx="10962800" cy="518800"/>
          </a:xfrm>
          <a:prstGeom prst="rect">
            <a:avLst/>
          </a:prstGeom>
        </p:spPr>
        <p:txBody>
          <a:bodyPr spcFirstLastPara="1" wrap="square" lIns="121900" tIns="121900" rIns="121900" bIns="121900" anchor="b" anchorCtr="0">
            <a:noAutofit/>
          </a:bodyPr>
          <a:lstStyle/>
          <a:p>
            <a:r>
              <a:rPr lang="en" dirty="0"/>
              <a:t>Function definition </a:t>
            </a:r>
            <a:endParaRPr dirty="0"/>
          </a:p>
        </p:txBody>
      </p:sp>
      <p:sp>
        <p:nvSpPr>
          <p:cNvPr id="176" name="Shape 176"/>
          <p:cNvSpPr txBox="1">
            <a:spLocks noGrp="1"/>
          </p:cNvSpPr>
          <p:nvPr>
            <p:ph type="body" idx="1"/>
          </p:nvPr>
        </p:nvSpPr>
        <p:spPr>
          <a:xfrm>
            <a:off x="322833" y="1764145"/>
            <a:ext cx="10962800" cy="4729019"/>
          </a:xfrm>
          <a:prstGeom prst="rect">
            <a:avLst/>
          </a:prstGeom>
        </p:spPr>
        <p:txBody>
          <a:bodyPr spcFirstLastPara="1" wrap="square" lIns="121900" tIns="121900" rIns="121900" bIns="121900" anchor="t" anchorCtr="0">
            <a:noAutofit/>
          </a:bodyPr>
          <a:lstStyle/>
          <a:p>
            <a:pPr marL="0" indent="0">
              <a:buNone/>
            </a:pPr>
            <a:r>
              <a:rPr lang="en" sz="2400" dirty="0">
                <a:latin typeface="Roboto"/>
                <a:ea typeface="Roboto"/>
                <a:cs typeface="Roboto"/>
                <a:sym typeface="Roboto"/>
              </a:rPr>
              <a:t>Now we will step into the smart contract and look at the function definition: function definitons are similar to functions in any other high level language;</a:t>
            </a:r>
            <a:endParaRPr sz="2400" dirty="0">
              <a:latin typeface="Roboto"/>
              <a:ea typeface="Roboto"/>
              <a:cs typeface="Roboto"/>
              <a:sym typeface="Roboto"/>
            </a:endParaRPr>
          </a:p>
          <a:p>
            <a:pPr marL="0" indent="0">
              <a:buNone/>
            </a:pPr>
            <a:r>
              <a:rPr lang="en" sz="2400" dirty="0">
                <a:latin typeface="Roboto"/>
                <a:ea typeface="Roboto"/>
                <a:cs typeface="Roboto"/>
                <a:sym typeface="Roboto"/>
              </a:rPr>
              <a:t>Function header followed by the code within curly brackets.</a:t>
            </a:r>
            <a:endParaRPr sz="2400" dirty="0">
              <a:latin typeface="Roboto"/>
              <a:ea typeface="Roboto"/>
              <a:cs typeface="Roboto"/>
              <a:sym typeface="Roboto"/>
            </a:endParaRPr>
          </a:p>
          <a:p>
            <a:pPr marL="0" indent="0">
              <a:buNone/>
            </a:pPr>
            <a:endParaRPr sz="2400" dirty="0">
              <a:latin typeface="Roboto"/>
              <a:ea typeface="Roboto"/>
              <a:cs typeface="Roboto"/>
              <a:sym typeface="Roboto"/>
            </a:endParaRPr>
          </a:p>
          <a:p>
            <a:pPr marL="0" indent="0">
              <a:buNone/>
            </a:pPr>
            <a:r>
              <a:rPr lang="en" sz="2400" dirty="0">
                <a:latin typeface="Roboto"/>
                <a:ea typeface="Roboto"/>
                <a:cs typeface="Roboto"/>
                <a:sym typeface="Roboto"/>
              </a:rPr>
              <a:t>function header {   function code }</a:t>
            </a:r>
            <a:endParaRPr sz="2400" dirty="0">
              <a:latin typeface="Roboto"/>
              <a:ea typeface="Roboto"/>
              <a:cs typeface="Roboto"/>
              <a:sym typeface="Roboto"/>
            </a:endParaRPr>
          </a:p>
          <a:p>
            <a:pPr marL="0" indent="0">
              <a:buNone/>
            </a:pPr>
            <a:endParaRPr sz="2400" dirty="0">
              <a:latin typeface="Roboto"/>
              <a:ea typeface="Roboto"/>
              <a:cs typeface="Roboto"/>
              <a:sym typeface="Roboto"/>
            </a:endParaRPr>
          </a:p>
          <a:p>
            <a:pPr marL="0" indent="0">
              <a:buNone/>
            </a:pPr>
            <a:r>
              <a:rPr lang="en" sz="2400" dirty="0">
                <a:latin typeface="Roboto"/>
                <a:ea typeface="Roboto"/>
                <a:cs typeface="Roboto"/>
                <a:sym typeface="Roboto"/>
              </a:rPr>
              <a:t>Function code contains the local data and statements to process the data and return the results of the processing.</a:t>
            </a:r>
            <a:endParaRPr sz="2400" dirty="0">
              <a:latin typeface="Roboto"/>
              <a:ea typeface="Roboto"/>
              <a:cs typeface="Roboto"/>
              <a:sym typeface="Roboto"/>
            </a:endParaRPr>
          </a:p>
        </p:txBody>
      </p:sp>
    </p:spTree>
    <p:extLst>
      <p:ext uri="{BB962C8B-B14F-4D97-AF65-F5344CB8AC3E}">
        <p14:creationId xmlns:p14="http://schemas.microsoft.com/office/powerpoint/2010/main" val="360556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Blockchain Concepts</a:t>
            </a:r>
            <a:endParaRPr lang="en-US" dirty="0"/>
          </a:p>
        </p:txBody>
      </p:sp>
      <p:sp>
        <p:nvSpPr>
          <p:cNvPr id="2" name="Date Placeholder 1"/>
          <p:cNvSpPr>
            <a:spLocks noGrp="1"/>
          </p:cNvSpPr>
          <p:nvPr>
            <p:ph type="dt" sz="half" idx="10"/>
          </p:nvPr>
        </p:nvSpPr>
        <p:spPr/>
        <p:txBody>
          <a:bodyPr/>
          <a:lstStyle/>
          <a:p>
            <a:fld id="{1B00C5A5-FDF0-4557-BF27-0AB267EFD661}" type="datetime1">
              <a:rPr lang="en-US" smtClean="0"/>
              <a:t>4/9/2018</a:t>
            </a:fld>
            <a:endParaRPr lang="en-US"/>
          </a:p>
        </p:txBody>
      </p:sp>
    </p:spTree>
    <p:extLst>
      <p:ext uri="{BB962C8B-B14F-4D97-AF65-F5344CB8AC3E}">
        <p14:creationId xmlns:p14="http://schemas.microsoft.com/office/powerpoint/2010/main" val="1857981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29200" y="984967"/>
            <a:ext cx="10962800" cy="754400"/>
          </a:xfrm>
          <a:prstGeom prst="rect">
            <a:avLst/>
          </a:prstGeom>
        </p:spPr>
        <p:txBody>
          <a:bodyPr spcFirstLastPara="1" wrap="square" lIns="121900" tIns="121900" rIns="121900" bIns="121900" anchor="b" anchorCtr="0">
            <a:noAutofit/>
          </a:bodyPr>
          <a:lstStyle/>
          <a:p>
            <a:r>
              <a:rPr lang="en" sz="3200" dirty="0">
                <a:latin typeface="+mn-lt"/>
                <a:ea typeface="Roboto"/>
                <a:cs typeface="Roboto"/>
                <a:sym typeface="Roboto"/>
              </a:rPr>
              <a:t>Solidity Data Types By Example</a:t>
            </a:r>
            <a:endParaRPr sz="3200" dirty="0">
              <a:latin typeface="+mn-lt"/>
              <a:ea typeface="Roboto"/>
              <a:cs typeface="Roboto"/>
              <a:sym typeface="Roboto"/>
            </a:endParaRPr>
          </a:p>
        </p:txBody>
      </p:sp>
      <p:sp>
        <p:nvSpPr>
          <p:cNvPr id="215" name="Shape 215"/>
          <p:cNvSpPr txBox="1">
            <a:spLocks noGrp="1"/>
          </p:cNvSpPr>
          <p:nvPr>
            <p:ph type="body" idx="1"/>
          </p:nvPr>
        </p:nvSpPr>
        <p:spPr>
          <a:xfrm>
            <a:off x="300000" y="1739367"/>
            <a:ext cx="11292000" cy="5118800"/>
          </a:xfrm>
          <a:prstGeom prst="rect">
            <a:avLst/>
          </a:prstGeom>
        </p:spPr>
        <p:txBody>
          <a:bodyPr spcFirstLastPara="1" wrap="square" lIns="121900" tIns="121900" rIns="121900" bIns="121900" anchor="t" anchorCtr="0">
            <a:noAutofit/>
          </a:bodyPr>
          <a:lstStyle/>
          <a:p>
            <a:r>
              <a:rPr lang="en" sz="2400" dirty="0" smtClean="0"/>
              <a:t> Solidity </a:t>
            </a:r>
            <a:r>
              <a:rPr lang="en" sz="2400" dirty="0"/>
              <a:t>supports many of the basic data types of a high-level language, we have given here just a few:</a:t>
            </a:r>
            <a:endParaRPr sz="2400" dirty="0"/>
          </a:p>
          <a:p>
            <a:endParaRPr sz="2400" dirty="0"/>
          </a:p>
          <a:p>
            <a:r>
              <a:rPr lang="en" sz="2400" dirty="0" smtClean="0"/>
              <a:t> uint </a:t>
            </a:r>
            <a:r>
              <a:rPr lang="en" sz="2400" dirty="0"/>
              <a:t>: unsigned int of 256 bits</a:t>
            </a:r>
            <a:endParaRPr sz="2400" dirty="0"/>
          </a:p>
          <a:p>
            <a:r>
              <a:rPr lang="en" sz="2400" dirty="0" smtClean="0"/>
              <a:t> int </a:t>
            </a:r>
            <a:r>
              <a:rPr lang="en" sz="2400" dirty="0"/>
              <a:t>: integer, positive and negative value of 256 bits</a:t>
            </a:r>
            <a:endParaRPr sz="2400" dirty="0"/>
          </a:p>
          <a:p>
            <a:r>
              <a:rPr lang="en" sz="2400" dirty="0" smtClean="0"/>
              <a:t> string</a:t>
            </a:r>
            <a:r>
              <a:rPr lang="en" sz="2400" dirty="0"/>
              <a:t>: string of characters</a:t>
            </a:r>
            <a:endParaRPr sz="2400" dirty="0"/>
          </a:p>
          <a:p>
            <a:r>
              <a:rPr lang="en" sz="2400" dirty="0" smtClean="0"/>
              <a:t> bool </a:t>
            </a:r>
            <a:r>
              <a:rPr lang="en" sz="2400" dirty="0"/>
              <a:t>: that supports logic true and false value</a:t>
            </a:r>
            <a:endParaRPr sz="2400" dirty="0"/>
          </a:p>
          <a:p>
            <a:endParaRPr sz="2400" dirty="0"/>
          </a:p>
          <a:p>
            <a:pPr marL="342900" indent="-342900"/>
            <a:r>
              <a:rPr lang="en" sz="2400" dirty="0"/>
              <a:t>Default modifier for data is private, you explicitly state the “public” modifier if that is what is intended. For every data declared public, accessor (getter)  function is automatically provided. </a:t>
            </a:r>
            <a:endParaRPr sz="2400" dirty="0"/>
          </a:p>
        </p:txBody>
      </p:sp>
    </p:spTree>
    <p:extLst>
      <p:ext uri="{BB962C8B-B14F-4D97-AF65-F5344CB8AC3E}">
        <p14:creationId xmlns:p14="http://schemas.microsoft.com/office/powerpoint/2010/main" val="2278541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sz="3200" dirty="0">
                <a:latin typeface="Roboto"/>
                <a:ea typeface="Roboto"/>
                <a:cs typeface="Roboto"/>
                <a:sym typeface="Roboto"/>
              </a:rPr>
              <a:t>Basic Statements</a:t>
            </a:r>
            <a:endParaRPr sz="3200" dirty="0">
              <a:latin typeface="Roboto"/>
              <a:ea typeface="Roboto"/>
              <a:cs typeface="Roboto"/>
              <a:sym typeface="Roboto"/>
            </a:endParaRPr>
          </a:p>
        </p:txBody>
      </p:sp>
      <p:sp>
        <p:nvSpPr>
          <p:cNvPr id="221" name="Shape 221"/>
          <p:cNvSpPr txBox="1">
            <a:spLocks noGrp="1"/>
          </p:cNvSpPr>
          <p:nvPr>
            <p:ph type="body" idx="1"/>
          </p:nvPr>
        </p:nvSpPr>
        <p:spPr>
          <a:xfrm>
            <a:off x="300100" y="2008567"/>
            <a:ext cx="11292000" cy="4632800"/>
          </a:xfrm>
          <a:prstGeom prst="rect">
            <a:avLst/>
          </a:prstGeom>
        </p:spPr>
        <p:txBody>
          <a:bodyPr spcFirstLastPara="1" wrap="square" lIns="121900" tIns="121900" rIns="121900" bIns="121900" anchor="t" anchorCtr="0">
            <a:noAutofit/>
          </a:bodyPr>
          <a:lstStyle/>
          <a:p>
            <a:pPr marL="342900" indent="-342900"/>
            <a:r>
              <a:rPr lang="en" sz="2800" dirty="0"/>
              <a:t>The common statements available in any high level  language are available in Solidity with very little variation: assignment statement, if..else, while, for, etc</a:t>
            </a:r>
            <a:r>
              <a:rPr lang="en" sz="2800" dirty="0" smtClean="0"/>
              <a:t>.</a:t>
            </a:r>
            <a:endParaRPr sz="2800" dirty="0"/>
          </a:p>
          <a:p>
            <a:pPr marL="342900" indent="-342900"/>
            <a:r>
              <a:rPr lang="en" sz="2800" dirty="0"/>
              <a:t>We will learn them as we add code elements to the examples</a:t>
            </a:r>
            <a:r>
              <a:rPr lang="en" sz="2800" dirty="0" smtClean="0"/>
              <a:t>.</a:t>
            </a:r>
            <a:endParaRPr sz="2800" dirty="0"/>
          </a:p>
          <a:p>
            <a:pPr marL="342900" indent="-342900"/>
            <a:r>
              <a:rPr lang="en" sz="2800" dirty="0"/>
              <a:t>We will develop Bidder smart contract in incremental steps starting with the basic design representation shown here. Always design before you code</a:t>
            </a:r>
            <a:r>
              <a:rPr lang="en" sz="2800" dirty="0" smtClean="0"/>
              <a:t>.</a:t>
            </a:r>
            <a:endParaRPr sz="2800" dirty="0"/>
          </a:p>
          <a:p>
            <a:pPr marL="342900" indent="-342900"/>
            <a:r>
              <a:rPr lang="en" sz="2800" dirty="0"/>
              <a:t>Let us move to the Remix environment to work on this example.</a:t>
            </a:r>
            <a:endParaRPr sz="2800" dirty="0"/>
          </a:p>
          <a:p>
            <a:pPr marL="342900" indent="-342900"/>
            <a:endParaRPr sz="2800" dirty="0"/>
          </a:p>
          <a:p>
            <a:pPr marL="0" indent="0">
              <a:buNone/>
            </a:pPr>
            <a:endParaRPr sz="2800" dirty="0"/>
          </a:p>
        </p:txBody>
      </p:sp>
    </p:spTree>
    <p:extLst>
      <p:ext uri="{BB962C8B-B14F-4D97-AF65-F5344CB8AC3E}">
        <p14:creationId xmlns:p14="http://schemas.microsoft.com/office/powerpoint/2010/main" val="2885694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Shape 268"/>
          <p:cNvSpPr txBox="1">
            <a:spLocks noGrp="1"/>
          </p:cNvSpPr>
          <p:nvPr>
            <p:ph type="title"/>
          </p:nvPr>
        </p:nvSpPr>
        <p:spPr>
          <a:xfrm>
            <a:off x="674334" y="1157042"/>
            <a:ext cx="6622400" cy="495200"/>
          </a:xfrm>
          <a:prstGeom prst="rect">
            <a:avLst/>
          </a:prstGeom>
        </p:spPr>
        <p:txBody>
          <a:bodyPr spcFirstLastPara="1" wrap="square" lIns="121900" tIns="121900" rIns="121900" bIns="121900" anchor="b" anchorCtr="0">
            <a:noAutofit/>
          </a:bodyPr>
          <a:lstStyle/>
          <a:p>
            <a:r>
              <a:rPr lang="en" dirty="0"/>
              <a:t>Address data structure</a:t>
            </a:r>
            <a:endParaRPr dirty="0"/>
          </a:p>
        </p:txBody>
      </p:sp>
      <p:sp>
        <p:nvSpPr>
          <p:cNvPr id="269" name="Shape 269"/>
          <p:cNvSpPr txBox="1">
            <a:spLocks noGrp="1"/>
          </p:cNvSpPr>
          <p:nvPr>
            <p:ph type="body" idx="1"/>
          </p:nvPr>
        </p:nvSpPr>
        <p:spPr>
          <a:xfrm>
            <a:off x="674334" y="1652242"/>
            <a:ext cx="10612502" cy="5378000"/>
          </a:xfrm>
          <a:prstGeom prst="rect">
            <a:avLst/>
          </a:prstGeom>
        </p:spPr>
        <p:txBody>
          <a:bodyPr spcFirstLastPara="1" wrap="square" lIns="121900" tIns="121900" rIns="121900" bIns="121900" anchor="t" anchorCtr="0">
            <a:noAutofit/>
          </a:bodyPr>
          <a:lstStyle/>
          <a:p>
            <a:pPr marL="342900" indent="-342900"/>
            <a:r>
              <a:rPr lang="en" sz="2400" dirty="0">
                <a:latin typeface="Roboto"/>
                <a:ea typeface="Roboto"/>
                <a:cs typeface="Roboto"/>
                <a:sym typeface="Roboto"/>
              </a:rPr>
              <a:t>Address is a special Solidity defined complex data type; It can hold a  20 byte Ethereum address, recall that it is the reference address to access a smart contract. </a:t>
            </a:r>
            <a:endParaRPr sz="2400" dirty="0">
              <a:latin typeface="Roboto"/>
              <a:ea typeface="Roboto"/>
              <a:cs typeface="Roboto"/>
              <a:sym typeface="Roboto"/>
            </a:endParaRPr>
          </a:p>
          <a:p>
            <a:pPr marL="342900" indent="-342900"/>
            <a:r>
              <a:rPr lang="en" sz="2400" dirty="0">
                <a:latin typeface="Roboto"/>
                <a:ea typeface="Roboto"/>
                <a:cs typeface="Roboto"/>
                <a:sym typeface="Roboto"/>
              </a:rPr>
              <a:t>Address data structure also contains the balance in Wei of the account represented by the address; it also supports a function “transfer” to transfer value to a specific address.  This is shown in the figure here.</a:t>
            </a:r>
            <a:endParaRPr sz="2400" dirty="0">
              <a:latin typeface="Roboto"/>
              <a:ea typeface="Roboto"/>
              <a:cs typeface="Roboto"/>
              <a:sym typeface="Roboto"/>
            </a:endParaRPr>
          </a:p>
          <a:p>
            <a:pPr marL="0" indent="0">
              <a:buNone/>
            </a:pPr>
            <a:r>
              <a:rPr lang="en" sz="2400" b="1" dirty="0" smtClean="0">
                <a:solidFill>
                  <a:srgbClr val="000000"/>
                </a:solidFill>
                <a:highlight>
                  <a:schemeClr val="lt1"/>
                </a:highlight>
                <a:latin typeface="Roboto"/>
                <a:ea typeface="Roboto"/>
                <a:cs typeface="Roboto"/>
                <a:sym typeface="Roboto"/>
              </a:rPr>
              <a:t>&lt;</a:t>
            </a:r>
            <a:r>
              <a:rPr lang="en" sz="2400" b="1" dirty="0">
                <a:solidFill>
                  <a:srgbClr val="000000"/>
                </a:solidFill>
                <a:highlight>
                  <a:schemeClr val="lt1"/>
                </a:highlight>
                <a:latin typeface="Roboto"/>
                <a:ea typeface="Roboto"/>
                <a:cs typeface="Roboto"/>
                <a:sym typeface="Roboto"/>
              </a:rPr>
              <a:t>address&gt;.balance</a:t>
            </a:r>
            <a:r>
              <a:rPr lang="en" sz="2400" b="1" dirty="0">
                <a:solidFill>
                  <a:srgbClr val="000000"/>
                </a:solidFill>
                <a:highlight>
                  <a:srgbClr val="FCFCFC"/>
                </a:highlight>
                <a:latin typeface="Roboto"/>
                <a:ea typeface="Roboto"/>
                <a:cs typeface="Roboto"/>
                <a:sym typeface="Roboto"/>
              </a:rPr>
              <a:t> (</a:t>
            </a:r>
            <a:r>
              <a:rPr lang="en" sz="2400" b="1" dirty="0">
                <a:solidFill>
                  <a:srgbClr val="000000"/>
                </a:solidFill>
                <a:highlight>
                  <a:schemeClr val="lt1"/>
                </a:highlight>
                <a:latin typeface="Roboto"/>
                <a:ea typeface="Roboto"/>
                <a:cs typeface="Roboto"/>
                <a:sym typeface="Roboto"/>
              </a:rPr>
              <a:t>uint256</a:t>
            </a:r>
            <a:r>
              <a:rPr lang="en" sz="2400" b="1" dirty="0">
                <a:solidFill>
                  <a:srgbClr val="000000"/>
                </a:solidFill>
                <a:highlight>
                  <a:srgbClr val="FCFCFC"/>
                </a:highlight>
                <a:latin typeface="Roboto"/>
                <a:ea typeface="Roboto"/>
                <a:cs typeface="Roboto"/>
                <a:sym typeface="Roboto"/>
              </a:rPr>
              <a:t>):</a:t>
            </a:r>
            <a:endParaRPr sz="2400" b="1" dirty="0">
              <a:solidFill>
                <a:srgbClr val="000000"/>
              </a:solidFill>
              <a:highlight>
                <a:srgbClr val="FCFCFC"/>
              </a:highlight>
              <a:latin typeface="Roboto"/>
              <a:ea typeface="Roboto"/>
              <a:cs typeface="Roboto"/>
              <a:sym typeface="Roboto"/>
            </a:endParaRPr>
          </a:p>
          <a:p>
            <a:pPr marL="304792" indent="0">
              <a:lnSpc>
                <a:spcPct val="115000"/>
              </a:lnSpc>
              <a:buNone/>
            </a:pPr>
            <a:r>
              <a:rPr lang="en" sz="2400" dirty="0">
                <a:solidFill>
                  <a:srgbClr val="000000"/>
                </a:solidFill>
                <a:highlight>
                  <a:srgbClr val="FCFCFC"/>
                </a:highlight>
                <a:latin typeface="Roboto"/>
                <a:ea typeface="Roboto"/>
                <a:cs typeface="Roboto"/>
                <a:sym typeface="Roboto"/>
              </a:rPr>
              <a:t>balance of the </a:t>
            </a:r>
            <a:r>
              <a:rPr lang="en" sz="2400" u="sng" dirty="0">
                <a:solidFill>
                  <a:srgbClr val="000000"/>
                </a:solidFill>
                <a:highlight>
                  <a:srgbClr val="FCFCFC"/>
                </a:highlight>
                <a:latin typeface="Roboto"/>
                <a:ea typeface="Roboto"/>
                <a:cs typeface="Roboto"/>
                <a:sym typeface="Roboto"/>
                <a:hlinkClick r:id="rId3"/>
              </a:rPr>
              <a:t>Address</a:t>
            </a:r>
            <a:r>
              <a:rPr lang="en" sz="2400" dirty="0">
                <a:solidFill>
                  <a:srgbClr val="000000"/>
                </a:solidFill>
                <a:highlight>
                  <a:srgbClr val="FCFCFC"/>
                </a:highlight>
                <a:latin typeface="Roboto"/>
                <a:ea typeface="Roboto"/>
                <a:cs typeface="Roboto"/>
                <a:sym typeface="Roboto"/>
              </a:rPr>
              <a:t> in Wei</a:t>
            </a:r>
            <a:endParaRPr sz="2400" dirty="0">
              <a:solidFill>
                <a:srgbClr val="000000"/>
              </a:solidFill>
              <a:highlight>
                <a:srgbClr val="FCFCFC"/>
              </a:highlight>
              <a:latin typeface="Roboto"/>
              <a:ea typeface="Roboto"/>
              <a:cs typeface="Roboto"/>
              <a:sym typeface="Roboto"/>
            </a:endParaRPr>
          </a:p>
          <a:p>
            <a:pPr marL="0" indent="0">
              <a:lnSpc>
                <a:spcPct val="115000"/>
              </a:lnSpc>
              <a:spcBef>
                <a:spcPts val="1200"/>
              </a:spcBef>
              <a:buNone/>
            </a:pPr>
            <a:r>
              <a:rPr lang="en" sz="2400" b="1" dirty="0">
                <a:solidFill>
                  <a:srgbClr val="000000"/>
                </a:solidFill>
                <a:highlight>
                  <a:schemeClr val="lt1"/>
                </a:highlight>
                <a:latin typeface="Roboto"/>
                <a:ea typeface="Roboto"/>
                <a:cs typeface="Roboto"/>
                <a:sym typeface="Roboto"/>
              </a:rPr>
              <a:t>&lt;address&gt;.transfer(uint256 amount)</a:t>
            </a:r>
            <a:r>
              <a:rPr lang="en" sz="2400" b="1" dirty="0">
                <a:solidFill>
                  <a:srgbClr val="000000"/>
                </a:solidFill>
                <a:highlight>
                  <a:srgbClr val="FCFCFC"/>
                </a:highlight>
                <a:latin typeface="Roboto"/>
                <a:ea typeface="Roboto"/>
                <a:cs typeface="Roboto"/>
                <a:sym typeface="Roboto"/>
              </a:rPr>
              <a:t>:</a:t>
            </a:r>
            <a:endParaRPr sz="2400" b="1" dirty="0">
              <a:solidFill>
                <a:srgbClr val="000000"/>
              </a:solidFill>
              <a:highlight>
                <a:srgbClr val="FCFCFC"/>
              </a:highlight>
              <a:latin typeface="Roboto"/>
              <a:ea typeface="Roboto"/>
              <a:cs typeface="Roboto"/>
              <a:sym typeface="Roboto"/>
            </a:endParaRPr>
          </a:p>
          <a:p>
            <a:pPr marL="304792" indent="0">
              <a:lnSpc>
                <a:spcPct val="115000"/>
              </a:lnSpc>
              <a:buNone/>
            </a:pPr>
            <a:r>
              <a:rPr lang="en" sz="2400" dirty="0">
                <a:solidFill>
                  <a:srgbClr val="000000"/>
                </a:solidFill>
                <a:highlight>
                  <a:srgbClr val="FCFCFC"/>
                </a:highlight>
                <a:latin typeface="Roboto"/>
                <a:ea typeface="Roboto"/>
                <a:cs typeface="Roboto"/>
                <a:sym typeface="Roboto"/>
              </a:rPr>
              <a:t>transfer given amount of Wei to </a:t>
            </a:r>
            <a:r>
              <a:rPr lang="en" sz="2400" u="sng" dirty="0">
                <a:solidFill>
                  <a:srgbClr val="000000"/>
                </a:solidFill>
                <a:highlight>
                  <a:srgbClr val="FCFCFC"/>
                </a:highlight>
                <a:latin typeface="Roboto"/>
                <a:ea typeface="Roboto"/>
                <a:cs typeface="Roboto"/>
                <a:sym typeface="Roboto"/>
                <a:hlinkClick r:id="rId3"/>
              </a:rPr>
              <a:t>Address</a:t>
            </a:r>
            <a:endParaRPr sz="2400" dirty="0">
              <a:solidFill>
                <a:srgbClr val="000000"/>
              </a:solidFill>
              <a:latin typeface="Roboto"/>
              <a:ea typeface="Roboto"/>
              <a:cs typeface="Roboto"/>
              <a:sym typeface="Roboto"/>
            </a:endParaRPr>
          </a:p>
          <a:p>
            <a:pPr>
              <a:spcBef>
                <a:spcPts val="1200"/>
              </a:spcBef>
              <a:buNone/>
            </a:pPr>
            <a:endParaRPr sz="2400" dirty="0">
              <a:solidFill>
                <a:srgbClr val="000000"/>
              </a:solidFill>
            </a:endParaRPr>
          </a:p>
        </p:txBody>
      </p:sp>
    </p:spTree>
    <p:extLst>
      <p:ext uri="{BB962C8B-B14F-4D97-AF65-F5344CB8AC3E}">
        <p14:creationId xmlns:p14="http://schemas.microsoft.com/office/powerpoint/2010/main" val="3357502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body" idx="1"/>
          </p:nvPr>
        </p:nvSpPr>
        <p:spPr>
          <a:xfrm>
            <a:off x="277092" y="2008567"/>
            <a:ext cx="11480400" cy="4849600"/>
          </a:xfrm>
          <a:prstGeom prst="rect">
            <a:avLst/>
          </a:prstGeom>
        </p:spPr>
        <p:txBody>
          <a:bodyPr spcFirstLastPara="1" wrap="square" lIns="121900" tIns="121900" rIns="121900" bIns="121900" anchor="t" anchorCtr="0">
            <a:noAutofit/>
          </a:bodyPr>
          <a:lstStyle/>
          <a:p>
            <a:r>
              <a:rPr lang="en" sz="2400" dirty="0" smtClean="0"/>
              <a:t> “</a:t>
            </a:r>
            <a:r>
              <a:rPr lang="en" sz="2400" dirty="0"/>
              <a:t>Mapping” is a versatile data structure that is similar to a &lt;key, value&gt; store. It can also be thought of a hash table. </a:t>
            </a:r>
            <a:endParaRPr sz="2400" dirty="0"/>
          </a:p>
          <a:p>
            <a:r>
              <a:rPr lang="en" sz="2400" dirty="0" smtClean="0"/>
              <a:t> The </a:t>
            </a:r>
            <a:r>
              <a:rPr lang="en" sz="2400" dirty="0"/>
              <a:t>key is typically a secure hash of simple Solidity data such as the address,   and  the value in &lt;key,value&gt;pair can be any arbitrary type.</a:t>
            </a:r>
            <a:endParaRPr sz="2400" dirty="0"/>
          </a:p>
          <a:p>
            <a:endParaRPr sz="2400" dirty="0"/>
          </a:p>
          <a:p>
            <a:pPr marL="126997" indent="0">
              <a:buNone/>
            </a:pPr>
            <a:r>
              <a:rPr lang="en" sz="2400" dirty="0"/>
              <a:t>mapping (uint =&gt; string) phoneToName; </a:t>
            </a:r>
            <a:endParaRPr sz="2400" dirty="0"/>
          </a:p>
          <a:p>
            <a:pPr marL="126997" indent="0">
              <a:buNone/>
            </a:pPr>
            <a:endParaRPr sz="2400" dirty="0"/>
          </a:p>
          <a:p>
            <a:pPr marL="126997" indent="0">
              <a:buNone/>
            </a:pPr>
            <a:r>
              <a:rPr lang="en" sz="2400" dirty="0"/>
              <a:t>struct customer { unit idNum;</a:t>
            </a:r>
            <a:endParaRPr sz="2400" dirty="0"/>
          </a:p>
          <a:p>
            <a:pPr marL="126997" indent="0">
              <a:buNone/>
            </a:pPr>
            <a:r>
              <a:rPr lang="en" sz="2400" dirty="0"/>
              <a:t>                            string name;</a:t>
            </a:r>
            <a:endParaRPr sz="2400" dirty="0"/>
          </a:p>
          <a:p>
            <a:pPr marL="126997" indent="0">
              <a:buNone/>
            </a:pPr>
            <a:r>
              <a:rPr lang="en" sz="2400" dirty="0"/>
              <a:t>                            uint bidAmount;}</a:t>
            </a:r>
            <a:endParaRPr sz="2400" dirty="0"/>
          </a:p>
          <a:p>
            <a:pPr marL="126997" indent="0">
              <a:buNone/>
            </a:pPr>
            <a:endParaRPr sz="2400" dirty="0"/>
          </a:p>
          <a:p>
            <a:pPr marL="126997" indent="0">
              <a:buNone/>
            </a:pPr>
            <a:r>
              <a:rPr lang="en" sz="2400" dirty="0"/>
              <a:t>mapping (address =&gt; customer) custData;</a:t>
            </a:r>
            <a:endParaRPr sz="2400" dirty="0"/>
          </a:p>
        </p:txBody>
      </p:sp>
      <p:sp>
        <p:nvSpPr>
          <p:cNvPr id="276" name="Shape 276"/>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a:t>Mapping data structure</a:t>
            </a:r>
            <a:endParaRPr/>
          </a:p>
        </p:txBody>
      </p:sp>
    </p:spTree>
    <p:extLst>
      <p:ext uri="{BB962C8B-B14F-4D97-AF65-F5344CB8AC3E}">
        <p14:creationId xmlns:p14="http://schemas.microsoft.com/office/powerpoint/2010/main" val="2384120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02164" y="1014300"/>
            <a:ext cx="10962800" cy="660000"/>
          </a:xfrm>
          <a:prstGeom prst="rect">
            <a:avLst/>
          </a:prstGeom>
        </p:spPr>
        <p:txBody>
          <a:bodyPr spcFirstLastPara="1" wrap="square" lIns="121900" tIns="121900" rIns="121900" bIns="121900" anchor="b" anchorCtr="0">
            <a:noAutofit/>
          </a:bodyPr>
          <a:lstStyle/>
          <a:p>
            <a:r>
              <a:rPr lang="en" dirty="0"/>
              <a:t>Msg is special data structure</a:t>
            </a:r>
            <a:endParaRPr dirty="0"/>
          </a:p>
        </p:txBody>
      </p:sp>
      <p:sp>
        <p:nvSpPr>
          <p:cNvPr id="282" name="Shape 282"/>
          <p:cNvSpPr txBox="1">
            <a:spLocks noGrp="1"/>
          </p:cNvSpPr>
          <p:nvPr>
            <p:ph type="body" idx="1"/>
          </p:nvPr>
        </p:nvSpPr>
        <p:spPr>
          <a:xfrm>
            <a:off x="111533" y="1674300"/>
            <a:ext cx="11760000" cy="5420400"/>
          </a:xfrm>
          <a:prstGeom prst="rect">
            <a:avLst/>
          </a:prstGeom>
        </p:spPr>
        <p:txBody>
          <a:bodyPr spcFirstLastPara="1" wrap="square" lIns="121900" tIns="121900" rIns="121900" bIns="121900" anchor="t" anchorCtr="0">
            <a:noAutofit/>
          </a:bodyPr>
          <a:lstStyle/>
          <a:p>
            <a:pPr>
              <a:spcAft>
                <a:spcPts val="0"/>
              </a:spcAft>
            </a:pPr>
            <a:r>
              <a:rPr lang="en" dirty="0" smtClean="0"/>
              <a:t> </a:t>
            </a:r>
            <a:r>
              <a:rPr lang="en" sz="2400" dirty="0" smtClean="0"/>
              <a:t>msg </a:t>
            </a:r>
            <a:r>
              <a:rPr lang="en" sz="2400" dirty="0"/>
              <a:t>is a complex data type specific to smart contract.</a:t>
            </a:r>
            <a:endParaRPr sz="2400" dirty="0"/>
          </a:p>
          <a:p>
            <a:pPr>
              <a:spcAft>
                <a:spcPts val="0"/>
              </a:spcAft>
            </a:pPr>
            <a:r>
              <a:rPr lang="en" sz="2400" dirty="0" smtClean="0"/>
              <a:t> It </a:t>
            </a:r>
            <a:r>
              <a:rPr lang="en" sz="2400" dirty="0"/>
              <a:t>represents the call that is used to invoke a function of a smart contract.</a:t>
            </a:r>
            <a:endParaRPr sz="2400" dirty="0"/>
          </a:p>
          <a:p>
            <a:pPr>
              <a:spcAft>
                <a:spcPts val="0"/>
              </a:spcAft>
            </a:pPr>
            <a:endParaRPr sz="2400" dirty="0"/>
          </a:p>
          <a:p>
            <a:pPr>
              <a:spcAft>
                <a:spcPts val="0"/>
              </a:spcAft>
            </a:pPr>
            <a:r>
              <a:rPr lang="en" sz="2400" dirty="0" smtClean="0"/>
              <a:t> It </a:t>
            </a:r>
            <a:r>
              <a:rPr lang="en" sz="2400" dirty="0"/>
              <a:t>supports many attributes, of which, we are interested in two of them now. You can always look up other msg details in the Solidity documentation.</a:t>
            </a:r>
            <a:endParaRPr sz="2400" dirty="0"/>
          </a:p>
          <a:p>
            <a:pPr>
              <a:spcAft>
                <a:spcPts val="0"/>
              </a:spcAft>
            </a:pPr>
            <a:endParaRPr sz="2400" dirty="0"/>
          </a:p>
          <a:p>
            <a:pPr>
              <a:spcAft>
                <a:spcPts val="0"/>
              </a:spcAft>
            </a:pPr>
            <a:r>
              <a:rPr lang="en" sz="2400" dirty="0" smtClean="0"/>
              <a:t> msg.sender </a:t>
            </a:r>
            <a:r>
              <a:rPr lang="en" sz="2400" dirty="0"/>
              <a:t>that holds the address of the sender, msg.value that has the value in Wei sent by the sender: </a:t>
            </a:r>
            <a:endParaRPr sz="2400" dirty="0"/>
          </a:p>
          <a:p>
            <a:pPr>
              <a:spcAft>
                <a:spcPts val="0"/>
              </a:spcAft>
            </a:pPr>
            <a:endParaRPr sz="2400" dirty="0"/>
          </a:p>
          <a:p>
            <a:pPr marL="126997" indent="0">
              <a:spcAft>
                <a:spcPts val="0"/>
              </a:spcAft>
              <a:buNone/>
            </a:pPr>
            <a:r>
              <a:rPr lang="en" sz="2400" dirty="0"/>
              <a:t>address adr = msg.sender </a:t>
            </a:r>
            <a:endParaRPr sz="2400" dirty="0"/>
          </a:p>
          <a:p>
            <a:pPr marL="126997" indent="0">
              <a:spcAft>
                <a:spcPts val="0"/>
              </a:spcAft>
              <a:buNone/>
            </a:pPr>
            <a:r>
              <a:rPr lang="en" sz="2400" dirty="0"/>
              <a:t>uint amt = msg.value </a:t>
            </a:r>
            <a:endParaRPr sz="2400" dirty="0"/>
          </a:p>
          <a:p>
            <a:pPr>
              <a:spcAft>
                <a:spcPts val="0"/>
              </a:spcAft>
            </a:pPr>
            <a:endParaRPr sz="2400" dirty="0"/>
          </a:p>
          <a:p>
            <a:pPr>
              <a:spcAft>
                <a:spcPts val="0"/>
              </a:spcAft>
            </a:pPr>
            <a:r>
              <a:rPr lang="en" sz="2400" dirty="0" smtClean="0"/>
              <a:t> Usage</a:t>
            </a:r>
            <a:r>
              <a:rPr lang="en" sz="2400" dirty="0"/>
              <a:t>: now you can write statements that verify and validate adr and amt to make sure the application specifics are met.</a:t>
            </a:r>
            <a:endParaRPr sz="2400" dirty="0"/>
          </a:p>
        </p:txBody>
      </p:sp>
    </p:spTree>
    <p:extLst>
      <p:ext uri="{BB962C8B-B14F-4D97-AF65-F5344CB8AC3E}">
        <p14:creationId xmlns:p14="http://schemas.microsoft.com/office/powerpoint/2010/main" val="3896684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sz="3200" dirty="0"/>
              <a:t>Use these data structures: address, mapping </a:t>
            </a:r>
            <a:r>
              <a:rPr lang="en" sz="3200" dirty="0">
                <a:solidFill>
                  <a:schemeClr val="bg2"/>
                </a:solidFill>
              </a:rPr>
              <a:t>and msg</a:t>
            </a:r>
            <a:endParaRPr sz="3200" dirty="0">
              <a:solidFill>
                <a:schemeClr val="bg2"/>
              </a:solidFill>
            </a:endParaRPr>
          </a:p>
        </p:txBody>
      </p:sp>
      <p:sp>
        <p:nvSpPr>
          <p:cNvPr id="288" name="Shape 288"/>
          <p:cNvSpPr txBox="1">
            <a:spLocks noGrp="1"/>
          </p:cNvSpPr>
          <p:nvPr>
            <p:ph type="body" idx="1"/>
          </p:nvPr>
        </p:nvSpPr>
        <p:spPr>
          <a:xfrm>
            <a:off x="629200" y="2558767"/>
            <a:ext cx="10962800" cy="3613600"/>
          </a:xfrm>
          <a:prstGeom prst="rect">
            <a:avLst/>
          </a:prstGeom>
        </p:spPr>
        <p:txBody>
          <a:bodyPr spcFirstLastPara="1" wrap="square" lIns="121900" tIns="121900" rIns="121900" bIns="121900" anchor="t" anchorCtr="0">
            <a:noAutofit/>
          </a:bodyPr>
          <a:lstStyle/>
          <a:p>
            <a:pPr marL="342900" indent="-342900"/>
            <a:r>
              <a:rPr lang="en" sz="2400" dirty="0"/>
              <a:t>Let us now use these data structures and mint some money.</a:t>
            </a:r>
            <a:endParaRPr sz="2400" dirty="0"/>
          </a:p>
          <a:p>
            <a:pPr marL="342900" indent="-342900"/>
            <a:r>
              <a:rPr lang="en" sz="2400" dirty="0"/>
              <a:t>Let us look at a  smart contract  for “Coin” as specified in the Solidity documentation. </a:t>
            </a:r>
            <a:endParaRPr sz="2400" dirty="0"/>
          </a:p>
          <a:p>
            <a:pPr marL="342900" indent="-342900"/>
            <a:endParaRPr sz="2400" dirty="0"/>
          </a:p>
          <a:p>
            <a:pPr marL="342900" indent="-342900"/>
            <a:r>
              <a:rPr lang="en" sz="2400" dirty="0"/>
              <a:t>Recall we always start with a design (say, a class diagram) whether we are analyzing a program or coding an application. </a:t>
            </a:r>
            <a:endParaRPr lang="en" sz="2400" dirty="0" smtClean="0"/>
          </a:p>
          <a:p>
            <a:pPr marL="342900" indent="-342900"/>
            <a:endParaRPr sz="2400" dirty="0"/>
          </a:p>
          <a:p>
            <a:pPr marL="342900" indent="-342900"/>
            <a:r>
              <a:rPr lang="en" sz="2400" dirty="0"/>
              <a:t>Also make a note of the statements for if..else and assignment statement.</a:t>
            </a:r>
            <a:endParaRPr sz="2400" dirty="0"/>
          </a:p>
        </p:txBody>
      </p:sp>
    </p:spTree>
    <p:extLst>
      <p:ext uri="{BB962C8B-B14F-4D97-AF65-F5344CB8AC3E}">
        <p14:creationId xmlns:p14="http://schemas.microsoft.com/office/powerpoint/2010/main" val="2911249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p:nvPr/>
        </p:nvSpPr>
        <p:spPr>
          <a:xfrm>
            <a:off x="572655" y="666167"/>
            <a:ext cx="10717812" cy="6191600"/>
          </a:xfrm>
          <a:prstGeom prst="rect">
            <a:avLst/>
          </a:prstGeom>
          <a:noFill/>
          <a:ln>
            <a:noFill/>
          </a:ln>
        </p:spPr>
        <p:txBody>
          <a:bodyPr spcFirstLastPara="1" wrap="square" lIns="121900" tIns="121900" rIns="121900" bIns="121900" anchor="ctr" anchorCtr="0">
            <a:noAutofit/>
          </a:bodyPr>
          <a:lstStyle/>
          <a:p>
            <a:r>
              <a:rPr lang="en-US" sz="2000" dirty="0"/>
              <a:t>contract Coin {</a:t>
            </a:r>
          </a:p>
          <a:p>
            <a:r>
              <a:rPr lang="en-US" sz="2000" dirty="0"/>
              <a:t>    // The keyword "public" makes those variables readable from outside.</a:t>
            </a:r>
          </a:p>
          <a:p>
            <a:r>
              <a:rPr lang="en-US" sz="2000" dirty="0"/>
              <a:t>    address public minter;</a:t>
            </a:r>
          </a:p>
          <a:p>
            <a:r>
              <a:rPr lang="en-US" sz="2000" dirty="0"/>
              <a:t>    mapping (address =&gt; </a:t>
            </a:r>
            <a:r>
              <a:rPr lang="en-US" sz="2000" dirty="0" err="1"/>
              <a:t>uint</a:t>
            </a:r>
            <a:r>
              <a:rPr lang="en-US" sz="2000" dirty="0"/>
              <a:t>) public balances;</a:t>
            </a:r>
          </a:p>
          <a:p>
            <a:r>
              <a:rPr lang="en-US" sz="2000" dirty="0"/>
              <a:t>    // Events allow light clients to react on changes efficiently.</a:t>
            </a:r>
          </a:p>
          <a:p>
            <a:r>
              <a:rPr lang="en-US" sz="2000" dirty="0"/>
              <a:t>    event Sent(address from, address to, </a:t>
            </a:r>
            <a:r>
              <a:rPr lang="en-US" sz="2000" dirty="0" err="1"/>
              <a:t>uint</a:t>
            </a:r>
            <a:r>
              <a:rPr lang="en-US" sz="2000" dirty="0"/>
              <a:t> amount);</a:t>
            </a:r>
          </a:p>
          <a:p>
            <a:r>
              <a:rPr lang="en-US" sz="2000" dirty="0"/>
              <a:t>        function Coin() public{</a:t>
            </a:r>
          </a:p>
          <a:p>
            <a:r>
              <a:rPr lang="en-US" sz="2000" dirty="0"/>
              <a:t>        minter = </a:t>
            </a:r>
            <a:r>
              <a:rPr lang="en-US" sz="2000" dirty="0" err="1"/>
              <a:t>msg.sender</a:t>
            </a:r>
            <a:r>
              <a:rPr lang="en-US" sz="2000" dirty="0"/>
              <a:t>;</a:t>
            </a:r>
          </a:p>
          <a:p>
            <a:r>
              <a:rPr lang="en-US" sz="2000" dirty="0"/>
              <a:t>    }</a:t>
            </a:r>
          </a:p>
          <a:p>
            <a:r>
              <a:rPr lang="en-US" sz="2000" dirty="0"/>
              <a:t>    function mint(address receiver, </a:t>
            </a:r>
            <a:r>
              <a:rPr lang="en-US" sz="2000" dirty="0" err="1"/>
              <a:t>uint</a:t>
            </a:r>
            <a:r>
              <a:rPr lang="en-US" sz="2000" dirty="0"/>
              <a:t> amount) public  {</a:t>
            </a:r>
          </a:p>
          <a:p>
            <a:r>
              <a:rPr lang="en-US" sz="2000" dirty="0"/>
              <a:t>        if (</a:t>
            </a:r>
            <a:r>
              <a:rPr lang="en-US" sz="2000" dirty="0" err="1"/>
              <a:t>msg.sender</a:t>
            </a:r>
            <a:r>
              <a:rPr lang="en-US" sz="2000" dirty="0"/>
              <a:t> != minter) return;</a:t>
            </a:r>
          </a:p>
          <a:p>
            <a:r>
              <a:rPr lang="en-US" sz="2000" dirty="0"/>
              <a:t>        balances[receiver] += amount;</a:t>
            </a:r>
          </a:p>
          <a:p>
            <a:r>
              <a:rPr lang="en-US" sz="2000" dirty="0"/>
              <a:t>    }</a:t>
            </a:r>
          </a:p>
          <a:p>
            <a:r>
              <a:rPr lang="en-US" sz="2000" dirty="0"/>
              <a:t>    function send(address receiver, </a:t>
            </a:r>
            <a:r>
              <a:rPr lang="en-US" sz="2000" dirty="0" err="1"/>
              <a:t>uint</a:t>
            </a:r>
            <a:r>
              <a:rPr lang="en-US" sz="2000" dirty="0"/>
              <a:t> amount) public {</a:t>
            </a:r>
          </a:p>
          <a:p>
            <a:r>
              <a:rPr lang="en-US" sz="2000" dirty="0"/>
              <a:t>        if (balances[</a:t>
            </a:r>
            <a:r>
              <a:rPr lang="en-US" sz="2000" dirty="0" err="1"/>
              <a:t>msg.sender</a:t>
            </a:r>
            <a:r>
              <a:rPr lang="en-US" sz="2000" dirty="0"/>
              <a:t>] &lt; amount) return;</a:t>
            </a:r>
          </a:p>
          <a:p>
            <a:r>
              <a:rPr lang="en-US" sz="2000" dirty="0"/>
              <a:t>        balances[</a:t>
            </a:r>
            <a:r>
              <a:rPr lang="en-US" sz="2000" dirty="0" err="1"/>
              <a:t>msg.sender</a:t>
            </a:r>
            <a:r>
              <a:rPr lang="en-US" sz="2000" dirty="0"/>
              <a:t>] -= amount;</a:t>
            </a:r>
          </a:p>
          <a:p>
            <a:r>
              <a:rPr lang="en-US" sz="2000" dirty="0"/>
              <a:t>        balances[receiver] += amount;</a:t>
            </a:r>
          </a:p>
          <a:p>
            <a:r>
              <a:rPr lang="en-US" sz="2000" dirty="0"/>
              <a:t>        Sent(</a:t>
            </a:r>
            <a:r>
              <a:rPr lang="en-US" sz="2000" dirty="0" err="1"/>
              <a:t>msg.sender</a:t>
            </a:r>
            <a:r>
              <a:rPr lang="en-US" sz="2000" dirty="0"/>
              <a:t>, receiver, amount);</a:t>
            </a:r>
          </a:p>
          <a:p>
            <a:r>
              <a:rPr lang="en-US" sz="2000" dirty="0"/>
              <a:t>    }</a:t>
            </a:r>
          </a:p>
          <a:p>
            <a:r>
              <a:rPr lang="en-US" sz="2000" dirty="0"/>
              <a:t>}</a:t>
            </a:r>
          </a:p>
        </p:txBody>
      </p:sp>
    </p:spTree>
    <p:extLst>
      <p:ext uri="{BB962C8B-B14F-4D97-AF65-F5344CB8AC3E}">
        <p14:creationId xmlns:p14="http://schemas.microsoft.com/office/powerpoint/2010/main" val="3615694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sz="3200" dirty="0"/>
              <a:t>Modifiers</a:t>
            </a:r>
            <a:endParaRPr sz="3200" dirty="0"/>
          </a:p>
        </p:txBody>
      </p:sp>
      <p:sp>
        <p:nvSpPr>
          <p:cNvPr id="414" name="Shape 414"/>
          <p:cNvSpPr txBox="1">
            <a:spLocks noGrp="1"/>
          </p:cNvSpPr>
          <p:nvPr>
            <p:ph type="body" idx="1"/>
          </p:nvPr>
        </p:nvSpPr>
        <p:spPr>
          <a:xfrm>
            <a:off x="895927" y="2008567"/>
            <a:ext cx="10224655" cy="4679600"/>
          </a:xfrm>
          <a:prstGeom prst="rect">
            <a:avLst/>
          </a:prstGeom>
        </p:spPr>
        <p:txBody>
          <a:bodyPr spcFirstLastPara="1" wrap="square" lIns="121900" tIns="121900" rIns="121900" bIns="121900" anchor="t" anchorCtr="0">
            <a:noAutofit/>
          </a:bodyPr>
          <a:lstStyle/>
          <a:p>
            <a:pPr marL="342900" indent="-342900"/>
            <a:r>
              <a:rPr lang="en" sz="2400" dirty="0"/>
              <a:t>Modifiers can change the behavior of a function: that is why this feature is referred to as a “modifier” </a:t>
            </a:r>
            <a:endParaRPr sz="2400" dirty="0"/>
          </a:p>
          <a:p>
            <a:pPr marL="342900" indent="-342900"/>
            <a:r>
              <a:rPr lang="en" sz="2400" dirty="0"/>
              <a:t>It is also known as a function modifier since it  is specified at the entry to a function and executed before the execution of a function begins</a:t>
            </a:r>
            <a:r>
              <a:rPr lang="en" sz="2400" dirty="0" smtClean="0"/>
              <a:t>.</a:t>
            </a:r>
            <a:endParaRPr sz="2400" dirty="0"/>
          </a:p>
          <a:p>
            <a:pPr marL="342900" indent="-342900"/>
            <a:r>
              <a:rPr lang="en" sz="2400" dirty="0"/>
              <a:t>You can think of a modifier as a screen/filter protecting a function</a:t>
            </a:r>
            <a:r>
              <a:rPr lang="en" sz="2400" dirty="0" smtClean="0"/>
              <a:t>.</a:t>
            </a:r>
            <a:endParaRPr sz="2400" dirty="0"/>
          </a:p>
          <a:p>
            <a:pPr marL="342900" indent="-342900"/>
            <a:r>
              <a:rPr lang="en" sz="2400" dirty="0"/>
              <a:t>A modifier is typically checks a condition using a “require”  and if the condition failed, the transaction that called function can be reverted using revert function. This will completely reject the transaction and revert all its state changes. There will no recording on the blockchain.</a:t>
            </a:r>
            <a:endParaRPr sz="2400" dirty="0"/>
          </a:p>
          <a:p>
            <a:pPr marL="0" indent="0">
              <a:buNone/>
            </a:pPr>
            <a:endParaRPr sz="2400" dirty="0"/>
          </a:p>
          <a:p>
            <a:pPr marL="0" indent="0">
              <a:buNone/>
            </a:pPr>
            <a:endParaRPr sz="2400" dirty="0"/>
          </a:p>
          <a:p>
            <a:pPr marL="0" indent="0">
              <a:buNone/>
            </a:pPr>
            <a:endParaRPr sz="2400" dirty="0"/>
          </a:p>
          <a:p>
            <a:pPr marL="0" indent="0">
              <a:buNone/>
            </a:pPr>
            <a:endParaRPr sz="2400" dirty="0"/>
          </a:p>
          <a:p>
            <a:pPr marL="0" indent="0">
              <a:buNone/>
            </a:pPr>
            <a:endParaRPr sz="2400" dirty="0"/>
          </a:p>
        </p:txBody>
      </p:sp>
    </p:spTree>
    <p:extLst>
      <p:ext uri="{BB962C8B-B14F-4D97-AF65-F5344CB8AC3E}">
        <p14:creationId xmlns:p14="http://schemas.microsoft.com/office/powerpoint/2010/main" val="1155631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a:t>Modifier and Require</a:t>
            </a:r>
            <a:endParaRPr/>
          </a:p>
        </p:txBody>
      </p:sp>
      <p:sp>
        <p:nvSpPr>
          <p:cNvPr id="420" name="Shape 420"/>
          <p:cNvSpPr txBox="1">
            <a:spLocks noGrp="1"/>
          </p:cNvSpPr>
          <p:nvPr>
            <p:ph type="body" idx="1"/>
          </p:nvPr>
        </p:nvSpPr>
        <p:spPr>
          <a:xfrm>
            <a:off x="629200" y="2008567"/>
            <a:ext cx="10962800" cy="4609200"/>
          </a:xfrm>
          <a:prstGeom prst="rect">
            <a:avLst/>
          </a:prstGeom>
        </p:spPr>
        <p:txBody>
          <a:bodyPr spcFirstLastPara="1" wrap="square" lIns="121900" tIns="121900" rIns="121900" bIns="121900" anchor="t" anchorCtr="0">
            <a:noAutofit/>
          </a:bodyPr>
          <a:lstStyle/>
          <a:p>
            <a:pPr>
              <a:buNone/>
            </a:pPr>
            <a:r>
              <a:rPr lang="en" sz="2400" dirty="0">
                <a:latin typeface="Roboto"/>
                <a:ea typeface="Roboto"/>
                <a:cs typeface="Roboto"/>
                <a:sym typeface="Roboto"/>
              </a:rPr>
              <a:t>Let us understand modifier and require using the </a:t>
            </a:r>
            <a:r>
              <a:rPr lang="en" sz="2400" dirty="0" smtClean="0">
                <a:latin typeface="Roboto"/>
                <a:ea typeface="Roboto"/>
                <a:cs typeface="Roboto"/>
                <a:sym typeface="Roboto"/>
              </a:rPr>
              <a:t>Coin </a:t>
            </a:r>
            <a:r>
              <a:rPr lang="en" sz="2400" dirty="0">
                <a:latin typeface="Roboto"/>
                <a:ea typeface="Roboto"/>
                <a:cs typeface="Roboto"/>
                <a:sym typeface="Roboto"/>
              </a:rPr>
              <a:t>smart contract functions:</a:t>
            </a:r>
            <a:endParaRPr sz="2400" dirty="0">
              <a:latin typeface="Roboto"/>
              <a:ea typeface="Roboto"/>
              <a:cs typeface="Roboto"/>
              <a:sym typeface="Roboto"/>
            </a:endParaRPr>
          </a:p>
          <a:p>
            <a:pPr>
              <a:buNone/>
            </a:pPr>
            <a:endParaRPr sz="2400" dirty="0">
              <a:latin typeface="Roboto"/>
              <a:ea typeface="Roboto"/>
              <a:cs typeface="Roboto"/>
              <a:sym typeface="Roboto"/>
            </a:endParaRPr>
          </a:p>
          <a:p>
            <a:pPr>
              <a:buNone/>
            </a:pPr>
            <a:r>
              <a:rPr lang="en" sz="2400" dirty="0">
                <a:latin typeface="Roboto"/>
                <a:ea typeface="Roboto"/>
                <a:cs typeface="Roboto"/>
                <a:sym typeface="Roboto"/>
              </a:rPr>
              <a:t>We will add a modifier “</a:t>
            </a:r>
            <a:r>
              <a:rPr lang="en" sz="2400" dirty="0" smtClean="0">
                <a:latin typeface="Roboto"/>
                <a:ea typeface="Roboto"/>
                <a:cs typeface="Roboto"/>
                <a:sym typeface="Roboto"/>
              </a:rPr>
              <a:t>onlyOwner” to </a:t>
            </a:r>
            <a:r>
              <a:rPr lang="en" sz="2400" dirty="0">
                <a:latin typeface="Roboto"/>
                <a:ea typeface="Roboto"/>
                <a:cs typeface="Roboto"/>
                <a:sym typeface="Roboto"/>
              </a:rPr>
              <a:t>the </a:t>
            </a:r>
            <a:r>
              <a:rPr lang="en" sz="2400" dirty="0" smtClean="0">
                <a:latin typeface="Roboto"/>
                <a:ea typeface="Roboto"/>
                <a:cs typeface="Roboto"/>
                <a:sym typeface="Roboto"/>
              </a:rPr>
              <a:t>mint function</a:t>
            </a:r>
            <a:r>
              <a:rPr lang="en" sz="2400" dirty="0">
                <a:latin typeface="Roboto"/>
                <a:ea typeface="Roboto"/>
                <a:cs typeface="Roboto"/>
                <a:sym typeface="Roboto"/>
              </a:rPr>
              <a:t>. We will do this by these steps:</a:t>
            </a:r>
            <a:endParaRPr sz="2400" dirty="0">
              <a:latin typeface="Roboto"/>
              <a:ea typeface="Roboto"/>
              <a:cs typeface="Roboto"/>
              <a:sym typeface="Roboto"/>
            </a:endParaRPr>
          </a:p>
          <a:p>
            <a:pPr marL="609585" indent="-457189">
              <a:buSzPts val="1800"/>
              <a:buFont typeface="Roboto"/>
              <a:buAutoNum type="arabicPeriod"/>
            </a:pPr>
            <a:r>
              <a:rPr lang="en" sz="2400" dirty="0">
                <a:latin typeface="Roboto"/>
                <a:ea typeface="Roboto"/>
                <a:cs typeface="Roboto"/>
                <a:sym typeface="Roboto"/>
              </a:rPr>
              <a:t>Define a modifier for the clause “</a:t>
            </a:r>
            <a:r>
              <a:rPr lang="en" sz="2400" dirty="0" smtClean="0">
                <a:latin typeface="Roboto"/>
                <a:ea typeface="Roboto"/>
                <a:cs typeface="Roboto"/>
                <a:sym typeface="Roboto"/>
              </a:rPr>
              <a:t>onlyOwner”</a:t>
            </a:r>
            <a:endParaRPr sz="2400" dirty="0">
              <a:latin typeface="Roboto"/>
              <a:ea typeface="Roboto"/>
              <a:cs typeface="Roboto"/>
              <a:sym typeface="Roboto"/>
            </a:endParaRPr>
          </a:p>
          <a:p>
            <a:pPr marL="609585" indent="-457189">
              <a:buSzPts val="1800"/>
              <a:buFont typeface="Roboto"/>
              <a:buAutoNum type="arabicPeriod"/>
            </a:pPr>
            <a:r>
              <a:rPr lang="en" sz="2400" dirty="0">
                <a:latin typeface="Roboto"/>
                <a:ea typeface="Roboto"/>
                <a:cs typeface="Roboto"/>
                <a:sym typeface="Roboto"/>
              </a:rPr>
              <a:t>Adding the special notation (</a:t>
            </a:r>
            <a:r>
              <a:rPr lang="en" sz="2400" b="1" dirty="0">
                <a:latin typeface="Roboto"/>
                <a:ea typeface="Roboto"/>
                <a:cs typeface="Roboto"/>
                <a:sym typeface="Roboto"/>
              </a:rPr>
              <a:t> _; </a:t>
            </a:r>
            <a:r>
              <a:rPr lang="en" sz="2400" dirty="0">
                <a:latin typeface="Roboto"/>
                <a:ea typeface="Roboto"/>
                <a:cs typeface="Roboto"/>
                <a:sym typeface="Roboto"/>
              </a:rPr>
              <a:t>) to the modifier definition that includes the function</a:t>
            </a:r>
            <a:endParaRPr sz="2400" dirty="0">
              <a:latin typeface="Roboto"/>
              <a:ea typeface="Roboto"/>
              <a:cs typeface="Roboto"/>
              <a:sym typeface="Roboto"/>
            </a:endParaRPr>
          </a:p>
          <a:p>
            <a:pPr marL="609585" indent="-457189">
              <a:buSzPts val="1800"/>
              <a:buFont typeface="Roboto"/>
              <a:buAutoNum type="arabicPeriod"/>
            </a:pPr>
            <a:r>
              <a:rPr lang="en" sz="2400" dirty="0">
                <a:latin typeface="Roboto"/>
                <a:ea typeface="Roboto"/>
                <a:cs typeface="Roboto"/>
                <a:sym typeface="Roboto"/>
              </a:rPr>
              <a:t>Using the modifier clause in the function header</a:t>
            </a:r>
            <a:endParaRPr sz="2400" dirty="0">
              <a:latin typeface="Roboto"/>
              <a:ea typeface="Roboto"/>
              <a:cs typeface="Roboto"/>
              <a:sym typeface="Roboto"/>
            </a:endParaRPr>
          </a:p>
          <a:p>
            <a:pPr>
              <a:buNone/>
            </a:pPr>
            <a:endParaRPr sz="2400" dirty="0">
              <a:latin typeface="Roboto"/>
              <a:ea typeface="Roboto"/>
              <a:cs typeface="Roboto"/>
              <a:sym typeface="Roboto"/>
            </a:endParaRPr>
          </a:p>
        </p:txBody>
      </p:sp>
    </p:spTree>
    <p:extLst>
      <p:ext uri="{BB962C8B-B14F-4D97-AF65-F5344CB8AC3E}">
        <p14:creationId xmlns:p14="http://schemas.microsoft.com/office/powerpoint/2010/main" val="38446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00" y="120073"/>
            <a:ext cx="10962800" cy="609600"/>
          </a:xfrm>
        </p:spPr>
        <p:txBody>
          <a:bodyPr>
            <a:normAutofit fontScale="90000"/>
          </a:bodyPr>
          <a:lstStyle/>
          <a:p>
            <a:r>
              <a:rPr lang="en-US" dirty="0" smtClean="0"/>
              <a:t>Modifier for </a:t>
            </a:r>
            <a:r>
              <a:rPr lang="en-US" dirty="0" err="1" smtClean="0"/>
              <a:t>COIN.sol</a:t>
            </a:r>
            <a:endParaRPr lang="en-US" dirty="0"/>
          </a:p>
        </p:txBody>
      </p:sp>
      <p:sp>
        <p:nvSpPr>
          <p:cNvPr id="3" name="Text Placeholder 2"/>
          <p:cNvSpPr>
            <a:spLocks noGrp="1"/>
          </p:cNvSpPr>
          <p:nvPr>
            <p:ph type="body" idx="1"/>
          </p:nvPr>
        </p:nvSpPr>
        <p:spPr>
          <a:xfrm>
            <a:off x="629200" y="729674"/>
            <a:ext cx="10962800" cy="5442694"/>
          </a:xfrm>
        </p:spPr>
        <p:txBody>
          <a:bodyPr>
            <a:noAutofit/>
          </a:bodyPr>
          <a:lstStyle/>
          <a:p>
            <a:pPr marL="0" indent="0">
              <a:buNone/>
            </a:pPr>
            <a:r>
              <a:rPr lang="en-US" sz="2000" dirty="0"/>
              <a:t> modifier </a:t>
            </a:r>
            <a:r>
              <a:rPr lang="en-US" sz="2000" dirty="0" err="1"/>
              <a:t>onlyOwner</a:t>
            </a:r>
            <a:r>
              <a:rPr lang="en-US" sz="2000" dirty="0"/>
              <a:t>()</a:t>
            </a:r>
          </a:p>
          <a:p>
            <a:pPr marL="0" indent="0">
              <a:buNone/>
            </a:pPr>
            <a:r>
              <a:rPr lang="en-US" sz="2000" dirty="0"/>
              <a:t>    {</a:t>
            </a:r>
          </a:p>
          <a:p>
            <a:pPr marL="0" indent="0">
              <a:buNone/>
            </a:pPr>
            <a:r>
              <a:rPr lang="en-US" sz="2000" dirty="0"/>
              <a:t>        require(</a:t>
            </a:r>
            <a:r>
              <a:rPr lang="en-US" sz="2000" dirty="0" err="1"/>
              <a:t>msg.sender</a:t>
            </a:r>
            <a:r>
              <a:rPr lang="en-US" sz="2000" dirty="0"/>
              <a:t> == minter);</a:t>
            </a:r>
          </a:p>
          <a:p>
            <a:pPr marL="0" indent="0">
              <a:buNone/>
            </a:pPr>
            <a:r>
              <a:rPr lang="en-US" sz="2000" dirty="0"/>
              <a:t>        _;</a:t>
            </a:r>
          </a:p>
          <a:p>
            <a:pPr marL="0" indent="0">
              <a:buNone/>
            </a:pPr>
            <a:r>
              <a:rPr lang="en-US" sz="2000" dirty="0"/>
              <a:t>    </a:t>
            </a:r>
            <a:r>
              <a:rPr lang="en-US" sz="2000" dirty="0" smtClean="0"/>
              <a:t>}</a:t>
            </a:r>
            <a:endParaRPr lang="en-US" sz="2000" dirty="0"/>
          </a:p>
          <a:p>
            <a:pPr marL="0" indent="0">
              <a:buNone/>
            </a:pPr>
            <a:r>
              <a:rPr lang="en-US" sz="2000" dirty="0"/>
              <a:t>    // This is the constructor whose code is</a:t>
            </a:r>
          </a:p>
          <a:p>
            <a:pPr marL="0" indent="0">
              <a:buNone/>
            </a:pPr>
            <a:r>
              <a:rPr lang="en-US" sz="2000" dirty="0"/>
              <a:t>    // run only when the contract is created.</a:t>
            </a:r>
          </a:p>
          <a:p>
            <a:pPr marL="0" indent="0">
              <a:buNone/>
            </a:pPr>
            <a:r>
              <a:rPr lang="en-US" sz="2000" dirty="0"/>
              <a:t>    function Coin() public{</a:t>
            </a:r>
          </a:p>
          <a:p>
            <a:pPr marL="0" indent="0">
              <a:buNone/>
            </a:pPr>
            <a:r>
              <a:rPr lang="en-US" sz="2000" dirty="0"/>
              <a:t>        minter = </a:t>
            </a:r>
            <a:r>
              <a:rPr lang="en-US" sz="2000" dirty="0" err="1"/>
              <a:t>msg.sender</a:t>
            </a:r>
            <a:r>
              <a:rPr lang="en-US" sz="2000" dirty="0"/>
              <a:t>;</a:t>
            </a:r>
          </a:p>
          <a:p>
            <a:pPr marL="0" indent="0">
              <a:buNone/>
            </a:pPr>
            <a:r>
              <a:rPr lang="en-US" sz="2000" dirty="0"/>
              <a:t>    </a:t>
            </a:r>
            <a:r>
              <a:rPr lang="en-US" sz="2000" dirty="0" smtClean="0"/>
              <a:t>}</a:t>
            </a:r>
            <a:endParaRPr lang="en-US" sz="2000" dirty="0"/>
          </a:p>
          <a:p>
            <a:pPr marL="0" indent="0">
              <a:buNone/>
            </a:pPr>
            <a:r>
              <a:rPr lang="en-US" sz="2000" dirty="0"/>
              <a:t>    function mint(address receiver, </a:t>
            </a:r>
            <a:r>
              <a:rPr lang="en-US" sz="2000" dirty="0" err="1"/>
              <a:t>uint</a:t>
            </a:r>
            <a:r>
              <a:rPr lang="en-US" sz="2000" dirty="0"/>
              <a:t> amount) </a:t>
            </a:r>
            <a:r>
              <a:rPr lang="en-US" sz="2000" dirty="0" err="1"/>
              <a:t>onlyOwner</a:t>
            </a:r>
            <a:r>
              <a:rPr lang="en-US" sz="2000" dirty="0"/>
              <a:t> public  {</a:t>
            </a:r>
          </a:p>
          <a:p>
            <a:pPr marL="0" indent="0">
              <a:buNone/>
            </a:pPr>
            <a:r>
              <a:rPr lang="en-US" sz="2000" dirty="0"/>
              <a:t>       // if (</a:t>
            </a:r>
            <a:r>
              <a:rPr lang="en-US" sz="2000" dirty="0" err="1"/>
              <a:t>msg.sender</a:t>
            </a:r>
            <a:r>
              <a:rPr lang="en-US" sz="2000" dirty="0"/>
              <a:t> != minter) return;</a:t>
            </a:r>
          </a:p>
          <a:p>
            <a:pPr marL="0" indent="0">
              <a:buNone/>
            </a:pPr>
            <a:r>
              <a:rPr lang="en-US" sz="2000" dirty="0"/>
              <a:t>        balances[receiver] += amount;</a:t>
            </a:r>
          </a:p>
          <a:p>
            <a:pPr marL="0" indent="0">
              <a:buNone/>
            </a:pPr>
            <a:r>
              <a:rPr lang="en-US" sz="2000" dirty="0"/>
              <a:t>    }</a:t>
            </a:r>
          </a:p>
        </p:txBody>
      </p:sp>
    </p:spTree>
    <p:extLst>
      <p:ext uri="{BB962C8B-B14F-4D97-AF65-F5344CB8AC3E}">
        <p14:creationId xmlns:p14="http://schemas.microsoft.com/office/powerpoint/2010/main" val="3359958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20" name="Shape 220"/>
          <p:cNvSpPr txBox="1">
            <a:spLocks noGrp="1"/>
          </p:cNvSpPr>
          <p:nvPr>
            <p:ph type="title"/>
          </p:nvPr>
        </p:nvSpPr>
        <p:spPr>
          <a:xfrm>
            <a:off x="489293" y="360219"/>
            <a:ext cx="11768800" cy="955090"/>
          </a:xfrm>
          <a:prstGeom prst="rect">
            <a:avLst/>
          </a:prstGeom>
        </p:spPr>
        <p:txBody>
          <a:bodyPr vert="horz" wrap="square" lIns="121900" tIns="121900" rIns="121900" bIns="121900" rtlCol="0" anchor="ctr" anchorCtr="0">
            <a:noAutofit/>
          </a:bodyPr>
          <a:lstStyle/>
          <a:p>
            <a:pPr>
              <a:spcBef>
                <a:spcPts val="0"/>
              </a:spcBef>
            </a:pPr>
            <a:r>
              <a:rPr lang="en" sz="3200" dirty="0" smtClean="0"/>
              <a:t>A Brief History of Bitcoin Blockchain  </a:t>
            </a:r>
            <a:r>
              <a:rPr lang="en" dirty="0" smtClean="0"/>
              <a:t>    </a:t>
            </a:r>
            <a:endParaRPr lang="en" dirty="0"/>
          </a:p>
        </p:txBody>
      </p:sp>
      <p:sp>
        <p:nvSpPr>
          <p:cNvPr id="206" name="Shape 206"/>
          <p:cNvSpPr/>
          <p:nvPr/>
        </p:nvSpPr>
        <p:spPr>
          <a:xfrm>
            <a:off x="448867" y="1890099"/>
            <a:ext cx="2432878" cy="1222444"/>
          </a:xfrm>
          <a:prstGeom prst="roundRect">
            <a:avLst>
              <a:gd name="adj" fmla="val 16667"/>
            </a:avLst>
          </a:prstGeom>
          <a:solidFill>
            <a:schemeClr val="accent1">
              <a:lumMod val="75000"/>
            </a:schemeClr>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defTabSz="457200"/>
            <a:r>
              <a:rPr lang="en" sz="2400" dirty="0" smtClean="0">
                <a:solidFill>
                  <a:prstClr val="white"/>
                </a:solidFill>
              </a:rPr>
              <a:t>E-Commerce</a:t>
            </a:r>
          </a:p>
          <a:p>
            <a:pPr defTabSz="457200"/>
            <a:r>
              <a:rPr lang="en" sz="2400" dirty="0" smtClean="0">
                <a:solidFill>
                  <a:prstClr val="white"/>
                </a:solidFill>
              </a:rPr>
              <a:t>Communication</a:t>
            </a:r>
          </a:p>
          <a:p>
            <a:pPr defTabSz="457200"/>
            <a:r>
              <a:rPr lang="en" sz="2400" dirty="0" smtClean="0">
                <a:solidFill>
                  <a:prstClr val="white"/>
                </a:solidFill>
              </a:rPr>
              <a:t>mobile apps …</a:t>
            </a:r>
            <a:endParaRPr lang="en" sz="2400" dirty="0">
              <a:solidFill>
                <a:prstClr val="white"/>
              </a:solidFill>
            </a:endParaRPr>
          </a:p>
        </p:txBody>
      </p:sp>
      <p:sp>
        <p:nvSpPr>
          <p:cNvPr id="201" name="Shape 201"/>
          <p:cNvSpPr/>
          <p:nvPr/>
        </p:nvSpPr>
        <p:spPr>
          <a:xfrm>
            <a:off x="448867" y="5465405"/>
            <a:ext cx="11059192" cy="540036"/>
          </a:xfrm>
          <a:prstGeom prst="roundRect">
            <a:avLst>
              <a:gd name="adj" fmla="val 16667"/>
            </a:avLst>
          </a:prstGeom>
          <a:solidFill>
            <a:schemeClr val="bg2">
              <a:lumMod val="40000"/>
              <a:lumOff val="60000"/>
            </a:schemeClr>
          </a:solidFill>
          <a:ln w="9525" cap="flat" cmpd="sng">
            <a:solidFill>
              <a:schemeClr val="dk2"/>
            </a:solidFill>
            <a:prstDash val="solid"/>
            <a:round/>
            <a:headEnd type="none" w="med" len="med"/>
            <a:tailEnd type="none" w="med" len="med"/>
          </a:ln>
          <a:scene3d>
            <a:camera prst="orthographicFront"/>
            <a:lightRig rig="threePt" dir="t"/>
          </a:scene3d>
          <a:sp3d>
            <a:bevelT w="6350"/>
          </a:sp3d>
        </p:spPr>
        <p:txBody>
          <a:bodyPr wrap="square" lIns="121900" tIns="121900" rIns="121900" bIns="121900" anchor="ctr" anchorCtr="0">
            <a:noAutofit/>
          </a:bodyPr>
          <a:lstStyle/>
          <a:p>
            <a:pPr algn="ctr" defTabSz="457200"/>
            <a:r>
              <a:rPr lang="en" sz="2400" b="1" dirty="0">
                <a:solidFill>
                  <a:prstClr val="white"/>
                </a:solidFill>
              </a:rPr>
              <a:t>The Internet</a:t>
            </a:r>
          </a:p>
        </p:txBody>
      </p:sp>
      <p:sp>
        <p:nvSpPr>
          <p:cNvPr id="212" name="Shape 212"/>
          <p:cNvSpPr/>
          <p:nvPr/>
        </p:nvSpPr>
        <p:spPr>
          <a:xfrm>
            <a:off x="4294721" y="1865561"/>
            <a:ext cx="2651600" cy="1224532"/>
          </a:xfrm>
          <a:prstGeom prst="roundRect">
            <a:avLst>
              <a:gd name="adj" fmla="val 16667"/>
            </a:avLst>
          </a:prstGeom>
          <a:solidFill>
            <a:srgbClr val="DF9221"/>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defTabSz="457200"/>
            <a:r>
              <a:rPr lang="en" sz="2400" dirty="0">
                <a:solidFill>
                  <a:prstClr val="white"/>
                </a:solidFill>
              </a:rPr>
              <a:t>Cryptocurrency:  Bitcoin: </a:t>
            </a:r>
            <a:r>
              <a:rPr lang="en" sz="2400" dirty="0" smtClean="0">
                <a:solidFill>
                  <a:prstClr val="white"/>
                </a:solidFill>
              </a:rPr>
              <a:t> 2008/2009</a:t>
            </a:r>
            <a:endParaRPr lang="en" sz="2400" dirty="0">
              <a:solidFill>
                <a:prstClr val="white"/>
              </a:solidFill>
            </a:endParaRPr>
          </a:p>
        </p:txBody>
      </p:sp>
      <p:sp>
        <p:nvSpPr>
          <p:cNvPr id="216" name="Shape 216"/>
          <p:cNvSpPr/>
          <p:nvPr/>
        </p:nvSpPr>
        <p:spPr>
          <a:xfrm>
            <a:off x="3221465" y="4246430"/>
            <a:ext cx="8355979" cy="783012"/>
          </a:xfrm>
          <a:prstGeom prst="leftRightArrow">
            <a:avLst>
              <a:gd name="adj1" fmla="val 50000"/>
              <a:gd name="adj2" fmla="val 50000"/>
            </a:avLst>
          </a:prstGeom>
          <a:solidFill>
            <a:schemeClr val="accent1">
              <a:lumMod val="60000"/>
              <a:lumOff val="40000"/>
            </a:schemeClr>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defTabSz="457200"/>
            <a:r>
              <a:rPr lang="en" b="1" dirty="0" smtClean="0">
                <a:solidFill>
                  <a:prstClr val="white"/>
                </a:solidFill>
              </a:rPr>
              <a:t>The </a:t>
            </a:r>
            <a:r>
              <a:rPr lang="en" b="1" dirty="0">
                <a:solidFill>
                  <a:prstClr val="white"/>
                </a:solidFill>
              </a:rPr>
              <a:t>Blockchain</a:t>
            </a:r>
          </a:p>
        </p:txBody>
      </p:sp>
      <p:sp>
        <p:nvSpPr>
          <p:cNvPr id="221" name="Shape 221"/>
          <p:cNvSpPr txBox="1"/>
          <p:nvPr/>
        </p:nvSpPr>
        <p:spPr>
          <a:xfrm>
            <a:off x="7584727" y="4442063"/>
            <a:ext cx="4541600" cy="375200"/>
          </a:xfrm>
          <a:prstGeom prst="rect">
            <a:avLst/>
          </a:prstGeom>
          <a:noFill/>
          <a:ln>
            <a:noFill/>
          </a:ln>
        </p:spPr>
        <p:txBody>
          <a:bodyPr wrap="square" lIns="121900" tIns="121900" rIns="121900" bIns="121900" anchor="t" anchorCtr="0">
            <a:noAutofit/>
          </a:bodyPr>
          <a:lstStyle/>
          <a:p>
            <a:pPr defTabSz="457200"/>
            <a:endParaRPr lang="en" sz="1600" b="1" dirty="0">
              <a:solidFill>
                <a:prstClr val="white"/>
              </a:solidFill>
            </a:endParaRPr>
          </a:p>
        </p:txBody>
      </p:sp>
      <p:sp>
        <p:nvSpPr>
          <p:cNvPr id="14" name="Up Arrow 13"/>
          <p:cNvSpPr/>
          <p:nvPr/>
        </p:nvSpPr>
        <p:spPr>
          <a:xfrm flipH="1">
            <a:off x="5163127" y="3090093"/>
            <a:ext cx="357966" cy="1351971"/>
          </a:xfrm>
          <a:prstGeom prst="up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endParaRPr>
          </a:p>
        </p:txBody>
      </p:sp>
      <p:sp>
        <p:nvSpPr>
          <p:cNvPr id="17" name="Up Arrow 16"/>
          <p:cNvSpPr/>
          <p:nvPr/>
        </p:nvSpPr>
        <p:spPr>
          <a:xfrm>
            <a:off x="7359112" y="4817262"/>
            <a:ext cx="451230" cy="648141"/>
          </a:xfrm>
          <a:prstGeom prst="up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endParaRPr>
          </a:p>
        </p:txBody>
      </p:sp>
      <p:sp>
        <p:nvSpPr>
          <p:cNvPr id="18" name="Up Arrow 17"/>
          <p:cNvSpPr/>
          <p:nvPr/>
        </p:nvSpPr>
        <p:spPr>
          <a:xfrm>
            <a:off x="1169946" y="3112543"/>
            <a:ext cx="455961" cy="2352861"/>
          </a:xfrm>
          <a:prstGeom prst="up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endParaRPr>
          </a:p>
        </p:txBody>
      </p:sp>
      <p:sp>
        <p:nvSpPr>
          <p:cNvPr id="3" name="TextBox 2"/>
          <p:cNvSpPr txBox="1"/>
          <p:nvPr/>
        </p:nvSpPr>
        <p:spPr>
          <a:xfrm>
            <a:off x="6946321" y="1955356"/>
            <a:ext cx="3960968" cy="923330"/>
          </a:xfrm>
          <a:prstGeom prst="rect">
            <a:avLst/>
          </a:prstGeom>
          <a:noFill/>
        </p:spPr>
        <p:txBody>
          <a:bodyPr wrap="square" rtlCol="0">
            <a:spAutoFit/>
          </a:bodyPr>
          <a:lstStyle/>
          <a:p>
            <a:pPr defTabSz="457200"/>
            <a:r>
              <a:rPr lang="en-US" dirty="0" smtClean="0">
                <a:solidFill>
                  <a:prstClr val="white"/>
                </a:solidFill>
              </a:rPr>
              <a:t>Peer-to-peer autonomous digital currency system among unknown peers with no intermediaries</a:t>
            </a:r>
            <a:endParaRPr lang="en-US" dirty="0">
              <a:solidFill>
                <a:prstClr val="white"/>
              </a:solidFill>
            </a:endParaRPr>
          </a:p>
        </p:txBody>
      </p:sp>
      <p:sp>
        <p:nvSpPr>
          <p:cNvPr id="7" name="TextBox 6"/>
          <p:cNvSpPr txBox="1"/>
          <p:nvPr/>
        </p:nvSpPr>
        <p:spPr>
          <a:xfrm>
            <a:off x="5404515" y="4015623"/>
            <a:ext cx="4360424" cy="369332"/>
          </a:xfrm>
          <a:prstGeom prst="rect">
            <a:avLst/>
          </a:prstGeom>
          <a:noFill/>
        </p:spPr>
        <p:txBody>
          <a:bodyPr wrap="none" rtlCol="0">
            <a:spAutoFit/>
          </a:bodyPr>
          <a:lstStyle/>
          <a:p>
            <a:pPr defTabSz="457200"/>
            <a:r>
              <a:rPr lang="en-US" dirty="0" smtClean="0">
                <a:solidFill>
                  <a:prstClr val="white"/>
                </a:solidFill>
              </a:rPr>
              <a:t>Validation, Verification, Immutable recording</a:t>
            </a:r>
            <a:endParaRPr lang="en-US" dirty="0">
              <a:solidFill>
                <a:prstClr val="white"/>
              </a:solidFill>
            </a:endParaRPr>
          </a:p>
        </p:txBody>
      </p:sp>
      <p:sp>
        <p:nvSpPr>
          <p:cNvPr id="2" name="Date Placeholder 1"/>
          <p:cNvSpPr>
            <a:spLocks noGrp="1"/>
          </p:cNvSpPr>
          <p:nvPr>
            <p:ph type="dt" sz="half" idx="10"/>
          </p:nvPr>
        </p:nvSpPr>
        <p:spPr/>
        <p:txBody>
          <a:bodyPr/>
          <a:lstStyle/>
          <a:p>
            <a:fld id="{126DA91D-D0AD-48B2-BF6C-17926B55D82F}"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165903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anim calcmode="lin" valueType="num">
                                      <p:cBhvr>
                                        <p:cTn id="8" dur="1000" fill="hold"/>
                                        <p:tgtEl>
                                          <p:spTgt spid="201"/>
                                        </p:tgtEl>
                                        <p:attrNameLst>
                                          <p:attrName>ppt_x</p:attrName>
                                        </p:attrNameLst>
                                      </p:cBhvr>
                                      <p:tavLst>
                                        <p:tav tm="0">
                                          <p:val>
                                            <p:strVal val="#ppt_x"/>
                                          </p:val>
                                        </p:tav>
                                        <p:tav tm="100000">
                                          <p:val>
                                            <p:strVal val="#ppt_x"/>
                                          </p:val>
                                        </p:tav>
                                      </p:tavLst>
                                    </p:anim>
                                    <p:anim calcmode="lin" valueType="num">
                                      <p:cBhvr>
                                        <p:cTn id="9" dur="1000" fill="hold"/>
                                        <p:tgtEl>
                                          <p:spTgt spid="2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6"/>
                                        </p:tgtEl>
                                        <p:attrNameLst>
                                          <p:attrName>style.visibility</p:attrName>
                                        </p:attrNameLst>
                                      </p:cBhvr>
                                      <p:to>
                                        <p:strVal val="visible"/>
                                      </p:to>
                                    </p:set>
                                    <p:animEffect transition="in" filter="fade">
                                      <p:cBhvr>
                                        <p:cTn id="21" dur="1000"/>
                                        <p:tgtEl>
                                          <p:spTgt spid="206"/>
                                        </p:tgtEl>
                                      </p:cBhvr>
                                    </p:animEffect>
                                    <p:anim calcmode="lin" valueType="num">
                                      <p:cBhvr>
                                        <p:cTn id="22" dur="1000" fill="hold"/>
                                        <p:tgtEl>
                                          <p:spTgt spid="206"/>
                                        </p:tgtEl>
                                        <p:attrNameLst>
                                          <p:attrName>ppt_x</p:attrName>
                                        </p:attrNameLst>
                                      </p:cBhvr>
                                      <p:tavLst>
                                        <p:tav tm="0">
                                          <p:val>
                                            <p:strVal val="#ppt_x"/>
                                          </p:val>
                                        </p:tav>
                                        <p:tav tm="100000">
                                          <p:val>
                                            <p:strVal val="#ppt_x"/>
                                          </p:val>
                                        </p:tav>
                                      </p:tavLst>
                                    </p:anim>
                                    <p:anim calcmode="lin" valueType="num">
                                      <p:cBhvr>
                                        <p:cTn id="23" dur="1000" fill="hold"/>
                                        <p:tgtEl>
                                          <p:spTgt spid="20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2"/>
                                        </p:tgtEl>
                                        <p:attrNameLst>
                                          <p:attrName>style.visibility</p:attrName>
                                        </p:attrNameLst>
                                      </p:cBhvr>
                                      <p:to>
                                        <p:strVal val="visible"/>
                                      </p:to>
                                    </p:set>
                                    <p:animEffect transition="in" filter="fade">
                                      <p:cBhvr>
                                        <p:cTn id="28" dur="1000"/>
                                        <p:tgtEl>
                                          <p:spTgt spid="212"/>
                                        </p:tgtEl>
                                      </p:cBhvr>
                                    </p:animEffect>
                                    <p:anim calcmode="lin" valueType="num">
                                      <p:cBhvr>
                                        <p:cTn id="29" dur="1000" fill="hold"/>
                                        <p:tgtEl>
                                          <p:spTgt spid="212"/>
                                        </p:tgtEl>
                                        <p:attrNameLst>
                                          <p:attrName>ppt_x</p:attrName>
                                        </p:attrNameLst>
                                      </p:cBhvr>
                                      <p:tavLst>
                                        <p:tav tm="0">
                                          <p:val>
                                            <p:strVal val="#ppt_x"/>
                                          </p:val>
                                        </p:tav>
                                        <p:tav tm="100000">
                                          <p:val>
                                            <p:strVal val="#ppt_x"/>
                                          </p:val>
                                        </p:tav>
                                      </p:tavLst>
                                    </p:anim>
                                    <p:anim calcmode="lin" valueType="num">
                                      <p:cBhvr>
                                        <p:cTn id="30" dur="1000" fill="hold"/>
                                        <p:tgtEl>
                                          <p:spTgt spid="2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nodePh="1">
                                  <p:stCondLst>
                                    <p:cond delay="0"/>
                                  </p:stCondLst>
                                  <p:endCondLst>
                                    <p:cond evt="begin" delay="0">
                                      <p:tn val="54"/>
                                    </p:cond>
                                  </p:endCondLst>
                                  <p:childTnLst>
                                    <p:set>
                                      <p:cBhvr>
                                        <p:cTn id="55" dur="1" fill="hold">
                                          <p:stCondLst>
                                            <p:cond delay="0"/>
                                          </p:stCondLst>
                                        </p:cTn>
                                        <p:tgtEl>
                                          <p:spTgt spid="221"/>
                                        </p:tgtEl>
                                        <p:attrNameLst>
                                          <p:attrName>style.visibility</p:attrName>
                                        </p:attrNameLst>
                                      </p:cBhvr>
                                      <p:to>
                                        <p:strVal val="visible"/>
                                      </p:to>
                                    </p:set>
                                    <p:animEffect transition="in" filter="fade">
                                      <p:cBhvr>
                                        <p:cTn id="56" dur="1000"/>
                                        <p:tgtEl>
                                          <p:spTgt spid="221"/>
                                        </p:tgtEl>
                                      </p:cBhvr>
                                    </p:animEffect>
                                    <p:anim calcmode="lin" valueType="num">
                                      <p:cBhvr>
                                        <p:cTn id="57" dur="1000" fill="hold"/>
                                        <p:tgtEl>
                                          <p:spTgt spid="221"/>
                                        </p:tgtEl>
                                        <p:attrNameLst>
                                          <p:attrName>ppt_x</p:attrName>
                                        </p:attrNameLst>
                                      </p:cBhvr>
                                      <p:tavLst>
                                        <p:tav tm="0">
                                          <p:val>
                                            <p:strVal val="#ppt_x"/>
                                          </p:val>
                                        </p:tav>
                                        <p:tav tm="100000">
                                          <p:val>
                                            <p:strVal val="#ppt_x"/>
                                          </p:val>
                                        </p:tav>
                                      </p:tavLst>
                                    </p:anim>
                                    <p:anim calcmode="lin" valueType="num">
                                      <p:cBhvr>
                                        <p:cTn id="58"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1" nodeType="clickEffect" nodePh="1">
                                  <p:stCondLst>
                                    <p:cond delay="0"/>
                                  </p:stCondLst>
                                  <p:endCondLst>
                                    <p:cond evt="begin" delay="0">
                                      <p:tn val="68"/>
                                    </p:cond>
                                  </p:endCondLst>
                                  <p:childTnLst>
                                    <p:set>
                                      <p:cBhvr>
                                        <p:cTn id="69" dur="1" fill="hold">
                                          <p:stCondLst>
                                            <p:cond delay="0"/>
                                          </p:stCondLst>
                                        </p:cTn>
                                        <p:tgtEl>
                                          <p:spTgt spid="221"/>
                                        </p:tgtEl>
                                        <p:attrNameLst>
                                          <p:attrName>style.visibility</p:attrName>
                                        </p:attrNameLst>
                                      </p:cBhvr>
                                      <p:to>
                                        <p:strVal val="visible"/>
                                      </p:to>
                                    </p:set>
                                    <p:animEffect transition="in" filter="fade">
                                      <p:cBhvr>
                                        <p:cTn id="70" dur="1000"/>
                                        <p:tgtEl>
                                          <p:spTgt spid="221"/>
                                        </p:tgtEl>
                                      </p:cBhvr>
                                    </p:animEffect>
                                    <p:anim calcmode="lin" valueType="num">
                                      <p:cBhvr>
                                        <p:cTn id="71" dur="1000" fill="hold"/>
                                        <p:tgtEl>
                                          <p:spTgt spid="221"/>
                                        </p:tgtEl>
                                        <p:attrNameLst>
                                          <p:attrName>ppt_x</p:attrName>
                                        </p:attrNameLst>
                                      </p:cBhvr>
                                      <p:tavLst>
                                        <p:tav tm="0">
                                          <p:val>
                                            <p:strVal val="#ppt_x"/>
                                          </p:val>
                                        </p:tav>
                                        <p:tav tm="100000">
                                          <p:val>
                                            <p:strVal val="#ppt_x"/>
                                          </p:val>
                                        </p:tav>
                                      </p:tavLst>
                                    </p:anim>
                                    <p:anim calcmode="lin" valueType="num">
                                      <p:cBhvr>
                                        <p:cTn id="72"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16"/>
                                        </p:tgtEl>
                                        <p:attrNameLst>
                                          <p:attrName>style.visibility</p:attrName>
                                        </p:attrNameLst>
                                      </p:cBhvr>
                                      <p:to>
                                        <p:strVal val="visible"/>
                                      </p:to>
                                    </p:set>
                                    <p:animEffect transition="in" filter="fade">
                                      <p:cBhvr>
                                        <p:cTn id="77" dur="1000"/>
                                        <p:tgtEl>
                                          <p:spTgt spid="216"/>
                                        </p:tgtEl>
                                      </p:cBhvr>
                                    </p:animEffect>
                                    <p:anim calcmode="lin" valueType="num">
                                      <p:cBhvr>
                                        <p:cTn id="78" dur="1000" fill="hold"/>
                                        <p:tgtEl>
                                          <p:spTgt spid="216"/>
                                        </p:tgtEl>
                                        <p:attrNameLst>
                                          <p:attrName>ppt_x</p:attrName>
                                        </p:attrNameLst>
                                      </p:cBhvr>
                                      <p:tavLst>
                                        <p:tav tm="0">
                                          <p:val>
                                            <p:strVal val="#ppt_x"/>
                                          </p:val>
                                        </p:tav>
                                        <p:tav tm="100000">
                                          <p:val>
                                            <p:strVal val="#ppt_x"/>
                                          </p:val>
                                        </p:tav>
                                      </p:tavLst>
                                    </p:anim>
                                    <p:anim calcmode="lin" valueType="num">
                                      <p:cBhvr>
                                        <p:cTn id="79" dur="1000" fill="hold"/>
                                        <p:tgtEl>
                                          <p:spTgt spid="2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1" grpId="0" animBg="1"/>
      <p:bldP spid="212" grpId="0" animBg="1"/>
      <p:bldP spid="216" grpId="0" animBg="1"/>
      <p:bldP spid="221" grpId="0"/>
      <p:bldP spid="221" grpId="1"/>
      <p:bldP spid="14" grpId="0" animBg="1"/>
      <p:bldP spid="17" grpId="0" animBg="1"/>
      <p:bldP spid="18" grpId="0" animBg="1"/>
      <p:bldP spid="3"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629200" y="984967"/>
            <a:ext cx="10962800" cy="612800"/>
          </a:xfrm>
          <a:prstGeom prst="rect">
            <a:avLst/>
          </a:prstGeom>
        </p:spPr>
        <p:txBody>
          <a:bodyPr spcFirstLastPara="1" wrap="square" lIns="121900" tIns="121900" rIns="121900" bIns="121900" anchor="b" anchorCtr="0">
            <a:noAutofit/>
          </a:bodyPr>
          <a:lstStyle/>
          <a:p>
            <a:r>
              <a:rPr lang="en" dirty="0" smtClean="0"/>
              <a:t>Importance of Modifiers</a:t>
            </a:r>
            <a:endParaRPr dirty="0"/>
          </a:p>
        </p:txBody>
      </p:sp>
      <p:sp>
        <p:nvSpPr>
          <p:cNvPr id="485" name="Shape 485"/>
          <p:cNvSpPr txBox="1">
            <a:spLocks noGrp="1"/>
          </p:cNvSpPr>
          <p:nvPr>
            <p:ph type="body" idx="1"/>
          </p:nvPr>
        </p:nvSpPr>
        <p:spPr>
          <a:xfrm>
            <a:off x="629200" y="1786367"/>
            <a:ext cx="10962800" cy="4386000"/>
          </a:xfrm>
          <a:prstGeom prst="rect">
            <a:avLst/>
          </a:prstGeom>
        </p:spPr>
        <p:txBody>
          <a:bodyPr spcFirstLastPara="1" wrap="square" lIns="121900" tIns="121900" rIns="121900" bIns="121900" anchor="t" anchorCtr="0">
            <a:noAutofit/>
          </a:bodyPr>
          <a:lstStyle/>
          <a:p>
            <a:r>
              <a:rPr lang="en" sz="2400" dirty="0" smtClean="0">
                <a:latin typeface="Roboto"/>
                <a:ea typeface="Roboto"/>
                <a:cs typeface="Roboto"/>
                <a:sym typeface="Roboto"/>
              </a:rPr>
              <a:t> Function </a:t>
            </a:r>
            <a:r>
              <a:rPr lang="en" sz="2400" dirty="0">
                <a:latin typeface="Roboto"/>
                <a:ea typeface="Roboto"/>
                <a:cs typeface="Roboto"/>
                <a:sym typeface="Roboto"/>
              </a:rPr>
              <a:t>modifiers along with the state-reverting functions of revert(), require() </a:t>
            </a:r>
            <a:r>
              <a:rPr lang="en" sz="2400" dirty="0" smtClean="0">
                <a:latin typeface="Roboto"/>
                <a:ea typeface="Roboto"/>
                <a:cs typeface="Roboto"/>
                <a:sym typeface="Roboto"/>
              </a:rPr>
              <a:t> </a:t>
            </a:r>
            <a:r>
              <a:rPr lang="en" sz="2400" dirty="0">
                <a:latin typeface="Roboto"/>
                <a:ea typeface="Roboto"/>
                <a:cs typeface="Roboto"/>
                <a:sym typeface="Roboto"/>
              </a:rPr>
              <a:t>collectively support a robust error handling approach for a smart contract.</a:t>
            </a:r>
            <a:endParaRPr sz="2400" dirty="0">
              <a:latin typeface="Roboto"/>
              <a:ea typeface="Roboto"/>
              <a:cs typeface="Roboto"/>
              <a:sym typeface="Roboto"/>
            </a:endParaRPr>
          </a:p>
          <a:p>
            <a:endParaRPr sz="2400" dirty="0">
              <a:latin typeface="Roboto"/>
              <a:ea typeface="Roboto"/>
              <a:cs typeface="Roboto"/>
              <a:sym typeface="Roboto"/>
            </a:endParaRPr>
          </a:p>
          <a:p>
            <a:r>
              <a:rPr lang="en" sz="2400" dirty="0" smtClean="0">
                <a:latin typeface="Roboto"/>
                <a:ea typeface="Roboto"/>
                <a:cs typeface="Roboto"/>
                <a:sym typeface="Roboto"/>
              </a:rPr>
              <a:t> These </a:t>
            </a:r>
            <a:r>
              <a:rPr lang="en" sz="2400" dirty="0">
                <a:latin typeface="Roboto"/>
                <a:ea typeface="Roboto"/>
                <a:cs typeface="Roboto"/>
                <a:sym typeface="Roboto"/>
              </a:rPr>
              <a:t>declarative features can be be used  to perform formal verification and static analysis of a smart contract to make sure it implements the intent of a smart contract.</a:t>
            </a:r>
            <a:endParaRPr sz="2400" dirty="0">
              <a:latin typeface="Roboto"/>
              <a:ea typeface="Roboto"/>
              <a:cs typeface="Roboto"/>
              <a:sym typeface="Roboto"/>
            </a:endParaRPr>
          </a:p>
        </p:txBody>
      </p:sp>
    </p:spTree>
    <p:extLst>
      <p:ext uri="{BB962C8B-B14F-4D97-AF65-F5344CB8AC3E}">
        <p14:creationId xmlns:p14="http://schemas.microsoft.com/office/powerpoint/2010/main" val="3059444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566928" y="1991436"/>
            <a:ext cx="11446000" cy="4502800"/>
          </a:xfrm>
          <a:prstGeom prst="rect">
            <a:avLst/>
          </a:prstGeom>
        </p:spPr>
        <p:txBody>
          <a:bodyPr spcFirstLastPara="1" wrap="square" lIns="121900" tIns="121900" rIns="121900" bIns="121900" anchor="t" anchorCtr="0">
            <a:noAutofit/>
          </a:bodyPr>
          <a:lstStyle/>
          <a:p>
            <a:pPr marL="342900" indent="-342900">
              <a:buFont typeface="Arial" panose="020B0604020202020204" pitchFamily="34" charset="0"/>
              <a:buChar char="•"/>
            </a:pPr>
            <a:r>
              <a:rPr lang="en" sz="2400" b="0" dirty="0">
                <a:solidFill>
                  <a:schemeClr val="tx1"/>
                </a:solidFill>
                <a:latin typeface="Roboto"/>
                <a:ea typeface="Roboto"/>
                <a:cs typeface="Roboto"/>
                <a:sym typeface="Roboto"/>
              </a:rPr>
              <a:t>We learned the purpose of smart contract and its critical role in transforming blockchain technology from enabling decentralized systems.</a:t>
            </a:r>
            <a:endParaRPr sz="2400" b="0" dirty="0">
              <a:solidFill>
                <a:schemeClr val="tx1"/>
              </a:solidFill>
              <a:latin typeface="Roboto"/>
              <a:ea typeface="Roboto"/>
              <a:cs typeface="Roboto"/>
              <a:sym typeface="Roboto"/>
            </a:endParaRPr>
          </a:p>
          <a:p>
            <a:pPr marL="342900" indent="-342900">
              <a:buFont typeface="Arial" panose="020B0604020202020204" pitchFamily="34" charset="0"/>
              <a:buChar char="•"/>
            </a:pPr>
            <a:r>
              <a:rPr lang="en" sz="2400" b="0" dirty="0">
                <a:solidFill>
                  <a:schemeClr val="tx1"/>
                </a:solidFill>
                <a:latin typeface="Roboto"/>
                <a:ea typeface="Roboto"/>
                <a:cs typeface="Roboto"/>
                <a:sym typeface="Roboto"/>
              </a:rPr>
              <a:t>We explored the structure and basic concepts of a smart contract through examples.</a:t>
            </a:r>
            <a:endParaRPr sz="2400" b="0" dirty="0">
              <a:solidFill>
                <a:schemeClr val="tx1"/>
              </a:solidFill>
              <a:latin typeface="Roboto"/>
              <a:ea typeface="Roboto"/>
              <a:cs typeface="Roboto"/>
              <a:sym typeface="Roboto"/>
            </a:endParaRPr>
          </a:p>
          <a:p>
            <a:pPr marL="342900" indent="-342900">
              <a:buFont typeface="Arial" panose="020B0604020202020204" pitchFamily="34" charset="0"/>
              <a:buChar char="•"/>
            </a:pPr>
            <a:r>
              <a:rPr lang="en" sz="2400" b="0" dirty="0">
                <a:solidFill>
                  <a:schemeClr val="tx1"/>
                </a:solidFill>
                <a:latin typeface="Roboto"/>
                <a:ea typeface="Roboto"/>
                <a:cs typeface="Roboto"/>
                <a:sym typeface="Roboto"/>
              </a:rPr>
              <a:t>We illustrated Remix (remix.ethereum.org) web IDE for deploying and interacting with a smart contract</a:t>
            </a:r>
            <a:r>
              <a:rPr lang="en" sz="2400" b="0" dirty="0" smtClean="0">
                <a:solidFill>
                  <a:schemeClr val="tx1"/>
                </a:solidFill>
                <a:latin typeface="Roboto"/>
                <a:ea typeface="Roboto"/>
                <a:cs typeface="Roboto"/>
                <a:sym typeface="Roboto"/>
              </a:rPr>
              <a:t>.</a:t>
            </a:r>
            <a:endParaRPr lang="en" sz="2400" b="0" dirty="0">
              <a:solidFill>
                <a:schemeClr val="tx1"/>
              </a:solidFill>
              <a:latin typeface="Roboto"/>
              <a:ea typeface="Roboto"/>
              <a:cs typeface="Roboto"/>
              <a:sym typeface="Roboto"/>
            </a:endParaRPr>
          </a:p>
          <a:p>
            <a:pPr marL="342900" indent="-342900">
              <a:buFont typeface="Arial" panose="020B0604020202020204" pitchFamily="34" charset="0"/>
              <a:buChar char="•"/>
            </a:pPr>
            <a:r>
              <a:rPr lang="en" sz="2400" b="0" dirty="0" smtClean="0">
                <a:solidFill>
                  <a:schemeClr val="tx1"/>
                </a:solidFill>
                <a:latin typeface="Roboto"/>
                <a:ea typeface="Roboto"/>
                <a:cs typeface="Roboto"/>
                <a:sym typeface="Roboto"/>
              </a:rPr>
              <a:t>We learned basics of Solidity language.</a:t>
            </a:r>
          </a:p>
        </p:txBody>
      </p:sp>
      <p:sp>
        <p:nvSpPr>
          <p:cNvPr id="296" name="Shape 296"/>
          <p:cNvSpPr txBox="1">
            <a:spLocks noGrp="1"/>
          </p:cNvSpPr>
          <p:nvPr>
            <p:ph type="title"/>
          </p:nvPr>
        </p:nvSpPr>
        <p:spPr>
          <a:xfrm>
            <a:off x="566928" y="1316736"/>
            <a:ext cx="10515600" cy="868400"/>
          </a:xfrm>
          <a:prstGeom prst="rect">
            <a:avLst/>
          </a:prstGeom>
        </p:spPr>
        <p:txBody>
          <a:bodyPr spcFirstLastPara="1" wrap="square" lIns="121900" tIns="121900" rIns="121900" bIns="121900" anchor="t" anchorCtr="0">
            <a:noAutofit/>
          </a:bodyPr>
          <a:lstStyle/>
          <a:p>
            <a:r>
              <a:rPr lang="en" dirty="0">
                <a:solidFill>
                  <a:schemeClr val="tx1"/>
                </a:solidFill>
              </a:rPr>
              <a:t>Summary </a:t>
            </a:r>
            <a:endParaRPr dirty="0">
              <a:solidFill>
                <a:schemeClr val="tx1"/>
              </a:solidFill>
            </a:endParaRPr>
          </a:p>
        </p:txBody>
      </p:sp>
    </p:spTree>
    <p:extLst>
      <p:ext uri="{BB962C8B-B14F-4D97-AF65-F5344CB8AC3E}">
        <p14:creationId xmlns:p14="http://schemas.microsoft.com/office/powerpoint/2010/main" val="3941229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solve a problem with Blockchain? </a:t>
            </a:r>
            <a:br>
              <a:rPr lang="en-US" dirty="0" smtClean="0"/>
            </a:br>
            <a:r>
              <a:rPr lang="en-US" dirty="0" smtClean="0"/>
              <a:t>There is a Dapp for that.</a:t>
            </a:r>
            <a:br>
              <a:rPr lang="en-US" dirty="0" smtClean="0"/>
            </a:br>
            <a:endParaRPr lang="en-US" dirty="0"/>
          </a:p>
        </p:txBody>
      </p:sp>
      <p:sp>
        <p:nvSpPr>
          <p:cNvPr id="6" name="Content Placeholder 5"/>
          <p:cNvSpPr>
            <a:spLocks noGrp="1"/>
          </p:cNvSpPr>
          <p:nvPr>
            <p:ph idx="1"/>
          </p:nvPr>
        </p:nvSpPr>
        <p:spPr>
          <a:xfrm>
            <a:off x="678712" y="1862975"/>
            <a:ext cx="10131425" cy="4210492"/>
          </a:xfrm>
        </p:spPr>
        <p:txBody>
          <a:bodyPr>
            <a:normAutofit fontScale="70000" lnSpcReduction="20000"/>
          </a:bodyPr>
          <a:lstStyle/>
          <a:p>
            <a:r>
              <a:rPr lang="en-US" sz="3400" dirty="0" smtClean="0"/>
              <a:t>Blockchain is NOT solution for all your problems. It is NOT a data repository.</a:t>
            </a:r>
          </a:p>
          <a:p>
            <a:r>
              <a:rPr lang="en-US" sz="3400" dirty="0" smtClean="0"/>
              <a:t>You save only the “sliver” of info that is needed for business logic, provenance and governance on the blockchain.</a:t>
            </a:r>
          </a:p>
          <a:p>
            <a:r>
              <a:rPr lang="en-US" sz="3400" dirty="0" smtClean="0"/>
              <a:t>Write the use cases</a:t>
            </a:r>
          </a:p>
          <a:p>
            <a:r>
              <a:rPr lang="en-US" sz="3400" dirty="0" smtClean="0"/>
              <a:t>Choose your blockchain. Lets say we chose Ethereum. And Ethereum is not the only blockchain technology. There are many others.</a:t>
            </a:r>
          </a:p>
          <a:p>
            <a:r>
              <a:rPr lang="en-US" sz="3400" dirty="0" smtClean="0"/>
              <a:t>Design and Implement a smart contract solution in Solidity Language </a:t>
            </a:r>
          </a:p>
          <a:p>
            <a:r>
              <a:rPr lang="en-US" sz="3400" dirty="0" smtClean="0"/>
              <a:t>Test it using Remix IDE (</a:t>
            </a:r>
            <a:r>
              <a:rPr lang="en-US" sz="3400" dirty="0"/>
              <a:t>I</a:t>
            </a:r>
            <a:r>
              <a:rPr lang="en-US" sz="3400" dirty="0" smtClean="0"/>
              <a:t>ntegrated Development Environment)</a:t>
            </a:r>
          </a:p>
          <a:p>
            <a:r>
              <a:rPr lang="en-US" sz="3400" dirty="0" smtClean="0"/>
              <a:t>Develop end-to-end Dapp using Truffle IDE with a graphical user interface</a:t>
            </a:r>
          </a:p>
          <a:p>
            <a:r>
              <a:rPr lang="en-US" sz="3400" dirty="0" smtClean="0"/>
              <a:t>Deploy it on a blockchain for the whole decentralized world to use.</a:t>
            </a:r>
          </a:p>
          <a:p>
            <a:endParaRPr lang="en-US" dirty="0"/>
          </a:p>
        </p:txBody>
      </p:sp>
      <p:sp>
        <p:nvSpPr>
          <p:cNvPr id="3" name="Date Placeholder 2"/>
          <p:cNvSpPr>
            <a:spLocks noGrp="1"/>
          </p:cNvSpPr>
          <p:nvPr>
            <p:ph type="dt" sz="half" idx="10"/>
          </p:nvPr>
        </p:nvSpPr>
        <p:spPr/>
        <p:txBody>
          <a:bodyPr/>
          <a:lstStyle/>
          <a:p>
            <a:fld id="{8A58FD97-E206-45C1-B3F6-CC0BC4FA00BB}"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4205034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err="1" smtClean="0"/>
              <a:t>ProblEM</a:t>
            </a:r>
            <a:r>
              <a:rPr lang="en-US" dirty="0" smtClean="0"/>
              <a:t> Solving using blockchain</a:t>
            </a:r>
            <a:endParaRPr lang="en-US" dirty="0"/>
          </a:p>
        </p:txBody>
      </p:sp>
      <p:sp>
        <p:nvSpPr>
          <p:cNvPr id="4" name="Date Placeholder 3"/>
          <p:cNvSpPr>
            <a:spLocks noGrp="1"/>
          </p:cNvSpPr>
          <p:nvPr>
            <p:ph type="dt" sz="half" idx="10"/>
          </p:nvPr>
        </p:nvSpPr>
        <p:spPr/>
        <p:txBody>
          <a:bodyPr/>
          <a:lstStyle/>
          <a:p>
            <a:fld id="{F9C28FB8-592D-4B7A-91C6-CB95F9DAB447}" type="datetime1">
              <a:rPr lang="en-US" smtClean="0"/>
              <a:t>4/9/2018</a:t>
            </a:fld>
            <a:endParaRPr lang="en-US"/>
          </a:p>
        </p:txBody>
      </p:sp>
    </p:spTree>
    <p:extLst>
      <p:ext uri="{BB962C8B-B14F-4D97-AF65-F5344CB8AC3E}">
        <p14:creationId xmlns:p14="http://schemas.microsoft.com/office/powerpoint/2010/main" val="16579387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547751"/>
            <a:ext cx="10962800" cy="1023600"/>
          </a:xfrm>
        </p:spPr>
        <p:txBody>
          <a:bodyPr/>
          <a:lstStyle/>
          <a:p>
            <a:r>
              <a:rPr lang="en-US" dirty="0" smtClean="0">
                <a:solidFill>
                  <a:schemeClr val="tx1"/>
                </a:solidFill>
              </a:rPr>
              <a:t>Decentralized Application Development </a:t>
            </a:r>
            <a:endParaRPr lang="en-US" dirty="0">
              <a:solidFill>
                <a:schemeClr val="tx1"/>
              </a:solidFill>
            </a:endParaRPr>
          </a:p>
        </p:txBody>
      </p:sp>
      <p:sp>
        <p:nvSpPr>
          <p:cNvPr id="3" name="Text Placeholder 2"/>
          <p:cNvSpPr>
            <a:spLocks noGrp="1"/>
          </p:cNvSpPr>
          <p:nvPr>
            <p:ph type="body" idx="1"/>
          </p:nvPr>
        </p:nvSpPr>
        <p:spPr/>
        <p:txBody>
          <a:bodyPr>
            <a:normAutofit fontScale="92500" lnSpcReduction="10000"/>
          </a:bodyPr>
          <a:lstStyle/>
          <a:p>
            <a:r>
              <a:rPr lang="en-US" dirty="0" smtClean="0"/>
              <a:t> </a:t>
            </a:r>
            <a:r>
              <a:rPr lang="en-US" dirty="0" smtClean="0">
                <a:solidFill>
                  <a:schemeClr val="tx1"/>
                </a:solidFill>
              </a:rPr>
              <a:t>Problem statement </a:t>
            </a:r>
          </a:p>
          <a:p>
            <a:endParaRPr lang="en-US" dirty="0">
              <a:solidFill>
                <a:schemeClr val="tx1"/>
              </a:solidFill>
            </a:endParaRPr>
          </a:p>
          <a:p>
            <a:r>
              <a:rPr lang="en-US" dirty="0" smtClean="0">
                <a:solidFill>
                  <a:schemeClr val="tx1"/>
                </a:solidFill>
              </a:rPr>
              <a:t> Analysis and design of smart contract solution</a:t>
            </a:r>
          </a:p>
          <a:p>
            <a:endParaRPr lang="en-US" dirty="0">
              <a:solidFill>
                <a:schemeClr val="tx1"/>
              </a:solidFill>
            </a:endParaRPr>
          </a:p>
          <a:p>
            <a:r>
              <a:rPr lang="en-US" dirty="0" smtClean="0">
                <a:solidFill>
                  <a:schemeClr val="tx1"/>
                </a:solidFill>
              </a:rPr>
              <a:t> Implement and test the smart contract using Remix IDE</a:t>
            </a:r>
          </a:p>
          <a:p>
            <a:endParaRPr lang="en-US" dirty="0">
              <a:solidFill>
                <a:schemeClr val="tx1"/>
              </a:solidFill>
            </a:endParaRPr>
          </a:p>
          <a:p>
            <a:r>
              <a:rPr lang="en-US" dirty="0" smtClean="0">
                <a:solidFill>
                  <a:schemeClr val="tx1"/>
                </a:solidFill>
              </a:rPr>
              <a:t> Deploy the smart contract on the blockchain and test it</a:t>
            </a:r>
          </a:p>
          <a:p>
            <a:endParaRPr lang="en-US" dirty="0">
              <a:solidFill>
                <a:schemeClr val="tx1"/>
              </a:solidFill>
            </a:endParaRPr>
          </a:p>
          <a:p>
            <a:r>
              <a:rPr lang="en-US" dirty="0">
                <a:solidFill>
                  <a:schemeClr val="tx1"/>
                </a:solidFill>
              </a:rPr>
              <a:t> </a:t>
            </a:r>
            <a:r>
              <a:rPr lang="en-US" dirty="0" smtClean="0">
                <a:solidFill>
                  <a:schemeClr val="tx1"/>
                </a:solidFill>
              </a:rPr>
              <a:t>Design and implement the front end and connect it to blockchain backend</a:t>
            </a:r>
          </a:p>
        </p:txBody>
      </p:sp>
      <p:sp>
        <p:nvSpPr>
          <p:cNvPr id="10" name="AutoShape 2" descr="Image result for clip art women 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clip art women m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stretch>
            <a:fillRect/>
          </a:stretch>
        </p:blipFill>
        <p:spPr>
          <a:xfrm>
            <a:off x="7356792" y="2737598"/>
            <a:ext cx="1293398" cy="1382803"/>
          </a:xfrm>
          <a:prstGeom prst="rect">
            <a:avLst/>
          </a:prstGeom>
        </p:spPr>
      </p:pic>
      <p:pic>
        <p:nvPicPr>
          <p:cNvPr id="15" name="Picture 14"/>
          <p:cNvPicPr>
            <a:picLocks noChangeAspect="1"/>
          </p:cNvPicPr>
          <p:nvPr/>
        </p:nvPicPr>
        <p:blipFill>
          <a:blip r:embed="rId3"/>
          <a:stretch>
            <a:fillRect/>
          </a:stretch>
        </p:blipFill>
        <p:spPr>
          <a:xfrm>
            <a:off x="8691563" y="4202545"/>
            <a:ext cx="1473609" cy="982406"/>
          </a:xfrm>
          <a:prstGeom prst="rect">
            <a:avLst/>
          </a:prstGeom>
        </p:spPr>
      </p:pic>
      <p:pic>
        <p:nvPicPr>
          <p:cNvPr id="16" name="Picture 15"/>
          <p:cNvPicPr>
            <a:picLocks noChangeAspect="1"/>
          </p:cNvPicPr>
          <p:nvPr/>
        </p:nvPicPr>
        <p:blipFill>
          <a:blip r:embed="rId4"/>
          <a:stretch>
            <a:fillRect/>
          </a:stretch>
        </p:blipFill>
        <p:spPr>
          <a:xfrm>
            <a:off x="3463636" y="1988128"/>
            <a:ext cx="1311563" cy="1311563"/>
          </a:xfrm>
          <a:prstGeom prst="rect">
            <a:avLst/>
          </a:prstGeom>
        </p:spPr>
      </p:pic>
    </p:spTree>
    <p:extLst>
      <p:ext uri="{BB962C8B-B14F-4D97-AF65-F5344CB8AC3E}">
        <p14:creationId xmlns:p14="http://schemas.microsoft.com/office/powerpoint/2010/main" val="2112251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Dapp Design Process &amp; Demo</a:t>
            </a:r>
            <a:endParaRPr lang="en-US" dirty="0">
              <a:solidFill>
                <a:schemeClr val="tx1"/>
              </a:solidFill>
            </a:endParaRPr>
          </a:p>
        </p:txBody>
      </p:sp>
      <p:graphicFrame>
        <p:nvGraphicFramePr>
          <p:cNvPr id="5" name="Diagram 4"/>
          <p:cNvGraphicFramePr/>
          <p:nvPr>
            <p:extLst/>
          </p:nvPr>
        </p:nvGraphicFramePr>
        <p:xfrm>
          <a:off x="629200" y="2558767"/>
          <a:ext cx="10962800" cy="361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0068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85000" y="958467"/>
            <a:ext cx="10962800" cy="577200"/>
          </a:xfrm>
          <a:prstGeom prst="rect">
            <a:avLst/>
          </a:prstGeom>
        </p:spPr>
        <p:txBody>
          <a:bodyPr spcFirstLastPara="1" wrap="square" lIns="121900" tIns="121900" rIns="121900" bIns="121900" anchor="b" anchorCtr="0">
            <a:noAutofit/>
          </a:bodyPr>
          <a:lstStyle/>
          <a:p>
            <a:r>
              <a:rPr lang="en" dirty="0" smtClean="0"/>
              <a:t>A Method for Developing a DApp</a:t>
            </a:r>
            <a:endParaRPr dirty="0"/>
          </a:p>
        </p:txBody>
      </p:sp>
      <p:graphicFrame>
        <p:nvGraphicFramePr>
          <p:cNvPr id="15" name="Diagram 14"/>
          <p:cNvGraphicFramePr/>
          <p:nvPr>
            <p:extLst>
              <p:ext uri="{D42A27DB-BD31-4B8C-83A1-F6EECF244321}">
                <p14:modId xmlns:p14="http://schemas.microsoft.com/office/powerpoint/2010/main" val="734660594"/>
              </p:ext>
            </p:extLst>
          </p:nvPr>
        </p:nvGraphicFramePr>
        <p:xfrm>
          <a:off x="285000" y="1681018"/>
          <a:ext cx="11399600" cy="4784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8155708" y="171250"/>
            <a:ext cx="2853243" cy="1075817"/>
            <a:chOff x="7470105" y="1084080"/>
            <a:chExt cx="3489758" cy="1445440"/>
          </a:xfrm>
        </p:grpSpPr>
        <p:sp>
          <p:nvSpPr>
            <p:cNvPr id="6" name="Rounded Rectangle 5"/>
            <p:cNvSpPr/>
            <p:nvPr/>
          </p:nvSpPr>
          <p:spPr>
            <a:xfrm>
              <a:off x="7470105" y="1084080"/>
              <a:ext cx="3489758" cy="144544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Rounded Rectangle 4"/>
            <p:cNvSpPr/>
            <p:nvPr/>
          </p:nvSpPr>
          <p:spPr>
            <a:xfrm>
              <a:off x="7540666" y="1154641"/>
              <a:ext cx="3348636" cy="1304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000" b="0" i="0" kern="1200" dirty="0" smtClean="0"/>
                <a:t>Code Dapp, test—</a:t>
              </a:r>
            </a:p>
            <a:p>
              <a:pPr lvl="0" algn="ctr" defTabSz="1289050" rtl="0">
                <a:lnSpc>
                  <a:spcPct val="90000"/>
                </a:lnSpc>
                <a:spcBef>
                  <a:spcPct val="0"/>
                </a:spcBef>
                <a:spcAft>
                  <a:spcPct val="35000"/>
                </a:spcAft>
              </a:pPr>
              <a:r>
                <a:rPr lang="en-US" sz="2000" b="0" i="0" kern="1200" dirty="0" smtClean="0"/>
                <a:t>Truffle</a:t>
              </a:r>
              <a:endParaRPr lang="en-US" sz="2000" kern="1200" dirty="0"/>
            </a:p>
          </p:txBody>
        </p:sp>
      </p:grpSp>
    </p:spTree>
    <p:extLst>
      <p:ext uri="{BB962C8B-B14F-4D97-AF65-F5344CB8AC3E}">
        <p14:creationId xmlns:p14="http://schemas.microsoft.com/office/powerpoint/2010/main" val="39043508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48" y="403123"/>
            <a:ext cx="11424852" cy="924232"/>
          </a:xfrm>
        </p:spPr>
        <p:txBody>
          <a:bodyPr/>
          <a:lstStyle/>
          <a:p>
            <a:r>
              <a:rPr lang="en-US" dirty="0" smtClean="0"/>
              <a:t>Blockchain Opportunities</a:t>
            </a:r>
            <a:endParaRPr lang="en-US" dirty="0"/>
          </a:p>
        </p:txBody>
      </p:sp>
      <p:sp>
        <p:nvSpPr>
          <p:cNvPr id="3" name="Text Placeholder 2"/>
          <p:cNvSpPr>
            <a:spLocks noGrp="1"/>
          </p:cNvSpPr>
          <p:nvPr>
            <p:ph type="body" idx="1"/>
          </p:nvPr>
        </p:nvSpPr>
        <p:spPr>
          <a:xfrm>
            <a:off x="353961" y="1514168"/>
            <a:ext cx="11238039" cy="4658199"/>
          </a:xfrm>
        </p:spPr>
        <p:txBody>
          <a:bodyPr>
            <a:noAutofit/>
          </a:bodyPr>
          <a:lstStyle/>
          <a:p>
            <a:r>
              <a:rPr lang="en-US" sz="2800" dirty="0" smtClean="0"/>
              <a:t>Blockchain users, reporters </a:t>
            </a:r>
          </a:p>
          <a:p>
            <a:r>
              <a:rPr lang="en-US" sz="2800" dirty="0" smtClean="0"/>
              <a:t>Contributing Peer participants in blockchain application platforms </a:t>
            </a:r>
          </a:p>
          <a:p>
            <a:r>
              <a:rPr lang="en-US" sz="2800" dirty="0" smtClean="0"/>
              <a:t>Blockchain </a:t>
            </a:r>
            <a:r>
              <a:rPr lang="en-US" sz="2800" dirty="0"/>
              <a:t>application development and education</a:t>
            </a:r>
          </a:p>
          <a:p>
            <a:r>
              <a:rPr lang="en-US" sz="2800" dirty="0" smtClean="0"/>
              <a:t>Disciplinary  /vertical domain research </a:t>
            </a:r>
            <a:r>
              <a:rPr lang="en-US" sz="2800" dirty="0"/>
              <a:t>in investigating application of </a:t>
            </a:r>
            <a:r>
              <a:rPr lang="en-US" sz="2800" dirty="0" err="1"/>
              <a:t>blockchains</a:t>
            </a:r>
            <a:r>
              <a:rPr lang="en-US" sz="2800" dirty="0"/>
              <a:t> (legal, healthcare, government, </a:t>
            </a:r>
            <a:r>
              <a:rPr lang="en-US" sz="2800" dirty="0" err="1"/>
              <a:t>fintech</a:t>
            </a:r>
            <a:r>
              <a:rPr lang="en-US" sz="2800" dirty="0"/>
              <a:t>…)</a:t>
            </a:r>
          </a:p>
          <a:p>
            <a:r>
              <a:rPr lang="en-US" sz="2800" dirty="0" smtClean="0"/>
              <a:t>Blockchain </a:t>
            </a:r>
            <a:r>
              <a:rPr lang="en-US" sz="2800" dirty="0"/>
              <a:t>Dapp development tools and frameworks</a:t>
            </a:r>
          </a:p>
          <a:p>
            <a:r>
              <a:rPr lang="en-US" sz="2800" dirty="0" smtClean="0"/>
              <a:t>Blockchain </a:t>
            </a:r>
            <a:r>
              <a:rPr lang="en-US" sz="2800" dirty="0"/>
              <a:t>protocol improvement </a:t>
            </a:r>
            <a:r>
              <a:rPr lang="en-US" sz="2800" dirty="0" smtClean="0"/>
              <a:t>research </a:t>
            </a:r>
            <a:r>
              <a:rPr lang="en-US" sz="2800" smtClean="0"/>
              <a:t>and decision makers</a:t>
            </a:r>
            <a:endParaRPr lang="en-US" sz="2800" dirty="0"/>
          </a:p>
          <a:p>
            <a:r>
              <a:rPr lang="en-US" sz="2800" dirty="0" smtClean="0"/>
              <a:t>Blockchain </a:t>
            </a:r>
            <a:r>
              <a:rPr lang="en-US" sz="2800" dirty="0"/>
              <a:t>alternatives for decentralized systems</a:t>
            </a:r>
          </a:p>
          <a:p>
            <a:r>
              <a:rPr lang="en-US" sz="2800" dirty="0" smtClean="0"/>
              <a:t>Fundamental </a:t>
            </a:r>
            <a:r>
              <a:rPr lang="en-US" sz="2800" dirty="0"/>
              <a:t>research in blockchain algorithms</a:t>
            </a:r>
          </a:p>
          <a:p>
            <a:pPr marL="0" indent="0">
              <a:buNone/>
            </a:pPr>
            <a:r>
              <a:rPr lang="en-US" sz="2800" dirty="0"/>
              <a:t/>
            </a:r>
            <a:br>
              <a:rPr lang="en-US" sz="2800" dirty="0"/>
            </a:br>
            <a:endParaRPr lang="en-US" sz="2800" dirty="0"/>
          </a:p>
        </p:txBody>
      </p:sp>
    </p:spTree>
    <p:extLst>
      <p:ext uri="{BB962C8B-B14F-4D97-AF65-F5344CB8AC3E}">
        <p14:creationId xmlns:p14="http://schemas.microsoft.com/office/powerpoint/2010/main" val="353458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7592"/>
            <a:ext cx="10131425" cy="733646"/>
          </a:xfrm>
        </p:spPr>
        <p:txBody>
          <a:bodyPr>
            <a:normAutofit/>
          </a:bodyPr>
          <a:lstStyle/>
          <a:p>
            <a:r>
              <a:rPr lang="en-US" dirty="0" smtClean="0"/>
              <a:t>UB Initiatives: How can we help?</a:t>
            </a:r>
            <a:endParaRPr lang="en-US" dirty="0"/>
          </a:p>
        </p:txBody>
      </p:sp>
      <p:sp>
        <p:nvSpPr>
          <p:cNvPr id="3" name="Content Placeholder 2"/>
          <p:cNvSpPr>
            <a:spLocks noGrp="1"/>
          </p:cNvSpPr>
          <p:nvPr>
            <p:ph idx="1"/>
          </p:nvPr>
        </p:nvSpPr>
        <p:spPr>
          <a:xfrm>
            <a:off x="223284" y="1435395"/>
            <a:ext cx="11812771" cy="4355805"/>
          </a:xfrm>
        </p:spPr>
        <p:txBody>
          <a:bodyPr>
            <a:normAutofit fontScale="25000" lnSpcReduction="20000"/>
          </a:bodyPr>
          <a:lstStyle/>
          <a:p>
            <a:pPr marL="761981" indent="-457189">
              <a:lnSpc>
                <a:spcPct val="150000"/>
              </a:lnSpc>
            </a:pPr>
            <a:r>
              <a:rPr lang="en" sz="8000" dirty="0" smtClean="0">
                <a:latin typeface="Calibri" panose="020F0502020204030204" pitchFamily="34" charset="0"/>
              </a:rPr>
              <a:t>UB </a:t>
            </a:r>
            <a:r>
              <a:rPr lang="en" sz="8000" dirty="0">
                <a:latin typeface="Calibri" panose="020F0502020204030204" pitchFamily="34" charset="0"/>
              </a:rPr>
              <a:t>SEAS is at the leading edge of educating people about th</a:t>
            </a:r>
            <a:r>
              <a:rPr lang="en-US" sz="8000" dirty="0">
                <a:latin typeface="Calibri" panose="020F0502020204030204" pitchFamily="34" charset="0"/>
              </a:rPr>
              <a:t>is</a:t>
            </a:r>
            <a:r>
              <a:rPr lang="en" sz="8000" dirty="0">
                <a:latin typeface="Calibri" panose="020F0502020204030204" pitchFamily="34" charset="0"/>
              </a:rPr>
              <a:t> </a:t>
            </a:r>
            <a:r>
              <a:rPr lang="en" sz="8000" dirty="0" smtClean="0">
                <a:latin typeface="Calibri" panose="020F0502020204030204" pitchFamily="34" charset="0"/>
              </a:rPr>
              <a:t>technology. </a:t>
            </a:r>
          </a:p>
          <a:p>
            <a:pPr marL="1219181" lvl="1" indent="-457189">
              <a:lnSpc>
                <a:spcPct val="150000"/>
              </a:lnSpc>
            </a:pPr>
            <a:r>
              <a:rPr lang="en-US" sz="8000" dirty="0" smtClean="0">
                <a:latin typeface="Calibri" panose="020F0502020204030204" pitchFamily="34" charset="0"/>
              </a:rPr>
              <a:t>We are in the process of cresting a Coursera </a:t>
            </a:r>
            <a:r>
              <a:rPr lang="en-US" sz="8000" dirty="0">
                <a:latin typeface="Calibri" panose="020F0502020204030204" pitchFamily="34" charset="0"/>
              </a:rPr>
              <a:t>Blockchain “Specialization” </a:t>
            </a:r>
            <a:r>
              <a:rPr lang="en-US" sz="8000" dirty="0" smtClean="0">
                <a:latin typeface="Calibri" panose="020F0502020204030204" pitchFamily="34" charset="0"/>
              </a:rPr>
              <a:t>that has </a:t>
            </a:r>
            <a:r>
              <a:rPr lang="en-US" sz="8000" dirty="0">
                <a:latin typeface="Calibri" panose="020F0502020204030204" pitchFamily="34" charset="0"/>
              </a:rPr>
              <a:t>4 courses of 4 weeks of online instruction each with practical hands-on components</a:t>
            </a:r>
            <a:r>
              <a:rPr lang="en-US" sz="8000" dirty="0" smtClean="0">
                <a:latin typeface="Calibri" panose="020F0502020204030204" pitchFamily="34" charset="0"/>
              </a:rPr>
              <a:t>.</a:t>
            </a:r>
            <a:endParaRPr lang="en-US" sz="8000" dirty="0">
              <a:latin typeface="Calibri" panose="020F0502020204030204" pitchFamily="34" charset="0"/>
            </a:endParaRPr>
          </a:p>
          <a:p>
            <a:pPr marL="761981" indent="-457189">
              <a:lnSpc>
                <a:spcPct val="150000"/>
              </a:lnSpc>
            </a:pPr>
            <a:r>
              <a:rPr lang="en-US" sz="8000" dirty="0">
                <a:latin typeface="Calibri" panose="020F0502020204030204" pitchFamily="34" charset="0"/>
              </a:rPr>
              <a:t>UB Blockchain </a:t>
            </a:r>
            <a:r>
              <a:rPr lang="en-US" sz="8000" dirty="0" err="1">
                <a:latin typeface="Calibri" panose="020F0502020204030204" pitchFamily="34" charset="0"/>
              </a:rPr>
              <a:t>Thinklab</a:t>
            </a:r>
            <a:r>
              <a:rPr lang="en-US" sz="8000" dirty="0">
                <a:latin typeface="Calibri" panose="020F0502020204030204" pitchFamily="34" charset="0"/>
              </a:rPr>
              <a:t>  has been created with </a:t>
            </a:r>
            <a:r>
              <a:rPr lang="en-US" sz="8000" dirty="0" smtClean="0">
                <a:latin typeface="Calibri" panose="020F0502020204030204" pitchFamily="34" charset="0"/>
              </a:rPr>
              <a:t>the support </a:t>
            </a:r>
            <a:r>
              <a:rPr lang="en-US" sz="8000" dirty="0">
                <a:latin typeface="Calibri" panose="020F0502020204030204" pitchFamily="34" charset="0"/>
              </a:rPr>
              <a:t>from President’s Circle Club </a:t>
            </a:r>
            <a:r>
              <a:rPr lang="en-US" sz="8000" dirty="0" smtClean="0">
                <a:latin typeface="Calibri" panose="020F0502020204030204" pitchFamily="34" charset="0"/>
              </a:rPr>
              <a:t>funding</a:t>
            </a:r>
          </a:p>
          <a:p>
            <a:pPr marL="1219181" lvl="1" indent="-457189">
              <a:lnSpc>
                <a:spcPct val="150000"/>
              </a:lnSpc>
            </a:pPr>
            <a:r>
              <a:rPr lang="en-US" sz="8000" dirty="0" smtClean="0">
                <a:latin typeface="Calibri" panose="020F0502020204030204" pitchFamily="34" charset="0"/>
              </a:rPr>
              <a:t>Premier event: UB Blockchain </a:t>
            </a:r>
            <a:r>
              <a:rPr lang="en-US" sz="8000" dirty="0" err="1" smtClean="0">
                <a:latin typeface="Calibri" panose="020F0502020204030204" pitchFamily="34" charset="0"/>
              </a:rPr>
              <a:t>Buildathon</a:t>
            </a:r>
            <a:r>
              <a:rPr lang="en-US" sz="8000" dirty="0" smtClean="0">
                <a:latin typeface="Calibri" panose="020F0502020204030204" pitchFamily="34" charset="0"/>
              </a:rPr>
              <a:t> April 13-15, 2018 See ethBuffalo.org</a:t>
            </a:r>
          </a:p>
          <a:p>
            <a:pPr marL="1219181" lvl="1" indent="-457189">
              <a:lnSpc>
                <a:spcPct val="150000"/>
              </a:lnSpc>
            </a:pPr>
            <a:r>
              <a:rPr lang="en-US" sz="8000" dirty="0" smtClean="0">
                <a:latin typeface="Calibri" panose="020F0502020204030204" pitchFamily="34" charset="0"/>
              </a:rPr>
              <a:t>Educating UB students across the campus</a:t>
            </a:r>
          </a:p>
          <a:p>
            <a:pPr marL="1219181" lvl="1" indent="-457189">
              <a:lnSpc>
                <a:spcPct val="150000"/>
              </a:lnSpc>
            </a:pPr>
            <a:r>
              <a:rPr lang="en-US" sz="8000" dirty="0" smtClean="0">
                <a:latin typeface="Calibri" panose="020F0502020204030204" pitchFamily="34" charset="0"/>
              </a:rPr>
              <a:t>Locating resources for your research and answering your blockchain questions</a:t>
            </a:r>
          </a:p>
          <a:p>
            <a:pPr marL="1219181" lvl="1" indent="-457189">
              <a:lnSpc>
                <a:spcPct val="150000"/>
              </a:lnSpc>
            </a:pPr>
            <a:r>
              <a:rPr lang="en-US" sz="8000" dirty="0" smtClean="0">
                <a:latin typeface="Calibri" panose="020F0502020204030204" pitchFamily="34" charset="0"/>
              </a:rPr>
              <a:t>Consulting with regional and international businesses</a:t>
            </a:r>
          </a:p>
          <a:p>
            <a:pPr marL="1219181" lvl="1" indent="-457189">
              <a:lnSpc>
                <a:spcPct val="150000"/>
              </a:lnSpc>
            </a:pPr>
            <a:r>
              <a:rPr lang="en-US" sz="8000" dirty="0" smtClean="0">
                <a:latin typeface="Calibri" panose="020F0502020204030204" pitchFamily="34" charset="0"/>
              </a:rPr>
              <a:t>Promoting Buffalo as a world renowned blockchain hub</a:t>
            </a:r>
            <a:endParaRPr lang="en-US" sz="8000" dirty="0">
              <a:latin typeface="Calibri" panose="020F0502020204030204" pitchFamily="34" charset="0"/>
            </a:endParaRPr>
          </a:p>
          <a:p>
            <a:endParaRPr lang="en-US" dirty="0"/>
          </a:p>
        </p:txBody>
      </p:sp>
      <p:sp>
        <p:nvSpPr>
          <p:cNvPr id="4" name="Date Placeholder 3"/>
          <p:cNvSpPr>
            <a:spLocks noGrp="1"/>
          </p:cNvSpPr>
          <p:nvPr>
            <p:ph type="dt" sz="half" idx="10"/>
          </p:nvPr>
        </p:nvSpPr>
        <p:spPr/>
        <p:txBody>
          <a:bodyPr/>
          <a:lstStyle/>
          <a:p>
            <a:fld id="{B393AC22-45C0-4CCD-A299-5D146EE228CD}"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1242660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258509" y="425303"/>
            <a:ext cx="11768800" cy="754912"/>
          </a:xfrm>
          <a:prstGeom prst="rect">
            <a:avLst/>
          </a:prstGeom>
        </p:spPr>
        <p:txBody>
          <a:bodyPr vert="horz" wrap="square" lIns="121900" tIns="121900" rIns="121900" bIns="121900" rtlCol="0" anchor="b" anchorCtr="0">
            <a:noAutofit/>
          </a:bodyPr>
          <a:lstStyle/>
          <a:p>
            <a:pPr>
              <a:spcBef>
                <a:spcPts val="0"/>
              </a:spcBef>
            </a:pPr>
            <a:r>
              <a:rPr lang="en" sz="3200" dirty="0"/>
              <a:t>Summary</a:t>
            </a:r>
          </a:p>
        </p:txBody>
      </p:sp>
      <p:sp>
        <p:nvSpPr>
          <p:cNvPr id="309" name="Shape 309"/>
          <p:cNvSpPr txBox="1">
            <a:spLocks noGrp="1"/>
          </p:cNvSpPr>
          <p:nvPr>
            <p:ph type="body" idx="4294967295"/>
          </p:nvPr>
        </p:nvSpPr>
        <p:spPr>
          <a:xfrm>
            <a:off x="331495" y="1515361"/>
            <a:ext cx="11745433" cy="4318000"/>
          </a:xfrm>
          <a:prstGeom prst="rect">
            <a:avLst/>
          </a:prstGeom>
        </p:spPr>
        <p:txBody>
          <a:bodyPr vert="horz" wrap="square" lIns="121900" tIns="121900" rIns="121900" bIns="121900" rtlCol="0" anchor="t" anchorCtr="0">
            <a:noAutofit/>
          </a:bodyPr>
          <a:lstStyle/>
          <a:p>
            <a:pPr>
              <a:lnSpc>
                <a:spcPct val="150000"/>
              </a:lnSpc>
              <a:spcAft>
                <a:spcPts val="0"/>
              </a:spcAft>
            </a:pPr>
            <a:r>
              <a:rPr lang="en-US" sz="2400" dirty="0" smtClean="0">
                <a:latin typeface="Calibri" panose="020F0502020204030204" pitchFamily="34" charset="0"/>
              </a:rPr>
              <a:t>Blockchain </a:t>
            </a:r>
            <a:r>
              <a:rPr lang="en-US" sz="2400" dirty="0">
                <a:latin typeface="Calibri" panose="020F0502020204030204" pitchFamily="34" charset="0"/>
              </a:rPr>
              <a:t>technology is not about cryptocurrency anymore. </a:t>
            </a:r>
          </a:p>
          <a:p>
            <a:pPr lvl="1">
              <a:lnSpc>
                <a:spcPct val="150000"/>
              </a:lnSpc>
              <a:spcAft>
                <a:spcPts val="0"/>
              </a:spcAft>
            </a:pPr>
            <a:r>
              <a:rPr lang="en-US" sz="2400" dirty="0">
                <a:latin typeface="Calibri" panose="020F0502020204030204" pitchFamily="34" charset="0"/>
              </a:rPr>
              <a:t>It is used for broad range of applications across many industries: finance, healthcare, government, manufacturing, and distribution.</a:t>
            </a:r>
          </a:p>
          <a:p>
            <a:pPr>
              <a:lnSpc>
                <a:spcPct val="150000"/>
              </a:lnSpc>
              <a:spcAft>
                <a:spcPts val="0"/>
              </a:spcAft>
            </a:pPr>
            <a:r>
              <a:rPr lang="en-US" sz="2400" dirty="0">
                <a:latin typeface="Calibri" panose="020F0502020204030204" pitchFamily="34" charset="0"/>
              </a:rPr>
              <a:t>Blockchain </a:t>
            </a:r>
            <a:r>
              <a:rPr lang="en-US" sz="2400" dirty="0" smtClean="0">
                <a:latin typeface="Calibri" panose="020F0502020204030204" pitchFamily="34" charset="0"/>
              </a:rPr>
              <a:t>can enable </a:t>
            </a:r>
            <a:r>
              <a:rPr lang="en-US" sz="2400" dirty="0">
                <a:latin typeface="Calibri" panose="020F0502020204030204" pitchFamily="34" charset="0"/>
              </a:rPr>
              <a:t>an inclusive </a:t>
            </a:r>
            <a:r>
              <a:rPr lang="en-US" sz="2400" dirty="0" smtClean="0">
                <a:latin typeface="Calibri" panose="020F0502020204030204" pitchFamily="34" charset="0"/>
              </a:rPr>
              <a:t>economy.</a:t>
            </a:r>
          </a:p>
          <a:p>
            <a:pPr>
              <a:lnSpc>
                <a:spcPct val="150000"/>
              </a:lnSpc>
              <a:spcAft>
                <a:spcPts val="0"/>
              </a:spcAft>
            </a:pPr>
            <a:r>
              <a:rPr lang="en" sz="2400" dirty="0" smtClean="0">
                <a:latin typeface="Calibri" panose="020F0502020204030204" pitchFamily="34" charset="0"/>
              </a:rPr>
              <a:t>Blockchain </a:t>
            </a:r>
            <a:r>
              <a:rPr lang="en" sz="2400" dirty="0">
                <a:latin typeface="Calibri" panose="020F0502020204030204" pitchFamily="34" charset="0"/>
              </a:rPr>
              <a:t>has created exciting new opportunities and innovative application models: </a:t>
            </a:r>
          </a:p>
          <a:p>
            <a:pPr marL="761970" indent="-457189">
              <a:lnSpc>
                <a:spcPct val="150000"/>
              </a:lnSpc>
              <a:spcAft>
                <a:spcPts val="0"/>
              </a:spcAft>
            </a:pPr>
            <a:r>
              <a:rPr lang="en" sz="2400" dirty="0">
                <a:latin typeface="Calibri" panose="020F0502020204030204" pitchFamily="34" charset="0"/>
              </a:rPr>
              <a:t>Global colloboration systems, self-governing systems, open government.</a:t>
            </a:r>
          </a:p>
          <a:p>
            <a:pPr marL="761970" indent="-457189">
              <a:lnSpc>
                <a:spcPct val="150000"/>
              </a:lnSpc>
              <a:spcAft>
                <a:spcPts val="0"/>
              </a:spcAft>
            </a:pPr>
            <a:r>
              <a:rPr lang="en" sz="2400" dirty="0">
                <a:latin typeface="Calibri" panose="020F0502020204030204" pitchFamily="34" charset="0"/>
              </a:rPr>
              <a:t>Private, public and permissioned (consortium) models to meet diverse business </a:t>
            </a:r>
            <a:r>
              <a:rPr lang="en" sz="2400" dirty="0" smtClean="0">
                <a:latin typeface="Calibri" panose="020F0502020204030204" pitchFamily="34" charset="0"/>
              </a:rPr>
              <a:t>needs.</a:t>
            </a:r>
          </a:p>
          <a:p>
            <a:pPr marL="761970" indent="-457189">
              <a:lnSpc>
                <a:spcPct val="150000"/>
              </a:lnSpc>
              <a:spcAft>
                <a:spcPts val="0"/>
              </a:spcAft>
            </a:pPr>
            <a:r>
              <a:rPr lang="en" sz="2400" dirty="0" smtClean="0">
                <a:latin typeface="Calibri" panose="020F0502020204030204" pitchFamily="34" charset="0"/>
              </a:rPr>
              <a:t>There is a role to play for each and everyone of you.</a:t>
            </a:r>
            <a:endParaRPr lang="en" sz="2400" dirty="0">
              <a:latin typeface="Calibri" panose="020F0502020204030204" pitchFamily="34" charset="0"/>
            </a:endParaRPr>
          </a:p>
          <a:p>
            <a:endParaRPr lang="en-US" sz="2400" dirty="0">
              <a:latin typeface="Calibri" panose="020F0502020204030204" pitchFamily="34" charset="0"/>
            </a:endParaRPr>
          </a:p>
          <a:p>
            <a:pPr marL="761970" indent="-457189">
              <a:lnSpc>
                <a:spcPct val="150000"/>
              </a:lnSpc>
            </a:pPr>
            <a:endParaRPr lang="en" sz="2200" dirty="0">
              <a:latin typeface="Calibri" panose="020F0502020204030204" pitchFamily="34" charset="0"/>
            </a:endParaRPr>
          </a:p>
          <a:p>
            <a:pPr marL="761981" indent="-457189">
              <a:lnSpc>
                <a:spcPct val="150000"/>
              </a:lnSpc>
            </a:pPr>
            <a:endParaRPr lang="en" sz="2400" dirty="0">
              <a:latin typeface="Calibri" panose="020F0502020204030204" pitchFamily="34" charset="0"/>
            </a:endParaRPr>
          </a:p>
          <a:p>
            <a:pPr marL="609585" lvl="1" indent="-304792">
              <a:lnSpc>
                <a:spcPct val="150000"/>
              </a:lnSpc>
            </a:pPr>
            <a:endParaRPr lang="en" dirty="0">
              <a:latin typeface="Calibri" panose="020F0502020204030204" pitchFamily="34" charset="0"/>
            </a:endParaRPr>
          </a:p>
        </p:txBody>
      </p:sp>
      <p:sp>
        <p:nvSpPr>
          <p:cNvPr id="2" name="Date Placeholder 1"/>
          <p:cNvSpPr>
            <a:spLocks noGrp="1"/>
          </p:cNvSpPr>
          <p:nvPr>
            <p:ph type="dt" sz="half" idx="10"/>
          </p:nvPr>
        </p:nvSpPr>
        <p:spPr/>
        <p:txBody>
          <a:bodyPr/>
          <a:lstStyle/>
          <a:p>
            <a:fld id="{DB944CE8-D5DC-4894-B5D7-43BF4DDD26D8}"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1571114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11600" y="838567"/>
            <a:ext cx="11768800" cy="803600"/>
          </a:xfrm>
          <a:prstGeom prst="rect">
            <a:avLst/>
          </a:prstGeom>
        </p:spPr>
        <p:txBody>
          <a:bodyPr vert="horz" wrap="square" lIns="121900" tIns="121900" rIns="121900" bIns="121900" rtlCol="0" anchor="b" anchorCtr="0">
            <a:noAutofit/>
          </a:bodyPr>
          <a:lstStyle/>
          <a:p>
            <a:pPr>
              <a:spcBef>
                <a:spcPts val="0"/>
              </a:spcBef>
            </a:pPr>
            <a:r>
              <a:rPr lang="en" sz="3200" dirty="0" smtClean="0"/>
              <a:t>A Brief History of the Blockchain     </a:t>
            </a:r>
            <a:endParaRPr lang="en" sz="3200" dirty="0"/>
          </a:p>
        </p:txBody>
      </p:sp>
      <p:sp>
        <p:nvSpPr>
          <p:cNvPr id="188" name="Shape 188"/>
          <p:cNvSpPr txBox="1">
            <a:spLocks noGrp="1"/>
          </p:cNvSpPr>
          <p:nvPr>
            <p:ph type="body" idx="4294967295"/>
          </p:nvPr>
        </p:nvSpPr>
        <p:spPr>
          <a:xfrm>
            <a:off x="1152525" y="1724025"/>
            <a:ext cx="11039475" cy="3784600"/>
          </a:xfrm>
          <a:prstGeom prst="rect">
            <a:avLst/>
          </a:prstGeom>
        </p:spPr>
        <p:txBody>
          <a:bodyPr vert="horz" wrap="square" lIns="121900" tIns="121900" rIns="121900" bIns="121900" rtlCol="0" anchor="t" anchorCtr="0">
            <a:noAutofit/>
          </a:bodyPr>
          <a:lstStyle/>
          <a:p>
            <a:pPr>
              <a:lnSpc>
                <a:spcPct val="150000"/>
              </a:lnSpc>
              <a:buNone/>
            </a:pPr>
            <a:r>
              <a:rPr lang="en" sz="2267" dirty="0" smtClean="0"/>
              <a:t>Two </a:t>
            </a:r>
            <a:r>
              <a:rPr lang="en" sz="2267" dirty="0"/>
              <a:t>major contributions of the famous cryptocurrency Bitcoin are</a:t>
            </a:r>
          </a:p>
          <a:p>
            <a:pPr>
              <a:lnSpc>
                <a:spcPct val="150000"/>
              </a:lnSpc>
              <a:buNone/>
            </a:pPr>
            <a:r>
              <a:rPr lang="en" sz="2267" dirty="0"/>
              <a:t>(i) A working digital currency system and </a:t>
            </a:r>
          </a:p>
          <a:p>
            <a:pPr>
              <a:lnSpc>
                <a:spcPct val="150000"/>
              </a:lnSpc>
              <a:buNone/>
            </a:pPr>
            <a:r>
              <a:rPr lang="en" sz="2267" dirty="0"/>
              <a:t>(ii) </a:t>
            </a:r>
            <a:r>
              <a:rPr lang="en-US" sz="2267" dirty="0"/>
              <a:t>A</a:t>
            </a:r>
            <a:r>
              <a:rPr lang="en" sz="2267" dirty="0"/>
              <a:t>n autonomous decentralized technology called the </a:t>
            </a:r>
            <a:r>
              <a:rPr lang="en" sz="2267" dirty="0" smtClean="0"/>
              <a:t>blockchain</a:t>
            </a:r>
            <a:r>
              <a:rPr lang="en" sz="2267" dirty="0"/>
              <a:t>.</a:t>
            </a:r>
          </a:p>
          <a:p>
            <a:pPr>
              <a:buNone/>
            </a:pPr>
            <a:endParaRPr lang="en" sz="2667" dirty="0"/>
          </a:p>
          <a:p>
            <a:pPr>
              <a:buNone/>
            </a:pPr>
            <a:endParaRPr lang="en" sz="2667" dirty="0"/>
          </a:p>
          <a:p>
            <a:pPr>
              <a:buNone/>
            </a:pPr>
            <a:endParaRPr lang="en" sz="2667" dirty="0"/>
          </a:p>
          <a:p>
            <a:pPr>
              <a:buNone/>
            </a:pPr>
            <a:endParaRPr lang="en" sz="2667"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262" y="2362647"/>
            <a:ext cx="838497" cy="838497"/>
          </a:xfrm>
          <a:prstGeom prst="rect">
            <a:avLst/>
          </a:prstGeom>
        </p:spPr>
      </p:pic>
      <p:pic>
        <p:nvPicPr>
          <p:cNvPr id="4" name="Picture 3"/>
          <p:cNvPicPr>
            <a:picLocks noChangeAspect="1"/>
          </p:cNvPicPr>
          <p:nvPr/>
        </p:nvPicPr>
        <p:blipFill>
          <a:blip r:embed="rId4"/>
          <a:stretch>
            <a:fillRect/>
          </a:stretch>
        </p:blipFill>
        <p:spPr>
          <a:xfrm>
            <a:off x="7678726" y="3804101"/>
            <a:ext cx="2944623" cy="999831"/>
          </a:xfrm>
          <a:prstGeom prst="rect">
            <a:avLst/>
          </a:prstGeom>
        </p:spPr>
      </p:pic>
      <p:sp>
        <p:nvSpPr>
          <p:cNvPr id="2" name="Date Placeholder 1"/>
          <p:cNvSpPr>
            <a:spLocks noGrp="1"/>
          </p:cNvSpPr>
          <p:nvPr>
            <p:ph type="dt" sz="half" idx="10"/>
          </p:nvPr>
        </p:nvSpPr>
        <p:spPr/>
        <p:txBody>
          <a:bodyPr/>
          <a:lstStyle/>
          <a:p>
            <a:fld id="{045091B3-65C1-49BB-ACBF-7B6F66579376}"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29640008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4600" y="315116"/>
            <a:ext cx="10962800" cy="1023600"/>
          </a:xfrm>
        </p:spPr>
        <p:txBody>
          <a:bodyPr/>
          <a:lstStyle/>
          <a:p>
            <a:r>
              <a:rPr lang="en-US" dirty="0" smtClean="0"/>
              <a:t>References</a:t>
            </a:r>
            <a:endParaRPr lang="en-US" dirty="0"/>
          </a:p>
        </p:txBody>
      </p:sp>
      <p:sp>
        <p:nvSpPr>
          <p:cNvPr id="4" name="Text Placeholder 3"/>
          <p:cNvSpPr>
            <a:spLocks noGrp="1"/>
          </p:cNvSpPr>
          <p:nvPr>
            <p:ph type="body" idx="1"/>
          </p:nvPr>
        </p:nvSpPr>
        <p:spPr>
          <a:xfrm>
            <a:off x="490431" y="1456661"/>
            <a:ext cx="10962800" cy="5085390"/>
          </a:xfrm>
        </p:spPr>
        <p:txBody>
          <a:bodyPr>
            <a:normAutofit/>
          </a:bodyPr>
          <a:lstStyle/>
          <a:p>
            <a:pPr marL="457189" indent="-457189">
              <a:buFont typeface="+mj-lt"/>
              <a:buAutoNum type="arabicPeriod"/>
            </a:pPr>
            <a:r>
              <a:rPr lang="en-US" sz="2400" dirty="0">
                <a:latin typeface="Calibri" panose="020F0502020204030204" pitchFamily="34" charset="0"/>
              </a:rPr>
              <a:t>S. Nakamoto. Bitcoin: A Peer-to-Peer Electronic Cash System. </a:t>
            </a:r>
            <a:r>
              <a:rPr lang="en-US" sz="2400" u="sng" dirty="0">
                <a:latin typeface="Calibri" panose="020F0502020204030204" pitchFamily="34" charset="0"/>
                <a:hlinkClick r:id="rId3"/>
              </a:rPr>
              <a:t>http://www.bitcoin.org</a:t>
            </a:r>
            <a:r>
              <a:rPr lang="en-US" sz="2400" dirty="0">
                <a:latin typeface="Calibri" panose="020F0502020204030204" pitchFamily="34" charset="0"/>
              </a:rPr>
              <a:t>, 2008.</a:t>
            </a:r>
          </a:p>
          <a:p>
            <a:pPr marL="457189" indent="-457189">
              <a:buFont typeface="+mj-lt"/>
              <a:buAutoNum type="arabicPeriod"/>
            </a:pPr>
            <a:r>
              <a:rPr lang="en-US" sz="2400" dirty="0">
                <a:latin typeface="Calibri" panose="020F0502020204030204" pitchFamily="34" charset="0"/>
              </a:rPr>
              <a:t>Ethereum Project: Homestead and Platform. </a:t>
            </a:r>
            <a:r>
              <a:rPr lang="en-US" sz="2400" u="sng" dirty="0">
                <a:latin typeface="Calibri" panose="020F0502020204030204" pitchFamily="34" charset="0"/>
                <a:hlinkClick r:id="rId4"/>
              </a:rPr>
              <a:t>https://www.ethereum.org/</a:t>
            </a:r>
            <a:r>
              <a:rPr lang="en-US" sz="2400" dirty="0">
                <a:latin typeface="Calibri" panose="020F0502020204030204" pitchFamily="34" charset="0"/>
              </a:rPr>
              <a:t>, last view 2017.</a:t>
            </a:r>
          </a:p>
          <a:p>
            <a:pPr marL="457189" indent="-457189">
              <a:buFont typeface="+mj-lt"/>
              <a:buAutoNum type="arabicPeriod"/>
            </a:pPr>
            <a:r>
              <a:rPr lang="en-US" sz="2400" dirty="0">
                <a:latin typeface="Calibri" panose="020F0502020204030204" pitchFamily="34" charset="0"/>
              </a:rPr>
              <a:t>Introduction to Smart Contract. </a:t>
            </a:r>
            <a:r>
              <a:rPr lang="en-US" sz="2400" u="sng" dirty="0">
                <a:latin typeface="Calibri" panose="020F0502020204030204" pitchFamily="34" charset="0"/>
                <a:hlinkClick r:id="rId5"/>
              </a:rPr>
              <a:t>https://solidity.readthedocs.io/en/develop/introduction-to-smart-contracts.html#</a:t>
            </a:r>
            <a:r>
              <a:rPr lang="en-US" sz="2400" dirty="0">
                <a:latin typeface="Calibri" panose="020F0502020204030204" pitchFamily="34" charset="0"/>
              </a:rPr>
              <a:t>. Last viewed 2017.</a:t>
            </a:r>
          </a:p>
          <a:p>
            <a:pPr marL="457189" indent="-457189">
              <a:buFont typeface="+mj-lt"/>
              <a:buAutoNum type="arabicPeriod"/>
            </a:pPr>
            <a:r>
              <a:rPr lang="en-US" sz="2133" dirty="0" smtClean="0"/>
              <a:t>The </a:t>
            </a:r>
            <a:r>
              <a:rPr lang="en-US" sz="2133" dirty="0" err="1"/>
              <a:t>Hyperlegder</a:t>
            </a:r>
            <a:r>
              <a:rPr lang="en-US" sz="2133" dirty="0"/>
              <a:t> Project. </a:t>
            </a:r>
            <a:r>
              <a:rPr lang="en-US" sz="2133" u="sng" dirty="0">
                <a:hlinkClick r:id="rId6"/>
              </a:rPr>
              <a:t>https://www.hyperledger.org/</a:t>
            </a:r>
            <a:r>
              <a:rPr lang="en-US" sz="2133" dirty="0"/>
              <a:t>, last viewed 2017</a:t>
            </a:r>
            <a:r>
              <a:rPr lang="en-US" sz="2133" dirty="0" smtClean="0"/>
              <a:t>.</a:t>
            </a:r>
          </a:p>
          <a:p>
            <a:pPr marL="457189" indent="-457189">
              <a:buFont typeface="+mj-lt"/>
              <a:buAutoNum type="arabicPeriod"/>
            </a:pPr>
            <a:r>
              <a:rPr lang="en-US" sz="2133" dirty="0" smtClean="0"/>
              <a:t>Remix IDE: remix.ethereum.org, last viewed 2018.</a:t>
            </a:r>
          </a:p>
          <a:p>
            <a:pPr marL="457189" indent="-457189">
              <a:buFont typeface="+mj-lt"/>
              <a:buAutoNum type="arabicPeriod"/>
            </a:pPr>
            <a:r>
              <a:rPr lang="en-US" sz="2133" dirty="0" smtClean="0"/>
              <a:t>Truffle IDE </a:t>
            </a:r>
            <a:r>
              <a:rPr lang="en-US" sz="2133" dirty="0"/>
              <a:t>: </a:t>
            </a:r>
            <a:r>
              <a:rPr lang="en-US" sz="2133" dirty="0">
                <a:hlinkClick r:id="rId7"/>
              </a:rPr>
              <a:t>http://truffleframework.com/docs</a:t>
            </a:r>
            <a:r>
              <a:rPr lang="en-US" sz="2133" dirty="0" smtClean="0">
                <a:hlinkClick r:id="rId7"/>
              </a:rPr>
              <a:t>/</a:t>
            </a:r>
            <a:r>
              <a:rPr lang="en-US" sz="2133" dirty="0" smtClean="0"/>
              <a:t>, last viewed 2018.</a:t>
            </a:r>
            <a:endParaRPr lang="en-US" sz="2133" dirty="0"/>
          </a:p>
          <a:p>
            <a:pPr marL="457189" indent="-457189">
              <a:buFont typeface="+mj-lt"/>
              <a:buAutoNum type="arabicPeriod"/>
            </a:pPr>
            <a:endParaRPr lang="en-US" sz="2400" dirty="0">
              <a:latin typeface="Calibri" panose="020F0502020204030204" pitchFamily="34" charset="0"/>
            </a:endParaRPr>
          </a:p>
          <a:p>
            <a:pPr marL="457189" indent="-457189">
              <a:buFont typeface="+mj-lt"/>
              <a:buAutoNum type="arabicPeriod"/>
            </a:pPr>
            <a:endParaRPr lang="en-US" sz="2400" dirty="0">
              <a:latin typeface="Calibri" panose="020F0502020204030204" pitchFamily="34" charset="0"/>
            </a:endParaRPr>
          </a:p>
          <a:p>
            <a:pPr marL="457189" indent="-457189">
              <a:buFont typeface="+mj-lt"/>
              <a:buAutoNum type="arabicPeriod"/>
            </a:pPr>
            <a:endParaRPr lang="en-US" sz="2400" dirty="0">
              <a:latin typeface="Calibri" panose="020F0502020204030204" pitchFamily="34" charset="0"/>
            </a:endParaRPr>
          </a:p>
          <a:p>
            <a:pPr marL="457189" indent="-457189">
              <a:buFont typeface="+mj-lt"/>
              <a:buAutoNum type="arabicPeriod"/>
            </a:pPr>
            <a:endParaRPr lang="en-US" sz="2400" dirty="0">
              <a:latin typeface="Calibri" panose="020F0502020204030204" pitchFamily="34" charset="0"/>
            </a:endParaRPr>
          </a:p>
          <a:p>
            <a:pPr marL="457189" indent="-457189">
              <a:buFont typeface="+mj-lt"/>
              <a:buAutoNum type="arabicPeriod"/>
            </a:pPr>
            <a:endParaRPr lang="en-US" sz="2400" dirty="0">
              <a:latin typeface="Calibri" panose="020F0502020204030204" pitchFamily="34" charset="0"/>
            </a:endParaRPr>
          </a:p>
        </p:txBody>
      </p:sp>
    </p:spTree>
    <p:extLst>
      <p:ext uri="{BB962C8B-B14F-4D97-AF65-F5344CB8AC3E}">
        <p14:creationId xmlns:p14="http://schemas.microsoft.com/office/powerpoint/2010/main" val="4099861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6137" y="180804"/>
            <a:ext cx="10131425" cy="1456267"/>
          </a:xfrm>
        </p:spPr>
        <p:txBody>
          <a:bodyPr/>
          <a:lstStyle/>
          <a:p>
            <a:r>
              <a:rPr lang="en-US" dirty="0" smtClean="0"/>
              <a:t>What is a Blockchain? </a:t>
            </a:r>
            <a:endParaRPr lang="en-US" dirty="0"/>
          </a:p>
        </p:txBody>
      </p:sp>
      <p:sp>
        <p:nvSpPr>
          <p:cNvPr id="5" name="Content Placeholder 4"/>
          <p:cNvSpPr>
            <a:spLocks noGrp="1"/>
          </p:cNvSpPr>
          <p:nvPr>
            <p:ph idx="1"/>
          </p:nvPr>
        </p:nvSpPr>
        <p:spPr>
          <a:xfrm>
            <a:off x="290051" y="1504335"/>
            <a:ext cx="11611898" cy="4886633"/>
          </a:xfrm>
        </p:spPr>
        <p:txBody>
          <a:bodyPr>
            <a:normAutofit fontScale="92500" lnSpcReduction="10000"/>
          </a:bodyPr>
          <a:lstStyle/>
          <a:p>
            <a:pPr>
              <a:lnSpc>
                <a:spcPct val="150000"/>
              </a:lnSpc>
              <a:buNone/>
            </a:pPr>
            <a:r>
              <a:rPr lang="en" sz="2800" dirty="0"/>
              <a:t>The Blockchain is</a:t>
            </a:r>
          </a:p>
          <a:p>
            <a:pPr marL="1066773" lvl="1" indent="-609585">
              <a:lnSpc>
                <a:spcPct val="150000"/>
              </a:lnSpc>
              <a:buFont typeface="+mj-lt"/>
              <a:buAutoNum type="arabicPeriod"/>
            </a:pPr>
            <a:r>
              <a:rPr lang="en" sz="2800" dirty="0"/>
              <a:t>An enabler for </a:t>
            </a:r>
            <a:r>
              <a:rPr lang="en" sz="2800" b="1" dirty="0" smtClean="0"/>
              <a:t>decentralization, without </a:t>
            </a:r>
            <a:r>
              <a:rPr lang="en" sz="2800" b="1" dirty="0"/>
              <a:t>intermediaries.</a:t>
            </a:r>
          </a:p>
          <a:p>
            <a:pPr marL="1066773" lvl="1" indent="-609585">
              <a:lnSpc>
                <a:spcPct val="150000"/>
              </a:lnSpc>
              <a:buFont typeface="+mj-lt"/>
              <a:buAutoNum type="arabicPeriod"/>
            </a:pPr>
            <a:r>
              <a:rPr lang="en" sz="2800" dirty="0"/>
              <a:t>A model for </a:t>
            </a:r>
            <a:r>
              <a:rPr lang="en" sz="2800" b="1" dirty="0"/>
              <a:t>trust management </a:t>
            </a:r>
            <a:r>
              <a:rPr lang="en" sz="2800" dirty="0"/>
              <a:t>in </a:t>
            </a:r>
            <a:r>
              <a:rPr lang="en" sz="2800" dirty="0" smtClean="0"/>
              <a:t>a network where peers operate beyond boundaries of trust.</a:t>
            </a:r>
            <a:endParaRPr lang="en" sz="2800" dirty="0"/>
          </a:p>
          <a:p>
            <a:pPr marL="1066773" lvl="1" indent="-609585">
              <a:lnSpc>
                <a:spcPct val="150000"/>
              </a:lnSpc>
              <a:buFont typeface="+mj-lt"/>
              <a:buAutoNum type="arabicPeriod"/>
            </a:pPr>
            <a:r>
              <a:rPr lang="en" sz="2800" dirty="0"/>
              <a:t>An </a:t>
            </a:r>
            <a:r>
              <a:rPr lang="en" sz="2800" b="1" dirty="0"/>
              <a:t>immutable ledger </a:t>
            </a:r>
            <a:r>
              <a:rPr lang="en" sz="2800" dirty="0"/>
              <a:t>of records</a:t>
            </a:r>
            <a:r>
              <a:rPr lang="en" sz="2800" dirty="0" smtClean="0"/>
              <a:t>. </a:t>
            </a:r>
          </a:p>
          <a:p>
            <a:pPr marL="457188" lvl="1" indent="0">
              <a:lnSpc>
                <a:spcPct val="150000"/>
              </a:lnSpc>
              <a:buNone/>
            </a:pPr>
            <a:r>
              <a:rPr lang="en" sz="2800" dirty="0" smtClean="0"/>
              <a:t>Enabled automation, accountabilty, auditability, efficiency, accuracy, fidelity, fairness, and inclusivenes.</a:t>
            </a:r>
            <a:endParaRPr lang="en" sz="2800" dirty="0"/>
          </a:p>
          <a:p>
            <a:endParaRPr lang="en-US" dirty="0"/>
          </a:p>
        </p:txBody>
      </p:sp>
      <p:sp>
        <p:nvSpPr>
          <p:cNvPr id="2" name="Date Placeholder 1"/>
          <p:cNvSpPr>
            <a:spLocks noGrp="1"/>
          </p:cNvSpPr>
          <p:nvPr>
            <p:ph type="dt" sz="half" idx="10"/>
          </p:nvPr>
        </p:nvSpPr>
        <p:spPr/>
        <p:txBody>
          <a:bodyPr/>
          <a:lstStyle/>
          <a:p>
            <a:fld id="{A2B7B9F5-3D63-41D6-AE4B-D37CF88F375F}"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236681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963561"/>
          </a:xfrm>
        </p:spPr>
        <p:txBody>
          <a:bodyPr>
            <a:normAutofit/>
          </a:bodyPr>
          <a:lstStyle/>
          <a:p>
            <a:r>
              <a:rPr lang="en-US" dirty="0" smtClean="0"/>
              <a:t>IT is not all about Cryptocurrency!</a:t>
            </a:r>
            <a:endParaRPr lang="en-US" dirty="0"/>
          </a:p>
        </p:txBody>
      </p:sp>
      <p:sp>
        <p:nvSpPr>
          <p:cNvPr id="3" name="Content Placeholder 2"/>
          <p:cNvSpPr>
            <a:spLocks noGrp="1"/>
          </p:cNvSpPr>
          <p:nvPr>
            <p:ph idx="1"/>
          </p:nvPr>
        </p:nvSpPr>
        <p:spPr>
          <a:xfrm>
            <a:off x="685801" y="1504335"/>
            <a:ext cx="11211231" cy="4739149"/>
          </a:xfrm>
        </p:spPr>
        <p:txBody>
          <a:bodyPr>
            <a:normAutofit fontScale="92500"/>
          </a:bodyPr>
          <a:lstStyle/>
          <a:p>
            <a:endParaRPr lang="en-US" sz="3200" dirty="0" smtClean="0"/>
          </a:p>
          <a:p>
            <a:endParaRPr lang="en-US" sz="3200" dirty="0"/>
          </a:p>
          <a:p>
            <a:r>
              <a:rPr lang="en-US" sz="3200" dirty="0" smtClean="0"/>
              <a:t>Peer to peer transactions with no intermediaries (no middleperson)</a:t>
            </a:r>
          </a:p>
          <a:p>
            <a:r>
              <a:rPr lang="en-US" sz="3200" dirty="0"/>
              <a:t>A</a:t>
            </a:r>
            <a:r>
              <a:rPr lang="en-US" sz="3200" dirty="0" smtClean="0"/>
              <a:t>mong unknown peers (not necessarily known to each other)</a:t>
            </a:r>
          </a:p>
          <a:p>
            <a:r>
              <a:rPr lang="en-US" sz="3200" dirty="0" smtClean="0"/>
              <a:t>Peers thus operate outside boundaries of trust</a:t>
            </a:r>
          </a:p>
          <a:p>
            <a:r>
              <a:rPr lang="en-US" sz="3200" dirty="0" smtClean="0"/>
              <a:t>Decentralized, peers hold their assets themselves (bearer assets)</a:t>
            </a:r>
          </a:p>
          <a:p>
            <a:r>
              <a:rPr lang="en-US" sz="3200" dirty="0" smtClean="0"/>
              <a:t>Transactions are not necessarily about currency (e.g. reports, complaints, warning signals, grades)</a:t>
            </a:r>
          </a:p>
          <a:p>
            <a:endParaRPr lang="en-US" sz="3200" dirty="0" smtClean="0"/>
          </a:p>
          <a:p>
            <a:pPr marL="0" indent="0">
              <a:buNone/>
            </a:pPr>
            <a:endParaRPr lang="en-US" sz="2400" dirty="0"/>
          </a:p>
          <a:p>
            <a:pPr marL="0" indent="0">
              <a:buNone/>
            </a:pPr>
            <a:endParaRPr lang="en-US" sz="2400" dirty="0" smtClean="0"/>
          </a:p>
          <a:p>
            <a:endParaRPr lang="en-US" dirty="0" smtClean="0"/>
          </a:p>
          <a:p>
            <a:endParaRPr lang="en-US" dirty="0"/>
          </a:p>
        </p:txBody>
      </p:sp>
      <p:sp>
        <p:nvSpPr>
          <p:cNvPr id="4" name="Date Placeholder 3"/>
          <p:cNvSpPr>
            <a:spLocks noGrp="1"/>
          </p:cNvSpPr>
          <p:nvPr>
            <p:ph type="dt" sz="half" idx="10"/>
          </p:nvPr>
        </p:nvSpPr>
        <p:spPr/>
        <p:txBody>
          <a:bodyPr/>
          <a:lstStyle/>
          <a:p>
            <a:fld id="{3AA31ECE-4CCF-49E9-8A44-32A5DBE88555}"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1549883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845574"/>
          </a:xfrm>
        </p:spPr>
        <p:txBody>
          <a:bodyPr/>
          <a:lstStyle/>
          <a:p>
            <a:r>
              <a:rPr lang="en-US" dirty="0" smtClean="0"/>
              <a:t>BLOCKCHAIN to the Rescue</a:t>
            </a:r>
            <a:endParaRPr lang="en-US" dirty="0"/>
          </a:p>
        </p:txBody>
      </p:sp>
      <p:sp>
        <p:nvSpPr>
          <p:cNvPr id="3" name="Content Placeholder 2"/>
          <p:cNvSpPr>
            <a:spLocks noGrp="1"/>
          </p:cNvSpPr>
          <p:nvPr>
            <p:ph idx="1"/>
          </p:nvPr>
        </p:nvSpPr>
        <p:spPr>
          <a:xfrm>
            <a:off x="452285" y="1543666"/>
            <a:ext cx="10805650" cy="4913780"/>
          </a:xfrm>
        </p:spPr>
        <p:txBody>
          <a:bodyPr>
            <a:normAutofit/>
          </a:bodyPr>
          <a:lstStyle/>
          <a:p>
            <a:r>
              <a:rPr lang="en-US" sz="2400" dirty="0" smtClean="0"/>
              <a:t>Blockchain protocol (software, hardware) takes care of validation, immutable recording and verification</a:t>
            </a:r>
            <a:r>
              <a:rPr lang="en-US" sz="2400" dirty="0"/>
              <a:t> </a:t>
            </a:r>
            <a:r>
              <a:rPr lang="en-US" sz="2400" dirty="0" smtClean="0"/>
              <a:t>of transactions.</a:t>
            </a:r>
          </a:p>
          <a:p>
            <a:r>
              <a:rPr lang="en-US" sz="2400" dirty="0" smtClean="0"/>
              <a:t>The protocol is robust; it has a strong foundation established on the  outcomes from more than 30 years of scientific research in </a:t>
            </a:r>
          </a:p>
          <a:p>
            <a:pPr lvl="1"/>
            <a:r>
              <a:rPr lang="en-US" sz="2200" dirty="0"/>
              <a:t>P</a:t>
            </a:r>
            <a:r>
              <a:rPr lang="en-US" sz="2200" dirty="0" smtClean="0"/>
              <a:t>ublic key cryptography, </a:t>
            </a:r>
          </a:p>
          <a:p>
            <a:pPr lvl="1"/>
            <a:r>
              <a:rPr lang="en-US" sz="2200" dirty="0"/>
              <a:t>S</a:t>
            </a:r>
            <a:r>
              <a:rPr lang="en-US" sz="2200" dirty="0" smtClean="0"/>
              <a:t>ecure hashing (SHA), </a:t>
            </a:r>
          </a:p>
          <a:p>
            <a:pPr lvl="1"/>
            <a:r>
              <a:rPr lang="en-US" sz="2200" dirty="0" smtClean="0"/>
              <a:t>Peer-to-peer networks,</a:t>
            </a:r>
          </a:p>
          <a:p>
            <a:pPr lvl="1"/>
            <a:r>
              <a:rPr lang="en-US" sz="2200" dirty="0" smtClean="0"/>
              <a:t>Consensus/agreement protocols</a:t>
            </a:r>
          </a:p>
          <a:p>
            <a:pPr marL="0" indent="0">
              <a:buNone/>
            </a:pPr>
            <a:endParaRPr lang="en-US" sz="2400" dirty="0" smtClean="0"/>
          </a:p>
          <a:p>
            <a:endParaRPr lang="en-US" dirty="0" smtClean="0"/>
          </a:p>
          <a:p>
            <a:endParaRPr lang="en-US" dirty="0"/>
          </a:p>
        </p:txBody>
      </p:sp>
      <p:sp>
        <p:nvSpPr>
          <p:cNvPr id="4" name="Date Placeholder 3"/>
          <p:cNvSpPr>
            <a:spLocks noGrp="1"/>
          </p:cNvSpPr>
          <p:nvPr>
            <p:ph type="dt" sz="half" idx="10"/>
          </p:nvPr>
        </p:nvSpPr>
        <p:spPr/>
        <p:txBody>
          <a:bodyPr/>
          <a:lstStyle/>
          <a:p>
            <a:fld id="{34F9F067-0850-4C8E-BC20-F8BFFB5AD8EB}"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364315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264758" y="468660"/>
            <a:ext cx="11425384" cy="803600"/>
          </a:xfrm>
          <a:prstGeom prst="rect">
            <a:avLst/>
          </a:prstGeom>
        </p:spPr>
        <p:txBody>
          <a:bodyPr vert="horz" wrap="square" lIns="121900" tIns="121900" rIns="121900" bIns="121900" rtlCol="0" anchor="ctr" anchorCtr="0">
            <a:noAutofit/>
          </a:bodyPr>
          <a:lstStyle/>
          <a:p>
            <a:pPr>
              <a:spcBef>
                <a:spcPts val="0"/>
              </a:spcBef>
            </a:pPr>
            <a:r>
              <a:rPr lang="en" sz="3200" dirty="0" smtClean="0"/>
              <a:t>Blockchain</a:t>
            </a:r>
            <a:r>
              <a:rPr lang="en" sz="3200" dirty="0"/>
              <a:t>:  </a:t>
            </a:r>
            <a:r>
              <a:rPr lang="en" sz="3200" dirty="0" smtClean="0"/>
              <a:t>THE DECENTRALIZATION INFRASTRUCTURE - 1</a:t>
            </a:r>
            <a:endParaRPr lang="en" sz="3200" dirty="0"/>
          </a:p>
        </p:txBody>
      </p:sp>
      <p:sp>
        <p:nvSpPr>
          <p:cNvPr id="229" name="Shape 229"/>
          <p:cNvSpPr txBox="1"/>
          <p:nvPr/>
        </p:nvSpPr>
        <p:spPr>
          <a:xfrm>
            <a:off x="6182093" y="5456902"/>
            <a:ext cx="5596952" cy="1209369"/>
          </a:xfrm>
          <a:prstGeom prst="rect">
            <a:avLst/>
          </a:prstGeom>
          <a:noFill/>
          <a:ln>
            <a:noFill/>
          </a:ln>
        </p:spPr>
        <p:txBody>
          <a:bodyPr wrap="square" lIns="121900" tIns="121900" rIns="121900" bIns="121900" anchor="t" anchorCtr="0">
            <a:noAutofit/>
          </a:bodyPr>
          <a:lstStyle/>
          <a:p>
            <a:pPr defTabSz="457200"/>
            <a:r>
              <a:rPr lang="en" sz="2000" dirty="0">
                <a:solidFill>
                  <a:prstClr val="white"/>
                </a:solidFill>
                <a:ea typeface="Roboto"/>
                <a:cs typeface="Roboto"/>
                <a:sym typeface="Roboto"/>
              </a:rPr>
              <a:t>Functions of the intermediaries are shifted </a:t>
            </a:r>
          </a:p>
          <a:p>
            <a:pPr defTabSz="457200"/>
            <a:r>
              <a:rPr lang="en" sz="2000" dirty="0">
                <a:solidFill>
                  <a:prstClr val="white"/>
                </a:solidFill>
                <a:ea typeface="Roboto"/>
                <a:cs typeface="Roboto"/>
                <a:sym typeface="Roboto"/>
              </a:rPr>
              <a:t>to the peer participants and the </a:t>
            </a:r>
            <a:r>
              <a:rPr lang="en" sz="2000" dirty="0" smtClean="0">
                <a:solidFill>
                  <a:prstClr val="white"/>
                </a:solidFill>
                <a:ea typeface="Roboto"/>
                <a:cs typeface="Roboto"/>
                <a:sym typeface="Roboto"/>
              </a:rPr>
              <a:t>blockchain nodes:</a:t>
            </a:r>
          </a:p>
          <a:p>
            <a:pPr defTabSz="457200"/>
            <a:r>
              <a:rPr lang="en" sz="2000" dirty="0" smtClean="0">
                <a:solidFill>
                  <a:prstClr val="white"/>
                </a:solidFill>
                <a:ea typeface="Roboto"/>
                <a:cs typeface="Roboto"/>
                <a:sym typeface="Roboto"/>
              </a:rPr>
              <a:t>Disintermediation.</a:t>
            </a:r>
            <a:endParaRPr lang="en" sz="2000" dirty="0">
              <a:solidFill>
                <a:prstClr val="white"/>
              </a:solidFill>
              <a:ea typeface="Roboto"/>
              <a:cs typeface="Roboto"/>
              <a:sym typeface="Roboto"/>
            </a:endParaRPr>
          </a:p>
          <a:p>
            <a:pPr defTabSz="457200"/>
            <a:endParaRPr sz="2400" dirty="0">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44" y="1658978"/>
            <a:ext cx="5854982" cy="2924219"/>
          </a:xfrm>
          <a:prstGeom prst="rect">
            <a:avLst/>
          </a:prstGeom>
        </p:spPr>
      </p:pic>
      <p:sp>
        <p:nvSpPr>
          <p:cNvPr id="2" name="TextBox 1"/>
          <p:cNvSpPr txBox="1"/>
          <p:nvPr/>
        </p:nvSpPr>
        <p:spPr>
          <a:xfrm>
            <a:off x="1418981" y="4826763"/>
            <a:ext cx="4039824" cy="461665"/>
          </a:xfrm>
          <a:prstGeom prst="rect">
            <a:avLst/>
          </a:prstGeom>
          <a:noFill/>
        </p:spPr>
        <p:txBody>
          <a:bodyPr wrap="none" rtlCol="0">
            <a:spAutoFit/>
          </a:bodyPr>
          <a:lstStyle/>
          <a:p>
            <a:pPr defTabSz="457200"/>
            <a:r>
              <a:rPr lang="en-US" sz="2400" b="1" dirty="0">
                <a:solidFill>
                  <a:prstClr val="white"/>
                </a:solidFill>
              </a:rPr>
              <a:t>Traditional </a:t>
            </a:r>
            <a:r>
              <a:rPr lang="en-US" sz="2400" b="1" dirty="0" smtClean="0">
                <a:solidFill>
                  <a:prstClr val="white"/>
                </a:solidFill>
              </a:rPr>
              <a:t>Centralized System</a:t>
            </a:r>
            <a:endParaRPr lang="en-US" sz="2400" b="1" dirty="0">
              <a:solidFill>
                <a:prstClr val="white"/>
              </a:solidFill>
            </a:endParaRPr>
          </a:p>
        </p:txBody>
      </p:sp>
      <p:sp>
        <p:nvSpPr>
          <p:cNvPr id="8" name="TextBox 7"/>
          <p:cNvSpPr txBox="1"/>
          <p:nvPr/>
        </p:nvSpPr>
        <p:spPr>
          <a:xfrm>
            <a:off x="7890172" y="4847013"/>
            <a:ext cx="2912977" cy="461665"/>
          </a:xfrm>
          <a:prstGeom prst="rect">
            <a:avLst/>
          </a:prstGeom>
          <a:noFill/>
        </p:spPr>
        <p:txBody>
          <a:bodyPr wrap="none" rtlCol="0">
            <a:spAutoFit/>
          </a:bodyPr>
          <a:lstStyle/>
          <a:p>
            <a:pPr defTabSz="457200"/>
            <a:r>
              <a:rPr lang="en-US" sz="2400" b="1" dirty="0">
                <a:solidFill>
                  <a:prstClr val="white"/>
                </a:solidFill>
              </a:rPr>
              <a:t>Decentralized System</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9159" y="1643059"/>
            <a:ext cx="3512317" cy="2926932"/>
          </a:xfrm>
          <a:prstGeom prst="rect">
            <a:avLst/>
          </a:prstGeom>
        </p:spPr>
      </p:pic>
      <p:sp>
        <p:nvSpPr>
          <p:cNvPr id="3" name="Date Placeholder 2"/>
          <p:cNvSpPr>
            <a:spLocks noGrp="1"/>
          </p:cNvSpPr>
          <p:nvPr>
            <p:ph type="dt" sz="half" idx="10"/>
          </p:nvPr>
        </p:nvSpPr>
        <p:spPr/>
        <p:txBody>
          <a:bodyPr/>
          <a:lstStyle/>
          <a:p>
            <a:fld id="{AB4A5AB3-F1C2-4DFB-A73C-41FD77A2A470}" type="datetime1">
              <a:rPr lang="en-US" smtClean="0">
                <a:solidFill>
                  <a:prstClr val="white"/>
                </a:solidFill>
              </a:rPr>
              <a:t>4/9/2018</a:t>
            </a:fld>
            <a:endParaRPr lang="en-US" dirty="0">
              <a:solidFill>
                <a:prstClr val="white"/>
              </a:solidFill>
            </a:endParaRPr>
          </a:p>
        </p:txBody>
      </p:sp>
    </p:spTree>
    <p:extLst>
      <p:ext uri="{BB962C8B-B14F-4D97-AF65-F5344CB8AC3E}">
        <p14:creationId xmlns:p14="http://schemas.microsoft.com/office/powerpoint/2010/main" val="19977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4075</Words>
  <Application>Microsoft Office PowerPoint</Application>
  <PresentationFormat>Widescreen</PresentationFormat>
  <Paragraphs>473</Paragraphs>
  <Slides>50</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Merriweather Sans</vt:lpstr>
      <vt:lpstr>Roboto</vt:lpstr>
      <vt:lpstr>Wingdings</vt:lpstr>
      <vt:lpstr>Celestial</vt:lpstr>
      <vt:lpstr>Problem solving using Blockchain</vt:lpstr>
      <vt:lpstr>Overview and GOALS</vt:lpstr>
      <vt:lpstr>Blockchain Concepts</vt:lpstr>
      <vt:lpstr>A Brief History of Bitcoin Blockchain      </vt:lpstr>
      <vt:lpstr>A Brief History of the Blockchain     </vt:lpstr>
      <vt:lpstr>What is a Blockchain? </vt:lpstr>
      <vt:lpstr>IT is not all about Cryptocurrency!</vt:lpstr>
      <vt:lpstr>BLOCKCHAIN to the Rescue</vt:lpstr>
      <vt:lpstr>Blockchain:  THE DECENTRALIZATION INFRASTRUCTURE - 1</vt:lpstr>
      <vt:lpstr>Blockchain: The DISINTERMEDIATION - 2</vt:lpstr>
      <vt:lpstr> Blockchain: THE DISTRIBUTED Immutable Ledger - 3 </vt:lpstr>
      <vt:lpstr>Summarizing, BC is about</vt:lpstr>
      <vt:lpstr>Evolution  of the Blockchain into Computing     </vt:lpstr>
      <vt:lpstr>Smart Contracts</vt:lpstr>
      <vt:lpstr>Smart Contracts using Solidity and REMIX IDE</vt:lpstr>
      <vt:lpstr>Learning Objectives</vt:lpstr>
      <vt:lpstr>Pedagody</vt:lpstr>
      <vt:lpstr>What is a smart contract? </vt:lpstr>
      <vt:lpstr>What is a Smart Contract? </vt:lpstr>
      <vt:lpstr>Transfer of currency vs. Smart contract Transaction (BY Sean Sanders)</vt:lpstr>
      <vt:lpstr>Dapp Stack  (Decentralized APPLICATION STACK)on ETHEREUM Blockchain</vt:lpstr>
      <vt:lpstr>What problem does a smart contract solve?</vt:lpstr>
      <vt:lpstr>Basic Structure of a SOLIDITy Smart contract</vt:lpstr>
      <vt:lpstr>Smart Contracts in Soldity by Example </vt:lpstr>
      <vt:lpstr>PowerPoint Presentation</vt:lpstr>
      <vt:lpstr>Remix Environment </vt:lpstr>
      <vt:lpstr> Smart Contract Creation &amp; Execution</vt:lpstr>
      <vt:lpstr>Here are some basic elements of a  smart contract</vt:lpstr>
      <vt:lpstr>Function definition </vt:lpstr>
      <vt:lpstr>Solidity Data Types By Example</vt:lpstr>
      <vt:lpstr>Basic Statements</vt:lpstr>
      <vt:lpstr>Address data structure</vt:lpstr>
      <vt:lpstr>Mapping data structure</vt:lpstr>
      <vt:lpstr>Msg is special data structure</vt:lpstr>
      <vt:lpstr>Use these data structures: address, mapping and msg</vt:lpstr>
      <vt:lpstr>PowerPoint Presentation</vt:lpstr>
      <vt:lpstr>Modifiers</vt:lpstr>
      <vt:lpstr>Modifier and Require</vt:lpstr>
      <vt:lpstr>Modifier for COIN.sol</vt:lpstr>
      <vt:lpstr>Importance of Modifiers</vt:lpstr>
      <vt:lpstr>Summary </vt:lpstr>
      <vt:lpstr>How to solve a problem with Blockchain?  There is a Dapp for that. </vt:lpstr>
      <vt:lpstr>ProblEM Solving using blockchain</vt:lpstr>
      <vt:lpstr>Decentralized Application Development </vt:lpstr>
      <vt:lpstr>Dapp Design Process &amp; Demo</vt:lpstr>
      <vt:lpstr>A Method for Developing a DApp</vt:lpstr>
      <vt:lpstr>Blockchain Opportunities</vt:lpstr>
      <vt:lpstr>UB Initiatives: How can we help?</vt:lpstr>
      <vt:lpstr>Summary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Problem-solving using Blockchain</dc:title>
  <dc:creator>bina</dc:creator>
  <cp:lastModifiedBy>bina</cp:lastModifiedBy>
  <cp:revision>25</cp:revision>
  <dcterms:created xsi:type="dcterms:W3CDTF">2018-04-06T02:20:52Z</dcterms:created>
  <dcterms:modified xsi:type="dcterms:W3CDTF">2018-04-10T00:23:18Z</dcterms:modified>
</cp:coreProperties>
</file>