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7"/>
  </p:notesMasterIdLst>
  <p:sldIdLst>
    <p:sldId id="256" r:id="rId2"/>
    <p:sldId id="257" r:id="rId3"/>
    <p:sldId id="260" r:id="rId4"/>
    <p:sldId id="258" r:id="rId5"/>
    <p:sldId id="259" r:id="rId6"/>
    <p:sldId id="261" r:id="rId7"/>
    <p:sldId id="262" r:id="rId8"/>
    <p:sldId id="263" r:id="rId9"/>
    <p:sldId id="264" r:id="rId10"/>
    <p:sldId id="266" r:id="rId11"/>
    <p:sldId id="265" r:id="rId12"/>
    <p:sldId id="267" r:id="rId13"/>
    <p:sldId id="287" r:id="rId14"/>
    <p:sldId id="268" r:id="rId15"/>
    <p:sldId id="269" r:id="rId16"/>
    <p:sldId id="270" r:id="rId17"/>
    <p:sldId id="271" r:id="rId18"/>
    <p:sldId id="272" r:id="rId19"/>
    <p:sldId id="273" r:id="rId20"/>
    <p:sldId id="274" r:id="rId21"/>
    <p:sldId id="275" r:id="rId22"/>
    <p:sldId id="276" r:id="rId23"/>
    <p:sldId id="277" r:id="rId24"/>
    <p:sldId id="278"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06" autoAdjust="0"/>
  </p:normalViewPr>
  <p:slideViewPr>
    <p:cSldViewPr>
      <p:cViewPr varScale="1">
        <p:scale>
          <a:sx n="79" d="100"/>
          <a:sy n="79" d="100"/>
        </p:scale>
        <p:origin x="1136" y="60"/>
      </p:cViewPr>
      <p:guideLst>
        <p:guide orient="horz" pos="2160"/>
        <p:guide pos="2880"/>
      </p:guideLst>
    </p:cSldViewPr>
  </p:slideViewPr>
  <p:outlineViewPr>
    <p:cViewPr>
      <p:scale>
        <a:sx n="33" d="100"/>
        <a:sy n="33" d="100"/>
      </p:scale>
      <p:origin x="0" y="-1060"/>
    </p:cViewPr>
  </p:outlineViewPr>
  <p:notesTextViewPr>
    <p:cViewPr>
      <p:scale>
        <a:sx n="1" d="1"/>
        <a:sy n="1" d="1"/>
      </p:scale>
      <p:origin x="0" y="0"/>
    </p:cViewPr>
  </p:notesTextViewPr>
  <p:sorterViewPr>
    <p:cViewPr>
      <p:scale>
        <a:sx n="100" d="100"/>
        <a:sy n="100" d="100"/>
      </p:scale>
      <p:origin x="0" y="-38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B18A8-6180-4DF1-913A-E657DF973A74}" type="datetimeFigureOut">
              <a:rPr lang="en-US" smtClean="0"/>
              <a:t>6/13/2017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0B6D2-494E-47E8-9860-F7620C542CC2}" type="slidenum">
              <a:rPr lang="en-US" smtClean="0"/>
              <a:t>‹#›</a:t>
            </a:fld>
            <a:endParaRPr lang="en-US"/>
          </a:p>
        </p:txBody>
      </p:sp>
    </p:spTree>
    <p:extLst>
      <p:ext uri="{BB962C8B-B14F-4D97-AF65-F5344CB8AC3E}">
        <p14:creationId xmlns:p14="http://schemas.microsoft.com/office/powerpoint/2010/main" val="395830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0B6D2-494E-47E8-9860-F7620C542CC2}" type="slidenum">
              <a:rPr lang="en-US" smtClean="0"/>
              <a:t>3</a:t>
            </a:fld>
            <a:endParaRPr lang="en-US"/>
          </a:p>
        </p:txBody>
      </p:sp>
    </p:spTree>
    <p:extLst>
      <p:ext uri="{BB962C8B-B14F-4D97-AF65-F5344CB8AC3E}">
        <p14:creationId xmlns:p14="http://schemas.microsoft.com/office/powerpoint/2010/main" val="222604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0B6D2-494E-47E8-9860-F7620C542CC2}" type="slidenum">
              <a:rPr lang="en-US" smtClean="0"/>
              <a:t>19</a:t>
            </a:fld>
            <a:endParaRPr lang="en-US"/>
          </a:p>
        </p:txBody>
      </p:sp>
    </p:spTree>
    <p:extLst>
      <p:ext uri="{BB962C8B-B14F-4D97-AF65-F5344CB8AC3E}">
        <p14:creationId xmlns:p14="http://schemas.microsoft.com/office/powerpoint/2010/main" val="3248164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7754112" y="0"/>
            <a:ext cx="73152" cy="6858000"/>
          </a:xfrm>
          <a:prstGeom prst="rect">
            <a:avLst/>
          </a:prstGeom>
        </p:spPr>
      </p:pic>
      <p:pic>
        <p:nvPicPr>
          <p:cNvPr id="7" name="Picture 6" descr="1_05.jpg"/>
          <p:cNvPicPr>
            <a:picLocks noChangeAspect="1"/>
          </p:cNvPicPr>
          <p:nvPr/>
        </p:nvPicPr>
        <p:blipFill>
          <a:blip r:embed="rId3"/>
          <a:stretch>
            <a:fillRect/>
          </a:stretch>
        </p:blipFill>
        <p:spPr>
          <a:xfrm>
            <a:off x="7810500" y="0"/>
            <a:ext cx="1333500" cy="6858000"/>
          </a:xfrm>
          <a:prstGeom prst="rect">
            <a:avLst/>
          </a:prstGeom>
        </p:spPr>
      </p:pic>
      <p:grpSp>
        <p:nvGrpSpPr>
          <p:cNvPr id="4" name="Group 17"/>
          <p:cNvGrpSpPr/>
          <p:nvPr/>
        </p:nvGrpSpPr>
        <p:grpSpPr>
          <a:xfrm>
            <a:off x="0" y="6630352"/>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457200" y="1371600"/>
            <a:ext cx="6781800" cy="1069975"/>
          </a:xfrm>
        </p:spPr>
        <p:txBody>
          <a:bodyPr bIns="0" anchor="b" anchorCtr="0">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r>
              <a:rPr lang="en-US" smtClean="0"/>
              <a:t>6/17/2017</a:t>
            </a:r>
            <a:endParaRPr lang="en-US"/>
          </a:p>
        </p:txBody>
      </p:sp>
      <p:sp>
        <p:nvSpPr>
          <p:cNvPr id="20" name="Slide Number Placeholder 19"/>
          <p:cNvSpPr>
            <a:spLocks noGrp="1"/>
          </p:cNvSpPr>
          <p:nvPr>
            <p:ph type="sldNum" sz="quarter" idx="11"/>
          </p:nvPr>
        </p:nvSpPr>
        <p:spPr>
          <a:xfrm>
            <a:off x="7924800" y="6610350"/>
            <a:ext cx="1198880" cy="228600"/>
          </a:xfrm>
        </p:spPr>
        <p:txBody>
          <a:bodyPr/>
          <a:lstStyle/>
          <a:p>
            <a:fld id="{CD4BDB0D-5171-4D64-A780-1E471F50A944}" type="slidenum">
              <a:rPr lang="en-US" smtClean="0"/>
              <a:t>‹#›</a:t>
            </a:fld>
            <a:endParaRPr lang="en-US"/>
          </a:p>
        </p:txBody>
      </p:sp>
      <p:sp>
        <p:nvSpPr>
          <p:cNvPr id="21" name="Footer Placeholder 20"/>
          <p:cNvSpPr>
            <a:spLocks noGrp="1"/>
          </p:cNvSpPr>
          <p:nvPr>
            <p:ph type="ftr" sz="quarter" idx="12"/>
          </p:nvPr>
        </p:nvSpPr>
        <p:spPr>
          <a:xfrm>
            <a:off x="457200" y="6611112"/>
            <a:ext cx="5600700" cy="228600"/>
          </a:xfrm>
        </p:spPr>
        <p:txBody>
          <a:bodyPr/>
          <a:lstStyle/>
          <a:p>
            <a:r>
              <a:rPr lang="en-US" smtClean="0"/>
              <a:t>CSE651, B. Ramamurthy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r>
              <a:rPr lang="en-US" smtClean="0"/>
              <a:t>6/17/2017</a:t>
            </a:r>
            <a:endParaRPr lang="en-US"/>
          </a:p>
        </p:txBody>
      </p:sp>
      <p:sp>
        <p:nvSpPr>
          <p:cNvPr id="23" name="Slide Number Placeholder 22"/>
          <p:cNvSpPr>
            <a:spLocks noGrp="1"/>
          </p:cNvSpPr>
          <p:nvPr>
            <p:ph type="sldNum" sz="quarter" idx="11"/>
          </p:nvPr>
        </p:nvSpPr>
        <p:spPr/>
        <p:txBody>
          <a:bodyPr/>
          <a:lstStyle/>
          <a:p>
            <a:fld id="{CD4BDB0D-5171-4D64-A780-1E471F50A944}" type="slidenum">
              <a:rPr lang="en-US" smtClean="0"/>
              <a:t>‹#›</a:t>
            </a:fld>
            <a:endParaRPr lang="en-US"/>
          </a:p>
        </p:txBody>
      </p:sp>
      <p:sp>
        <p:nvSpPr>
          <p:cNvPr id="24" name="Footer Placeholder 23"/>
          <p:cNvSpPr>
            <a:spLocks noGrp="1"/>
          </p:cNvSpPr>
          <p:nvPr>
            <p:ph type="ftr" sz="quarter" idx="12"/>
          </p:nvPr>
        </p:nvSpPr>
        <p:spPr/>
        <p:txBody>
          <a:bodyPr/>
          <a:lstStyle/>
          <a:p>
            <a:r>
              <a:rPr lang="en-US" smtClean="0"/>
              <a:t>CSE651, B. Ramamurthy</a:t>
            </a:r>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r>
              <a:rPr lang="en-US" smtClean="0"/>
              <a:t>6/17/2017</a:t>
            </a:r>
            <a:endParaRPr lang="en-US"/>
          </a:p>
        </p:txBody>
      </p:sp>
      <p:sp>
        <p:nvSpPr>
          <p:cNvPr id="23" name="Slide Number Placeholder 22"/>
          <p:cNvSpPr>
            <a:spLocks noGrp="1"/>
          </p:cNvSpPr>
          <p:nvPr>
            <p:ph type="sldNum" sz="quarter" idx="11"/>
          </p:nvPr>
        </p:nvSpPr>
        <p:spPr/>
        <p:txBody>
          <a:bodyPr/>
          <a:lstStyle/>
          <a:p>
            <a:fld id="{CD4BDB0D-5171-4D64-A780-1E471F50A944}" type="slidenum">
              <a:rPr lang="en-US" smtClean="0"/>
              <a:t>‹#›</a:t>
            </a:fld>
            <a:endParaRPr lang="en-US"/>
          </a:p>
        </p:txBody>
      </p:sp>
      <p:sp>
        <p:nvSpPr>
          <p:cNvPr id="24" name="Footer Placeholder 23"/>
          <p:cNvSpPr>
            <a:spLocks noGrp="1"/>
          </p:cNvSpPr>
          <p:nvPr>
            <p:ph type="ftr" sz="quarter" idx="12"/>
          </p:nvPr>
        </p:nvSpPr>
        <p:spPr/>
        <p:txBody>
          <a:bodyPr/>
          <a:lstStyle/>
          <a:p>
            <a:r>
              <a:rPr lang="en-US" smtClean="0"/>
              <a:t>CSE651, B. Ramamurthy</a:t>
            </a:r>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a:off x="0" y="0"/>
            <a:ext cx="9144000" cy="40386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16"/>
          <p:cNvSpPr>
            <a:spLocks noGrp="1"/>
          </p:cNvSpPr>
          <p:nvPr>
            <p:ph type="dt" sz="half" idx="10"/>
          </p:nvPr>
        </p:nvSpPr>
        <p:spPr/>
        <p:txBody>
          <a:bodyPr/>
          <a:lstStyle/>
          <a:p>
            <a:r>
              <a:rPr lang="en-US" smtClean="0"/>
              <a:t>6/17/2017</a:t>
            </a:r>
            <a:endParaRPr lang="en-US"/>
          </a:p>
        </p:txBody>
      </p:sp>
      <p:sp>
        <p:nvSpPr>
          <p:cNvPr id="18" name="Slide Number Placeholder 17"/>
          <p:cNvSpPr>
            <a:spLocks noGrp="1"/>
          </p:cNvSpPr>
          <p:nvPr>
            <p:ph type="sldNum" sz="quarter" idx="11"/>
          </p:nvPr>
        </p:nvSpPr>
        <p:spPr/>
        <p:txBody>
          <a:bodyPr/>
          <a:lstStyle/>
          <a:p>
            <a:fld id="{CD4BDB0D-5171-4D64-A780-1E471F50A944}" type="slidenum">
              <a:rPr lang="en-US" smtClean="0"/>
              <a:t>‹#›</a:t>
            </a:fld>
            <a:endParaRPr lang="en-US"/>
          </a:p>
        </p:txBody>
      </p:sp>
      <p:sp>
        <p:nvSpPr>
          <p:cNvPr id="20" name="Footer Placeholder 19"/>
          <p:cNvSpPr>
            <a:spLocks noGrp="1"/>
          </p:cNvSpPr>
          <p:nvPr>
            <p:ph type="ftr" sz="quarter" idx="12"/>
          </p:nvPr>
        </p:nvSpPr>
        <p:spPr/>
        <p:txBody>
          <a:bodyPr/>
          <a:lstStyle/>
          <a:p>
            <a:r>
              <a:rPr lang="en-US" smtClean="0"/>
              <a:t>CSE651, B. Ramamurthy</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9_01.jpg"/>
          <p:cNvPicPr>
            <a:picLocks noChangeAspect="1"/>
          </p:cNvPicPr>
          <p:nvPr/>
        </p:nvPicPr>
        <p:blipFill>
          <a:blip r:embed="rId2"/>
          <a:stretch>
            <a:fillRect/>
          </a:stretch>
        </p:blipFill>
        <p:spPr>
          <a:xfrm>
            <a:off x="0" y="0"/>
            <a:ext cx="1363980" cy="6858000"/>
          </a:xfrm>
          <a:prstGeom prst="rect">
            <a:avLst/>
          </a:prstGeom>
        </p:spPr>
      </p:pic>
      <p:sp>
        <p:nvSpPr>
          <p:cNvPr id="24" name="Date Placeholder 23"/>
          <p:cNvSpPr>
            <a:spLocks noGrp="1"/>
          </p:cNvSpPr>
          <p:nvPr>
            <p:ph type="dt" sz="half" idx="10"/>
          </p:nvPr>
        </p:nvSpPr>
        <p:spPr>
          <a:xfrm>
            <a:off x="7162800" y="6610350"/>
            <a:ext cx="1524000" cy="246888"/>
          </a:xfrm>
        </p:spPr>
        <p:txBody>
          <a:bodyPr/>
          <a:lstStyle/>
          <a:p>
            <a:r>
              <a:rPr lang="en-US" smtClean="0"/>
              <a:t>6/17/2017</a:t>
            </a:r>
            <a:endParaRPr lang="en-US"/>
          </a:p>
        </p:txBody>
      </p:sp>
      <p:sp>
        <p:nvSpPr>
          <p:cNvPr id="25" name="Slide Number Placeholder 24"/>
          <p:cNvSpPr>
            <a:spLocks noGrp="1"/>
          </p:cNvSpPr>
          <p:nvPr>
            <p:ph type="sldNum" sz="quarter" idx="11"/>
          </p:nvPr>
        </p:nvSpPr>
        <p:spPr>
          <a:xfrm>
            <a:off x="8742680" y="6610350"/>
            <a:ext cx="381000" cy="246888"/>
          </a:xfrm>
        </p:spPr>
        <p:txBody>
          <a:bodyPr/>
          <a:lstStyle/>
          <a:p>
            <a:fld id="{CD4BDB0D-5171-4D64-A780-1E471F50A944}" type="slidenum">
              <a:rPr lang="en-US" smtClean="0"/>
              <a:t>‹#›</a:t>
            </a:fld>
            <a:endParaRPr lang="en-US"/>
          </a:p>
        </p:txBody>
      </p:sp>
      <p:sp>
        <p:nvSpPr>
          <p:cNvPr id="26" name="Footer Placeholder 25"/>
          <p:cNvSpPr>
            <a:spLocks noGrp="1"/>
          </p:cNvSpPr>
          <p:nvPr>
            <p:ph type="ftr" sz="quarter" idx="12"/>
          </p:nvPr>
        </p:nvSpPr>
        <p:spPr>
          <a:xfrm>
            <a:off x="1524000" y="6610350"/>
            <a:ext cx="5562600" cy="247650"/>
          </a:xfrm>
        </p:spPr>
        <p:txBody>
          <a:bodyPr/>
          <a:lstStyle/>
          <a:p>
            <a:r>
              <a:rPr lang="en-US" smtClean="0"/>
              <a:t>CSE651, B. Ramamurthy</a:t>
            </a:r>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362456"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r>
              <a:rPr lang="en-US" smtClean="0"/>
              <a:t>6/17/2017</a:t>
            </a:r>
            <a:endParaRPr lang="en-US"/>
          </a:p>
        </p:txBody>
      </p:sp>
      <p:sp>
        <p:nvSpPr>
          <p:cNvPr id="21" name="Slide Number Placeholder 20"/>
          <p:cNvSpPr>
            <a:spLocks noGrp="1"/>
          </p:cNvSpPr>
          <p:nvPr>
            <p:ph type="sldNum" sz="quarter" idx="16"/>
          </p:nvPr>
        </p:nvSpPr>
        <p:spPr/>
        <p:txBody>
          <a:bodyPr/>
          <a:lstStyle/>
          <a:p>
            <a:fld id="{CD4BDB0D-5171-4D64-A780-1E471F50A944}" type="slidenum">
              <a:rPr lang="en-US" smtClean="0"/>
              <a:t>‹#›</a:t>
            </a:fld>
            <a:endParaRPr lang="en-US"/>
          </a:p>
        </p:txBody>
      </p:sp>
      <p:sp>
        <p:nvSpPr>
          <p:cNvPr id="22" name="Footer Placeholder 21"/>
          <p:cNvSpPr>
            <a:spLocks noGrp="1"/>
          </p:cNvSpPr>
          <p:nvPr>
            <p:ph type="ftr" sz="quarter" idx="17"/>
          </p:nvPr>
        </p:nvSpPr>
        <p:spPr/>
        <p:txBody>
          <a:bodyPr/>
          <a:lstStyle/>
          <a:p>
            <a:r>
              <a:rPr lang="en-US" smtClean="0"/>
              <a:t>CSE651, B. Ramamurthy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r>
              <a:rPr lang="en-US" smtClean="0"/>
              <a:t>6/17/2017</a:t>
            </a:r>
            <a:endParaRPr lang="en-US"/>
          </a:p>
        </p:txBody>
      </p:sp>
      <p:sp>
        <p:nvSpPr>
          <p:cNvPr id="24" name="Slide Number Placeholder 23"/>
          <p:cNvSpPr>
            <a:spLocks noGrp="1"/>
          </p:cNvSpPr>
          <p:nvPr>
            <p:ph type="sldNum" sz="quarter" idx="17"/>
          </p:nvPr>
        </p:nvSpPr>
        <p:spPr/>
        <p:txBody>
          <a:bodyPr/>
          <a:lstStyle/>
          <a:p>
            <a:fld id="{CD4BDB0D-5171-4D64-A780-1E471F50A944}" type="slidenum">
              <a:rPr lang="en-US" smtClean="0"/>
              <a:t>‹#›</a:t>
            </a:fld>
            <a:endParaRPr lang="en-US"/>
          </a:p>
        </p:txBody>
      </p:sp>
      <p:sp>
        <p:nvSpPr>
          <p:cNvPr id="25" name="Footer Placeholder 24"/>
          <p:cNvSpPr>
            <a:spLocks noGrp="1"/>
          </p:cNvSpPr>
          <p:nvPr>
            <p:ph type="ftr" sz="quarter" idx="18"/>
          </p:nvPr>
        </p:nvSpPr>
        <p:spPr/>
        <p:txBody>
          <a:bodyPr/>
          <a:lstStyle/>
          <a:p>
            <a:r>
              <a:rPr lang="en-US" smtClean="0"/>
              <a:t>CSE651, B. Ramamurthy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r>
              <a:rPr lang="en-US" smtClean="0"/>
              <a:t>6/17/2017</a:t>
            </a:r>
            <a:endParaRPr lang="en-US"/>
          </a:p>
        </p:txBody>
      </p:sp>
      <p:sp>
        <p:nvSpPr>
          <p:cNvPr id="17" name="Slide Number Placeholder 16"/>
          <p:cNvSpPr>
            <a:spLocks noGrp="1"/>
          </p:cNvSpPr>
          <p:nvPr>
            <p:ph type="sldNum" sz="quarter" idx="11"/>
          </p:nvPr>
        </p:nvSpPr>
        <p:spPr/>
        <p:txBody>
          <a:bodyPr/>
          <a:lstStyle/>
          <a:p>
            <a:fld id="{CD4BDB0D-5171-4D64-A780-1E471F50A944}" type="slidenum">
              <a:rPr lang="en-US" smtClean="0"/>
              <a:t>‹#›</a:t>
            </a:fld>
            <a:endParaRPr lang="en-US"/>
          </a:p>
        </p:txBody>
      </p:sp>
      <p:sp>
        <p:nvSpPr>
          <p:cNvPr id="18" name="Footer Placeholder 17"/>
          <p:cNvSpPr>
            <a:spLocks noGrp="1"/>
          </p:cNvSpPr>
          <p:nvPr>
            <p:ph type="ftr" sz="quarter" idx="12"/>
          </p:nvPr>
        </p:nvSpPr>
        <p:spPr/>
        <p:txBody>
          <a:bodyPr/>
          <a:lstStyle/>
          <a:p>
            <a:r>
              <a:rPr lang="en-US" smtClean="0"/>
              <a:t>CSE651, B. Ramamurthy</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r>
              <a:rPr lang="en-US" smtClean="0"/>
              <a:t>6/17/2017</a:t>
            </a:r>
            <a:endParaRPr lang="en-US"/>
          </a:p>
        </p:txBody>
      </p:sp>
      <p:sp>
        <p:nvSpPr>
          <p:cNvPr id="14" name="Slide Number Placeholder 13"/>
          <p:cNvSpPr>
            <a:spLocks noGrp="1"/>
          </p:cNvSpPr>
          <p:nvPr>
            <p:ph type="sldNum" sz="quarter" idx="11"/>
          </p:nvPr>
        </p:nvSpPr>
        <p:spPr/>
        <p:txBody>
          <a:bodyPr/>
          <a:lstStyle/>
          <a:p>
            <a:fld id="{CD4BDB0D-5171-4D64-A780-1E471F50A944}" type="slidenum">
              <a:rPr lang="en-US" smtClean="0"/>
              <a:t>‹#›</a:t>
            </a:fld>
            <a:endParaRPr lang="en-US"/>
          </a:p>
        </p:txBody>
      </p:sp>
      <p:sp>
        <p:nvSpPr>
          <p:cNvPr id="22" name="Footer Placeholder 21"/>
          <p:cNvSpPr>
            <a:spLocks noGrp="1"/>
          </p:cNvSpPr>
          <p:nvPr>
            <p:ph type="ftr" sz="quarter" idx="12"/>
          </p:nvPr>
        </p:nvSpPr>
        <p:spPr/>
        <p:txBody>
          <a:bodyPr/>
          <a:lstStyle/>
          <a:p>
            <a:r>
              <a:rPr lang="en-US" smtClean="0"/>
              <a:t>CSE651, B. Ramamurthy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r>
              <a:rPr lang="en-US" smtClean="0"/>
              <a:t>6/17/2017</a:t>
            </a:r>
            <a:endParaRPr lang="en-US"/>
          </a:p>
        </p:txBody>
      </p:sp>
      <p:sp>
        <p:nvSpPr>
          <p:cNvPr id="21" name="Slide Number Placeholder 20"/>
          <p:cNvSpPr>
            <a:spLocks noGrp="1"/>
          </p:cNvSpPr>
          <p:nvPr>
            <p:ph type="sldNum" sz="quarter" idx="16"/>
          </p:nvPr>
        </p:nvSpPr>
        <p:spPr/>
        <p:txBody>
          <a:bodyPr/>
          <a:lstStyle/>
          <a:p>
            <a:fld id="{CD4BDB0D-5171-4D64-A780-1E471F50A944}" type="slidenum">
              <a:rPr lang="en-US" smtClean="0"/>
              <a:t>‹#›</a:t>
            </a:fld>
            <a:endParaRPr lang="en-US"/>
          </a:p>
        </p:txBody>
      </p:sp>
      <p:sp>
        <p:nvSpPr>
          <p:cNvPr id="22" name="Footer Placeholder 21"/>
          <p:cNvSpPr>
            <a:spLocks noGrp="1"/>
          </p:cNvSpPr>
          <p:nvPr>
            <p:ph type="ftr" sz="quarter" idx="17"/>
          </p:nvPr>
        </p:nvSpPr>
        <p:spPr/>
        <p:txBody>
          <a:bodyPr/>
          <a:lstStyle/>
          <a:p>
            <a:r>
              <a:rPr lang="en-US" smtClean="0"/>
              <a:t>CSE651, B. Ramamurthy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6/17/2017</a:t>
            </a:r>
            <a:endParaRPr lang="en-US"/>
          </a:p>
        </p:txBody>
      </p:sp>
      <p:sp>
        <p:nvSpPr>
          <p:cNvPr id="6" name="Footer Placeholder 5"/>
          <p:cNvSpPr>
            <a:spLocks noGrp="1"/>
          </p:cNvSpPr>
          <p:nvPr>
            <p:ph type="ftr" sz="quarter" idx="11"/>
          </p:nvPr>
        </p:nvSpPr>
        <p:spPr/>
        <p:txBody>
          <a:bodyPr/>
          <a:lstStyle/>
          <a:p>
            <a:r>
              <a:rPr lang="en-US" smtClean="0"/>
              <a:t>CSE651, B. Ramamurthy</a:t>
            </a:r>
            <a:endParaRPr lang="en-US"/>
          </a:p>
        </p:txBody>
      </p:sp>
      <p:sp>
        <p:nvSpPr>
          <p:cNvPr id="7" name="Slide Number Placeholder 6"/>
          <p:cNvSpPr>
            <a:spLocks noGrp="1"/>
          </p:cNvSpPr>
          <p:nvPr>
            <p:ph type="sldNum" sz="quarter" idx="12"/>
          </p:nvPr>
        </p:nvSpPr>
        <p:spPr/>
        <p:txBody>
          <a:bodyPr/>
          <a:lstStyle/>
          <a:p>
            <a:fld id="{CD4BDB0D-5171-4D64-A780-1E471F50A944}"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r>
              <a:rPr lang="en-US" smtClean="0"/>
              <a:t>6/17/2017</a:t>
            </a:r>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smtClean="0"/>
              <a:t>CSE651, B. Ramamurthy</a:t>
            </a:r>
            <a:endParaRPr lang="en-US"/>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CD4BDB0D-5171-4D64-A780-1E471F50A9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ws.amazon.com/documentation/route53/" TargetMode="External"/><Relationship Id="rId7" Type="http://schemas.openxmlformats.org/officeDocument/2006/relationships/image" Target="../media/image16.gif"/><Relationship Id="rId2" Type="http://schemas.openxmlformats.org/officeDocument/2006/relationships/hyperlink" Target="http://aws.amazon.com/documentation/s3/" TargetMode="Externa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2.gif"/><Relationship Id="rId4" Type="http://schemas.openxmlformats.org/officeDocument/2006/relationships/hyperlink" Target="http://aws.amazon.com/documentation/cloudfron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se651c.com.s3-website-us-east-1.amazonaw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onsole.aws.amazon.com/s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docs.aws.amazon.com/gettingstarted/latest/swh/static-website-hosting-pricing-s3.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ocs.aws.amazon.com/gettingstarted/latest/awsgsg-intro/gsg-aws-intro.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docs.aws.amazon.com/AmazonS3/latest/dev/website-hosting-custom-domain-walkthrough.html" TargetMode="External"/><Relationship Id="rId4" Type="http://schemas.openxmlformats.org/officeDocument/2006/relationships/hyperlink" Target="http://docs.aws.amazon.com/AmazonS3/latest/gsg/GetStartedWithS3.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aws.amazon.com/documentation/s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Amazon Web Services (</a:t>
            </a:r>
            <a:r>
              <a:rPr lang="en-US" dirty="0" err="1" smtClean="0"/>
              <a:t>aws</a:t>
            </a:r>
            <a:r>
              <a:rPr lang="en-US" dirty="0" smtClean="0"/>
              <a:t>)</a:t>
            </a:r>
            <a:endParaRPr lang="en-US" dirty="0"/>
          </a:p>
        </p:txBody>
      </p:sp>
      <p:sp>
        <p:nvSpPr>
          <p:cNvPr id="3" name="Subtitle 2"/>
          <p:cNvSpPr>
            <a:spLocks noGrp="1"/>
          </p:cNvSpPr>
          <p:nvPr>
            <p:ph type="subTitle" idx="1"/>
          </p:nvPr>
        </p:nvSpPr>
        <p:spPr/>
        <p:txBody>
          <a:bodyPr/>
          <a:lstStyle/>
          <a:p>
            <a:r>
              <a:rPr lang="en-US" dirty="0" smtClean="0"/>
              <a:t>B. Ramamurthy</a:t>
            </a:r>
            <a:endParaRPr lang="en-US" dirty="0"/>
          </a:p>
        </p:txBody>
      </p:sp>
    </p:spTree>
    <p:extLst>
      <p:ext uri="{BB962C8B-B14F-4D97-AF65-F5344CB8AC3E}">
        <p14:creationId xmlns:p14="http://schemas.microsoft.com/office/powerpoint/2010/main" val="289683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sharing an object</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a:t>All objects by default are private. Only the object owner has permission to access these objects. However, the object owner can optionally share objects with others by creating a pre-signed URL, using their own security credentials, to grant time-limited permission to download the objects.</a:t>
            </a:r>
          </a:p>
          <a:p>
            <a:endParaRPr lang="en-US" sz="2800" dirty="0"/>
          </a:p>
          <a:p>
            <a:r>
              <a:rPr lang="en-US" sz="2800" dirty="0"/>
              <a:t>When you create a pre-signed URL for your object, you must provide your security credentials, specify a bucket name, an object key, specify the HTTP method (GET to download the object) and expiration date and time. The pre-signed URLs are valid only for the specified duration.</a:t>
            </a:r>
          </a:p>
          <a:p>
            <a:endParaRPr lang="en-US" sz="2800" dirty="0"/>
          </a:p>
          <a:p>
            <a:r>
              <a:rPr lang="en-US" sz="2800" dirty="0"/>
              <a:t>Anyone who receives the pre-signed URL can then access the object. For example, if you have a video in your bucket and both the bucket and the object are private, you can share the video with others by generating a pre-signed URL. </a:t>
            </a:r>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10</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3920727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Demo</a:t>
            </a:r>
            <a:endParaRPr lang="en-US" dirty="0"/>
          </a:p>
        </p:txBody>
      </p:sp>
      <p:sp>
        <p:nvSpPr>
          <p:cNvPr id="3" name="Content Placeholder 2"/>
          <p:cNvSpPr>
            <a:spLocks noGrp="1"/>
          </p:cNvSpPr>
          <p:nvPr>
            <p:ph idx="1"/>
          </p:nvPr>
        </p:nvSpPr>
        <p:spPr/>
        <p:txBody>
          <a:bodyPr>
            <a:normAutofit/>
          </a:bodyPr>
          <a:lstStyle/>
          <a:p>
            <a:r>
              <a:rPr lang="en-US" sz="3200" dirty="0" smtClean="0"/>
              <a:t>We will </a:t>
            </a:r>
            <a:r>
              <a:rPr lang="en-US" sz="3200" dirty="0" smtClean="0"/>
              <a:t>demo using Amazon console</a:t>
            </a:r>
            <a:endParaRPr lang="en-US" sz="3200"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11</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3507196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smtClean="0"/>
              <a:t>Amazon Console</a:t>
            </a:r>
            <a:endParaRPr lang="en-US"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12</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9" name="Picture 8"/>
          <p:cNvPicPr/>
          <p:nvPr/>
        </p:nvPicPr>
        <p:blipFill>
          <a:blip r:embed="rId2"/>
          <a:stretch>
            <a:fillRect/>
          </a:stretch>
        </p:blipFill>
        <p:spPr>
          <a:xfrm>
            <a:off x="533400" y="990600"/>
            <a:ext cx="8382000" cy="5619750"/>
          </a:xfrm>
          <a:prstGeom prst="rect">
            <a:avLst/>
          </a:prstGeom>
        </p:spPr>
      </p:pic>
    </p:spTree>
    <p:extLst>
      <p:ext uri="{BB962C8B-B14F-4D97-AF65-F5344CB8AC3E}">
        <p14:creationId xmlns:p14="http://schemas.microsoft.com/office/powerpoint/2010/main" val="3813193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60" y="341882"/>
            <a:ext cx="8229600" cy="914400"/>
          </a:xfrm>
        </p:spPr>
        <p:txBody>
          <a:bodyPr/>
          <a:lstStyle/>
          <a:p>
            <a:endParaRPr lang="en-US" dirty="0"/>
          </a:p>
        </p:txBody>
      </p:sp>
      <p:pic>
        <p:nvPicPr>
          <p:cNvPr id="7" name="Content Placeholder 6"/>
          <p:cNvPicPr>
            <a:picLocks noGrp="1" noChangeAspect="1"/>
          </p:cNvPicPr>
          <p:nvPr>
            <p:ph idx="1"/>
          </p:nvPr>
        </p:nvPicPr>
        <p:blipFill>
          <a:blip r:embed="rId2"/>
          <a:stretch>
            <a:fillRect/>
          </a:stretch>
        </p:blipFill>
        <p:spPr>
          <a:xfrm>
            <a:off x="887588" y="1981200"/>
            <a:ext cx="7368823" cy="4144963"/>
          </a:xfrm>
          <a:prstGeom prst="rect">
            <a:avLst/>
          </a:prstGeom>
        </p:spPr>
      </p:pic>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13</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32300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Hosting a Web Site</a:t>
            </a:r>
            <a:endParaRPr lang="en-US" dirty="0"/>
          </a:p>
        </p:txBody>
      </p:sp>
      <p:sp>
        <p:nvSpPr>
          <p:cNvPr id="3" name="Content Placeholder 2"/>
          <p:cNvSpPr>
            <a:spLocks noGrp="1"/>
          </p:cNvSpPr>
          <p:nvPr>
            <p:ph idx="1"/>
          </p:nvPr>
        </p:nvSpPr>
        <p:spPr/>
        <p:txBody>
          <a:bodyPr>
            <a:normAutofit/>
          </a:bodyPr>
          <a:lstStyle/>
          <a:p>
            <a:r>
              <a:rPr lang="en-US" sz="2800" dirty="0" smtClean="0"/>
              <a:t>Static web site is a web site that does not require server site support: </a:t>
            </a:r>
            <a:r>
              <a:rPr lang="en-US" sz="2800" dirty="0" err="1" smtClean="0"/>
              <a:t>eg</a:t>
            </a:r>
            <a:r>
              <a:rPr lang="en-US" sz="2800" dirty="0" smtClean="0"/>
              <a:t>. html, </a:t>
            </a:r>
            <a:r>
              <a:rPr lang="en-US" sz="2800" dirty="0" err="1" smtClean="0"/>
              <a:t>js</a:t>
            </a:r>
            <a:r>
              <a:rPr lang="en-US" sz="2800" dirty="0" smtClean="0"/>
              <a:t>, </a:t>
            </a:r>
            <a:r>
              <a:rPr lang="en-US" sz="2800" dirty="0" err="1" smtClean="0"/>
              <a:t>css</a:t>
            </a:r>
            <a:endParaRPr lang="en-US" sz="2800" dirty="0" smtClean="0"/>
          </a:p>
          <a:p>
            <a:r>
              <a:rPr lang="en-US" sz="2800" dirty="0"/>
              <a:t>A static website does not require server-side processing and relies only on client-side technologies such as HTML, CSS, and JavaScript. </a:t>
            </a:r>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14</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81926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AWS Services for web site hosting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4685621"/>
              </p:ext>
            </p:extLst>
          </p:nvPr>
        </p:nvGraphicFramePr>
        <p:xfrm>
          <a:off x="457200" y="2110740"/>
          <a:ext cx="8229600" cy="3931920"/>
        </p:xfrm>
        <a:graphic>
          <a:graphicData uri="http://schemas.openxmlformats.org/drawingml/2006/table">
            <a:tbl>
              <a:tblPr/>
              <a:tblGrid>
                <a:gridCol w="2743200"/>
                <a:gridCol w="2743200"/>
                <a:gridCol w="2743200"/>
              </a:tblGrid>
              <a:tr h="0">
                <a:tc>
                  <a:txBody>
                    <a:bodyPr/>
                    <a:lstStyle/>
                    <a:p>
                      <a:r>
                        <a:rPr lang="en-US" b="1" dirty="0"/>
                        <a:t>Amazon Web Service</a:t>
                      </a:r>
                    </a:p>
                  </a:txBody>
                  <a:tcPr anchor="ctr">
                    <a:lnL>
                      <a:noFill/>
                    </a:lnL>
                    <a:lnR>
                      <a:noFill/>
                    </a:lnR>
                    <a:lnT>
                      <a:noFill/>
                    </a:lnT>
                    <a:lnB>
                      <a:noFill/>
                    </a:lnB>
                  </a:tcPr>
                </a:tc>
                <a:tc>
                  <a:txBody>
                    <a:bodyPr/>
                    <a:lstStyle/>
                    <a:p>
                      <a:r>
                        <a:rPr lang="en-US" b="1" dirty="0"/>
                        <a:t>Free usage tier?</a:t>
                      </a:r>
                    </a:p>
                  </a:txBody>
                  <a:tcPr anchor="ctr">
                    <a:lnL>
                      <a:noFill/>
                    </a:lnL>
                    <a:lnR>
                      <a:noFill/>
                    </a:lnR>
                    <a:lnT>
                      <a:noFill/>
                    </a:lnT>
                    <a:lnB>
                      <a:noFill/>
                    </a:lnB>
                  </a:tcPr>
                </a:tc>
                <a:tc>
                  <a:txBody>
                    <a:bodyPr/>
                    <a:lstStyle/>
                    <a:p>
                      <a:r>
                        <a:rPr lang="en-US" b="1" dirty="0"/>
                        <a:t>What it does</a:t>
                      </a:r>
                    </a:p>
                  </a:txBody>
                  <a:tcPr anchor="ctr">
                    <a:lnL>
                      <a:noFill/>
                    </a:lnL>
                    <a:lnR>
                      <a:noFill/>
                    </a:lnR>
                    <a:lnT>
                      <a:noFill/>
                    </a:lnT>
                    <a:lnB>
                      <a:noFill/>
                    </a:lnB>
                  </a:tcPr>
                </a:tc>
              </a:tr>
              <a:tr h="0">
                <a:tc>
                  <a:txBody>
                    <a:bodyPr/>
                    <a:lstStyle/>
                    <a:p>
                      <a:endParaRPr lang="en-US">
                        <a:hlinkClick r:id="rId2"/>
                      </a:endParaRPr>
                    </a:p>
                    <a:p>
                      <a:r>
                        <a:rPr lang="en-US">
                          <a:hlinkClick r:id="rId2"/>
                        </a:rPr>
                        <a:t>Amazon Simple Storage Service (Amazon S3) </a:t>
                      </a:r>
                    </a:p>
                  </a:txBody>
                  <a:tcPr anchor="ctr">
                    <a:lnL>
                      <a:noFill/>
                    </a:lnL>
                    <a:lnR>
                      <a:noFill/>
                    </a:lnR>
                    <a:lnT>
                      <a:noFill/>
                    </a:lnT>
                    <a:lnB>
                      <a:noFill/>
                    </a:lnB>
                  </a:tcPr>
                </a:tc>
                <a:tc>
                  <a:txBody>
                    <a:bodyPr/>
                    <a:lstStyle/>
                    <a:p>
                      <a:r>
                        <a:rPr lang="en-US"/>
                        <a:t>Yes</a:t>
                      </a:r>
                    </a:p>
                    <a:p>
                      <a:pPr>
                        <a:buFont typeface="Arial"/>
                        <a:buChar char="•"/>
                      </a:pPr>
                      <a:r>
                        <a:rPr lang="en-US"/>
                        <a:t>5 GB storage</a:t>
                      </a:r>
                    </a:p>
                    <a:p>
                      <a:pPr>
                        <a:buFont typeface="Arial"/>
                        <a:buChar char="•"/>
                      </a:pPr>
                      <a:r>
                        <a:rPr lang="en-US"/>
                        <a:t>20,000 Get requests</a:t>
                      </a:r>
                    </a:p>
                    <a:p>
                      <a:pPr>
                        <a:buFont typeface="Arial"/>
                        <a:buChar char="•"/>
                      </a:pPr>
                      <a:r>
                        <a:rPr lang="en-US"/>
                        <a:t>2,000 Put requests</a:t>
                      </a:r>
                    </a:p>
                  </a:txBody>
                  <a:tcPr anchor="ctr">
                    <a:lnL>
                      <a:noFill/>
                    </a:lnL>
                    <a:lnR>
                      <a:noFill/>
                    </a:lnR>
                    <a:lnT>
                      <a:noFill/>
                    </a:lnT>
                    <a:lnB>
                      <a:noFill/>
                    </a:lnB>
                  </a:tcPr>
                </a:tc>
                <a:tc>
                  <a:txBody>
                    <a:bodyPr/>
                    <a:lstStyle/>
                    <a:p>
                      <a:r>
                        <a:rPr lang="en-US"/>
                        <a:t>Stores files and can be configured to deliver them to browsers using an Internet URL. </a:t>
                      </a:r>
                    </a:p>
                  </a:txBody>
                  <a:tcPr anchor="ctr">
                    <a:lnL>
                      <a:noFill/>
                    </a:lnL>
                    <a:lnR>
                      <a:noFill/>
                    </a:lnR>
                    <a:lnT>
                      <a:noFill/>
                    </a:lnT>
                    <a:lnB>
                      <a:noFill/>
                    </a:lnB>
                  </a:tcPr>
                </a:tc>
              </a:tr>
              <a:tr h="0">
                <a:tc>
                  <a:txBody>
                    <a:bodyPr/>
                    <a:lstStyle/>
                    <a:p>
                      <a:endParaRPr lang="en-US" dirty="0">
                        <a:hlinkClick r:id="rId3"/>
                      </a:endParaRPr>
                    </a:p>
                    <a:p>
                      <a:r>
                        <a:rPr lang="en-US" dirty="0">
                          <a:hlinkClick r:id="rId3"/>
                        </a:rPr>
                        <a:t>Amazon Route 53 </a:t>
                      </a:r>
                    </a:p>
                  </a:txBody>
                  <a:tcPr anchor="ctr">
                    <a:lnL>
                      <a:noFill/>
                    </a:lnL>
                    <a:lnR>
                      <a:noFill/>
                    </a:lnR>
                    <a:lnT>
                      <a:noFill/>
                    </a:lnT>
                    <a:lnB>
                      <a:noFill/>
                    </a:lnB>
                  </a:tcPr>
                </a:tc>
                <a:tc>
                  <a:txBody>
                    <a:bodyPr/>
                    <a:lstStyle/>
                    <a:p>
                      <a:r>
                        <a:rPr lang="en-US"/>
                        <a:t>No</a:t>
                      </a:r>
                    </a:p>
                  </a:txBody>
                  <a:tcPr anchor="ctr">
                    <a:lnL>
                      <a:noFill/>
                    </a:lnL>
                    <a:lnR>
                      <a:noFill/>
                    </a:lnR>
                    <a:lnT>
                      <a:noFill/>
                    </a:lnT>
                    <a:lnB>
                      <a:noFill/>
                    </a:lnB>
                  </a:tcPr>
                </a:tc>
                <a:tc>
                  <a:txBody>
                    <a:bodyPr/>
                    <a:lstStyle/>
                    <a:p>
                      <a:r>
                        <a:rPr lang="en-US"/>
                        <a:t>Attaches a custom domain name (e.g., http://example.com) to AWS resources. </a:t>
                      </a:r>
                    </a:p>
                  </a:txBody>
                  <a:tcPr anchor="ctr">
                    <a:lnL>
                      <a:noFill/>
                    </a:lnL>
                    <a:lnR>
                      <a:noFill/>
                    </a:lnR>
                    <a:lnT>
                      <a:noFill/>
                    </a:lnT>
                    <a:lnB>
                      <a:noFill/>
                    </a:lnB>
                  </a:tcPr>
                </a:tc>
              </a:tr>
              <a:tr h="0">
                <a:tc>
                  <a:txBody>
                    <a:bodyPr/>
                    <a:lstStyle/>
                    <a:p>
                      <a:endParaRPr lang="en-US">
                        <a:hlinkClick r:id="rId4"/>
                      </a:endParaRPr>
                    </a:p>
                    <a:p>
                      <a:r>
                        <a:rPr lang="en-US">
                          <a:hlinkClick r:id="rId4"/>
                        </a:rPr>
                        <a:t>Amazon CloudFront </a:t>
                      </a:r>
                    </a:p>
                  </a:txBody>
                  <a:tcPr anchor="ctr">
                    <a:lnL>
                      <a:noFill/>
                    </a:lnL>
                    <a:lnR>
                      <a:noFill/>
                    </a:lnR>
                    <a:lnT>
                      <a:noFill/>
                    </a:lnT>
                    <a:lnB>
                      <a:noFill/>
                    </a:lnB>
                  </a:tcPr>
                </a:tc>
                <a:tc>
                  <a:txBody>
                    <a:bodyPr/>
                    <a:lstStyle/>
                    <a:p>
                      <a:r>
                        <a:rPr lang="en-US"/>
                        <a:t>Yes</a:t>
                      </a:r>
                    </a:p>
                    <a:p>
                      <a:pPr>
                        <a:buFont typeface="Arial"/>
                        <a:buChar char="•"/>
                      </a:pPr>
                      <a:r>
                        <a:rPr lang="en-US"/>
                        <a:t>50 GB data transfer</a:t>
                      </a:r>
                    </a:p>
                    <a:p>
                      <a:pPr>
                        <a:buFont typeface="Arial"/>
                        <a:buChar char="•"/>
                      </a:pPr>
                      <a:r>
                        <a:rPr lang="en-US"/>
                        <a:t>2,000,000 requests per month</a:t>
                      </a:r>
                    </a:p>
                  </a:txBody>
                  <a:tcPr anchor="ctr">
                    <a:lnL>
                      <a:noFill/>
                    </a:lnL>
                    <a:lnR>
                      <a:noFill/>
                    </a:lnR>
                    <a:lnT>
                      <a:noFill/>
                    </a:lnT>
                    <a:lnB>
                      <a:noFill/>
                    </a:lnB>
                  </a:tcPr>
                </a:tc>
                <a:tc>
                  <a:txBody>
                    <a:bodyPr/>
                    <a:lstStyle/>
                    <a:p>
                      <a:r>
                        <a:rPr lang="en-US" dirty="0"/>
                        <a:t>Speeds up access to the website by caching the files in edge locations around the world. </a:t>
                      </a:r>
                    </a:p>
                  </a:txBody>
                  <a:tcPr anchor="ctr">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15</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6145" name="Picture 1" descr="Amazon 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521" y="227239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mazon Rout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360045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Amazon CloudFro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592" y="455295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32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t>Static website hosting architecture</a:t>
            </a:r>
            <a:endParaRPr lang="en-US"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16</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5832400" cy="499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695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r>
              <a:rPr lang="en-US" dirty="0" smtClean="0"/>
              <a:t>Web-site with custom domain (costs money)</a:t>
            </a:r>
            <a:endParaRPr lang="en-US"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17</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4999" y="1524000"/>
            <a:ext cx="4950069" cy="504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85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dirty="0" smtClean="0"/>
              <a:t>Web-site with performance mgt. </a:t>
            </a:r>
            <a:r>
              <a:rPr lang="en-US" smtClean="0"/>
              <a:t>(costs </a:t>
            </a:r>
            <a:r>
              <a:rPr lang="en-US" dirty="0" smtClean="0"/>
              <a:t>money)</a:t>
            </a:r>
            <a:endParaRPr lang="en-US"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18</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105400" cy="5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547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Step1: Choose a domain name </a:t>
            </a:r>
            <a:endParaRPr lang="en-US" dirty="0"/>
          </a:p>
        </p:txBody>
      </p:sp>
      <p:sp>
        <p:nvSpPr>
          <p:cNvPr id="3" name="Content Placeholder 2"/>
          <p:cNvSpPr>
            <a:spLocks noGrp="1"/>
          </p:cNvSpPr>
          <p:nvPr>
            <p:ph idx="1"/>
          </p:nvPr>
        </p:nvSpPr>
        <p:spPr>
          <a:xfrm>
            <a:off x="658310" y="1882747"/>
            <a:ext cx="8229600" cy="4144963"/>
          </a:xfrm>
        </p:spPr>
        <p:txBody>
          <a:bodyPr>
            <a:normAutofit fontScale="92500" lnSpcReduction="20000"/>
          </a:bodyPr>
          <a:lstStyle/>
          <a:p>
            <a:r>
              <a:rPr lang="en-US" sz="2800" dirty="0"/>
              <a:t> When you host a website on Amazon S3, AWS assigns your website a URL based on the name of the storage location you create in Amazon S3 to hold the website files (called an S3 bucket) and the geographical region where you created the bucket. </a:t>
            </a:r>
            <a:endParaRPr lang="en-US" sz="2800" dirty="0" smtClean="0"/>
          </a:p>
          <a:p>
            <a:r>
              <a:rPr lang="en-US" sz="2800" dirty="0" smtClean="0"/>
              <a:t>For </a:t>
            </a:r>
            <a:r>
              <a:rPr lang="en-US" sz="2800" dirty="0"/>
              <a:t>example, if you create a bucket called </a:t>
            </a:r>
            <a:r>
              <a:rPr lang="en-US" sz="2800" dirty="0" smtClean="0"/>
              <a:t>cse651c </a:t>
            </a:r>
            <a:r>
              <a:rPr lang="en-US" sz="2800" dirty="0"/>
              <a:t>on the east coast of the United States and use it to host your website, the default URL will be </a:t>
            </a:r>
            <a:r>
              <a:rPr lang="en-US" sz="2800" dirty="0">
                <a:hlinkClick r:id="rId3"/>
              </a:rPr>
              <a:t>http</a:t>
            </a:r>
            <a:r>
              <a:rPr lang="en-US" sz="2800" dirty="0" smtClean="0">
                <a:hlinkClick r:id="rId3"/>
              </a:rPr>
              <a:t>://</a:t>
            </a:r>
            <a:r>
              <a:rPr lang="en-US" sz="2800" dirty="0" smtClean="0">
                <a:hlinkClick r:id="rId3"/>
              </a:rPr>
              <a:t>cse651c.com.s3-website-us-east-1.amazonaws.com</a:t>
            </a:r>
            <a:r>
              <a:rPr lang="en-US" sz="2800" dirty="0" smtClean="0">
                <a:hlinkClick r:id="rId3"/>
              </a:rPr>
              <a:t>/</a:t>
            </a:r>
            <a:r>
              <a:rPr lang="en-US" sz="2800" dirty="0" smtClean="0"/>
              <a:t>.</a:t>
            </a:r>
          </a:p>
          <a:p>
            <a:r>
              <a:rPr lang="en-US" sz="2800" dirty="0" smtClean="0"/>
              <a:t>We will not use Route 53 and </a:t>
            </a:r>
            <a:r>
              <a:rPr lang="en-US" sz="2800" dirty="0" err="1" smtClean="0"/>
              <a:t>CloudFront</a:t>
            </a:r>
            <a:r>
              <a:rPr lang="en-US" sz="2800" dirty="0" smtClean="0"/>
              <a:t> for this proof-of-concept implementation.</a:t>
            </a:r>
            <a:endParaRPr lang="en-US" sz="2800" dirty="0"/>
          </a:p>
          <a:p>
            <a:endParaRPr lang="en-US" sz="2800"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19</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506012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Amazon.com, the online market place for goods, has leveraged the services that worked for their own business and has made them available as cloud services, amazon web services (</a:t>
            </a:r>
            <a:r>
              <a:rPr lang="en-US" sz="2800" dirty="0" err="1" smtClean="0"/>
              <a:t>aws</a:t>
            </a:r>
            <a:r>
              <a:rPr lang="en-US" sz="2800" dirty="0" smtClean="0"/>
              <a:t>)</a:t>
            </a:r>
          </a:p>
          <a:p>
            <a:r>
              <a:rPr lang="en-US" sz="2800" dirty="0" smtClean="0"/>
              <a:t>aws.amazon.com</a:t>
            </a:r>
          </a:p>
          <a:p>
            <a:r>
              <a:rPr lang="en-US" sz="2800" dirty="0" smtClean="0"/>
              <a:t>Get an account on aws.amazon.com/free the free tier for services</a:t>
            </a:r>
          </a:p>
          <a:p>
            <a:r>
              <a:rPr lang="en-US" sz="2800" dirty="0" smtClean="0"/>
              <a:t>Next step is to study the documentation available on various </a:t>
            </a:r>
            <a:r>
              <a:rPr lang="en-US" sz="2800" dirty="0"/>
              <a:t>services : https://aws.amazon.com/documentation/</a:t>
            </a:r>
            <a:endParaRPr lang="en-US" sz="2800" dirty="0" smtClean="0"/>
          </a:p>
          <a:p>
            <a:r>
              <a:rPr lang="en-US" sz="2800" dirty="0" smtClean="0"/>
              <a:t>Follow the documentation with hands-on tutorials.</a:t>
            </a:r>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4002169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sz="2800" dirty="0"/>
              <a:t>Open the Amazon S3 console at </a:t>
            </a:r>
            <a:r>
              <a:rPr lang="en-US" sz="2800" dirty="0">
                <a:hlinkClick r:id="rId2"/>
              </a:rPr>
              <a:t>https://console.aws.amazon.com/s3</a:t>
            </a:r>
            <a:r>
              <a:rPr lang="en-US" sz="2800" dirty="0" smtClean="0">
                <a:hlinkClick r:id="rId2"/>
              </a:rPr>
              <a:t>/</a:t>
            </a:r>
            <a:r>
              <a:rPr lang="en-US" sz="2800" dirty="0" smtClean="0"/>
              <a:t>.</a:t>
            </a:r>
          </a:p>
          <a:p>
            <a:r>
              <a:rPr lang="en-US" sz="2800" dirty="0" smtClean="0"/>
              <a:t>Create </a:t>
            </a:r>
            <a:r>
              <a:rPr lang="en-US" sz="2800" dirty="0" smtClean="0"/>
              <a:t>a bucket </a:t>
            </a:r>
            <a:r>
              <a:rPr lang="en-US" sz="2800" dirty="0" smtClean="0"/>
              <a:t>in s3: </a:t>
            </a:r>
            <a:r>
              <a:rPr lang="en-US" sz="2800" dirty="0" smtClean="0"/>
              <a:t>cse651cjb.com</a:t>
            </a:r>
          </a:p>
          <a:p>
            <a:r>
              <a:rPr lang="en-US" sz="2800" dirty="0" smtClean="0"/>
              <a:t>Upload </a:t>
            </a:r>
            <a:r>
              <a:rPr lang="en-US" sz="2800" dirty="0" smtClean="0"/>
              <a:t>the files of your static web page into cse651cjb.com bucket</a:t>
            </a:r>
          </a:p>
          <a:p>
            <a:r>
              <a:rPr lang="en-US" sz="2800" dirty="0" smtClean="0"/>
              <a:t>Set the permissions of cse651cjb.com to allow others to view: In the policy edit window enter the code given below and save.</a:t>
            </a:r>
            <a:endParaRPr lang="en-US" sz="2800"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20</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504538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policy code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a:t>
            </a:r>
          </a:p>
          <a:p>
            <a:pPr marL="0" indent="0">
              <a:buNone/>
            </a:pPr>
            <a:r>
              <a:rPr lang="en-US" dirty="0"/>
              <a:t>  "Version":"2012-10-17",</a:t>
            </a:r>
          </a:p>
          <a:p>
            <a:pPr marL="0" indent="0">
              <a:buNone/>
            </a:pPr>
            <a:r>
              <a:rPr lang="en-US" dirty="0"/>
              <a:t>  "Statement":[{</a:t>
            </a:r>
          </a:p>
          <a:p>
            <a:pPr marL="0" indent="0">
              <a:buNone/>
            </a:pPr>
            <a:r>
              <a:rPr lang="en-US" dirty="0"/>
              <a:t>	"Sid":"</a:t>
            </a:r>
            <a:r>
              <a:rPr lang="en-US" dirty="0" err="1"/>
              <a:t>PublicReadGetObject</a:t>
            </a:r>
            <a:r>
              <a:rPr lang="en-US" dirty="0"/>
              <a:t>",</a:t>
            </a:r>
          </a:p>
          <a:p>
            <a:pPr marL="0" indent="0">
              <a:buNone/>
            </a:pPr>
            <a:r>
              <a:rPr lang="en-US" dirty="0"/>
              <a:t>        "</a:t>
            </a:r>
            <a:r>
              <a:rPr lang="en-US" dirty="0" err="1"/>
              <a:t>Effect":"Allow</a:t>
            </a:r>
            <a:r>
              <a:rPr lang="en-US" dirty="0"/>
              <a:t>",</a:t>
            </a:r>
          </a:p>
          <a:p>
            <a:pPr marL="0" indent="0">
              <a:buNone/>
            </a:pPr>
            <a:r>
              <a:rPr lang="en-US" dirty="0"/>
              <a:t>	  "Principal": "*",</a:t>
            </a:r>
          </a:p>
          <a:p>
            <a:pPr marL="0" indent="0">
              <a:buNone/>
            </a:pPr>
            <a:r>
              <a:rPr lang="en-US" dirty="0"/>
              <a:t>      "Action":["s3:GetObject"],</a:t>
            </a:r>
          </a:p>
          <a:p>
            <a:pPr marL="0" indent="0">
              <a:buNone/>
            </a:pPr>
            <a:r>
              <a:rPr lang="en-US" dirty="0"/>
              <a:t>      "Resource":["arn:aws:s3</a:t>
            </a:r>
            <a:r>
              <a:rPr lang="en-US" dirty="0" smtClean="0"/>
              <a:t>:::cse651c.com/*"</a:t>
            </a:r>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a:t>
            </a:r>
            <a:endParaRPr lang="en-US"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21</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706596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smtClean="0"/>
              <a:t>Upload files</a:t>
            </a:r>
            <a:endParaRPr lang="en-US" dirty="0"/>
          </a:p>
        </p:txBody>
      </p:sp>
      <p:sp>
        <p:nvSpPr>
          <p:cNvPr id="3" name="Content Placeholder 2"/>
          <p:cNvSpPr>
            <a:spLocks noGrp="1"/>
          </p:cNvSpPr>
          <p:nvPr>
            <p:ph idx="1"/>
          </p:nvPr>
        </p:nvSpPr>
        <p:spPr>
          <a:xfrm>
            <a:off x="457200" y="1447800"/>
            <a:ext cx="8229600" cy="4144963"/>
          </a:xfrm>
        </p:spPr>
        <p:txBody>
          <a:bodyPr>
            <a:noAutofit/>
          </a:bodyPr>
          <a:lstStyle/>
          <a:p>
            <a:r>
              <a:rPr lang="en-US" sz="2800" dirty="0" smtClean="0"/>
              <a:t>Now </a:t>
            </a:r>
            <a:r>
              <a:rPr lang="en-US" sz="2800" dirty="0" smtClean="0"/>
              <a:t>upload all the files of static application into the bucket cse651cjb.com</a:t>
            </a:r>
          </a:p>
          <a:p>
            <a:r>
              <a:rPr lang="en-US" sz="2800" dirty="0" smtClean="0"/>
              <a:t>Click on the endpoint address that shows up in properties window of cse651cjb.com</a:t>
            </a:r>
          </a:p>
          <a:p>
            <a:r>
              <a:rPr lang="en-US" sz="2800" dirty="0" smtClean="0"/>
              <a:t>You should be able to see the static application. </a:t>
            </a:r>
            <a:endParaRPr lang="en-US" sz="2800" dirty="0"/>
          </a:p>
          <a:p>
            <a:r>
              <a:rPr lang="en-US" sz="2800" dirty="0" smtClean="0"/>
              <a:t>Enjoy.</a:t>
            </a:r>
            <a:endParaRPr lang="en-US" sz="2800"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22</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050429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architecture </a:t>
            </a:r>
            <a:endParaRPr lang="en-US"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23</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9787" y="1981200"/>
            <a:ext cx="4844425"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392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Estimated Monthly Bill for this site</a:t>
            </a:r>
            <a:endParaRPr lang="en-US" dirty="0"/>
          </a:p>
        </p:txBody>
      </p:sp>
      <p:sp>
        <p:nvSpPr>
          <p:cNvPr id="3" name="Content Placeholder 2"/>
          <p:cNvSpPr>
            <a:spLocks noGrp="1"/>
          </p:cNvSpPr>
          <p:nvPr>
            <p:ph idx="1"/>
          </p:nvPr>
        </p:nvSpPr>
        <p:spPr/>
        <p:txBody>
          <a:bodyPr>
            <a:normAutofit/>
          </a:bodyPr>
          <a:lstStyle/>
          <a:p>
            <a:r>
              <a:rPr lang="en-US" sz="2800" dirty="0" smtClean="0"/>
              <a:t>If it is active with 30000 requests/client accesses is about $5.22/month</a:t>
            </a:r>
          </a:p>
          <a:p>
            <a:r>
              <a:rPr lang="en-US" sz="2800" dirty="0">
                <a:hlinkClick r:id="rId2"/>
              </a:rPr>
              <a:t>http://</a:t>
            </a:r>
            <a:r>
              <a:rPr lang="en-US" sz="2800" dirty="0" smtClean="0">
                <a:hlinkClick r:id="rId2"/>
              </a:rPr>
              <a:t>docs.aws.amazon.com/gettingstarted/latest/swh/static-website-hosting-pricing-s3.html</a:t>
            </a:r>
            <a:endParaRPr lang="en-US" sz="2800" dirty="0" smtClean="0"/>
          </a:p>
          <a:p>
            <a:endParaRPr lang="en-US" sz="2800"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24</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589948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800" dirty="0" smtClean="0"/>
              <a:t>We looked at the capabilities of Amazon Web Services through 4 different examples;</a:t>
            </a:r>
          </a:p>
          <a:p>
            <a:pPr lvl="1"/>
            <a:r>
              <a:rPr lang="en-US" sz="2400" dirty="0" smtClean="0"/>
              <a:t>Working with S3</a:t>
            </a:r>
          </a:p>
          <a:p>
            <a:pPr lvl="1"/>
            <a:r>
              <a:rPr lang="en-US" sz="2400" dirty="0" smtClean="0"/>
              <a:t>Static web app</a:t>
            </a:r>
          </a:p>
          <a:p>
            <a:r>
              <a:rPr lang="en-US" sz="2800" dirty="0" smtClean="0"/>
              <a:t>You </a:t>
            </a:r>
            <a:r>
              <a:rPr lang="en-US" sz="2800" dirty="0" smtClean="0"/>
              <a:t>can try all these if you can get an account on </a:t>
            </a:r>
            <a:r>
              <a:rPr lang="en-US" sz="2800" dirty="0" err="1" smtClean="0"/>
              <a:t>aws</a:t>
            </a:r>
            <a:r>
              <a:rPr lang="en-US" sz="2800" dirty="0" smtClean="0"/>
              <a:t>.</a:t>
            </a:r>
          </a:p>
          <a:p>
            <a:r>
              <a:rPr lang="en-US" sz="2800" dirty="0" smtClean="0"/>
              <a:t>This is just a simple but highly useful hands-in exercise on working on the cloud.</a:t>
            </a:r>
            <a:endParaRPr lang="en-US" sz="2800" dirty="0" smtClean="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25</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944095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800" dirty="0"/>
              <a:t>a</a:t>
            </a:r>
            <a:r>
              <a:rPr lang="en-US" sz="2800" dirty="0" smtClean="0"/>
              <a:t>ws.amazon.com</a:t>
            </a:r>
          </a:p>
          <a:p>
            <a:r>
              <a:rPr lang="en-US" sz="2800" dirty="0" smtClean="0">
                <a:hlinkClick r:id="rId3"/>
              </a:rPr>
              <a:t>http</a:t>
            </a:r>
            <a:r>
              <a:rPr lang="en-US" sz="2800" dirty="0">
                <a:hlinkClick r:id="rId3"/>
              </a:rPr>
              <a:t>://</a:t>
            </a:r>
            <a:r>
              <a:rPr lang="en-US" sz="2800" dirty="0" smtClean="0">
                <a:hlinkClick r:id="rId3"/>
              </a:rPr>
              <a:t>docs.aws.amazon.com/gettingstarted/latest/awsgsg-intro/gsg-aws-intro.html</a:t>
            </a:r>
            <a:endParaRPr lang="en-US" sz="2800" dirty="0" smtClean="0"/>
          </a:p>
          <a:p>
            <a:r>
              <a:rPr lang="en-US" sz="2800" dirty="0">
                <a:hlinkClick r:id="rId4"/>
              </a:rPr>
              <a:t>http://</a:t>
            </a:r>
            <a:r>
              <a:rPr lang="en-US" sz="2800" dirty="0" smtClean="0">
                <a:hlinkClick r:id="rId4"/>
              </a:rPr>
              <a:t>docs.aws.amazon.com/AmazonS3/latest/gsg/GetStartedWithS3.html</a:t>
            </a:r>
            <a:endParaRPr lang="en-US" sz="2800" dirty="0" smtClean="0"/>
          </a:p>
          <a:p>
            <a:r>
              <a:rPr lang="en-US" sz="2800" dirty="0">
                <a:hlinkClick r:id="rId5"/>
              </a:rPr>
              <a:t>http://</a:t>
            </a:r>
            <a:r>
              <a:rPr lang="en-US" sz="2800" dirty="0" smtClean="0">
                <a:hlinkClick r:id="rId5"/>
              </a:rPr>
              <a:t>docs.aws.amazon.com/AmazonS3/latest/dev/website-hosting-custom-domain-walkthrough.html</a:t>
            </a:r>
            <a:endParaRPr lang="en-US" sz="2800" dirty="0" smtClean="0"/>
          </a:p>
          <a:p>
            <a:endParaRPr lang="en-US" sz="2800" dirty="0" smtClean="0"/>
          </a:p>
          <a:p>
            <a:endParaRPr lang="en-US" sz="2800"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3</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923718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4</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997" y="2667000"/>
            <a:ext cx="2857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2857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p:nvPr/>
        </p:nvPicPr>
        <p:blipFill>
          <a:blip r:embed="rId3"/>
          <a:stretch>
            <a:fillRect/>
          </a:stretch>
        </p:blipFill>
        <p:spPr>
          <a:xfrm>
            <a:off x="152400" y="304800"/>
            <a:ext cx="8915400" cy="6096000"/>
          </a:xfrm>
          <a:prstGeom prst="rect">
            <a:avLst/>
          </a:prstGeom>
        </p:spPr>
      </p:pic>
    </p:spTree>
    <p:extLst>
      <p:ext uri="{BB962C8B-B14F-4D97-AF65-F5344CB8AC3E}">
        <p14:creationId xmlns:p14="http://schemas.microsoft.com/office/powerpoint/2010/main" val="1621765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Getting Started with AWS</a:t>
            </a:r>
            <a:endParaRPr lang="en-US" dirty="0"/>
          </a:p>
        </p:txBody>
      </p:sp>
      <p:sp>
        <p:nvSpPr>
          <p:cNvPr id="7" name="Content Placeholder 6"/>
          <p:cNvSpPr>
            <a:spLocks noGrp="1"/>
          </p:cNvSpPr>
          <p:nvPr>
            <p:ph idx="1"/>
          </p:nvPr>
        </p:nvSpPr>
        <p:spPr/>
        <p:txBody>
          <a:bodyPr>
            <a:normAutofit fontScale="92500" lnSpcReduction="20000"/>
          </a:bodyPr>
          <a:lstStyle/>
          <a:p>
            <a:r>
              <a:rPr lang="en-US" sz="2800" dirty="0"/>
              <a:t>Amazon Web Services (AWS) provides computing resources and services that you can use to build applications within minutes at pay-as-you-go </a:t>
            </a:r>
            <a:r>
              <a:rPr lang="en-US" sz="2800" dirty="0" smtClean="0"/>
              <a:t>pricing.</a:t>
            </a:r>
          </a:p>
          <a:p>
            <a:r>
              <a:rPr lang="en-US" sz="2800" dirty="0" smtClean="0"/>
              <a:t>For </a:t>
            </a:r>
            <a:r>
              <a:rPr lang="en-US" sz="2800" dirty="0"/>
              <a:t>example, you can rent a server on AWS that you can connect to, configure, secure, and run just as you would a physical server. </a:t>
            </a:r>
            <a:endParaRPr lang="en-US" sz="2800" dirty="0" smtClean="0"/>
          </a:p>
          <a:p>
            <a:r>
              <a:rPr lang="en-US" sz="2800" dirty="0" smtClean="0"/>
              <a:t>The </a:t>
            </a:r>
            <a:r>
              <a:rPr lang="en-US" sz="2800" dirty="0"/>
              <a:t>difference is the virtual server runs on top of a planet-scale network managed by AWS. </a:t>
            </a:r>
            <a:endParaRPr lang="en-US" sz="2800" dirty="0" smtClean="0"/>
          </a:p>
          <a:p>
            <a:r>
              <a:rPr lang="en-US" sz="2800" dirty="0"/>
              <a:t>Using AWS to build your Internet application is like purchasing electricity from a power company instead of running your own generator</a:t>
            </a:r>
          </a:p>
        </p:txBody>
      </p:sp>
      <p:sp>
        <p:nvSpPr>
          <p:cNvPr id="2" name="Date Placeholder 1"/>
          <p:cNvSpPr>
            <a:spLocks noGrp="1"/>
          </p:cNvSpPr>
          <p:nvPr>
            <p:ph type="dt" sz="half" idx="10"/>
          </p:nvPr>
        </p:nvSpPr>
        <p:spPr/>
        <p:txBody>
          <a:bodyPr/>
          <a:lstStyle/>
          <a:p>
            <a:r>
              <a:rPr lang="en-US" smtClean="0"/>
              <a:t>6/17/2017</a:t>
            </a:r>
            <a:endParaRPr lang="en-US"/>
          </a:p>
        </p:txBody>
      </p:sp>
      <p:sp>
        <p:nvSpPr>
          <p:cNvPr id="3" name="Slide Number Placeholder 2"/>
          <p:cNvSpPr>
            <a:spLocks noGrp="1"/>
          </p:cNvSpPr>
          <p:nvPr>
            <p:ph type="sldNum" sz="quarter" idx="11"/>
          </p:nvPr>
        </p:nvSpPr>
        <p:spPr/>
        <p:txBody>
          <a:bodyPr/>
          <a:lstStyle/>
          <a:p>
            <a:fld id="{CD4BDB0D-5171-4D64-A780-1E471F50A944}" type="slidenum">
              <a:rPr lang="en-US" smtClean="0"/>
              <a:t>5</a:t>
            </a:fld>
            <a:endParaRPr lang="en-US"/>
          </a:p>
        </p:txBody>
      </p:sp>
      <p:sp>
        <p:nvSpPr>
          <p:cNvPr id="4" name="Footer Placeholder 3"/>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1565473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Service layers</a:t>
            </a:r>
            <a:endParaRPr lang="en-US"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6</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6196" y="1981200"/>
            <a:ext cx="6231607" cy="414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27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a:t>
            </a:r>
            <a:r>
              <a:rPr lang="en-US" dirty="0" err="1" smtClean="0"/>
              <a:t>aws</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a:t>You can run nearly anything on AWS that you would run on physical hardware: websites, applications, databases, mobile apps, email campaigns, distributed data analysis, media storage, and private networks. </a:t>
            </a:r>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7</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158546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file: lets try it out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9998493"/>
              </p:ext>
            </p:extLst>
          </p:nvPr>
        </p:nvGraphicFramePr>
        <p:xfrm>
          <a:off x="457200" y="2590800"/>
          <a:ext cx="8229600" cy="2590799"/>
        </p:xfrm>
        <a:graphic>
          <a:graphicData uri="http://schemas.openxmlformats.org/drawingml/2006/table">
            <a:tbl>
              <a:tblPr/>
              <a:tblGrid>
                <a:gridCol w="2743200"/>
                <a:gridCol w="2743200"/>
                <a:gridCol w="2743200"/>
              </a:tblGrid>
              <a:tr h="609600">
                <a:tc>
                  <a:txBody>
                    <a:bodyPr/>
                    <a:lstStyle/>
                    <a:p>
                      <a:r>
                        <a:rPr lang="en-US" dirty="0"/>
                        <a:t>Amazon Web Service</a:t>
                      </a:r>
                    </a:p>
                  </a:txBody>
                  <a:tcPr anchor="ctr">
                    <a:lnL>
                      <a:noFill/>
                    </a:lnL>
                    <a:lnR>
                      <a:noFill/>
                    </a:lnR>
                    <a:lnT>
                      <a:noFill/>
                    </a:lnT>
                    <a:lnB>
                      <a:noFill/>
                    </a:lnB>
                  </a:tcPr>
                </a:tc>
                <a:tc>
                  <a:txBody>
                    <a:bodyPr/>
                    <a:lstStyle/>
                    <a:p>
                      <a:r>
                        <a:rPr lang="en-US"/>
                        <a:t>Free usage tier?</a:t>
                      </a:r>
                    </a:p>
                  </a:txBody>
                  <a:tcPr anchor="ctr">
                    <a:lnL>
                      <a:noFill/>
                    </a:lnL>
                    <a:lnR>
                      <a:noFill/>
                    </a:lnR>
                    <a:lnT>
                      <a:noFill/>
                    </a:lnT>
                    <a:lnB>
                      <a:noFill/>
                    </a:lnB>
                  </a:tcPr>
                </a:tc>
                <a:tc>
                  <a:txBody>
                    <a:bodyPr/>
                    <a:lstStyle/>
                    <a:p>
                      <a:r>
                        <a:rPr lang="en-US"/>
                        <a:t>What it does</a:t>
                      </a:r>
                    </a:p>
                  </a:txBody>
                  <a:tcPr anchor="ctr">
                    <a:lnL>
                      <a:noFill/>
                    </a:lnL>
                    <a:lnR>
                      <a:noFill/>
                    </a:lnR>
                    <a:lnT>
                      <a:noFill/>
                    </a:lnT>
                    <a:lnB>
                      <a:noFill/>
                    </a:lnB>
                  </a:tcPr>
                </a:tc>
              </a:tr>
              <a:tr h="1981199">
                <a:tc>
                  <a:txBody>
                    <a:bodyPr/>
                    <a:lstStyle/>
                    <a:p>
                      <a:endParaRPr lang="en-US">
                        <a:hlinkClick r:id="rId2"/>
                      </a:endParaRPr>
                    </a:p>
                    <a:p>
                      <a:r>
                        <a:rPr lang="en-US">
                          <a:hlinkClick r:id="rId2"/>
                        </a:rPr>
                        <a:t>Amazon Simple Storage Service (Amazon S3) </a:t>
                      </a:r>
                    </a:p>
                  </a:txBody>
                  <a:tcPr anchor="ctr">
                    <a:lnL>
                      <a:noFill/>
                    </a:lnL>
                    <a:lnR>
                      <a:noFill/>
                    </a:lnR>
                    <a:lnT>
                      <a:noFill/>
                    </a:lnT>
                    <a:lnB>
                      <a:noFill/>
                    </a:lnB>
                  </a:tcPr>
                </a:tc>
                <a:tc>
                  <a:txBody>
                    <a:bodyPr/>
                    <a:lstStyle/>
                    <a:p>
                      <a:r>
                        <a:rPr lang="en-US"/>
                        <a:t>Yes</a:t>
                      </a:r>
                    </a:p>
                    <a:p>
                      <a:pPr>
                        <a:buFont typeface="Arial"/>
                        <a:buChar char="•"/>
                      </a:pPr>
                      <a:r>
                        <a:rPr lang="en-US"/>
                        <a:t>5 GB storage</a:t>
                      </a:r>
                    </a:p>
                    <a:p>
                      <a:pPr>
                        <a:buFont typeface="Arial"/>
                        <a:buChar char="•"/>
                      </a:pPr>
                      <a:r>
                        <a:rPr lang="en-US"/>
                        <a:t>20,000 Get requests</a:t>
                      </a:r>
                    </a:p>
                    <a:p>
                      <a:pPr>
                        <a:buFont typeface="Arial"/>
                        <a:buChar char="•"/>
                      </a:pPr>
                      <a:r>
                        <a:rPr lang="en-US"/>
                        <a:t>2,000 Put requests</a:t>
                      </a:r>
                    </a:p>
                  </a:txBody>
                  <a:tcPr anchor="ctr">
                    <a:lnL>
                      <a:noFill/>
                    </a:lnL>
                    <a:lnR>
                      <a:noFill/>
                    </a:lnR>
                    <a:lnT>
                      <a:noFill/>
                    </a:lnT>
                    <a:lnB>
                      <a:noFill/>
                    </a:lnB>
                  </a:tcPr>
                </a:tc>
                <a:tc>
                  <a:txBody>
                    <a:bodyPr/>
                    <a:lstStyle/>
                    <a:p>
                      <a:r>
                        <a:rPr lang="en-US" dirty="0"/>
                        <a:t>Stores and retrieves digital files. </a:t>
                      </a:r>
                    </a:p>
                  </a:txBody>
                  <a:tcPr anchor="ctr">
                    <a:lnL>
                      <a:noFill/>
                    </a:lnL>
                    <a:lnR>
                      <a:noFill/>
                    </a:lnR>
                    <a:lnT>
                      <a:noFill/>
                    </a:lnT>
                    <a:lnB>
                      <a:noFill/>
                    </a:lnB>
                  </a:tcPr>
                </a:tc>
              </a:tr>
            </a:tbl>
          </a:graphicData>
        </a:graphic>
      </p:graphicFrame>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8</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pic>
        <p:nvPicPr>
          <p:cNvPr id="3073" name="Picture 1" descr="Amazon 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063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14400"/>
          </a:xfrm>
        </p:spPr>
        <p:txBody>
          <a:bodyPr/>
          <a:lstStyle/>
          <a:p>
            <a:r>
              <a:rPr lang="en-US" dirty="0" smtClean="0"/>
              <a:t>Simple Storage Service (S3)</a:t>
            </a:r>
            <a:endParaRPr lang="en-US" dirty="0"/>
          </a:p>
        </p:txBody>
      </p:sp>
      <p:sp>
        <p:nvSpPr>
          <p:cNvPr id="3" name="Content Placeholder 2"/>
          <p:cNvSpPr>
            <a:spLocks noGrp="1"/>
          </p:cNvSpPr>
          <p:nvPr>
            <p:ph idx="1"/>
          </p:nvPr>
        </p:nvSpPr>
        <p:spPr>
          <a:xfrm>
            <a:off x="457200" y="1752600"/>
            <a:ext cx="8229600" cy="4724400"/>
          </a:xfrm>
        </p:spPr>
        <p:txBody>
          <a:bodyPr>
            <a:normAutofit fontScale="70000" lnSpcReduction="20000"/>
          </a:bodyPr>
          <a:lstStyle/>
          <a:p>
            <a:r>
              <a:rPr lang="en-US" sz="2800" dirty="0"/>
              <a:t>Amazon Simple Storage Service (Amazon S3) is storage for the internet. You can use Amazon S3 to store and retrieve any amount of data at any time, from anywhere on the </a:t>
            </a:r>
            <a:r>
              <a:rPr lang="en-US" sz="2800" dirty="0" smtClean="0"/>
              <a:t>web.</a:t>
            </a:r>
          </a:p>
          <a:p>
            <a:r>
              <a:rPr lang="en-US" sz="2800" dirty="0"/>
              <a:t>The bucket name you choose must be unique across all existing bucket names in Amazon S3. One way to help ensure uniqueness is to prefix your bucket names with the name of your </a:t>
            </a:r>
            <a:r>
              <a:rPr lang="en-US" sz="2800" dirty="0" smtClean="0"/>
              <a:t>organization.</a:t>
            </a:r>
          </a:p>
          <a:p>
            <a:r>
              <a:rPr lang="en-US" sz="2800" dirty="0" smtClean="0"/>
              <a:t>Steps involved in using S3:</a:t>
            </a:r>
          </a:p>
          <a:p>
            <a:pPr marL="914400" lvl="1" indent="-457200">
              <a:buFont typeface="+mj-lt"/>
              <a:buAutoNum type="arabicPeriod"/>
            </a:pPr>
            <a:r>
              <a:rPr lang="en-US" sz="2400" dirty="0" smtClean="0"/>
              <a:t>Sign up for s3 service</a:t>
            </a:r>
          </a:p>
          <a:p>
            <a:pPr marL="914400" lvl="1" indent="-457200">
              <a:buFont typeface="+mj-lt"/>
              <a:buAutoNum type="arabicPeriod"/>
            </a:pPr>
            <a:r>
              <a:rPr lang="en-US" sz="2400" dirty="0" smtClean="0"/>
              <a:t>Create a bucket</a:t>
            </a:r>
          </a:p>
          <a:p>
            <a:pPr marL="914400" lvl="1" indent="-457200">
              <a:buFont typeface="+mj-lt"/>
              <a:buAutoNum type="arabicPeriod"/>
            </a:pPr>
            <a:r>
              <a:rPr lang="en-US" sz="2400" dirty="0" smtClean="0"/>
              <a:t>Add an object to bucket</a:t>
            </a:r>
          </a:p>
          <a:p>
            <a:pPr marL="914400" lvl="1" indent="-457200">
              <a:buFont typeface="+mj-lt"/>
              <a:buAutoNum type="arabicPeriod"/>
            </a:pPr>
            <a:r>
              <a:rPr lang="en-US" sz="2400" dirty="0" smtClean="0"/>
              <a:t>View an object</a:t>
            </a:r>
          </a:p>
          <a:p>
            <a:pPr marL="914400" lvl="1" indent="-457200">
              <a:buFont typeface="+mj-lt"/>
              <a:buAutoNum type="arabicPeriod"/>
            </a:pPr>
            <a:r>
              <a:rPr lang="en-US" sz="2400" dirty="0" smtClean="0"/>
              <a:t>Move an object</a:t>
            </a:r>
          </a:p>
          <a:p>
            <a:pPr marL="914400" lvl="1" indent="-457200">
              <a:buFont typeface="+mj-lt"/>
              <a:buAutoNum type="arabicPeriod"/>
            </a:pPr>
            <a:r>
              <a:rPr lang="en-US" sz="2400" dirty="0" smtClean="0"/>
              <a:t>Access an object from programs/consoles/web using</a:t>
            </a:r>
            <a:r>
              <a:rPr lang="en-US" sz="2400" dirty="0"/>
              <a:t>:</a:t>
            </a:r>
            <a:r>
              <a:rPr lang="en-US" sz="2400" dirty="0" smtClean="0"/>
              <a:t> https</a:t>
            </a:r>
            <a:r>
              <a:rPr lang="en-US" sz="2400" dirty="0"/>
              <a:t>://s3.amazonaws.com/Bucket/Object</a:t>
            </a:r>
            <a:endParaRPr lang="en-US" sz="2400" dirty="0" smtClean="0"/>
          </a:p>
          <a:p>
            <a:pPr marL="914400" lvl="1" indent="-457200">
              <a:buFont typeface="+mj-lt"/>
              <a:buAutoNum type="arabicPeriod"/>
            </a:pPr>
            <a:r>
              <a:rPr lang="en-US" sz="2400" dirty="0" smtClean="0"/>
              <a:t>Delete an object and a bucket</a:t>
            </a:r>
            <a:endParaRPr lang="en-US" sz="2400" dirty="0"/>
          </a:p>
        </p:txBody>
      </p:sp>
      <p:sp>
        <p:nvSpPr>
          <p:cNvPr id="4" name="Date Placeholder 3"/>
          <p:cNvSpPr>
            <a:spLocks noGrp="1"/>
          </p:cNvSpPr>
          <p:nvPr>
            <p:ph type="dt" sz="half" idx="10"/>
          </p:nvPr>
        </p:nvSpPr>
        <p:spPr/>
        <p:txBody>
          <a:bodyPr/>
          <a:lstStyle/>
          <a:p>
            <a:r>
              <a:rPr lang="en-US" smtClean="0"/>
              <a:t>6/17/2017</a:t>
            </a:r>
            <a:endParaRPr lang="en-US"/>
          </a:p>
        </p:txBody>
      </p:sp>
      <p:sp>
        <p:nvSpPr>
          <p:cNvPr id="5" name="Slide Number Placeholder 4"/>
          <p:cNvSpPr>
            <a:spLocks noGrp="1"/>
          </p:cNvSpPr>
          <p:nvPr>
            <p:ph type="sldNum" sz="quarter" idx="11"/>
          </p:nvPr>
        </p:nvSpPr>
        <p:spPr/>
        <p:txBody>
          <a:bodyPr/>
          <a:lstStyle/>
          <a:p>
            <a:fld id="{CD4BDB0D-5171-4D64-A780-1E471F50A944}" type="slidenum">
              <a:rPr lang="en-US" smtClean="0"/>
              <a:t>9</a:t>
            </a:fld>
            <a:endParaRPr lang="en-US"/>
          </a:p>
        </p:txBody>
      </p:sp>
      <p:sp>
        <p:nvSpPr>
          <p:cNvPr id="6" name="Footer Placeholder 5"/>
          <p:cNvSpPr>
            <a:spLocks noGrp="1"/>
          </p:cNvSpPr>
          <p:nvPr>
            <p:ph type="ftr" sz="quarter" idx="12"/>
          </p:nvPr>
        </p:nvSpPr>
        <p:spPr/>
        <p:txBody>
          <a:bodyPr/>
          <a:lstStyle/>
          <a:p>
            <a:r>
              <a:rPr lang="en-US" smtClean="0"/>
              <a:t>CSE651, B. Ramamurthy</a:t>
            </a:r>
            <a:endParaRPr lang="en-US"/>
          </a:p>
        </p:txBody>
      </p:sp>
    </p:spTree>
    <p:extLst>
      <p:ext uri="{BB962C8B-B14F-4D97-AF65-F5344CB8AC3E}">
        <p14:creationId xmlns:p14="http://schemas.microsoft.com/office/powerpoint/2010/main" val="2128888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TC101859866[[fn=Macro]]</Template>
  <TotalTime>807</TotalTime>
  <Words>1183</Words>
  <Application>Microsoft Office PowerPoint</Application>
  <PresentationFormat>On-screen Show (4:3)</PresentationFormat>
  <Paragraphs>191</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Macro</vt:lpstr>
      <vt:lpstr>Amazon Web Services (aws)</vt:lpstr>
      <vt:lpstr>Introduction</vt:lpstr>
      <vt:lpstr>References</vt:lpstr>
      <vt:lpstr>PowerPoint Presentation</vt:lpstr>
      <vt:lpstr>Getting Started with AWS</vt:lpstr>
      <vt:lpstr>Service layers</vt:lpstr>
      <vt:lpstr>What can you do with aws?</vt:lpstr>
      <vt:lpstr>Store file: lets try it out</vt:lpstr>
      <vt:lpstr>Simple Storage Service (S3)</vt:lpstr>
      <vt:lpstr>Privacy and sharing an object</vt:lpstr>
      <vt:lpstr>S3 Demo</vt:lpstr>
      <vt:lpstr>Amazon Console</vt:lpstr>
      <vt:lpstr>PowerPoint Presentation</vt:lpstr>
      <vt:lpstr>Hosting a Web Site</vt:lpstr>
      <vt:lpstr>AWS Services for web site hosting</vt:lpstr>
      <vt:lpstr>Static website hosting architecture</vt:lpstr>
      <vt:lpstr>Web-site with custom domain (costs money)</vt:lpstr>
      <vt:lpstr>Web-site with performance mgt. (costs money)</vt:lpstr>
      <vt:lpstr>Step1: Choose a domain name </vt:lpstr>
      <vt:lpstr>Next steps</vt:lpstr>
      <vt:lpstr>Permissions: policy code</vt:lpstr>
      <vt:lpstr>Upload files</vt:lpstr>
      <vt:lpstr>High-level architecture </vt:lpstr>
      <vt:lpstr>Pricing: Estimated Monthly Bill for this site</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Amazon Web Services (aws)</dc:title>
  <dc:creator>bina</dc:creator>
  <cp:lastModifiedBy>bina</cp:lastModifiedBy>
  <cp:revision>56</cp:revision>
  <dcterms:created xsi:type="dcterms:W3CDTF">2014-06-18T03:12:11Z</dcterms:created>
  <dcterms:modified xsi:type="dcterms:W3CDTF">2017-06-13T08:07:40Z</dcterms:modified>
</cp:coreProperties>
</file>