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58" r:id="rId3"/>
    <p:sldId id="275" r:id="rId4"/>
    <p:sldId id="272" r:id="rId5"/>
    <p:sldId id="273" r:id="rId6"/>
    <p:sldId id="274" r:id="rId7"/>
    <p:sldId id="276" r:id="rId8"/>
    <p:sldId id="271" r:id="rId9"/>
    <p:sldId id="260" r:id="rId10"/>
    <p:sldId id="278" r:id="rId11"/>
    <p:sldId id="279" r:id="rId12"/>
    <p:sldId id="261" r:id="rId13"/>
    <p:sldId id="280" r:id="rId14"/>
    <p:sldId id="268" r:id="rId15"/>
    <p:sldId id="284" r:id="rId16"/>
    <p:sldId id="263" r:id="rId17"/>
    <p:sldId id="262" r:id="rId18"/>
    <p:sldId id="264" r:id="rId19"/>
    <p:sldId id="265" r:id="rId20"/>
    <p:sldId id="277" r:id="rId21"/>
    <p:sldId id="267" r:id="rId22"/>
    <p:sldId id="266" r:id="rId23"/>
    <p:sldId id="269" r:id="rId24"/>
    <p:sldId id="283" r:id="rId25"/>
    <p:sldId id="285" r:id="rId26"/>
    <p:sldId id="286" r:id="rId27"/>
    <p:sldId id="289" r:id="rId28"/>
    <p:sldId id="290" r:id="rId29"/>
    <p:sldId id="270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8226-C7C1-4F97-921E-E6ACEE2C2A23}" type="datetimeFigureOut">
              <a:rPr lang="en-US" smtClean="0"/>
              <a:t>9/3/2015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D801-6DFA-423D-A4F6-E120B77AB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4D801-6DFA-423D-A4F6-E120B77AB7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5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27C5-F093-4CC5-990F-3A7D79238098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492F-875E-430D-B56D-53D31AA619FE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F05D-DD21-424D-842E-BF94F24C034B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9134B-3A2E-4756-8DCD-0773940F05DC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43719-A229-4445-8313-DAC22CF50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3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4D13-5401-40C1-A3BD-49A7950E6118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A3D0-E992-4951-A27C-2E293165E975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4A3D2B-5EF1-43DD-9EA5-31233C7F1C43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F90A-CC11-4B98-AD1E-9AFF3F22CE65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4867-1BD8-479E-A0EA-3897034A28EB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3EC5-18E7-4F2E-A60A-EBEA1414FC44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35FB-9C57-4A40-93F2-0BF000052786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7002C0-7ADA-4181-9AAC-00E6C1655F9B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EF000C-19E5-4BDA-A5B5-2CDB56AE2630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stc.dsr-company.com/images/b/b5/Automotive-embedded-system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Ramamurthy</a:t>
            </a:r>
          </a:p>
          <a:p>
            <a:r>
              <a:rPr lang="en-US" dirty="0" smtClean="0"/>
              <a:t>University at Buffalo</a:t>
            </a:r>
          </a:p>
          <a:p>
            <a:r>
              <a:rPr lang="en-US" dirty="0" smtClean="0"/>
              <a:t>bina@buffalo.edu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7418-261B-49AB-8BEC-9035782BEE9C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CSE321: Realtime and Embedded Systems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systems are computing systems with tightly coupled hardware and software integration.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Designed to perform dedicated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means that the system is a integral part of a larger system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Multiple embedded systems can co-exist in a single system.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purpose processor are typically not aware of the applications.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embedded processor is application-aware.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5D0A81-45D2-4DF4-A614-456F48A50801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FEBCB-D1D9-4887-A212-F207784F6B4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0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Hardware and software co-design: hardware and software for the embedded system are developed in parallel.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Cross-platform development: Both embedded system and its application use the cross-platform development method.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Software is developed on one platform but runs on another.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Software storage will have to be chosen to allow for upgradeability.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 course, the </a:t>
            </a:r>
            <a:r>
              <a:rPr lang="en-US" dirty="0" err="1" smtClean="0"/>
              <a:t>SoC</a:t>
            </a:r>
            <a:r>
              <a:rPr lang="en-US" dirty="0" smtClean="0"/>
              <a:t> (system on a chip), </a:t>
            </a:r>
            <a:r>
              <a:rPr lang="en-US" dirty="0" err="1" smtClean="0"/>
              <a:t>PoE</a:t>
            </a:r>
            <a:r>
              <a:rPr lang="en-US" dirty="0" smtClean="0"/>
              <a:t> (Power on Ethernet),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F8630B-A912-404C-915A-6620D7674BA4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615E5-94CD-4C83-8156-203A80D230B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38C8-8769-4A43-B850-E8F4A12D92F7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From everyday applications</a:t>
            </a:r>
          </a:p>
          <a:p>
            <a:r>
              <a:rPr lang="en-US" dirty="0" smtClean="0"/>
              <a:t>From automotive domain: Electronic Control Unit (ECU)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examples?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4378400" cy="32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Realtime Embedded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8B12E8-5324-486B-85E6-3D44F5A541AC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C46CB-3B55-4E7B-8ED0-7277DB3FBD2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1981200"/>
            <a:ext cx="2438400" cy="2438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RTOS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2057400"/>
            <a:ext cx="2438400" cy="2438400"/>
          </a:xfrm>
          <a:prstGeom prst="ellipse">
            <a:avLst/>
          </a:prstGeom>
          <a:solidFill>
            <a:srgbClr val="00B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                    EMB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3429000" y="2971800"/>
            <a:ext cx="85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RTEMB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838200" y="5486400"/>
            <a:ext cx="41133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Railway monitoring and scheduling : </a:t>
            </a:r>
            <a:r>
              <a:rPr lang="en-US" dirty="0" smtClean="0">
                <a:latin typeface="Calibri" pitchFamily="34" charset="0"/>
              </a:rPr>
              <a:t>RTOS</a:t>
            </a:r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</a:rPr>
              <a:t>Cell phone: EMB</a:t>
            </a:r>
          </a:p>
          <a:p>
            <a:pPr eaLnBrk="1" hangingPunct="1"/>
            <a:r>
              <a:rPr lang="en-US" dirty="0">
                <a:latin typeface="Calibri" pitchFamily="34" charset="0"/>
              </a:rPr>
              <a:t>Heart pacemaker: RTSEMB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#1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DDDE-E1F6-4D8D-8795-79486DE87590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sz="2000" dirty="0" smtClean="0"/>
              <a:t>Lets identify 10 embedded systems, realtime systems and realtime/embedded system</a:t>
            </a:r>
          </a:p>
          <a:p>
            <a:r>
              <a:rPr lang="en-US" sz="2000" dirty="0" smtClean="0"/>
              <a:t>I will begin with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 Uno 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19730"/>
              </p:ext>
            </p:extLst>
          </p:nvPr>
        </p:nvGraphicFramePr>
        <p:xfrm>
          <a:off x="1371600" y="2438400"/>
          <a:ext cx="701040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2755"/>
                <a:gridCol w="5317645"/>
              </a:tblGrid>
              <a:tr h="332509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Type;</a:t>
                      </a:r>
                      <a:r>
                        <a:rPr lang="en-US" baseline="0" dirty="0" smtClean="0"/>
                        <a:t> justification</a:t>
                      </a:r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6429" y="21771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Embedded Systems</a:t>
            </a:r>
          </a:p>
        </p:txBody>
      </p:sp>
      <p:pic>
        <p:nvPicPr>
          <p:cNvPr id="20483" name="Picture 3" descr="garm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91452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rollercoa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1200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pacemak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spaceshutt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24400"/>
            <a:ext cx="1381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rou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ipo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52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raceca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rfi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57800"/>
            <a:ext cx="152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truc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29200"/>
            <a:ext cx="1524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camerapil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152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surger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524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wi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5240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31D8F5-B8A7-4848-9783-F198EDC9EF2B}" type="datetime1">
              <a:rPr lang="en-US" smtClean="0"/>
              <a:t>9/3/2015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21A8B-A9B6-4C05-B253-D3A1C3FE33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begin?</a:t>
            </a:r>
          </a:p>
          <a:p>
            <a:r>
              <a:rPr lang="en-US" dirty="0" smtClean="0"/>
              <a:t>ANS: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6841-5F10-4404-A6FC-E2EBFA6BD6B5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RTOS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and non-functional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4AA-B58E-4502-97A1-C74B6A3D4CAF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Functional: Describes the explicit operations to be performed by the RTOS.</a:t>
            </a:r>
          </a:p>
          <a:p>
            <a:r>
              <a:rPr lang="en-US" dirty="0" smtClean="0"/>
              <a:t>If you consider the climate control system in an automobile:</a:t>
            </a:r>
          </a:p>
          <a:p>
            <a:r>
              <a:rPr lang="en-US" dirty="0" smtClean="0"/>
              <a:t>Sense temperature: T1</a:t>
            </a:r>
          </a:p>
          <a:p>
            <a:r>
              <a:rPr lang="en-US" dirty="0" smtClean="0"/>
              <a:t>Compare with user set temperature: </a:t>
            </a:r>
            <a:r>
              <a:rPr lang="en-US" dirty="0" err="1" smtClean="0"/>
              <a:t>Tset</a:t>
            </a:r>
            <a:endParaRPr lang="en-US" dirty="0"/>
          </a:p>
          <a:p>
            <a:r>
              <a:rPr lang="en-US" dirty="0" smtClean="0"/>
              <a:t>If T1 &gt; </a:t>
            </a:r>
            <a:r>
              <a:rPr lang="en-US" dirty="0" err="1" smtClean="0"/>
              <a:t>Tset</a:t>
            </a:r>
            <a:r>
              <a:rPr lang="en-US" dirty="0" smtClean="0"/>
              <a:t>, start cold air fan </a:t>
            </a:r>
          </a:p>
          <a:p>
            <a:r>
              <a:rPr lang="en-US" dirty="0" smtClean="0"/>
              <a:t>Else if T1 &lt; </a:t>
            </a:r>
            <a:r>
              <a:rPr lang="en-US" dirty="0" err="1" smtClean="0"/>
              <a:t>Tset</a:t>
            </a:r>
            <a:r>
              <a:rPr lang="en-US" dirty="0" smtClean="0"/>
              <a:t>, start hot air fan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Non-functional: describes the quality of the operations</a:t>
            </a:r>
          </a:p>
          <a:p>
            <a:r>
              <a:rPr lang="en-US" dirty="0" smtClean="0"/>
              <a:t>Example: Need to control temperature within 0.5 degree error</a:t>
            </a:r>
          </a:p>
          <a:p>
            <a:r>
              <a:rPr lang="en-US" dirty="0" smtClean="0"/>
              <a:t>Accuracy 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/>
              <a:t>Response time</a:t>
            </a:r>
          </a:p>
          <a:p>
            <a:r>
              <a:rPr lang="en-US" dirty="0"/>
              <a:t>Responsiveness</a:t>
            </a:r>
          </a:p>
          <a:p>
            <a:r>
              <a:rPr lang="en-US" dirty="0"/>
              <a:t>Predictability</a:t>
            </a:r>
          </a:p>
          <a:p>
            <a:r>
              <a:rPr lang="en-US" dirty="0" smtClean="0"/>
              <a:t>Deadlines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2A4F-A0CE-4E6C-9D5D-EAE2AB7F4630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Hardware support for functional requirements</a:t>
            </a:r>
          </a:p>
          <a:p>
            <a:r>
              <a:rPr lang="en-US" dirty="0" smtClean="0"/>
              <a:t>Hardware support for non-functional requirements</a:t>
            </a:r>
          </a:p>
          <a:p>
            <a:r>
              <a:rPr lang="en-US" dirty="0" smtClean="0"/>
              <a:t>Size of the device </a:t>
            </a:r>
          </a:p>
          <a:p>
            <a:r>
              <a:rPr lang="en-US" dirty="0" smtClean="0"/>
              <a:t>Power of the processor</a:t>
            </a:r>
          </a:p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Speed of the device</a:t>
            </a:r>
          </a:p>
          <a:p>
            <a:r>
              <a:rPr lang="en-US" dirty="0" smtClean="0"/>
              <a:t>Support for devices, interrupts</a:t>
            </a:r>
          </a:p>
          <a:p>
            <a:r>
              <a:rPr lang="en-US" dirty="0" smtClean="0"/>
              <a:t>Electronic Control Units (ECU): typical modern automobile has 100’s of ECUs [Takada]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CD85-09C6-4787-BC2D-9B2CA21EC45F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functions to implement the operations</a:t>
            </a:r>
          </a:p>
          <a:p>
            <a:r>
              <a:rPr lang="en-US" dirty="0" smtClean="0"/>
              <a:t>Driver that dispatches calls to these operations</a:t>
            </a:r>
          </a:p>
          <a:p>
            <a:r>
              <a:rPr lang="en-US" dirty="0" smtClean="0"/>
              <a:t>Interrupt handlers</a:t>
            </a:r>
          </a:p>
          <a:p>
            <a:r>
              <a:rPr lang="en-US" dirty="0" smtClean="0"/>
              <a:t>Device drivers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Typical modern automobile has millions of lines of software [Takada]</a:t>
            </a:r>
          </a:p>
          <a:p>
            <a:r>
              <a:rPr lang="en-US" dirty="0"/>
              <a:t>Reference [Takada</a:t>
            </a:r>
            <a:r>
              <a:rPr lang="en-US" dirty="0" smtClean="0"/>
              <a:t>]: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estc.dsr-company.com/images/b/b5/Automotive-embedded-systems.pdf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CCCE-2636-4157-8945-48C4905864A5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realtime system?</a:t>
            </a:r>
          </a:p>
          <a:p>
            <a:r>
              <a:rPr lang="en-US" dirty="0" smtClean="0"/>
              <a:t>What is an embedded system?</a:t>
            </a:r>
          </a:p>
          <a:p>
            <a:r>
              <a:rPr lang="en-US" dirty="0" smtClean="0"/>
              <a:t>What is a realtime embedded system?</a:t>
            </a:r>
          </a:p>
          <a:p>
            <a:r>
              <a:rPr lang="en-US" dirty="0" smtClean="0"/>
              <a:t>Embedded system but not a realtime system</a:t>
            </a:r>
          </a:p>
          <a:p>
            <a:r>
              <a:rPr lang="en-US" dirty="0" smtClean="0"/>
              <a:t>Realtime system but not an embedded system</a:t>
            </a:r>
          </a:p>
          <a:p>
            <a:r>
              <a:rPr lang="en-US" dirty="0" smtClean="0"/>
              <a:t>Why realtime&amp;/embedded system?</a:t>
            </a:r>
          </a:p>
          <a:p>
            <a:r>
              <a:rPr lang="en-US" dirty="0" smtClean="0"/>
              <a:t>How do realtime embedded systems differ from regular computational systems?</a:t>
            </a:r>
          </a:p>
          <a:p>
            <a:r>
              <a:rPr lang="en-US" dirty="0"/>
              <a:t>L</a:t>
            </a:r>
            <a:r>
              <a:rPr lang="en-US" dirty="0" smtClean="0"/>
              <a:t>ets define and identify some examples of realtime embedded systems in your school/work/home environment.</a:t>
            </a:r>
          </a:p>
          <a:p>
            <a:r>
              <a:rPr lang="en-US" dirty="0" smtClean="0"/>
              <a:t>We will attempt a simple design process.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8580A5-9CD7-472B-9077-FA14E7CD71F2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149596-9FF7-4663-8CCC-4B3CEC57EFF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QA is especially important to RTS since many of these are deployed in life critical environments / situations.</a:t>
            </a:r>
          </a:p>
          <a:p>
            <a:pPr eaLnBrk="1" hangingPunct="1">
              <a:defRPr/>
            </a:pPr>
            <a:r>
              <a:rPr lang="en-US" dirty="0" smtClean="0"/>
              <a:t>Consider a heart pace maker</a:t>
            </a:r>
          </a:p>
          <a:p>
            <a:pPr eaLnBrk="1" hangingPunct="1">
              <a:defRPr/>
            </a:pPr>
            <a:r>
              <a:rPr lang="en-US" dirty="0" smtClean="0"/>
              <a:t>Consider a rail signaling system</a:t>
            </a:r>
          </a:p>
          <a:p>
            <a:pPr marL="0" indent="0"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65D6-6209-47E3-8A3D-CD0356DB9D12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we will look at a finite state machine (FSM) for representing the design of a RTOS.</a:t>
            </a:r>
          </a:p>
          <a:p>
            <a:r>
              <a:rPr lang="en-US" dirty="0" smtClean="0"/>
              <a:t>On to the design…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D012-DFE8-4B40-887B-FE3D6914ABD5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 smtClean="0">
                <a:sym typeface="Wingdings" pitchFamily="2" charset="2"/>
              </a:rPr>
              <a:t> Design representation</a:t>
            </a:r>
          </a:p>
          <a:p>
            <a:r>
              <a:rPr lang="en-US" dirty="0" smtClean="0">
                <a:sym typeface="Wingdings" pitchFamily="2" charset="2"/>
              </a:rPr>
              <a:t>Design representation  prototype</a:t>
            </a:r>
          </a:p>
          <a:p>
            <a:r>
              <a:rPr lang="en-US" dirty="0" smtClean="0">
                <a:sym typeface="Wingdings" pitchFamily="2" charset="2"/>
              </a:rPr>
              <a:t>Prototype testing</a:t>
            </a:r>
          </a:p>
          <a:p>
            <a:r>
              <a:rPr lang="en-US" dirty="0" smtClean="0">
                <a:sym typeface="Wingdings" pitchFamily="2" charset="2"/>
              </a:rPr>
              <a:t>Production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#2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8AE8-D166-4129-A60D-4AF27C6174B7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Automatic vending machine money counter</a:t>
            </a:r>
          </a:p>
          <a:p>
            <a:r>
              <a:rPr lang="en-US" dirty="0" smtClean="0"/>
              <a:t>Embedded system (25Cent counter)</a:t>
            </a:r>
          </a:p>
          <a:p>
            <a:r>
              <a:rPr lang="en-US" dirty="0" smtClean="0"/>
              <a:t>Coins: 5, 10, 25 cent coins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29926" y="4587262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89514" y="3758585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02891" y="5551714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28116" y="4834030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S25+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8" idx="7"/>
            <a:endCxn id="9" idx="3"/>
          </p:cNvCxnSpPr>
          <p:nvPr/>
        </p:nvCxnSpPr>
        <p:spPr>
          <a:xfrm flipV="1">
            <a:off x="1650252" y="3492126"/>
            <a:ext cx="801222" cy="118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0" idx="2"/>
          </p:cNvCxnSpPr>
          <p:nvPr/>
        </p:nvCxnSpPr>
        <p:spPr>
          <a:xfrm flipV="1">
            <a:off x="1739526" y="4063385"/>
            <a:ext cx="1449988" cy="828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1" idx="2"/>
          </p:cNvCxnSpPr>
          <p:nvPr/>
        </p:nvCxnSpPr>
        <p:spPr>
          <a:xfrm>
            <a:off x="1650252" y="5107588"/>
            <a:ext cx="1952639" cy="74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4"/>
            <a:endCxn id="12" idx="1"/>
          </p:cNvCxnSpPr>
          <p:nvPr/>
        </p:nvCxnSpPr>
        <p:spPr>
          <a:xfrm>
            <a:off x="2667000" y="3581400"/>
            <a:ext cx="250390" cy="1341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7"/>
          </p:cNvCxnSpPr>
          <p:nvPr/>
        </p:nvCxnSpPr>
        <p:spPr>
          <a:xfrm flipH="1">
            <a:off x="3348442" y="4368185"/>
            <a:ext cx="145872" cy="555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5057" y="4370373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13556" y="475356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598301" y="505836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667000" y="3609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65793" y="4307247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33" name="Straight Arrow Connector 32"/>
          <p:cNvCxnSpPr>
            <a:stCxn id="9" idx="5"/>
            <a:endCxn id="10" idx="1"/>
          </p:cNvCxnSpPr>
          <p:nvPr/>
        </p:nvCxnSpPr>
        <p:spPr>
          <a:xfrm>
            <a:off x="2882526" y="3492126"/>
            <a:ext cx="396262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82526" y="3315286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45720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9" idx="6"/>
          </p:cNvCxnSpPr>
          <p:nvPr/>
        </p:nvCxnSpPr>
        <p:spPr>
          <a:xfrm>
            <a:off x="2971800" y="3276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4565" y="3038287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40" name="Straight Arrow Connector 39"/>
          <p:cNvCxnSpPr>
            <a:stCxn id="10" idx="7"/>
            <a:endCxn id="35" idx="3"/>
          </p:cNvCxnSpPr>
          <p:nvPr/>
        </p:nvCxnSpPr>
        <p:spPr>
          <a:xfrm flipV="1">
            <a:off x="3709840" y="3492126"/>
            <a:ext cx="951434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79081" y="356818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42" name="Oval 41"/>
          <p:cNvSpPr/>
          <p:nvPr/>
        </p:nvSpPr>
        <p:spPr>
          <a:xfrm>
            <a:off x="5181600" y="3977662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S20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5" idx="5"/>
            <a:endCxn id="42" idx="0"/>
          </p:cNvCxnSpPr>
          <p:nvPr/>
        </p:nvCxnSpPr>
        <p:spPr>
          <a:xfrm>
            <a:off x="5092326" y="3492126"/>
            <a:ext cx="394074" cy="485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24544" y="333220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69" name="Straight Arrow Connector 68"/>
          <p:cNvCxnSpPr>
            <a:stCxn id="42" idx="4"/>
            <a:endCxn id="11" idx="7"/>
          </p:cNvCxnSpPr>
          <p:nvPr/>
        </p:nvCxnSpPr>
        <p:spPr>
          <a:xfrm flipH="1">
            <a:off x="4123217" y="4587262"/>
            <a:ext cx="1363183" cy="1053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61205" y="454141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72" name="Straight Arrow Connector 71"/>
          <p:cNvCxnSpPr>
            <a:stCxn id="10" idx="6"/>
            <a:endCxn id="42" idx="2"/>
          </p:cNvCxnSpPr>
          <p:nvPr/>
        </p:nvCxnSpPr>
        <p:spPr>
          <a:xfrm>
            <a:off x="3799114" y="4063385"/>
            <a:ext cx="1382486" cy="219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91203" y="384785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42" idx="3"/>
            <a:endCxn id="12" idx="6"/>
          </p:cNvCxnSpPr>
          <p:nvPr/>
        </p:nvCxnSpPr>
        <p:spPr>
          <a:xfrm flipH="1">
            <a:off x="3437716" y="4497988"/>
            <a:ext cx="1833158" cy="640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92828" y="4314450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10,25</a:t>
            </a:r>
            <a:endParaRPr lang="en-US" sz="1200" dirty="0"/>
          </a:p>
        </p:txBody>
      </p:sp>
      <p:cxnSp>
        <p:nvCxnSpPr>
          <p:cNvPr id="78" name="Straight Arrow Connector 77"/>
          <p:cNvCxnSpPr>
            <a:stCxn id="35" idx="4"/>
            <a:endCxn id="11" idx="0"/>
          </p:cNvCxnSpPr>
          <p:nvPr/>
        </p:nvCxnSpPr>
        <p:spPr>
          <a:xfrm flipH="1">
            <a:off x="3907691" y="3581400"/>
            <a:ext cx="969109" cy="1970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90656" y="353149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81" name="Straight Arrow Connector 80"/>
          <p:cNvCxnSpPr>
            <a:stCxn id="35" idx="3"/>
            <a:endCxn id="12" idx="7"/>
          </p:cNvCxnSpPr>
          <p:nvPr/>
        </p:nvCxnSpPr>
        <p:spPr>
          <a:xfrm flipH="1">
            <a:off x="3348442" y="3492126"/>
            <a:ext cx="1312832" cy="143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05580" y="349664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1972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B9D128-B825-4E7A-A35B-00AD6B4FDFF3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mtClean="0"/>
              <a:t>Page </a:t>
            </a:r>
            <a:fld id="{C074581D-839D-4CD4-BD25-BA695E40A883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State Machine (FSM)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An FSM M = five tuple </a:t>
            </a:r>
            <a:r>
              <a:rPr lang="en-US" sz="2800" dirty="0" smtClean="0">
                <a:sym typeface="Wingdings" pitchFamily="2" charset="2"/>
              </a:rPr>
              <a:t> { S, </a:t>
            </a:r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, T, </a:t>
            </a:r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}</a:t>
            </a:r>
          </a:p>
          <a:p>
            <a:r>
              <a:rPr lang="en-US" sz="2800" dirty="0" smtClean="0">
                <a:sym typeface="Wingdings" pitchFamily="2" charset="2"/>
              </a:rPr>
              <a:t>S = set of states</a:t>
            </a:r>
          </a:p>
          <a:p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 = initial state</a:t>
            </a:r>
          </a:p>
          <a:p>
            <a:r>
              <a:rPr lang="en-US" sz="2800" dirty="0" smtClean="0">
                <a:sym typeface="Wingdings" pitchFamily="2" charset="2"/>
              </a:rPr>
              <a:t>T = terminal state (s)</a:t>
            </a:r>
          </a:p>
          <a:p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 = events that bring about transitions</a:t>
            </a:r>
          </a:p>
          <a:p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= transitions</a:t>
            </a:r>
          </a:p>
          <a:p>
            <a:r>
              <a:rPr lang="en-US" sz="2800" dirty="0" smtClean="0">
                <a:sym typeface="Wingdings" pitchFamily="2" charset="2"/>
              </a:rPr>
              <a:t>Lets do this exercise for the avionics for a fighter aircraft/a drone</a:t>
            </a:r>
            <a:endParaRPr lang="el-GR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6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Design methods: Finite state machines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Finite state automaton (FSA), finite state machine (FSM) or state transition diagram (STD) is a formal method used in the specification and design of wide range of embedded and realtime systems.</a:t>
            </a:r>
          </a:p>
          <a:p>
            <a:r>
              <a:rPr lang="en-US" altLang="en-US" sz="2800" smtClean="0"/>
              <a:t>The system in this case would be represented by a finite number of states.</a:t>
            </a:r>
          </a:p>
          <a:p>
            <a:r>
              <a:rPr lang="en-US" altLang="en-US" sz="2800" smtClean="0"/>
              <a:t>Lets design the avionics for a drone aircraft.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0B910C-1836-451C-9CE5-A606A237F180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30BB8-CECD-4448-8AF5-CE236D0D23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61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Drone aircraft avionics (simplified)</a:t>
            </a:r>
          </a:p>
        </p:txBody>
      </p:sp>
      <p:sp>
        <p:nvSpPr>
          <p:cNvPr id="24579" name="Oval 4"/>
          <p:cNvSpPr>
            <a:spLocks noChangeArrowheads="1"/>
          </p:cNvSpPr>
          <p:nvPr/>
        </p:nvSpPr>
        <p:spPr bwMode="auto">
          <a:xfrm>
            <a:off x="1981200" y="2057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TAK</a:t>
            </a:r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6019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LAN</a:t>
            </a:r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1828800" y="4648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NAA</a:t>
            </a:r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3657600" y="3657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NAE</a:t>
            </a:r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5181600" y="2438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/>
              <a:t>NAV</a:t>
            </a:r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V="1">
            <a:off x="1066800" y="2590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5" name="Group 19"/>
          <p:cNvGrpSpPr>
            <a:grpSpLocks/>
          </p:cNvGrpSpPr>
          <p:nvPr/>
        </p:nvGrpSpPr>
        <p:grpSpPr bwMode="auto">
          <a:xfrm>
            <a:off x="1981200" y="1397000"/>
            <a:ext cx="868363" cy="965200"/>
            <a:chOff x="1248" y="880"/>
            <a:chExt cx="547" cy="608"/>
          </a:xfrm>
        </p:grpSpPr>
        <p:sp>
          <p:nvSpPr>
            <p:cNvPr id="24610" name="Freeform 11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Text Box 12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24586" name="Line 13"/>
          <p:cNvSpPr>
            <a:spLocks noChangeShapeType="1"/>
          </p:cNvSpPr>
          <p:nvPr/>
        </p:nvSpPr>
        <p:spPr bwMode="auto">
          <a:xfrm>
            <a:off x="2667000" y="2362200"/>
            <a:ext cx="2514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2955925" y="2012950"/>
            <a:ext cx="49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MA</a:t>
            </a:r>
          </a:p>
        </p:txBody>
      </p:sp>
      <p:sp>
        <p:nvSpPr>
          <p:cNvPr id="24588" name="Freeform 15"/>
          <p:cNvSpPr>
            <a:spLocks/>
          </p:cNvSpPr>
          <p:nvPr/>
        </p:nvSpPr>
        <p:spPr bwMode="auto">
          <a:xfrm rot="3973369">
            <a:off x="5676900" y="2019300"/>
            <a:ext cx="533400" cy="914400"/>
          </a:xfrm>
          <a:custGeom>
            <a:avLst/>
            <a:gdLst>
              <a:gd name="T0" fmla="*/ 0 w 240"/>
              <a:gd name="T1" fmla="*/ 2147483647 h 608"/>
              <a:gd name="T2" fmla="*/ 2147483647 w 240"/>
              <a:gd name="T3" fmla="*/ 2147483647 h 608"/>
              <a:gd name="T4" fmla="*/ 2147483647 w 240"/>
              <a:gd name="T5" fmla="*/ 2147483647 h 608"/>
              <a:gd name="T6" fmla="*/ 0 60000 65536"/>
              <a:gd name="T7" fmla="*/ 0 60000 65536"/>
              <a:gd name="T8" fmla="*/ 0 60000 65536"/>
              <a:gd name="T9" fmla="*/ 0 w 240"/>
              <a:gd name="T10" fmla="*/ 0 h 608"/>
              <a:gd name="T11" fmla="*/ 240 w 240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608">
                <a:moveTo>
                  <a:pt x="0" y="608"/>
                </a:moveTo>
                <a:cubicBezTo>
                  <a:pt x="52" y="336"/>
                  <a:pt x="104" y="64"/>
                  <a:pt x="144" y="32"/>
                </a:cubicBezTo>
                <a:cubicBezTo>
                  <a:pt x="184" y="0"/>
                  <a:pt x="224" y="352"/>
                  <a:pt x="240" y="4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5867400" y="1905000"/>
            <a:ext cx="57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else</a:t>
            </a:r>
          </a:p>
        </p:txBody>
      </p:sp>
      <p:sp>
        <p:nvSpPr>
          <p:cNvPr id="24590" name="Line 17"/>
          <p:cNvSpPr>
            <a:spLocks noChangeShapeType="1"/>
          </p:cNvSpPr>
          <p:nvPr/>
        </p:nvSpPr>
        <p:spPr bwMode="auto">
          <a:xfrm flipH="1">
            <a:off x="41910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8"/>
          <p:cNvSpPr txBox="1">
            <a:spLocks noChangeArrowheads="1"/>
          </p:cNvSpPr>
          <p:nvPr/>
        </p:nvSpPr>
        <p:spPr bwMode="auto">
          <a:xfrm>
            <a:off x="4724400" y="2971800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TD</a:t>
            </a:r>
          </a:p>
        </p:txBody>
      </p:sp>
      <p:grpSp>
        <p:nvGrpSpPr>
          <p:cNvPr id="24592" name="Group 20"/>
          <p:cNvGrpSpPr>
            <a:grpSpLocks/>
          </p:cNvGrpSpPr>
          <p:nvPr/>
        </p:nvGrpSpPr>
        <p:grpSpPr bwMode="auto">
          <a:xfrm>
            <a:off x="3657600" y="3048000"/>
            <a:ext cx="868363" cy="965200"/>
            <a:chOff x="1248" y="880"/>
            <a:chExt cx="547" cy="608"/>
          </a:xfrm>
        </p:grpSpPr>
        <p:sp>
          <p:nvSpPr>
            <p:cNvPr id="24608" name="Freeform 21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Text Box 22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24593" name="Line 23"/>
          <p:cNvSpPr>
            <a:spLocks noChangeShapeType="1"/>
          </p:cNvSpPr>
          <p:nvPr/>
        </p:nvSpPr>
        <p:spPr bwMode="auto">
          <a:xfrm flipH="1">
            <a:off x="2438400" y="41148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Text Box 24"/>
          <p:cNvSpPr txBox="1">
            <a:spLocks noChangeArrowheads="1"/>
          </p:cNvSpPr>
          <p:nvPr/>
        </p:nvSpPr>
        <p:spPr bwMode="auto">
          <a:xfrm>
            <a:off x="2955925" y="4070350"/>
            <a:ext cx="460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LO</a:t>
            </a:r>
          </a:p>
        </p:txBody>
      </p:sp>
      <p:grpSp>
        <p:nvGrpSpPr>
          <p:cNvPr id="24595" name="Group 25"/>
          <p:cNvGrpSpPr>
            <a:grpSpLocks/>
          </p:cNvGrpSpPr>
          <p:nvPr/>
        </p:nvGrpSpPr>
        <p:grpSpPr bwMode="auto">
          <a:xfrm>
            <a:off x="1828800" y="3962400"/>
            <a:ext cx="868363" cy="965200"/>
            <a:chOff x="1248" y="880"/>
            <a:chExt cx="547" cy="608"/>
          </a:xfrm>
        </p:grpSpPr>
        <p:sp>
          <p:nvSpPr>
            <p:cNvPr id="24606" name="Freeform 26"/>
            <p:cNvSpPr>
              <a:spLocks/>
            </p:cNvSpPr>
            <p:nvPr/>
          </p:nvSpPr>
          <p:spPr bwMode="auto">
            <a:xfrm>
              <a:off x="1248" y="880"/>
              <a:ext cx="240" cy="608"/>
            </a:xfrm>
            <a:custGeom>
              <a:avLst/>
              <a:gdLst>
                <a:gd name="T0" fmla="*/ 0 w 240"/>
                <a:gd name="T1" fmla="*/ 608 h 608"/>
                <a:gd name="T2" fmla="*/ 144 w 240"/>
                <a:gd name="T3" fmla="*/ 32 h 608"/>
                <a:gd name="T4" fmla="*/ 240 w 240"/>
                <a:gd name="T5" fmla="*/ 416 h 608"/>
                <a:gd name="T6" fmla="*/ 0 60000 65536"/>
                <a:gd name="T7" fmla="*/ 0 60000 65536"/>
                <a:gd name="T8" fmla="*/ 0 60000 65536"/>
                <a:gd name="T9" fmla="*/ 0 w 240"/>
                <a:gd name="T10" fmla="*/ 0 h 608"/>
                <a:gd name="T11" fmla="*/ 240 w 240"/>
                <a:gd name="T12" fmla="*/ 608 h 6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08">
                  <a:moveTo>
                    <a:pt x="0" y="608"/>
                  </a:moveTo>
                  <a:cubicBezTo>
                    <a:pt x="52" y="336"/>
                    <a:pt x="104" y="64"/>
                    <a:pt x="144" y="32"/>
                  </a:cubicBezTo>
                  <a:cubicBezTo>
                    <a:pt x="184" y="0"/>
                    <a:pt x="224" y="352"/>
                    <a:pt x="24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Text Box 27"/>
            <p:cNvSpPr txBox="1">
              <a:spLocks noChangeArrowheads="1"/>
            </p:cNvSpPr>
            <p:nvPr/>
          </p:nvSpPr>
          <p:spPr bwMode="auto">
            <a:xfrm>
              <a:off x="1430" y="932"/>
              <a:ext cx="3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latin typeface="Tahoma" charset="0"/>
                  <a:cs typeface="Tahoma" charset="0"/>
                </a:rPr>
                <a:t>else</a:t>
              </a:r>
            </a:p>
          </p:txBody>
        </p:sp>
      </p:grpSp>
      <p:sp>
        <p:nvSpPr>
          <p:cNvPr id="24596" name="Freeform 28"/>
          <p:cNvSpPr>
            <a:spLocks/>
          </p:cNvSpPr>
          <p:nvPr/>
        </p:nvSpPr>
        <p:spPr bwMode="auto">
          <a:xfrm>
            <a:off x="2438400" y="4267200"/>
            <a:ext cx="1752600" cy="838200"/>
          </a:xfrm>
          <a:custGeom>
            <a:avLst/>
            <a:gdLst>
              <a:gd name="T0" fmla="*/ 0 w 2112"/>
              <a:gd name="T1" fmla="*/ 2147483647 h 1344"/>
              <a:gd name="T2" fmla="*/ 2147483647 w 2112"/>
              <a:gd name="T3" fmla="*/ 2147483647 h 1344"/>
              <a:gd name="T4" fmla="*/ 2147483647 w 2112"/>
              <a:gd name="T5" fmla="*/ 0 h 1344"/>
              <a:gd name="T6" fmla="*/ 0 60000 65536"/>
              <a:gd name="T7" fmla="*/ 0 60000 65536"/>
              <a:gd name="T8" fmla="*/ 0 60000 65536"/>
              <a:gd name="T9" fmla="*/ 0 w 2112"/>
              <a:gd name="T10" fmla="*/ 0 h 1344"/>
              <a:gd name="T11" fmla="*/ 2112 w 2112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344">
                <a:moveTo>
                  <a:pt x="0" y="1344"/>
                </a:moveTo>
                <a:cubicBezTo>
                  <a:pt x="472" y="1336"/>
                  <a:pt x="944" y="1328"/>
                  <a:pt x="1296" y="1104"/>
                </a:cubicBezTo>
                <a:cubicBezTo>
                  <a:pt x="1648" y="880"/>
                  <a:pt x="1976" y="184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9"/>
          <p:cNvSpPr txBox="1">
            <a:spLocks noChangeArrowheads="1"/>
          </p:cNvSpPr>
          <p:nvPr/>
        </p:nvSpPr>
        <p:spPr bwMode="auto">
          <a:xfrm>
            <a:off x="2895600" y="4648200"/>
            <a:ext cx="441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EE</a:t>
            </a:r>
          </a:p>
        </p:txBody>
      </p:sp>
      <p:sp>
        <p:nvSpPr>
          <p:cNvPr id="24598" name="Freeform 32"/>
          <p:cNvSpPr>
            <a:spLocks/>
          </p:cNvSpPr>
          <p:nvPr/>
        </p:nvSpPr>
        <p:spPr bwMode="auto">
          <a:xfrm>
            <a:off x="2362200" y="3048000"/>
            <a:ext cx="3352800" cy="2501900"/>
          </a:xfrm>
          <a:custGeom>
            <a:avLst/>
            <a:gdLst>
              <a:gd name="T0" fmla="*/ 0 w 2112"/>
              <a:gd name="T1" fmla="*/ 2147483647 h 1576"/>
              <a:gd name="T2" fmla="*/ 2147483647 w 2112"/>
              <a:gd name="T3" fmla="*/ 2147483647 h 1576"/>
              <a:gd name="T4" fmla="*/ 2147483647 w 2112"/>
              <a:gd name="T5" fmla="*/ 0 h 1576"/>
              <a:gd name="T6" fmla="*/ 0 60000 65536"/>
              <a:gd name="T7" fmla="*/ 0 60000 65536"/>
              <a:gd name="T8" fmla="*/ 0 60000 65536"/>
              <a:gd name="T9" fmla="*/ 0 w 2112"/>
              <a:gd name="T10" fmla="*/ 0 h 1576"/>
              <a:gd name="T11" fmla="*/ 2112 w 2112"/>
              <a:gd name="T12" fmla="*/ 1576 h 1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576">
                <a:moveTo>
                  <a:pt x="0" y="1392"/>
                </a:moveTo>
                <a:cubicBezTo>
                  <a:pt x="616" y="1484"/>
                  <a:pt x="1232" y="1576"/>
                  <a:pt x="1584" y="1344"/>
                </a:cubicBezTo>
                <a:cubicBezTo>
                  <a:pt x="1936" y="1112"/>
                  <a:pt x="2024" y="224"/>
                  <a:pt x="2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Text Box 33"/>
          <p:cNvSpPr txBox="1">
            <a:spLocks noChangeArrowheads="1"/>
          </p:cNvSpPr>
          <p:nvPr/>
        </p:nvSpPr>
        <p:spPr bwMode="auto">
          <a:xfrm>
            <a:off x="3717925" y="5060950"/>
            <a:ext cx="468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ED</a:t>
            </a:r>
          </a:p>
        </p:txBody>
      </p:sp>
      <p:sp>
        <p:nvSpPr>
          <p:cNvPr id="24600" name="Line 34"/>
          <p:cNvSpPr>
            <a:spLocks noChangeShapeType="1"/>
          </p:cNvSpPr>
          <p:nvPr/>
        </p:nvSpPr>
        <p:spPr bwMode="auto">
          <a:xfrm>
            <a:off x="5791200" y="3048000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35"/>
          <p:cNvSpPr txBox="1">
            <a:spLocks noChangeArrowheads="1"/>
          </p:cNvSpPr>
          <p:nvPr/>
        </p:nvSpPr>
        <p:spPr bwMode="auto">
          <a:xfrm>
            <a:off x="6080125" y="3841750"/>
            <a:ext cx="496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MC</a:t>
            </a:r>
          </a:p>
        </p:txBody>
      </p:sp>
      <p:sp>
        <p:nvSpPr>
          <p:cNvPr id="24602" name="TextBox 33"/>
          <p:cNvSpPr txBox="1">
            <a:spLocks noChangeArrowheads="1"/>
          </p:cNvSpPr>
          <p:nvPr/>
        </p:nvSpPr>
        <p:spPr bwMode="auto">
          <a:xfrm>
            <a:off x="6400800" y="1524000"/>
            <a:ext cx="2413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MA: Mission Assigned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TD: Target Detected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LO: Locked On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EE: enemy Evaded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ED: Enemy Destroyed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MC: Mission Complete</a:t>
            </a:r>
          </a:p>
        </p:txBody>
      </p:sp>
      <p:sp>
        <p:nvSpPr>
          <p:cNvPr id="24603" name="TextBox 34"/>
          <p:cNvSpPr txBox="1">
            <a:spLocks noChangeArrowheads="1"/>
          </p:cNvSpPr>
          <p:nvPr/>
        </p:nvSpPr>
        <p:spPr bwMode="auto">
          <a:xfrm>
            <a:off x="6705600" y="3886200"/>
            <a:ext cx="2590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ahoma" charset="0"/>
                <a:cs typeface="Tahoma" charset="0"/>
              </a:rPr>
              <a:t>TAK: Take off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NAV: Navigate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NAE: Navigate &amp; Evade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NAA: Navigate &amp; Attack</a:t>
            </a:r>
          </a:p>
          <a:p>
            <a:r>
              <a:rPr lang="en-US" altLang="en-US">
                <a:latin typeface="Tahoma" charset="0"/>
                <a:cs typeface="Tahoma" charset="0"/>
              </a:rPr>
              <a:t>LAN: Land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D54E56-A1F3-4BC2-980F-C536D1BED835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EC10B-2C68-4387-86B2-8975B1D8D57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2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State Transition table </a:t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16506" name="Group 122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772400" cy="4114800"/>
        </p:xfrm>
        <a:graphic>
          <a:graphicData uri="http://schemas.openxmlformats.org/drawingml/2006/table">
            <a:tbl>
              <a:tblPr/>
              <a:tblGrid>
                <a:gridCol w="1111250"/>
                <a:gridCol w="1109663"/>
                <a:gridCol w="1111250"/>
                <a:gridCol w="1108075"/>
                <a:gridCol w="1111250"/>
                <a:gridCol w="1109662"/>
                <a:gridCol w="11112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TD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TAK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NAV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000D51-8B5A-4B36-9373-D54C73FF9CF5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5DC40-1660-40B9-B1C6-5E3710600AD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36975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/>
              <a:t>Lets design a simple embedded/ realtime system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the table-cell to code a function / use with switch statement</a:t>
            </a:r>
          </a:p>
          <a:p>
            <a:r>
              <a:rPr lang="en-US" altLang="en-US" smtClean="0"/>
              <a:t>Or write a table-driven code</a:t>
            </a:r>
          </a:p>
          <a:p>
            <a:r>
              <a:rPr lang="en-US" altLang="en-US" smtClean="0"/>
              <a:t>Which is better and why?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3E5E80-C072-4231-BB0D-E21E74BE7002}" type="datetime1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2BA9D-6DF1-4400-A62E-48709F120AD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9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4B7C-A79D-48DD-9A4D-EFE84B359A55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studied the basic definitions of realtime and embedded system.</a:t>
            </a:r>
          </a:p>
          <a:p>
            <a:pPr>
              <a:lnSpc>
                <a:spcPct val="90000"/>
              </a:lnSpc>
            </a:pPr>
            <a:r>
              <a:rPr lang="en-US" dirty="0"/>
              <a:t>We studied key issues which make development of realtime software more challenging than desktop or traditional data processing applications.</a:t>
            </a:r>
          </a:p>
          <a:p>
            <a:pPr>
              <a:lnSpc>
                <a:spcPct val="90000"/>
              </a:lnSpc>
            </a:pPr>
            <a:r>
              <a:rPr lang="en-US" dirty="0"/>
              <a:t>Timing is very critical for </a:t>
            </a:r>
            <a:r>
              <a:rPr lang="en-US" dirty="0" smtClean="0"/>
              <a:t>RTOS </a:t>
            </a:r>
            <a:r>
              <a:rPr lang="en-US" dirty="0"/>
              <a:t>input, output, computing and response.</a:t>
            </a:r>
          </a:p>
          <a:p>
            <a:r>
              <a:rPr lang="en-US" dirty="0" smtClean="0"/>
              <a:t>UML state diagram is a useful tool for design representation.</a:t>
            </a:r>
          </a:p>
          <a:p>
            <a:r>
              <a:rPr lang="en-US" dirty="0"/>
              <a:t>We will study the design and implementation of RTOS system in detail later on.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7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6FB5F-1855-4143-9C2A-C02ECE315477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RTOS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39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Recitations &amp; Course 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4D13-5401-40C1-A3BD-49A7950E6118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CSE321-2015-1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 at 340 Bell: Please attend recitation: any one of them (only for next week)</a:t>
            </a:r>
          </a:p>
          <a:p>
            <a:pPr lvl="1"/>
            <a:r>
              <a:rPr lang="en-US" dirty="0" smtClean="0"/>
              <a:t>Meet and greet your TA</a:t>
            </a:r>
          </a:p>
          <a:p>
            <a:pPr lvl="1"/>
            <a:r>
              <a:rPr lang="en-US" dirty="0" smtClean="0"/>
              <a:t>Topic: C Basics, memory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dealloc</a:t>
            </a:r>
            <a:r>
              <a:rPr lang="en-US" dirty="0" smtClean="0"/>
              <a:t>, </a:t>
            </a:r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smtClean="0"/>
              <a:t>Work for this course:</a:t>
            </a:r>
          </a:p>
          <a:p>
            <a:pPr lvl="1"/>
            <a:r>
              <a:rPr lang="en-US" dirty="0" smtClean="0"/>
              <a:t>2 </a:t>
            </a:r>
            <a:r>
              <a:rPr lang="en-US" b="1" dirty="0" smtClean="0"/>
              <a:t>C </a:t>
            </a:r>
            <a:r>
              <a:rPr lang="en-US" b="1" dirty="0" err="1" smtClean="0"/>
              <a:t>lang</a:t>
            </a:r>
            <a:r>
              <a:rPr lang="en-US" b="1" dirty="0" smtClean="0"/>
              <a:t>-based </a:t>
            </a:r>
            <a:r>
              <a:rPr lang="en-US" dirty="0" smtClean="0"/>
              <a:t>–labs : </a:t>
            </a:r>
            <a:r>
              <a:rPr lang="en-US" b="1" i="1" dirty="0" smtClean="0"/>
              <a:t>individual</a:t>
            </a:r>
            <a:r>
              <a:rPr lang="en-US" dirty="0" smtClean="0"/>
              <a:t>: on </a:t>
            </a:r>
            <a:r>
              <a:rPr lang="en-US" dirty="0" err="1" smtClean="0"/>
              <a:t>xinu</a:t>
            </a:r>
            <a:r>
              <a:rPr lang="en-US" dirty="0" smtClean="0"/>
              <a:t>: kernel programming</a:t>
            </a:r>
          </a:p>
          <a:p>
            <a:pPr lvl="1"/>
            <a:r>
              <a:rPr lang="en-US" dirty="0" smtClean="0"/>
              <a:t>6 Codecon </a:t>
            </a:r>
            <a:r>
              <a:rPr lang="en-US" b="1" dirty="0" smtClean="0"/>
              <a:t>C-programming</a:t>
            </a:r>
            <a:r>
              <a:rPr lang="en-US" dirty="0" smtClean="0"/>
              <a:t> homework on </a:t>
            </a:r>
            <a:r>
              <a:rPr lang="en-US" dirty="0" err="1" smtClean="0"/>
              <a:t>codecon</a:t>
            </a:r>
            <a:r>
              <a:rPr lang="en-US" dirty="0" smtClean="0"/>
              <a:t> </a:t>
            </a:r>
            <a:r>
              <a:rPr lang="en-US" dirty="0" err="1" smtClean="0"/>
              <a:t>env</a:t>
            </a:r>
            <a:r>
              <a:rPr lang="en-US" dirty="0" smtClean="0"/>
              <a:t>. : </a:t>
            </a:r>
            <a:r>
              <a:rPr lang="en-US" b="1" i="1" dirty="0" smtClean="0"/>
              <a:t>individual</a:t>
            </a:r>
          </a:p>
          <a:p>
            <a:pPr lvl="1"/>
            <a:r>
              <a:rPr lang="en-US" dirty="0"/>
              <a:t>1 term project { RTEM problem solved using Arduino, Raspberry Pi or CrazyFlie2.0}: </a:t>
            </a:r>
            <a:r>
              <a:rPr lang="en-US" b="1" dirty="0"/>
              <a:t>groups of two or </a:t>
            </a:r>
            <a:r>
              <a:rPr lang="en-US" b="1" dirty="0" smtClean="0"/>
              <a:t>less</a:t>
            </a:r>
          </a:p>
          <a:p>
            <a:pPr lvl="1"/>
            <a:r>
              <a:rPr lang="en-US" b="1" dirty="0" smtClean="0"/>
              <a:t>Two exams: one midterm in class; </a:t>
            </a:r>
            <a:r>
              <a:rPr lang="en-US" b="1" smtClean="0"/>
              <a:t>one final exam</a:t>
            </a:r>
            <a:endParaRPr lang="en-US" b="1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9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E581F0-CC02-4CAC-9BB5-C6ED47A8AF9F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E88B9-C62E-4869-9697-FD644AE6FB1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Lets define realtime systems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Timing: RT systems (RTOS) are required to compute and deliver correct results within a specified period of time. Ex: traffic light controller</a:t>
            </a:r>
          </a:p>
          <a:p>
            <a:pPr eaLnBrk="1" hangingPunct="1"/>
            <a:r>
              <a:rPr lang="en-US" dirty="0" smtClean="0"/>
              <a:t>Interrupt driven: event-driven preemption</a:t>
            </a:r>
            <a:r>
              <a:rPr lang="en-US" smtClean="0"/>
              <a:t>; RTOS </a:t>
            </a:r>
            <a:r>
              <a:rPr lang="en-US" dirty="0" smtClean="0"/>
              <a:t>are often involved with handling events.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Events manifest themselves in terms of interrupt signals arising from the arrival data at an input port or ticking of a hardware clock, or an error status alarm.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2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FA9680-DE13-4D51-8C39-8480021487C6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8A3B6D-C3F1-439F-8C13-A111009342F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Low-level programming: RTOS often deal with devices; C language is still a favorite for writing device drivers for new hardware.</a:t>
            </a:r>
          </a:p>
          <a:p>
            <a:pPr eaLnBrk="1" hangingPunct="1"/>
            <a:r>
              <a:rPr lang="en-US" sz="2400" dirty="0" smtClean="0"/>
              <a:t>Specialized hardware: Most RTOS work within, or at least close beside, specialized electronic and mechanical devices. Often closed loop systems. </a:t>
            </a:r>
          </a:p>
          <a:p>
            <a:pPr eaLnBrk="1" hangingPunct="1"/>
            <a:r>
              <a:rPr lang="en-US" sz="2400" dirty="0" smtClean="0"/>
              <a:t>Volatile data IO: Variables that change their value from moment to moment. RTOS software must be structured to check for changes at the correct rate, so as not to miss a data update.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3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A363F5-F04E-4148-9D71-4BE833910035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BB601A-9C92-43E5-9A9E-D91C87723D0C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Multi-tasking: RTOS are often multitasking. Several processes cooperate to carry out the overall job. Divide RTOS problem into tasks as a design strategy.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Run-time scheduling: Separation of activities into tasks leads to question of task sequencing or scheduling. Moreover the external events and required response to these lead to run-time scheduling or dynamic scheduling.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Unpredictability in inputs/stimulus: Being event-driven, RTOS are at the mercy of unpredictable changes in their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Predictability response requirement!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Life-critical code: failure to run correctly may result in death or at least injury to the user and/or others. Life-critical systems requires extra testing, documentation and acceptance trials.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6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7C6964-CBCF-41DA-86B4-9F9A1F4DEC8F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BC9CD0-281E-496E-B319-373E24103EC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RTOS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Hard RTOS: tight limits on response time, so that a delayed result is a wrong result.</a:t>
            </a:r>
          </a:p>
          <a:p>
            <a:pPr lvl="1" eaLnBrk="1" hangingPunct="1"/>
            <a:r>
              <a:rPr lang="en-US" sz="2200" dirty="0" smtClean="0"/>
              <a:t>Ex: jet fuel controller and camera shutter unit</a:t>
            </a:r>
          </a:p>
          <a:p>
            <a:pPr eaLnBrk="1" hangingPunct="1"/>
            <a:r>
              <a:rPr lang="en-US" sz="2400" dirty="0" smtClean="0"/>
              <a:t>Soft RTOS: need to meet only time-average performance target. As long as most results are available before deadline the system will run successfully. </a:t>
            </a:r>
          </a:p>
          <a:p>
            <a:pPr lvl="1" eaLnBrk="1" hangingPunct="1"/>
            <a:r>
              <a:rPr lang="en-US" sz="2200" dirty="0" smtClean="0"/>
              <a:t>Ex: audio and video transmission, single frame skip is fine, but repeated loss is unacceptable</a:t>
            </a:r>
          </a:p>
          <a:p>
            <a:pPr eaLnBrk="1" hangingPunct="1"/>
            <a:r>
              <a:rPr lang="en-US" sz="2400" dirty="0" smtClean="0"/>
              <a:t>Firm RTOS: somewhere between the two.</a:t>
            </a:r>
          </a:p>
          <a:p>
            <a:pPr lvl="1" eaLnBrk="1" hangingPunct="1"/>
            <a:r>
              <a:rPr lang="en-US" sz="2200" dirty="0" smtClean="0"/>
              <a:t>Ex: Space station solar panel unit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67274-7177-44DB-8456-8128FC3BD429}" type="datetime1">
              <a:rPr lang="en-US" smtClean="0"/>
              <a:t>9/3/2015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2D48D-A560-403B-851C-6790AA49BE5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Microprocessor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Examples: vending machines, mobiles phones, alarm systems, washing machines, motor car engine controllers, heart monitors, microwave ovens all operate using embedded microcontrollers running dedicated software.</a:t>
            </a:r>
          </a:p>
          <a:p>
            <a:pPr eaLnBrk="1" hangingPunct="1"/>
            <a:r>
              <a:rPr lang="en-US" dirty="0" smtClean="0"/>
              <a:t>“Microprocessor” is one of the critical enabling hardware for realtime systems.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C10E-79A9-41FC-B670-95BD5D2CB5B4}" type="datetime1">
              <a:rPr lang="en-US" smtClean="0"/>
              <a:t>9/3/2015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Dedicated functionally</a:t>
            </a:r>
          </a:p>
          <a:p>
            <a:r>
              <a:rPr lang="en-US" dirty="0" smtClean="0"/>
              <a:t>Special purpose</a:t>
            </a:r>
          </a:p>
          <a:p>
            <a:r>
              <a:rPr lang="en-US" dirty="0" smtClean="0"/>
              <a:t>Optimized for a certain operations</a:t>
            </a:r>
          </a:p>
          <a:p>
            <a:r>
              <a:rPr lang="en-US" dirty="0" smtClean="0"/>
              <a:t>Small (typically)</a:t>
            </a:r>
          </a:p>
          <a:p>
            <a:r>
              <a:rPr lang="en-US" dirty="0" smtClean="0"/>
              <a:t>Lower power consumption</a:t>
            </a:r>
          </a:p>
          <a:p>
            <a:r>
              <a:rPr lang="en-US" dirty="0" smtClean="0"/>
              <a:t>Embedded within other large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390</TotalTime>
  <Words>1543</Words>
  <Application>Microsoft Office PowerPoint</Application>
  <PresentationFormat>On-screen Show (4:3)</PresentationFormat>
  <Paragraphs>327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CSE321: Realtime and Embedded Systems</vt:lpstr>
      <vt:lpstr>Outline</vt:lpstr>
      <vt:lpstr>Defining RTOS</vt:lpstr>
      <vt:lpstr>Lets define realtime systems</vt:lpstr>
      <vt:lpstr>RTOS Definition (contd.)</vt:lpstr>
      <vt:lpstr>RTOS Definition (contd.)</vt:lpstr>
      <vt:lpstr>Types of RTOS</vt:lpstr>
      <vt:lpstr>Microprocessor</vt:lpstr>
      <vt:lpstr>Embedded Systems</vt:lpstr>
      <vt:lpstr>Embedded Systems</vt:lpstr>
      <vt:lpstr>Embedded Systems (contd.)</vt:lpstr>
      <vt:lpstr>Examples</vt:lpstr>
      <vt:lpstr>Realtime Embedded Systems</vt:lpstr>
      <vt:lpstr>Class work #1</vt:lpstr>
      <vt:lpstr>Embedded Systems</vt:lpstr>
      <vt:lpstr>Designing RTOS</vt:lpstr>
      <vt:lpstr>Functional and non-functional requirements</vt:lpstr>
      <vt:lpstr>Hardware Requirements</vt:lpstr>
      <vt:lpstr>Software requirements</vt:lpstr>
      <vt:lpstr>Software Quality Assurance</vt:lpstr>
      <vt:lpstr>Design Representation</vt:lpstr>
      <vt:lpstr>Design Considerations</vt:lpstr>
      <vt:lpstr>Class work #2</vt:lpstr>
      <vt:lpstr>Finite State Machine (FSM)</vt:lpstr>
      <vt:lpstr>Design methods: Finite state machines</vt:lpstr>
      <vt:lpstr>Drone aircraft avionics (simplified)</vt:lpstr>
      <vt:lpstr>State Transition table  </vt:lpstr>
      <vt:lpstr>Lets design a simple embedded/ realtime system</vt:lpstr>
      <vt:lpstr>Summary</vt:lpstr>
      <vt:lpstr>Recitations &amp; Course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CSE524: Realtime and Embedded Systems</dc:title>
  <dc:creator>bina</dc:creator>
  <cp:lastModifiedBy>bina</cp:lastModifiedBy>
  <cp:revision>64</cp:revision>
  <dcterms:created xsi:type="dcterms:W3CDTF">2013-05-06T21:49:41Z</dcterms:created>
  <dcterms:modified xsi:type="dcterms:W3CDTF">2015-09-04T00:43:06Z</dcterms:modified>
</cp:coreProperties>
</file>