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700" r:id="rId4"/>
    <p:sldMasterId id="2147483712" r:id="rId5"/>
    <p:sldMasterId id="2147483725" r:id="rId6"/>
  </p:sldMasterIdLst>
  <p:notesMasterIdLst>
    <p:notesMasterId r:id="rId40"/>
  </p:notesMasterIdLst>
  <p:sldIdLst>
    <p:sldId id="257" r:id="rId7"/>
    <p:sldId id="260" r:id="rId8"/>
    <p:sldId id="261" r:id="rId9"/>
    <p:sldId id="359" r:id="rId10"/>
    <p:sldId id="263" r:id="rId11"/>
    <p:sldId id="273" r:id="rId12"/>
    <p:sldId id="362" r:id="rId13"/>
    <p:sldId id="363" r:id="rId14"/>
    <p:sldId id="269" r:id="rId15"/>
    <p:sldId id="318" r:id="rId16"/>
    <p:sldId id="294" r:id="rId17"/>
    <p:sldId id="295" r:id="rId18"/>
    <p:sldId id="296" r:id="rId19"/>
    <p:sldId id="360" r:id="rId20"/>
    <p:sldId id="270" r:id="rId21"/>
    <p:sldId id="365" r:id="rId22"/>
    <p:sldId id="366" r:id="rId23"/>
    <p:sldId id="367" r:id="rId24"/>
    <p:sldId id="368" r:id="rId25"/>
    <p:sldId id="369" r:id="rId26"/>
    <p:sldId id="378" r:id="rId27"/>
    <p:sldId id="361" r:id="rId28"/>
    <p:sldId id="374" r:id="rId29"/>
    <p:sldId id="375" r:id="rId30"/>
    <p:sldId id="376" r:id="rId31"/>
    <p:sldId id="373" r:id="rId32"/>
    <p:sldId id="377" r:id="rId33"/>
    <p:sldId id="356" r:id="rId34"/>
    <p:sldId id="357" r:id="rId35"/>
    <p:sldId id="372" r:id="rId36"/>
    <p:sldId id="371" r:id="rId37"/>
    <p:sldId id="370" r:id="rId38"/>
    <p:sldId id="30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971"/>
    <a:srgbClr val="DF7E00"/>
    <a:srgbClr val="DA96C9"/>
    <a:srgbClr val="000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9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6C1D2-CD4B-4D56-9314-8F7801FDF1A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CDBE12-321F-4C96-B7A0-F96A5972175D}">
      <dgm:prSet/>
      <dgm:spPr/>
      <dgm:t>
        <a:bodyPr/>
        <a:lstStyle/>
        <a:p>
          <a:pPr rtl="0"/>
          <a:r>
            <a:rPr lang="en-US" b="0" i="0" baseline="0"/>
            <a:t>Verification</a:t>
          </a:r>
          <a:endParaRPr lang="en-US"/>
        </a:p>
      </dgm:t>
    </dgm:pt>
    <dgm:pt modelId="{BC989F91-EEC5-415C-9F93-0A95F775A9C4}" type="parTrans" cxnId="{DB905568-2B97-4976-86E8-5CD3E884A6C0}">
      <dgm:prSet/>
      <dgm:spPr/>
      <dgm:t>
        <a:bodyPr/>
        <a:lstStyle/>
        <a:p>
          <a:endParaRPr lang="en-US"/>
        </a:p>
      </dgm:t>
    </dgm:pt>
    <dgm:pt modelId="{1B9A7743-FD81-4047-BB7A-62B1426604EC}" type="sibTrans" cxnId="{DB905568-2B97-4976-86E8-5CD3E884A6C0}">
      <dgm:prSet/>
      <dgm:spPr/>
      <dgm:t>
        <a:bodyPr/>
        <a:lstStyle/>
        <a:p>
          <a:endParaRPr lang="en-US"/>
        </a:p>
      </dgm:t>
    </dgm:pt>
    <dgm:pt modelId="{81703AEC-36A3-484D-8E64-261EA654EEFA}">
      <dgm:prSet/>
      <dgm:spPr/>
      <dgm:t>
        <a:bodyPr/>
        <a:lstStyle/>
        <a:p>
          <a:pPr rtl="0"/>
          <a:r>
            <a:rPr lang="en-US" b="0" i="0" baseline="0" dirty="0"/>
            <a:t>Validation</a:t>
          </a:r>
          <a:endParaRPr lang="en-US" dirty="0"/>
        </a:p>
      </dgm:t>
    </dgm:pt>
    <dgm:pt modelId="{2892C878-7771-4E16-B83B-D9FD316F459E}" type="parTrans" cxnId="{103D36F4-3516-4ECA-8526-17F0929A3206}">
      <dgm:prSet/>
      <dgm:spPr/>
      <dgm:t>
        <a:bodyPr/>
        <a:lstStyle/>
        <a:p>
          <a:endParaRPr lang="en-US"/>
        </a:p>
      </dgm:t>
    </dgm:pt>
    <dgm:pt modelId="{3302150A-EBD1-4A6C-87EE-7E36F9DF31B2}" type="sibTrans" cxnId="{103D36F4-3516-4ECA-8526-17F0929A3206}">
      <dgm:prSet/>
      <dgm:spPr/>
      <dgm:t>
        <a:bodyPr/>
        <a:lstStyle/>
        <a:p>
          <a:endParaRPr lang="en-US"/>
        </a:p>
      </dgm:t>
    </dgm:pt>
    <dgm:pt modelId="{3F7A5209-EBD6-4A23-ACA9-8526F8F6663D}">
      <dgm:prSet/>
      <dgm:spPr/>
      <dgm:t>
        <a:bodyPr/>
        <a:lstStyle/>
        <a:p>
          <a:pPr rtl="0"/>
          <a:r>
            <a:rPr lang="en-US" b="0" i="0" baseline="0"/>
            <a:t>Recording</a:t>
          </a:r>
          <a:endParaRPr lang="en-US"/>
        </a:p>
      </dgm:t>
    </dgm:pt>
    <dgm:pt modelId="{A486B56F-C922-4DBD-B987-E830514A884D}" type="parTrans" cxnId="{A9584B1F-35ED-417B-A0EE-4768B88E6507}">
      <dgm:prSet/>
      <dgm:spPr/>
      <dgm:t>
        <a:bodyPr/>
        <a:lstStyle/>
        <a:p>
          <a:endParaRPr lang="en-US"/>
        </a:p>
      </dgm:t>
    </dgm:pt>
    <dgm:pt modelId="{C74750A6-A77D-4B1E-8B9D-38FA8819F04C}" type="sibTrans" cxnId="{A9584B1F-35ED-417B-A0EE-4768B88E6507}">
      <dgm:prSet/>
      <dgm:spPr/>
      <dgm:t>
        <a:bodyPr/>
        <a:lstStyle/>
        <a:p>
          <a:endParaRPr lang="en-US"/>
        </a:p>
      </dgm:t>
    </dgm:pt>
    <dgm:pt modelId="{C2B7AC1F-918D-4554-A077-5CF249745047}">
      <dgm:prSet/>
      <dgm:spPr/>
      <dgm:t>
        <a:bodyPr/>
        <a:lstStyle/>
        <a:p>
          <a:pPr rtl="0"/>
          <a:r>
            <a:rPr lang="en-US" b="0" i="0" baseline="0"/>
            <a:t>Consensus</a:t>
          </a:r>
          <a:endParaRPr lang="en-US"/>
        </a:p>
      </dgm:t>
    </dgm:pt>
    <dgm:pt modelId="{313749B0-3EE1-45E6-A875-FFFD3364D0C8}" type="parTrans" cxnId="{A448D0BA-5450-4D21-A661-7828CD858C74}">
      <dgm:prSet/>
      <dgm:spPr/>
      <dgm:t>
        <a:bodyPr/>
        <a:lstStyle/>
        <a:p>
          <a:endParaRPr lang="en-US"/>
        </a:p>
      </dgm:t>
    </dgm:pt>
    <dgm:pt modelId="{9A76454B-1238-473F-A59A-A57AF98902A4}" type="sibTrans" cxnId="{A448D0BA-5450-4D21-A661-7828CD858C74}">
      <dgm:prSet/>
      <dgm:spPr/>
      <dgm:t>
        <a:bodyPr/>
        <a:lstStyle/>
        <a:p>
          <a:endParaRPr lang="en-US"/>
        </a:p>
      </dgm:t>
    </dgm:pt>
    <dgm:pt modelId="{8C6BDB51-1940-4A1B-B830-5BFD5BFF5195}" type="pres">
      <dgm:prSet presAssocID="{79E6C1D2-CD4B-4D56-9314-8F7801FDF1A8}" presName="matrix" presStyleCnt="0">
        <dgm:presLayoutVars>
          <dgm:chMax val="1"/>
          <dgm:dir/>
          <dgm:resizeHandles val="exact"/>
        </dgm:presLayoutVars>
      </dgm:prSet>
      <dgm:spPr/>
    </dgm:pt>
    <dgm:pt modelId="{91BA3877-2DD4-406D-897E-4A7A1CE0EBD7}" type="pres">
      <dgm:prSet presAssocID="{79E6C1D2-CD4B-4D56-9314-8F7801FDF1A8}" presName="diamond" presStyleLbl="bgShp" presStyleIdx="0" presStyleCnt="1"/>
      <dgm:spPr/>
    </dgm:pt>
    <dgm:pt modelId="{CB6F35B9-5243-4725-8877-C2EFC7F6552C}" type="pres">
      <dgm:prSet presAssocID="{79E6C1D2-CD4B-4D56-9314-8F7801FDF1A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A34C46-610B-46D3-80D4-F3FD61707C0F}" type="pres">
      <dgm:prSet presAssocID="{79E6C1D2-CD4B-4D56-9314-8F7801FDF1A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26BD25-1813-49E1-8937-6A9B1BC25DC9}" type="pres">
      <dgm:prSet presAssocID="{79E6C1D2-CD4B-4D56-9314-8F7801FDF1A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26A55E-A2E1-4A95-9E44-EB4CAF23B525}" type="pres">
      <dgm:prSet presAssocID="{79E6C1D2-CD4B-4D56-9314-8F7801FDF1A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4EED16-F309-454B-B2B5-A72DB199D81B}" type="presOf" srcId="{76CDBE12-321F-4C96-B7A0-F96A5972175D}" destId="{CB6F35B9-5243-4725-8877-C2EFC7F6552C}" srcOrd="0" destOrd="0" presId="urn:microsoft.com/office/officeart/2005/8/layout/matrix3"/>
    <dgm:cxn modelId="{9DFB951E-93F2-47D0-829A-BB3A0203418E}" type="presOf" srcId="{79E6C1D2-CD4B-4D56-9314-8F7801FDF1A8}" destId="{8C6BDB51-1940-4A1B-B830-5BFD5BFF5195}" srcOrd="0" destOrd="0" presId="urn:microsoft.com/office/officeart/2005/8/layout/matrix3"/>
    <dgm:cxn modelId="{A9584B1F-35ED-417B-A0EE-4768B88E6507}" srcId="{79E6C1D2-CD4B-4D56-9314-8F7801FDF1A8}" destId="{3F7A5209-EBD6-4A23-ACA9-8526F8F6663D}" srcOrd="2" destOrd="0" parTransId="{A486B56F-C922-4DBD-B987-E830514A884D}" sibTransId="{C74750A6-A77D-4B1E-8B9D-38FA8819F04C}"/>
    <dgm:cxn modelId="{2F7A9925-0FC8-4C62-9028-3F69723EE679}" type="presOf" srcId="{C2B7AC1F-918D-4554-A077-5CF249745047}" destId="{0926A55E-A2E1-4A95-9E44-EB4CAF23B525}" srcOrd="0" destOrd="0" presId="urn:microsoft.com/office/officeart/2005/8/layout/matrix3"/>
    <dgm:cxn modelId="{DB905568-2B97-4976-86E8-5CD3E884A6C0}" srcId="{79E6C1D2-CD4B-4D56-9314-8F7801FDF1A8}" destId="{76CDBE12-321F-4C96-B7A0-F96A5972175D}" srcOrd="0" destOrd="0" parTransId="{BC989F91-EEC5-415C-9F93-0A95F775A9C4}" sibTransId="{1B9A7743-FD81-4047-BB7A-62B1426604EC}"/>
    <dgm:cxn modelId="{B83DDF7A-7D6E-431B-8B72-BCF9E0AC0491}" type="presOf" srcId="{81703AEC-36A3-484D-8E64-261EA654EEFA}" destId="{8BA34C46-610B-46D3-80D4-F3FD61707C0F}" srcOrd="0" destOrd="0" presId="urn:microsoft.com/office/officeart/2005/8/layout/matrix3"/>
    <dgm:cxn modelId="{A448D0BA-5450-4D21-A661-7828CD858C74}" srcId="{79E6C1D2-CD4B-4D56-9314-8F7801FDF1A8}" destId="{C2B7AC1F-918D-4554-A077-5CF249745047}" srcOrd="3" destOrd="0" parTransId="{313749B0-3EE1-45E6-A875-FFFD3364D0C8}" sibTransId="{9A76454B-1238-473F-A59A-A57AF98902A4}"/>
    <dgm:cxn modelId="{C32FA6E0-F195-49CF-A3FA-97D8FACE6E55}" type="presOf" srcId="{3F7A5209-EBD6-4A23-ACA9-8526F8F6663D}" destId="{8626BD25-1813-49E1-8937-6A9B1BC25DC9}" srcOrd="0" destOrd="0" presId="urn:microsoft.com/office/officeart/2005/8/layout/matrix3"/>
    <dgm:cxn modelId="{103D36F4-3516-4ECA-8526-17F0929A3206}" srcId="{79E6C1D2-CD4B-4D56-9314-8F7801FDF1A8}" destId="{81703AEC-36A3-484D-8E64-261EA654EEFA}" srcOrd="1" destOrd="0" parTransId="{2892C878-7771-4E16-B83B-D9FD316F459E}" sibTransId="{3302150A-EBD1-4A6C-87EE-7E36F9DF31B2}"/>
    <dgm:cxn modelId="{B9EFE7A6-AC89-4F54-9E09-5640A5BD2CE9}" type="presParOf" srcId="{8C6BDB51-1940-4A1B-B830-5BFD5BFF5195}" destId="{91BA3877-2DD4-406D-897E-4A7A1CE0EBD7}" srcOrd="0" destOrd="0" presId="urn:microsoft.com/office/officeart/2005/8/layout/matrix3"/>
    <dgm:cxn modelId="{E309242C-F00F-44CB-B12F-471CCE1C939D}" type="presParOf" srcId="{8C6BDB51-1940-4A1B-B830-5BFD5BFF5195}" destId="{CB6F35B9-5243-4725-8877-C2EFC7F6552C}" srcOrd="1" destOrd="0" presId="urn:microsoft.com/office/officeart/2005/8/layout/matrix3"/>
    <dgm:cxn modelId="{8D90A560-631E-4900-A8B6-4F701AEC04D1}" type="presParOf" srcId="{8C6BDB51-1940-4A1B-B830-5BFD5BFF5195}" destId="{8BA34C46-610B-46D3-80D4-F3FD61707C0F}" srcOrd="2" destOrd="0" presId="urn:microsoft.com/office/officeart/2005/8/layout/matrix3"/>
    <dgm:cxn modelId="{FC830B2F-2F01-4816-972B-E190C7231D4D}" type="presParOf" srcId="{8C6BDB51-1940-4A1B-B830-5BFD5BFF5195}" destId="{8626BD25-1813-49E1-8937-6A9B1BC25DC9}" srcOrd="3" destOrd="0" presId="urn:microsoft.com/office/officeart/2005/8/layout/matrix3"/>
    <dgm:cxn modelId="{D82F1E5D-FF7A-47C5-B977-150B1961177A}" type="presParOf" srcId="{8C6BDB51-1940-4A1B-B830-5BFD5BFF5195}" destId="{0926A55E-A2E1-4A95-9E44-EB4CAF23B52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A3877-2DD4-406D-897E-4A7A1CE0EBD7}">
      <dsp:nvSpPr>
        <dsp:cNvPr id="0" name=""/>
        <dsp:cNvSpPr/>
      </dsp:nvSpPr>
      <dsp:spPr>
        <a:xfrm>
          <a:off x="420189" y="0"/>
          <a:ext cx="3732425" cy="373242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F35B9-5243-4725-8877-C2EFC7F6552C}">
      <dsp:nvSpPr>
        <dsp:cNvPr id="0" name=""/>
        <dsp:cNvSpPr/>
      </dsp:nvSpPr>
      <dsp:spPr>
        <a:xfrm>
          <a:off x="774769" y="354580"/>
          <a:ext cx="1455645" cy="145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Verification</a:t>
          </a:r>
          <a:endParaRPr lang="en-US" sz="1800" kern="1200"/>
        </a:p>
      </dsp:txBody>
      <dsp:txXfrm>
        <a:off x="845828" y="425639"/>
        <a:ext cx="1313527" cy="1313527"/>
      </dsp:txXfrm>
    </dsp:sp>
    <dsp:sp modelId="{8BA34C46-610B-46D3-80D4-F3FD61707C0F}">
      <dsp:nvSpPr>
        <dsp:cNvPr id="0" name=""/>
        <dsp:cNvSpPr/>
      </dsp:nvSpPr>
      <dsp:spPr>
        <a:xfrm>
          <a:off x="2342387" y="354580"/>
          <a:ext cx="1455645" cy="145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Validation</a:t>
          </a:r>
          <a:endParaRPr lang="en-US" sz="1800" kern="1200" dirty="0"/>
        </a:p>
      </dsp:txBody>
      <dsp:txXfrm>
        <a:off x="2413446" y="425639"/>
        <a:ext cx="1313527" cy="1313527"/>
      </dsp:txXfrm>
    </dsp:sp>
    <dsp:sp modelId="{8626BD25-1813-49E1-8937-6A9B1BC25DC9}">
      <dsp:nvSpPr>
        <dsp:cNvPr id="0" name=""/>
        <dsp:cNvSpPr/>
      </dsp:nvSpPr>
      <dsp:spPr>
        <a:xfrm>
          <a:off x="774769" y="1922198"/>
          <a:ext cx="1455645" cy="145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Recording</a:t>
          </a:r>
          <a:endParaRPr lang="en-US" sz="1800" kern="1200"/>
        </a:p>
      </dsp:txBody>
      <dsp:txXfrm>
        <a:off x="845828" y="1993257"/>
        <a:ext cx="1313527" cy="1313527"/>
      </dsp:txXfrm>
    </dsp:sp>
    <dsp:sp modelId="{0926A55E-A2E1-4A95-9E44-EB4CAF23B525}">
      <dsp:nvSpPr>
        <dsp:cNvPr id="0" name=""/>
        <dsp:cNvSpPr/>
      </dsp:nvSpPr>
      <dsp:spPr>
        <a:xfrm>
          <a:off x="2342387" y="1922198"/>
          <a:ext cx="1455645" cy="145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Consensus</a:t>
          </a:r>
          <a:endParaRPr lang="en-US" sz="1800" kern="1200"/>
        </a:p>
      </dsp:txBody>
      <dsp:txXfrm>
        <a:off x="2413446" y="1993257"/>
        <a:ext cx="1313527" cy="131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6:49:5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24575,'88'5'0,"-21"4"0,10 5 0,-8-2 0,-17-3 0,-1 1 0,10 3 0,7 1 0,14 0 0,-4-4 0,15-1 0,10 0 0,3 0 0,-2-1 0,-8 0 0,-14-2-947,8 1 0,-13-2 1,14 1 946,-15 0 0,15 2 0,9 1 0,3 0 0,-1-1 0,-8 0 0,-12-2 0,-18-2 0,3-3 0,-10-1 0,20 2 0,8 0 0,8 3 0,9 0 0,-8 0 0,-12-1 0,-1 0 0,3 1 0,5 0 0,-10 1 120,-17 1 1,-10 1-121,11-1 0,-6 1 0,2 0 0,35 8 0,-1-3 0,-44-4 0,4 2 0,34 6 0,0 1 0,-33-8 0,1 1 0,17 5 0,11 3 0,-10-3 0,-19-6 0,3 1 0,22 8 0,20 4 0,0 1 0,-15-5 0,-13-3 0,0-1 529,4 2 1,11 2 0,2 2-1,-9-3-529,21 7 0,-14-3 0,-34-10 0,-3 0 0,29 10 0,-20-3 481,-52-15-481,1 3 0,0-3 0,2-1 0,7-3 0,-1 0 0,7 3 0,-4-2 0,2 2 0,1-3 0,11 4 0,-5-3 0,33 3 0,-28 0 0,41-3 0,-44 6 0,18-3 0,-31 0 0,0-1 0,-6-3 0,-3 0 0,7 0 0,24-38 0,-15 18 0,19-27 0,-13 5 0,24-32 0,0 17 0,12-10 0,-6 5 0,-8 5 0,0 1-333,6-2 0,5-2 0,-11 13 333,-5 5 0,-6 7 0,23-24 0,-19 20 0,8-3 0,-35 23 0,-11 19 0,-6-3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6:49:54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1245 24575,'15'0'0,"2"0"0,48 0 0,-25 0 0,37 0 0,-27-2 0,1-1 0,34-3 0,-5 1 0,1-1 0,16-6 0,-43 7 0,1-1 0,43-10 0,-20 4 0,15-3 0,-42 7 0,-2 0 0,22-9 0,-10 5 0,8-3 0,-7-1 0,4-3 0,1-1 0,3 1 0,2-1 0,3-2-324,-5 1 0,4-2 0,1-1 0,-2 0 324,14-7 0,-2 0 0,6-2 0,-15 6 0,5-2 0,2 0 0,-2 0 0,-6 2 0,13-6 0,-6 2 0,5-1 0,2 1 0,6-1 0,-2 2 0,-12 3 0,0-1 0,-5 4 0,-10 5 0,3 0 0,-6 2 0,2-1 0,-3 2 0,8 1 0,-3 1 0,12-4 0,-26 6 0,1-3 0,39-14 0,-6-3 0,-24 10 1296,-20 2-1296,43-4 0,5 0 0,-19-2 0,15 3 0,-12 5 0,-56 14 0,-7 4 0,2 0 0,-8 0 0,1 0 0,3 0 0,1 0 0,4 0 0,0 4 0,5 0 0,10 11 0,-6-5 0,30 18 0,-28-16 0,36 22 0,12 4 0,7 7 0,-29-16 0,2 0 0,0-1 0,-3-3 0,19 12 0,11 6 0,-2 0 0,-22-12 0,10 8 0,0 0 0,-3-1 0,-2-2 0,-8-3 0,-22-12 0,13 9 0,-18-9 0,19 13 0,-11-10 0,-15-2 0,16 3 0,6 16 0,9 6 0,1 1 0,15 19 0,-17-21 0,-10-9 0,1 1 0,12 9 0,4 7 0,-30-32 0,11 12 0,6 5 0,-14-13 0,-4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93A91-73E8-443D-84BD-E986B414014C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22830-914F-43FE-A9AB-C8E5320B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59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84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09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86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34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89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9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6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1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5015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99280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85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23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0704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09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989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64013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235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292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C01A47E-AA38-4C56-AC5F-9CAB7147F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85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6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18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1221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1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80595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9815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6285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878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88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89178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23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6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99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9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9809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72759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1781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7062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67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926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47415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4487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556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2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3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2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11507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2302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73625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5692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43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461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1348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65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733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53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1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5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14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990318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3617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037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1638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1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93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743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620996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321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Bina Ramamurthy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5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9" r:id="rId12"/>
    <p:sldLayoutId id="214748374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1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anning.com/books/blockchain-in-acti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hyperlink" Target="https://www.manning.com/books/blockchain-in-action" TargetMode="External"/><Relationship Id="rId7" Type="http://schemas.openxmlformats.org/officeDocument/2006/relationships/hyperlink" Target="https://nsf.gov/" TargetMode="External"/><Relationship Id="rId2" Type="http://schemas.openxmlformats.org/officeDocument/2006/relationships/hyperlink" Target="https://www.coursera.org/specializations/blockchain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anning.com/books/blockchain-in-action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customXml" Target="../ink/ink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8641" y="1748999"/>
            <a:ext cx="6169151" cy="3105103"/>
          </a:xfrm>
          <a:solidFill>
            <a:schemeClr val="accent4">
              <a:lumMod val="20000"/>
              <a:lumOff val="80000"/>
            </a:schemeClr>
          </a:solidFill>
          <a:effectLst/>
          <a:scene3d>
            <a:camera prst="orthographicFront"/>
            <a:lightRig rig="balanced" dir="t"/>
          </a:scene3d>
          <a:sp3d prstMaterial="softEdge">
            <a:bevelT w="254000" prst="coolSlant"/>
            <a:bevelB w="254000" prst="coolSlant"/>
          </a:sp3d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     B. RAMAMURTHY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©2020, ALL RIGHTS RESERVED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Manning author: </a:t>
            </a:r>
            <a:r>
              <a:rPr lang="en-US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Blockchain in action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   PROGRAM DIRECTOR, DATA-INTENSIVE COMPUTING PROGRAM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COURSERA INSTRUCTOR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DIRECTOR, BLOCKCHAIN THINKLAB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HTTP://WW.CSE.BUFFALO.EDU/FACULTY/BINA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COMPUTER SCIENCE AND ENGINEERING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https://</a:t>
            </a:r>
            <a:r>
              <a:rPr lang="en-US" sz="1400" dirty="0" err="1">
                <a:solidFill>
                  <a:schemeClr val="tx1"/>
                </a:solidFill>
              </a:rPr>
              <a:t>www.linkedin.com</a:t>
            </a:r>
            <a:r>
              <a:rPr lang="en-US" sz="1400" dirty="0">
                <a:solidFill>
                  <a:schemeClr val="tx1"/>
                </a:solidFill>
              </a:rPr>
              <a:t>/in/</a:t>
            </a:r>
            <a:r>
              <a:rPr lang="en-US" sz="1400" dirty="0" err="1">
                <a:solidFill>
                  <a:schemeClr val="tx1"/>
                </a:solidFill>
              </a:rPr>
              <a:t>bina-ramamurthy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8641" y="311286"/>
            <a:ext cx="10619233" cy="11965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b="0" dirty="0"/>
            </a:br>
            <a:r>
              <a:rPr lang="en-US" sz="2400" dirty="0">
                <a:latin typeface="Georgia" panose="02040502050405020303" pitchFamily="18" charset="0"/>
                <a:ea typeface="Yu Gothic Medium" panose="020B0500000000000000" pitchFamily="34" charset="-128"/>
              </a:rPr>
              <a:t>Blockchain: An innovation to empower  All</a:t>
            </a:r>
            <a:br>
              <a:rPr lang="en-US" sz="2400" dirty="0">
                <a:latin typeface="Georgia" panose="02040502050405020303" pitchFamily="18" charset="0"/>
                <a:ea typeface="Yu Gothic Medium" panose="020B0500000000000000" pitchFamily="34" charset="-128"/>
              </a:rPr>
            </a:br>
            <a:r>
              <a:rPr lang="en-US" sz="2400" dirty="0">
                <a:latin typeface="Georgia" panose="02040502050405020303" pitchFamily="18" charset="0"/>
                <a:ea typeface="Yu Gothic Medium" panose="020B0500000000000000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20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 idx="4294967295"/>
          </p:nvPr>
        </p:nvSpPr>
        <p:spPr>
          <a:xfrm>
            <a:off x="4039092" y="118260"/>
            <a:ext cx="7943050" cy="6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Blockchain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Decentralization Infrastructure (1) </a:t>
            </a:r>
            <a:endParaRPr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6660276" y="5238814"/>
            <a:ext cx="4287520" cy="100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Functions of the intermediaries are shifted </a:t>
            </a:r>
            <a:endParaRPr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to the peer participants and the blockchain nodes:</a:t>
            </a:r>
            <a:endParaRPr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Disintermediation: validation, recording, verification using blockchain software</a:t>
            </a:r>
            <a:endParaRPr b="0" i="0" u="none" strike="noStrike" cap="none" dirty="0">
              <a:solidFill>
                <a:schemeClr val="tx2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418981" y="4826763"/>
            <a:ext cx="4039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Traditional Centralized System</a:t>
            </a:r>
            <a:endParaRPr sz="2400" b="1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7933271" y="4516055"/>
            <a:ext cx="2912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Decentralized System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264" y="1722934"/>
            <a:ext cx="10799532" cy="3103828"/>
            <a:chOff x="381944" y="1643059"/>
            <a:chExt cx="10799532" cy="3103828"/>
          </a:xfrm>
        </p:grpSpPr>
        <p:pic>
          <p:nvPicPr>
            <p:cNvPr id="212" name="Shape 2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1944" y="1822668"/>
              <a:ext cx="5854982" cy="2924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9159" y="1643059"/>
              <a:ext cx="3512317" cy="29269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10019518" y="4003535"/>
            <a:ext cx="217239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1:Decentralization</a:t>
            </a:r>
          </a:p>
        </p:txBody>
      </p:sp>
      <p:cxnSp>
        <p:nvCxnSpPr>
          <p:cNvPr id="5" name="Curved Connector 4"/>
          <p:cNvCxnSpPr>
            <a:stCxn id="3" idx="2"/>
            <a:endCxn id="211" idx="0"/>
          </p:cNvCxnSpPr>
          <p:nvPr/>
        </p:nvCxnSpPr>
        <p:spPr>
          <a:xfrm rot="5400000">
            <a:off x="9521902" y="3655002"/>
            <a:ext cx="865947" cy="230167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8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 idx="4294967295"/>
          </p:nvPr>
        </p:nvSpPr>
        <p:spPr>
          <a:xfrm>
            <a:off x="3595540" y="112792"/>
            <a:ext cx="8967787" cy="65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 BLOCKCHAIN: THE DISTRIBUTED IMMUTABLE LEDGER (2) </a:t>
            </a:r>
            <a:endParaRPr sz="2800" b="0" i="0" u="none" strike="noStrike" cap="none" dirty="0">
              <a:solidFill>
                <a:schemeClr val="bg1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body" idx="4294967295"/>
          </p:nvPr>
        </p:nvSpPr>
        <p:spPr>
          <a:xfrm>
            <a:off x="646620" y="2483132"/>
            <a:ext cx="10961687" cy="3613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Eve</a:t>
            </a:r>
            <a:endParaRPr sz="1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748" y="4235205"/>
            <a:ext cx="1292464" cy="113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9356" y="4304380"/>
            <a:ext cx="1292464" cy="113801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916655" y="2025445"/>
            <a:ext cx="2143084" cy="994224"/>
          </a:xfrm>
          <a:prstGeom prst="flowChartMultidocument">
            <a:avLst/>
          </a:prstGeom>
          <a:solidFill>
            <a:srgbClr val="92D050"/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Transactions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3126139" y="3019669"/>
            <a:ext cx="2373591" cy="1922568"/>
          </a:xfrm>
          <a:prstGeom prst="cube">
            <a:avLst>
              <a:gd name="adj" fmla="val 25000"/>
            </a:avLst>
          </a:prstGeom>
          <a:solidFill>
            <a:schemeClr val="accent6">
              <a:lumMod val="10000"/>
              <a:lumOff val="90000"/>
            </a:schemeClr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freezing" dir="t"/>
          </a:scene3d>
          <a:sp3d prstMaterial="dkEdge"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3126139" y="4056591"/>
            <a:ext cx="1856005" cy="747624"/>
          </a:xfrm>
          <a:prstGeom prst="flowChartMultidocument">
            <a:avLst/>
          </a:prstGeom>
          <a:solidFill>
            <a:srgbClr val="92D050"/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Transactions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8" name="Shape 228"/>
          <p:cNvCxnSpPr>
            <a:stCxn id="225" idx="2"/>
            <a:endCxn id="227" idx="1"/>
          </p:cNvCxnSpPr>
          <p:nvPr/>
        </p:nvCxnSpPr>
        <p:spPr>
          <a:xfrm rot="16200000" flipH="1">
            <a:off x="1758463" y="3062727"/>
            <a:ext cx="1448386" cy="1286966"/>
          </a:xfrm>
          <a:prstGeom prst="bentConnector2">
            <a:avLst/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9" name="Shape 229"/>
          <p:cNvSpPr txBox="1"/>
          <p:nvPr/>
        </p:nvSpPr>
        <p:spPr>
          <a:xfrm>
            <a:off x="778745" y="2999727"/>
            <a:ext cx="1294913" cy="59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Georgia" panose="02040502050405020303" pitchFamily="18" charset="0"/>
                <a:ea typeface="Calibri"/>
                <a:cs typeface="Calibri"/>
                <a:sym typeface="Calibri"/>
              </a:rPr>
              <a:t>Validate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Georgia" panose="02040502050405020303" pitchFamily="18" charset="0"/>
                <a:ea typeface="Calibri"/>
                <a:cs typeface="Calibri"/>
                <a:sym typeface="Calibri"/>
              </a:rPr>
              <a:t>Gather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3897007" y="3078484"/>
            <a:ext cx="8739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Georgia" panose="02040502050405020303" pitchFamily="18" charset="0"/>
                <a:ea typeface="Calibri"/>
                <a:cs typeface="Calibri"/>
                <a:sym typeface="Calibri"/>
              </a:rPr>
              <a:t>Block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7385335" y="4290932"/>
            <a:ext cx="1259093" cy="1107235"/>
          </a:xfrm>
          <a:prstGeom prst="cube">
            <a:avLst>
              <a:gd name="adj" fmla="val 25000"/>
            </a:avLst>
          </a:prstGeom>
          <a:solidFill>
            <a:schemeClr val="accent6">
              <a:lumMod val="10000"/>
              <a:lumOff val="90000"/>
            </a:schemeClr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freezing" dir="t"/>
          </a:scene3d>
          <a:sp3d prstMaterial="dkEdge"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8201720" y="4154414"/>
            <a:ext cx="1030868" cy="69385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F0000">
              <a:alpha val="98823"/>
            </a:srgbClr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7484008" y="4779601"/>
            <a:ext cx="8739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Georgia" panose="02040502050405020303" pitchFamily="18" charset="0"/>
                <a:ea typeface="Calibri"/>
                <a:cs typeface="Calibri"/>
                <a:sym typeface="Calibri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Georgia" panose="02040502050405020303" pitchFamily="18" charset="0"/>
                <a:ea typeface="Calibri"/>
                <a:cs typeface="Calibri"/>
                <a:sym typeface="Calibri"/>
              </a:rPr>
              <a:t>Block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</p:txBody>
      </p:sp>
      <p:cxnSp>
        <p:nvCxnSpPr>
          <p:cNvPr id="236" name="Shape 236"/>
          <p:cNvCxnSpPr/>
          <p:nvPr/>
        </p:nvCxnSpPr>
        <p:spPr>
          <a:xfrm>
            <a:off x="5171692" y="4743295"/>
            <a:ext cx="2210796" cy="0"/>
          </a:xfrm>
          <a:prstGeom prst="straightConnector1">
            <a:avLst/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7" name="Shape 237"/>
          <p:cNvSpPr txBox="1"/>
          <p:nvPr/>
        </p:nvSpPr>
        <p:spPr>
          <a:xfrm>
            <a:off x="5572117" y="3823248"/>
            <a:ext cx="1590025" cy="71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Consensus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Georgia" panose="02040502050405020303" pitchFamily="18" charset="0"/>
                <a:ea typeface="Calibri"/>
                <a:cs typeface="Calibri"/>
                <a:sym typeface="Calibri"/>
              </a:rPr>
              <a:t>Verify Confirm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7709214" y="3239001"/>
            <a:ext cx="1146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Modify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39" name="Shape 239"/>
          <p:cNvCxnSpPr>
            <a:stCxn id="238" idx="2"/>
            <a:endCxn id="231" idx="1"/>
          </p:cNvCxnSpPr>
          <p:nvPr/>
        </p:nvCxnSpPr>
        <p:spPr>
          <a:xfrm rot="5400000">
            <a:off x="7645934" y="3931216"/>
            <a:ext cx="867000" cy="405900"/>
          </a:xfrm>
          <a:prstGeom prst="bentConnector3">
            <a:avLst>
              <a:gd name="adj1" fmla="val 50000"/>
            </a:avLst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0" name="Shape 240"/>
          <p:cNvSpPr/>
          <p:nvPr/>
        </p:nvSpPr>
        <p:spPr>
          <a:xfrm>
            <a:off x="8397174" y="3812711"/>
            <a:ext cx="639959" cy="588200"/>
          </a:xfrm>
          <a:prstGeom prst="irregularSeal1">
            <a:avLst/>
          </a:prstGeom>
          <a:solidFill>
            <a:schemeClr val="accent3"/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9222070" y="3008393"/>
            <a:ext cx="9973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Chain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invalid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42" name="Shape 242"/>
          <p:cNvCxnSpPr>
            <a:endCxn id="241" idx="1"/>
          </p:cNvCxnSpPr>
          <p:nvPr/>
        </p:nvCxnSpPr>
        <p:spPr>
          <a:xfrm rot="16200000">
            <a:off x="8795320" y="3665841"/>
            <a:ext cx="668700" cy="184800"/>
          </a:xfrm>
          <a:prstGeom prst="bentConnector2">
            <a:avLst/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9099" y="4106811"/>
            <a:ext cx="1048603" cy="365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201854" y="5516257"/>
            <a:ext cx="5084067" cy="571245"/>
            <a:chOff x="1310640" y="5900922"/>
            <a:chExt cx="4076199" cy="250245"/>
          </a:xfrm>
        </p:grpSpPr>
        <p:sp>
          <p:nvSpPr>
            <p:cNvPr id="4" name="TextBox 3"/>
            <p:cNvSpPr txBox="1"/>
            <p:nvPr/>
          </p:nvSpPr>
          <p:spPr>
            <a:xfrm>
              <a:off x="1310640" y="5900922"/>
              <a:ext cx="1250778" cy="16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latin typeface="Georgia" panose="02040502050405020303" pitchFamily="18" charset="0"/>
                  <a:cs typeface="Arial"/>
                  <a:sym typeface="Arial"/>
                </a:rPr>
                <a:t>Transactions 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503963" y="5995298"/>
              <a:ext cx="622176" cy="119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0184" y="5900922"/>
              <a:ext cx="604312" cy="16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latin typeface="Georgia" panose="02040502050405020303" pitchFamily="18" charset="0"/>
                  <a:cs typeface="Arial"/>
                  <a:sym typeface="Arial"/>
                </a:rPr>
                <a:t>Block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2799" y="5992657"/>
              <a:ext cx="640135" cy="1585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33985" y="5918023"/>
              <a:ext cx="1052854" cy="16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BBB"/>
                  </a:solidFill>
                  <a:effectLst/>
                  <a:uLnTx/>
                  <a:uFillTx/>
                  <a:latin typeface="Georgia" panose="02040502050405020303" pitchFamily="18" charset="0"/>
                  <a:cs typeface="Arial"/>
                  <a:sym typeface="Arial"/>
                </a:rPr>
                <a:t>Blockchain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171DBE-7C71-1C4C-9EC1-7D9A8A992B16}"/>
              </a:ext>
            </a:extLst>
          </p:cNvPr>
          <p:cNvSpPr txBox="1"/>
          <p:nvPr/>
        </p:nvSpPr>
        <p:spPr>
          <a:xfrm>
            <a:off x="10573547" y="1328670"/>
            <a:ext cx="79592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2:DLT</a:t>
            </a:r>
          </a:p>
        </p:txBody>
      </p:sp>
    </p:spTree>
    <p:extLst>
      <p:ext uri="{BB962C8B-B14F-4D97-AF65-F5344CB8AC3E}">
        <p14:creationId xmlns:p14="http://schemas.microsoft.com/office/powerpoint/2010/main" val="258175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50413" y="75660"/>
            <a:ext cx="10515600" cy="7160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Blockchain: The trust (Dis)-intermediator (3)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569468" y="2036884"/>
          <a:ext cx="4572803" cy="373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4463845" y="48884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efined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by the blockchain protocol, and implemented.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example, consider checking in for your flight at the airport.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299587" y="3146323"/>
            <a:ext cx="1671484" cy="786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82465" y="2448233"/>
            <a:ext cx="2133600" cy="21434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Trust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Arial" panose="020B0604020202020204"/>
                <a:sym typeface="Arial"/>
              </a:rPr>
              <a:t>integrity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CE220-3E7A-964C-BB8F-AE14C80FF6A7}"/>
              </a:ext>
            </a:extLst>
          </p:cNvPr>
          <p:cNvSpPr txBox="1"/>
          <p:nvPr/>
        </p:nvSpPr>
        <p:spPr>
          <a:xfrm>
            <a:off x="8307421" y="2003898"/>
            <a:ext cx="222368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3: Disintermediation</a:t>
            </a:r>
          </a:p>
        </p:txBody>
      </p:sp>
    </p:spTree>
    <p:extLst>
      <p:ext uri="{BB962C8B-B14F-4D97-AF65-F5344CB8AC3E}">
        <p14:creationId xmlns:p14="http://schemas.microsoft.com/office/powerpoint/2010/main" val="147787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A28FBFED-BB11-6947-96D4-201E8F224345}"/>
              </a:ext>
            </a:extLst>
          </p:cNvPr>
          <p:cNvSpPr/>
          <p:nvPr/>
        </p:nvSpPr>
        <p:spPr>
          <a:xfrm>
            <a:off x="7363838" y="2014803"/>
            <a:ext cx="3914618" cy="155787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Shape 259"/>
          <p:cNvSpPr txBox="1">
            <a:spLocks noGrp="1"/>
          </p:cNvSpPr>
          <p:nvPr>
            <p:ph type="body" idx="4294967295"/>
          </p:nvPr>
        </p:nvSpPr>
        <p:spPr>
          <a:xfrm>
            <a:off x="913544" y="1643974"/>
            <a:ext cx="9678256" cy="489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349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ts val="2800"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sym typeface="Calibri"/>
              </a:rPr>
              <a:t>Decentralization </a:t>
            </a:r>
            <a:endParaRPr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indent="-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ts val="2800"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sym typeface="Calibri"/>
              </a:rPr>
              <a:t>Disintermediation</a:t>
            </a:r>
            <a:endParaRPr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indent="-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ts val="2800"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sym typeface="Calibri"/>
              </a:rPr>
              <a:t>Distributed Immutable Ledger</a:t>
            </a:r>
            <a:endParaRPr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b="0" i="0" u="none" strike="noStrike" cap="none" dirty="0">
              <a:solidFill>
                <a:schemeClr val="tx2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sym typeface="Calibri"/>
              </a:rPr>
              <a:t>Blockc</a:t>
            </a:r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hain is 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latin typeface="Garamond" panose="02020404030301010803" pitchFamily="18" charset="0"/>
              </a:rPr>
              <a:t>a trust layer </a:t>
            </a:r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on the internet.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2400" b="0" i="0" u="none" strike="noStrike" cap="none" dirty="0">
              <a:solidFill>
                <a:schemeClr val="tx2"/>
              </a:solidFill>
              <a:latin typeface="Garamond" panose="02020404030301010803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sym typeface="Calibri"/>
              </a:rPr>
              <a:t>On a strong foundation of more than 40 years of scientific research (cryptography, hashing, p2p, consensus protocols)</a:t>
            </a:r>
            <a:endParaRPr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b="0" i="0" u="none" strike="noStrike" cap="none" dirty="0">
              <a:solidFill>
                <a:schemeClr val="tx2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Enabling automation, accountability, auditability, efficiency, accuracy, fidelity, fairness, and inclusiveness</a:t>
            </a:r>
            <a:r>
              <a:rPr lang="en-US" sz="2400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sym typeface="Calibri"/>
              </a:rPr>
              <a:t>.</a:t>
            </a:r>
            <a:endParaRPr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tx2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endParaRPr sz="600" b="0" i="0" u="none" strike="noStrike" cap="none" dirty="0">
              <a:solidFill>
                <a:schemeClr val="tx2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28575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"/>
              <a:buNone/>
            </a:pPr>
            <a:endParaRPr sz="450" b="0" i="0" u="none" strike="noStrike" cap="none" dirty="0">
              <a:solidFill>
                <a:schemeClr val="tx2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28575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"/>
              <a:buNone/>
            </a:pPr>
            <a:endParaRPr sz="45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title" idx="4294967295"/>
          </p:nvPr>
        </p:nvSpPr>
        <p:spPr>
          <a:xfrm>
            <a:off x="3714181" y="0"/>
            <a:ext cx="105156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SUMMARIZING, BLOCKCHAIN IS ABOUT</a:t>
            </a:r>
            <a:endParaRPr sz="3200" b="0" i="0" u="none" strike="noStrike" cap="none" dirty="0">
              <a:solidFill>
                <a:schemeClr val="bg1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EA129-3FED-644B-AB6B-778846B83CE3}"/>
              </a:ext>
            </a:extLst>
          </p:cNvPr>
          <p:cNvSpPr txBox="1"/>
          <p:nvPr/>
        </p:nvSpPr>
        <p:spPr>
          <a:xfrm>
            <a:off x="7819683" y="2139348"/>
            <a:ext cx="3129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Blockchain is a technology</a:t>
            </a:r>
          </a:p>
          <a:p>
            <a:r>
              <a:rPr lang="en-US" dirty="0">
                <a:latin typeface="Garamond" panose="02020404030301010803" pitchFamily="18" charset="0"/>
              </a:rPr>
              <a:t>that provides the hardware </a:t>
            </a:r>
          </a:p>
          <a:p>
            <a:r>
              <a:rPr lang="en-US" dirty="0">
                <a:latin typeface="Garamond" panose="02020404030301010803" pitchFamily="18" charset="0"/>
              </a:rPr>
              <a:t>and software infrastructure </a:t>
            </a:r>
          </a:p>
          <a:p>
            <a:r>
              <a:rPr lang="en-US" dirty="0">
                <a:latin typeface="Garamond" panose="02020404030301010803" pitchFamily="18" charset="0"/>
              </a:rPr>
              <a:t>and protocols for realizing trust.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E9B502D5-1E31-444A-BF1B-C1A6C4A997A8}"/>
              </a:ext>
            </a:extLst>
          </p:cNvPr>
          <p:cNvCxnSpPr>
            <a:cxnSpLocks/>
          </p:cNvCxnSpPr>
          <p:nvPr/>
        </p:nvCxnSpPr>
        <p:spPr>
          <a:xfrm rot="10800000">
            <a:off x="5979886" y="2200977"/>
            <a:ext cx="1492022" cy="648114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BB6D2B09-8D40-7D4A-96C3-F828653934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82467" y="2849089"/>
            <a:ext cx="1559092" cy="723593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B3AE22A7-B2D7-8C40-9AC6-83561A41ACCB}"/>
              </a:ext>
            </a:extLst>
          </p:cNvPr>
          <p:cNvSpPr/>
          <p:nvPr/>
        </p:nvSpPr>
        <p:spPr>
          <a:xfrm>
            <a:off x="5785047" y="1653207"/>
            <a:ext cx="194839" cy="10955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6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47" y="1693863"/>
            <a:ext cx="8086798" cy="23876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Part II : Why is Important for all?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1441" y="4081463"/>
            <a:ext cx="6638544" cy="2212976"/>
          </a:xfrm>
        </p:spPr>
        <p:txBody>
          <a:bodyPr/>
          <a:lstStyle/>
          <a:p>
            <a:r>
              <a:rPr lang="en-US" dirty="0"/>
              <a:t>Potential impact, applications and careers, education and curriculum.</a:t>
            </a:r>
          </a:p>
        </p:txBody>
      </p:sp>
    </p:spTree>
    <p:extLst>
      <p:ext uri="{BB962C8B-B14F-4D97-AF65-F5344CB8AC3E}">
        <p14:creationId xmlns:p14="http://schemas.microsoft.com/office/powerpoint/2010/main" val="161449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1307" y="1272290"/>
            <a:ext cx="10799383" cy="3732425"/>
          </a:xfrm>
        </p:spPr>
        <p:txBody>
          <a:bodyPr/>
          <a:lstStyle/>
          <a:p>
            <a:pPr marL="50800" indent="0">
              <a:buNone/>
            </a:pP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111" y="162546"/>
            <a:ext cx="8197044" cy="71608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Evolution of computing systems -- 1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3" y="1015522"/>
            <a:ext cx="11415209" cy="4645890"/>
          </a:xfrm>
          <a:prstGeom prst="rect">
            <a:avLst/>
          </a:prstGeom>
        </p:spPr>
      </p:pic>
      <p:pic>
        <p:nvPicPr>
          <p:cNvPr id="11" name="Graphic 10" descr="Help">
            <a:extLst>
              <a:ext uri="{FF2B5EF4-FFF2-40B4-BE49-F238E27FC236}">
                <a16:creationId xmlns:a16="http://schemas.microsoft.com/office/drawing/2014/main" id="{1CCA3450-627A-B546-9690-5B33745DF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6293" y="10155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8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060825-EF1B-794D-9958-9420D95582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5370" y="1143458"/>
            <a:ext cx="10933890" cy="5256544"/>
          </a:xfrm>
        </p:spPr>
        <p:txBody>
          <a:bodyPr/>
          <a:lstStyle/>
          <a:p>
            <a:r>
              <a:rPr lang="en-US" dirty="0"/>
              <a:t>We discussed hardware, software, infrastructure and other technology related things about blockchain.</a:t>
            </a:r>
          </a:p>
          <a:p>
            <a:r>
              <a:rPr lang="en-US" dirty="0"/>
              <a:t>A major difference is that blockchain is meant for “trusted”  peer-peer transactions.</a:t>
            </a:r>
          </a:p>
          <a:p>
            <a:r>
              <a:rPr lang="en-US" dirty="0"/>
              <a:t>It is people/participant centered.</a:t>
            </a:r>
          </a:p>
          <a:p>
            <a:r>
              <a:rPr lang="en-US" dirty="0"/>
              <a:t>It is not all about programming and application development.</a:t>
            </a:r>
          </a:p>
          <a:p>
            <a:r>
              <a:rPr lang="en-US" dirty="0"/>
              <a:t>There is a role for every one of us to play.</a:t>
            </a:r>
          </a:p>
          <a:p>
            <a:r>
              <a:rPr lang="en-US" dirty="0"/>
              <a:t>The decentralized applications are for planetary level participants.</a:t>
            </a:r>
          </a:p>
          <a:p>
            <a:r>
              <a:rPr lang="en-US" dirty="0"/>
              <a:t>The technology encompasses all business domains not just FinTech!</a:t>
            </a:r>
          </a:p>
          <a:p>
            <a:r>
              <a:rPr lang="en-US" dirty="0"/>
              <a:t>It is like the Internet, but with a trust layer.</a:t>
            </a:r>
          </a:p>
          <a:p>
            <a:r>
              <a:rPr lang="en-US" dirty="0"/>
              <a:t>It will allow enterprise and people to </a:t>
            </a:r>
            <a:r>
              <a:rPr lang="en-US" b="1" dirty="0"/>
              <a:t>transact </a:t>
            </a:r>
            <a:r>
              <a:rPr lang="en-US" dirty="0"/>
              <a:t>across the geographical borders.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79819-F3CE-EC46-8D25-04C6CB3C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15" y="75659"/>
            <a:ext cx="7193745" cy="7160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Blockchain is people centered -- 2</a:t>
            </a:r>
          </a:p>
        </p:txBody>
      </p:sp>
      <p:pic>
        <p:nvPicPr>
          <p:cNvPr id="7" name="Graphic 6" descr="Earth globe Asia and Australia">
            <a:extLst>
              <a:ext uri="{FF2B5EF4-FFF2-40B4-BE49-F238E27FC236}">
                <a16:creationId xmlns:a16="http://schemas.microsoft.com/office/drawing/2014/main" id="{D1A34DAA-BBDB-A142-96CA-2CFC3A3C7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4621617"/>
            <a:ext cx="914400" cy="914400"/>
          </a:xfrm>
          <a:prstGeom prst="rect">
            <a:avLst/>
          </a:prstGeom>
        </p:spPr>
      </p:pic>
      <p:pic>
        <p:nvPicPr>
          <p:cNvPr id="5" name="Graphic 4" descr="Earth globe Africa and Europe">
            <a:extLst>
              <a:ext uri="{FF2B5EF4-FFF2-40B4-BE49-F238E27FC236}">
                <a16:creationId xmlns:a16="http://schemas.microsoft.com/office/drawing/2014/main" id="{7EE681B7-C028-6745-BCFE-50EF28481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0606" y="4621617"/>
            <a:ext cx="914400" cy="914400"/>
          </a:xfrm>
          <a:prstGeom prst="rect">
            <a:avLst/>
          </a:prstGeom>
        </p:spPr>
      </p:pic>
      <p:pic>
        <p:nvPicPr>
          <p:cNvPr id="11" name="Graphic 10" descr="Earth globe Americas">
            <a:extLst>
              <a:ext uri="{FF2B5EF4-FFF2-40B4-BE49-F238E27FC236}">
                <a16:creationId xmlns:a16="http://schemas.microsoft.com/office/drawing/2014/main" id="{C4ADA2AE-C975-D848-B182-8F4A3673F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6274" y="4621617"/>
            <a:ext cx="914400" cy="914400"/>
          </a:xfrm>
          <a:prstGeom prst="rect">
            <a:avLst/>
          </a:prstGeom>
        </p:spPr>
      </p:pic>
      <p:pic>
        <p:nvPicPr>
          <p:cNvPr id="15" name="Graphic 14" descr="Earth Globe   Asia">
            <a:extLst>
              <a:ext uri="{FF2B5EF4-FFF2-40B4-BE49-F238E27FC236}">
                <a16:creationId xmlns:a16="http://schemas.microsoft.com/office/drawing/2014/main" id="{9A5B799F-B2B3-9D41-9D7B-76332D17A5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7344" y="46216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BCC29A-39BB-5749-816C-D46B6EF122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1322962"/>
            <a:ext cx="10396144" cy="4594879"/>
          </a:xfrm>
        </p:spPr>
        <p:txBody>
          <a:bodyPr/>
          <a:lstStyle/>
          <a:p>
            <a:r>
              <a:rPr lang="en-US" dirty="0"/>
              <a:t>Imperative: Educating all is the first step in empowering all.</a:t>
            </a:r>
          </a:p>
          <a:p>
            <a:r>
              <a:rPr lang="en-US" dirty="0"/>
              <a:t>Education will enable people to understand the impact and benefits.</a:t>
            </a:r>
          </a:p>
          <a:p>
            <a:r>
              <a:rPr lang="en-US" dirty="0"/>
              <a:t>It is about letting them know: for example about identity, management of identity, different genre of applications, how to participate, how to innovate with blockchain and contribute.</a:t>
            </a:r>
          </a:p>
          <a:p>
            <a:r>
              <a:rPr lang="en-US" dirty="0"/>
              <a:t>It is about finding decentralized planetary level solutions for planetary level problems.</a:t>
            </a:r>
          </a:p>
          <a:p>
            <a:r>
              <a:rPr lang="en-US" dirty="0"/>
              <a:t>Blockchain education is NOT limited to Computer Science, Engineering or FinTech.</a:t>
            </a:r>
          </a:p>
          <a:p>
            <a:r>
              <a:rPr lang="en-US" dirty="0"/>
              <a:t>Any discipline from political science to arts can find a use case in blockchain.</a:t>
            </a:r>
          </a:p>
          <a:p>
            <a:r>
              <a:rPr lang="en-US" dirty="0"/>
              <a:t>Blockchain is discipline-agnostic … meaning it can be introduced in any discipline. The applications, work, careers are NOT restricted to science and engineering.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4C3251-A542-9349-A34B-F6674829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697" y="95115"/>
            <a:ext cx="7252371" cy="7160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Positioning blockchain education</a:t>
            </a:r>
          </a:p>
        </p:txBody>
      </p:sp>
    </p:spTree>
    <p:extLst>
      <p:ext uri="{BB962C8B-B14F-4D97-AF65-F5344CB8AC3E}">
        <p14:creationId xmlns:p14="http://schemas.microsoft.com/office/powerpoint/2010/main" val="78795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16D6FE-116D-A84E-A7FF-7B1872401C1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1235414"/>
            <a:ext cx="10629608" cy="4682428"/>
          </a:xfrm>
        </p:spPr>
        <p:txBody>
          <a:bodyPr/>
          <a:lstStyle/>
          <a:p>
            <a:r>
              <a:rPr lang="en-US" dirty="0"/>
              <a:t>Coursera MOOC specialization on blockchain: 4 –courses of broad introduction -- 2018</a:t>
            </a:r>
          </a:p>
          <a:p>
            <a:r>
              <a:rPr lang="en-US" dirty="0"/>
              <a:t>Blockchain application designers and developers should consider all 4 courses whereas business-oriented audience should look at course 1 and 4.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Blockchain basics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Smart contract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Decentralized applications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Blockchain platforms</a:t>
            </a:r>
          </a:p>
          <a:p>
            <a:r>
              <a:rPr lang="en-US" dirty="0"/>
              <a:t>The book: Blockchain in action</a:t>
            </a:r>
          </a:p>
          <a:p>
            <a:r>
              <a:rPr lang="en-US" dirty="0"/>
              <a:t>Comprehensive treatment of blockchain technology</a:t>
            </a:r>
          </a:p>
          <a:p>
            <a:r>
              <a:rPr lang="en-US" dirty="0"/>
              <a:t>Let’s discuss the book further and explore how it help with blockchain education, and career 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AB9DD5-FECD-1548-A42F-30189FF2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055" y="114570"/>
            <a:ext cx="8514945" cy="56636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How can my experiences help?</a:t>
            </a:r>
          </a:p>
        </p:txBody>
      </p:sp>
    </p:spTree>
    <p:extLst>
      <p:ext uri="{BB962C8B-B14F-4D97-AF65-F5344CB8AC3E}">
        <p14:creationId xmlns:p14="http://schemas.microsoft.com/office/powerpoint/2010/main" val="370138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F6113-7C6F-014B-9D2D-5E974741BAD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47473" y="1397476"/>
            <a:ext cx="10863072" cy="4935230"/>
          </a:xfrm>
        </p:spPr>
        <p:txBody>
          <a:bodyPr/>
          <a:lstStyle/>
          <a:p>
            <a:r>
              <a:rPr lang="en-US" dirty="0"/>
              <a:t>This book covers end-to-end development of blockchain-based </a:t>
            </a:r>
            <a:r>
              <a:rPr lang="en-US" dirty="0" err="1"/>
              <a:t>Dapp</a:t>
            </a:r>
            <a:r>
              <a:rPr lang="en-US" dirty="0"/>
              <a:t>.</a:t>
            </a:r>
          </a:p>
          <a:p>
            <a:r>
              <a:rPr lang="en-US" dirty="0"/>
              <a:t>I chose to use the Ethereum blockchain platform because its code is open source. </a:t>
            </a:r>
          </a:p>
          <a:p>
            <a:r>
              <a:rPr lang="en-US" dirty="0"/>
              <a:t>Solidity language, Remix and Truffle IDEs, test chains Ganache and </a:t>
            </a:r>
            <a:r>
              <a:rPr lang="en-US" dirty="0" err="1"/>
              <a:t>Ropsten</a:t>
            </a:r>
            <a:r>
              <a:rPr lang="en-US" dirty="0"/>
              <a:t>, </a:t>
            </a:r>
            <a:r>
              <a:rPr lang="en-US" dirty="0" err="1"/>
              <a:t>MetaMask</a:t>
            </a:r>
            <a:r>
              <a:rPr lang="en-US" dirty="0"/>
              <a:t> browser-plugin wallet.</a:t>
            </a:r>
          </a:p>
          <a:p>
            <a:r>
              <a:rPr lang="en-US" dirty="0"/>
              <a:t>Six end-to-end </a:t>
            </a:r>
            <a:r>
              <a:rPr lang="en-US" dirty="0" err="1"/>
              <a:t>Dapps</a:t>
            </a:r>
            <a:r>
              <a:rPr lang="en-US" dirty="0"/>
              <a:t>: Not only for developers but also for other thinkers: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Digital democracy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Blind auction (decentralized auction platform)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Airline consortium (Marketplace for seats)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Micropayment channel (for planetary level operations)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Tokenization of assets (for global trade)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Educational credentialing (counting education from various sources)</a:t>
            </a:r>
          </a:p>
          <a:p>
            <a:r>
              <a:rPr lang="en-US" dirty="0"/>
              <a:t>More 150 figures explaining the various concepts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65D9A3-DD05-7E41-A94E-08B332BD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78" y="136186"/>
            <a:ext cx="6177064" cy="521531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The book: Blockchain in Action</a:t>
            </a:r>
          </a:p>
        </p:txBody>
      </p:sp>
    </p:spTree>
    <p:extLst>
      <p:ext uri="{BB962C8B-B14F-4D97-AF65-F5344CB8AC3E}">
        <p14:creationId xmlns:p14="http://schemas.microsoft.com/office/powerpoint/2010/main" val="113192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01964" y="1546225"/>
            <a:ext cx="10152849" cy="4471117"/>
          </a:xfrm>
        </p:spPr>
        <p:txBody>
          <a:bodyPr>
            <a:normAutofit fontScale="92500" lnSpcReduction="20000"/>
          </a:bodyPr>
          <a:lstStyle/>
          <a:p>
            <a:pPr marL="457189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189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Ph.D. in Computer Engineering: Fault tolerance in distributed systems</a:t>
            </a:r>
          </a:p>
          <a:p>
            <a:pPr marL="457189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Faculty at CSE and University at Buffalo (UB) for the past 3 decades</a:t>
            </a:r>
          </a:p>
          <a:p>
            <a:pPr marL="457189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189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Launched a 4-courses </a:t>
            </a:r>
            <a:r>
              <a:rPr lang="en-US" dirty="0">
                <a:latin typeface="Garamond" panose="02020404030301010803" pitchFamily="18" charset="0"/>
                <a:hlinkClick r:id="rId2"/>
              </a:rPr>
              <a:t>certification on blockchain on Coursera MOOC</a:t>
            </a:r>
            <a:endParaRPr lang="en-US" dirty="0">
              <a:latin typeface="Garamond" panose="02020404030301010803" pitchFamily="18" charset="0"/>
            </a:endParaRPr>
          </a:p>
          <a:p>
            <a:pPr marL="914377" lvl="2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--More than 160000 learners and 500,000 visitors from all over the world  </a:t>
            </a:r>
          </a:p>
          <a:p>
            <a:pPr marL="457177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177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NSF-supported Data-intensive computing since 2009 and recently in blockchain </a:t>
            </a:r>
          </a:p>
          <a:p>
            <a:pPr marL="457177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177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177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SUNY chancellor’s award for excellence in teaching</a:t>
            </a:r>
          </a:p>
          <a:p>
            <a:pPr marL="457177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177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My latest: </a:t>
            </a:r>
          </a:p>
          <a:p>
            <a:pPr marL="457177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Author of a technical book: </a:t>
            </a:r>
            <a:r>
              <a:rPr lang="en-US" dirty="0">
                <a:latin typeface="Garamond" panose="02020404030301010803" pitchFamily="18" charset="0"/>
                <a:hlinkClick r:id="rId3"/>
              </a:rPr>
              <a:t>Blockchain in Action 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dirty="0" err="1">
                <a:latin typeface="Garamond" panose="02020404030301010803" pitchFamily="18" charset="0"/>
              </a:rPr>
              <a:t>Manning.com</a:t>
            </a:r>
            <a:r>
              <a:rPr lang="en-US" dirty="0">
                <a:latin typeface="Garamond" panose="02020404030301010803" pitchFamily="18" charset="0"/>
              </a:rPr>
              <a:t>)</a:t>
            </a:r>
          </a:p>
          <a:p>
            <a:pPr marL="457177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800077" lvl="1" indent="-342900"/>
            <a:endParaRPr lang="en-US" dirty="0">
              <a:latin typeface="Garamond" panose="02020404030301010803" pitchFamily="18" charset="0"/>
            </a:endParaRPr>
          </a:p>
          <a:p>
            <a:pPr marL="457189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021138" y="120650"/>
            <a:ext cx="8170862" cy="71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Introducing myself..</a:t>
            </a:r>
          </a:p>
        </p:txBody>
      </p:sp>
      <p:pic>
        <p:nvPicPr>
          <p:cNvPr id="5" name="Picture 6" descr="University Logo and Marks - Identity and Brand - University at Buffalo">
            <a:extLst>
              <a:ext uri="{FF2B5EF4-FFF2-40B4-BE49-F238E27FC236}">
                <a16:creationId xmlns:a16="http://schemas.microsoft.com/office/drawing/2014/main" id="{0C1CAC04-6AD6-5945-8709-71F5BA4F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199" y="1738418"/>
            <a:ext cx="1108953" cy="64202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mpus Times » Call for Nominations: Chancellor's Award for Excellence in  Classified Service">
            <a:extLst>
              <a:ext uri="{FF2B5EF4-FFF2-40B4-BE49-F238E27FC236}">
                <a16:creationId xmlns:a16="http://schemas.microsoft.com/office/drawing/2014/main" id="{8931BE96-2FDA-114D-B5AA-13AD61CC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91" y="4294302"/>
            <a:ext cx="865039" cy="865039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84F6D0A-AF83-FA45-80E1-B9ACD2DDA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200" y="2475982"/>
            <a:ext cx="1108952" cy="11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20C147C5-8BBF-234C-9385-8658CA4FEF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01" y="3367082"/>
            <a:ext cx="750277" cy="750277"/>
          </a:xfrm>
          <a:prstGeom prst="rect">
            <a:avLst/>
          </a:prstGeom>
        </p:spPr>
      </p:pic>
      <p:pic>
        <p:nvPicPr>
          <p:cNvPr id="9" name="Picture 8" descr="IITG - Innovative Instructional Technology Grants">
            <a:extLst>
              <a:ext uri="{FF2B5EF4-FFF2-40B4-BE49-F238E27FC236}">
                <a16:creationId xmlns:a16="http://schemas.microsoft.com/office/drawing/2014/main" id="{80C7B43B-71A2-B74E-854C-B4EA3E58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427" y="3742221"/>
            <a:ext cx="770495" cy="49169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A4590216-F5D4-9C40-BAA3-D2D33EEBB9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593" y="4507213"/>
            <a:ext cx="1568161" cy="208686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45423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15CF8F-35FF-6047-B379-094A1BAEF20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5838" y="1468877"/>
            <a:ext cx="10632332" cy="4381098"/>
          </a:xfrm>
        </p:spPr>
        <p:txBody>
          <a:bodyPr/>
          <a:lstStyle/>
          <a:p>
            <a:r>
              <a:rPr lang="en-US" dirty="0"/>
              <a:t>The broad range of decentralized applications discussed in the book provides excellent </a:t>
            </a:r>
            <a:r>
              <a:rPr lang="en-US" b="1" dirty="0"/>
              <a:t>case-study material for any classroom, board room, or training room.</a:t>
            </a:r>
            <a:endParaRPr lang="en-US" dirty="0"/>
          </a:p>
          <a:p>
            <a:r>
              <a:rPr lang="en-US" dirty="0"/>
              <a:t>A freelancer can pick up the book, go through the examples, work on the code, read the material, and become a blockchain programmer and </a:t>
            </a:r>
            <a:r>
              <a:rPr lang="en-US" dirty="0" err="1"/>
              <a:t>Dapp</a:t>
            </a:r>
            <a:r>
              <a:rPr lang="en-US" dirty="0"/>
              <a:t> developer.</a:t>
            </a:r>
          </a:p>
          <a:p>
            <a:r>
              <a:rPr lang="en-US" b="1" dirty="0"/>
              <a:t>Educators</a:t>
            </a:r>
            <a:r>
              <a:rPr lang="en-US" dirty="0"/>
              <a:t> can create a curriculum based on the book for one or two courses (6 chapters each) and prepare their students. All the necessary figures and code are readily available in the book.</a:t>
            </a:r>
          </a:p>
          <a:p>
            <a:r>
              <a:rPr lang="en-US" dirty="0"/>
              <a:t>We need thought leaders and visionaries to come up with innovations based on blockchain technology. A high-level reading of the book can provide the necessary background for the people to get started.</a:t>
            </a:r>
          </a:p>
          <a:p>
            <a:r>
              <a:rPr lang="en-US" dirty="0"/>
              <a:t>This book can provide summer reading for high school students to prepare ahead for this emerging technology.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204ECF-7E46-B149-A9FC-4B980874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332" y="126460"/>
            <a:ext cx="7879404" cy="5312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Developing blockchain careers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C06DEA0-6325-3F4D-99A7-0F44AF164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44" y="29738"/>
            <a:ext cx="1227556" cy="163359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8D58A-0485-DC4F-9F16-8701FB08FE34}"/>
              </a:ext>
            </a:extLst>
          </p:cNvPr>
          <p:cNvSpPr txBox="1"/>
          <p:nvPr/>
        </p:nvSpPr>
        <p:spPr>
          <a:xfrm>
            <a:off x="3103123" y="1015079"/>
            <a:ext cx="41910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#BIA Blockchain in Action can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F982C7-9C22-8E42-9DA9-D8766A602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067050"/>
            <a:ext cx="7886700" cy="723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8742AF-4BA3-0C4E-A3D6-8CDD995C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41" y="97277"/>
            <a:ext cx="7782128" cy="5883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do you begin?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E8577-AD43-9544-95D3-7FD958EF1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815B1E-9ACB-2A4F-A9E9-F8CD87439747}"/>
                  </a:ext>
                </a:extLst>
              </p14:cNvPr>
              <p14:cNvContentPartPr/>
              <p14:nvPr/>
            </p14:nvContentPartPr>
            <p14:xfrm>
              <a:off x="4676362" y="3269344"/>
              <a:ext cx="2556720" cy="33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815B1E-9ACB-2A4F-A9E9-F8CD87439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7362" y="3260704"/>
                <a:ext cx="25743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65E490-F74D-D944-B5DA-130F763608F1}"/>
                  </a:ext>
                </a:extLst>
              </p14:cNvPr>
              <p14:cNvContentPartPr/>
              <p14:nvPr/>
            </p14:nvContentPartPr>
            <p14:xfrm>
              <a:off x="4861042" y="3209944"/>
              <a:ext cx="2508840" cy="500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65E490-F74D-D944-B5DA-130F763608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2042" y="3200944"/>
                <a:ext cx="2526480" cy="5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46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39" y="1582737"/>
            <a:ext cx="8067343" cy="23876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Part III : Blockchain Ecosystem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1439" y="3970337"/>
            <a:ext cx="6638544" cy="2212976"/>
          </a:xfrm>
        </p:spPr>
        <p:txBody>
          <a:bodyPr/>
          <a:lstStyle/>
          <a:p>
            <a:r>
              <a:rPr lang="en-US" dirty="0"/>
              <a:t>Decentralized application development and hands-on exploration with </a:t>
            </a:r>
            <a:r>
              <a:rPr lang="en-US" dirty="0" err="1"/>
              <a:t>Dapps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1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 idx="4294967295"/>
          </p:nvPr>
        </p:nvSpPr>
        <p:spPr>
          <a:xfrm>
            <a:off x="4139381" y="0"/>
            <a:ext cx="8052619" cy="96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What is a smart contract?</a:t>
            </a:r>
            <a:endParaRPr sz="3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4294967295"/>
          </p:nvPr>
        </p:nvSpPr>
        <p:spPr>
          <a:xfrm>
            <a:off x="623178" y="3799810"/>
            <a:ext cx="5773738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1000"/>
              </a:spcBef>
              <a:buSzPts val="2800"/>
              <a:buNone/>
            </a:pPr>
            <a:r>
              <a:rPr lang="en-US" sz="2400" dirty="0">
                <a:solidFill>
                  <a:schemeClr val="tx2"/>
                </a:solidFill>
              </a:rPr>
              <a:t>Smart contract is executable code on the blockchain that uses the features of the blockchain.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SzPts val="280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dirty="0">
                <a:solidFill>
                  <a:schemeClr val="tx2"/>
                </a:solidFill>
              </a:rPr>
              <a:t>  -- introduced by a Georgetown law school graduate Nick Szabo in 1999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dirty="0">
                <a:solidFill>
                  <a:schemeClr val="tx2"/>
                </a:solidFill>
              </a:rPr>
              <a:t>  --adopted by Ethereum blockchain in 2013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dirty="0">
                <a:solidFill>
                  <a:schemeClr val="tx2"/>
                </a:solidFill>
              </a:rPr>
              <a:t>-- it provides automatics verification, validation and immutable recording of transactions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28575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"/>
              <a:buNone/>
            </a:pPr>
            <a:endParaRPr sz="45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43" y="1465006"/>
            <a:ext cx="4383263" cy="2458066"/>
          </a:xfrm>
          <a:prstGeom prst="rect">
            <a:avLst/>
          </a:prstGeom>
        </p:spPr>
      </p:pic>
      <p:cxnSp>
        <p:nvCxnSpPr>
          <p:cNvPr id="4" name="Curved Connector 3"/>
          <p:cNvCxnSpPr>
            <a:endCxn id="2" idx="1"/>
          </p:cNvCxnSpPr>
          <p:nvPr/>
        </p:nvCxnSpPr>
        <p:spPr>
          <a:xfrm flipV="1">
            <a:off x="5712542" y="2694039"/>
            <a:ext cx="1496701" cy="9517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48284" y="5272868"/>
            <a:ext cx="369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discuss more about him in my Coursera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courses</a:t>
            </a:r>
          </a:p>
        </p:txBody>
      </p:sp>
      <p:cxnSp>
        <p:nvCxnSpPr>
          <p:cNvPr id="8" name="Curved Connector 7"/>
          <p:cNvCxnSpPr>
            <a:stCxn id="3" idx="0"/>
            <a:endCxn id="2" idx="2"/>
          </p:cNvCxnSpPr>
          <p:nvPr/>
        </p:nvCxnSpPr>
        <p:spPr>
          <a:xfrm rot="5400000" flipH="1" flipV="1">
            <a:off x="8223893" y="4095886"/>
            <a:ext cx="1349796" cy="10041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232" y="5075092"/>
            <a:ext cx="5669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85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8" y="98593"/>
            <a:ext cx="7444510" cy="8684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Ethereum stack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7" y="2208864"/>
            <a:ext cx="10731509" cy="2942768"/>
          </a:xfrm>
        </p:spPr>
      </p:pic>
    </p:spTree>
    <p:extLst>
      <p:ext uri="{BB962C8B-B14F-4D97-AF65-F5344CB8AC3E}">
        <p14:creationId xmlns:p14="http://schemas.microsoft.com/office/powerpoint/2010/main" val="3197905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4" y="120073"/>
            <a:ext cx="7696757" cy="6264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develop a Dapp?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047" cy="9693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6" y="1688040"/>
            <a:ext cx="10256089" cy="1620187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2283030" y="3382073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5216984" y="3383638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9651" y="4000910"/>
            <a:ext cx="634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must understand Dapp programming is not your traditional programming. There are many new concepts that you must understand before you start coding.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7536549" y="3270311"/>
            <a:ext cx="1056753" cy="760534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11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B21D-0D6A-3F44-AFAD-057C997A98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2102" y="172937"/>
            <a:ext cx="10515600" cy="560310"/>
          </a:xfrm>
        </p:spPr>
        <p:txBody>
          <a:bodyPr>
            <a:normAutofit/>
          </a:bodyPr>
          <a:lstStyle/>
          <a:p>
            <a:r>
              <a:rPr lang="en-US" sz="2400" dirty="0"/>
              <a:t>Counter smart contract in Solidity : </a:t>
            </a:r>
            <a:r>
              <a:rPr lang="en-US" sz="2400" dirty="0" err="1"/>
              <a:t>Counter.sol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535B3-1D5D-C04F-9CD5-A7704FB76475}"/>
              </a:ext>
            </a:extLst>
          </p:cNvPr>
          <p:cNvSpPr/>
          <p:nvPr/>
        </p:nvSpPr>
        <p:spPr>
          <a:xfrm>
            <a:off x="1595336" y="733246"/>
            <a:ext cx="818096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pragma solidity ^0.5.8;</a:t>
            </a:r>
          </a:p>
          <a:p>
            <a:endParaRPr lang="en-US" sz="1400" dirty="0"/>
          </a:p>
          <a:p>
            <a:r>
              <a:rPr lang="en-US" sz="1400" dirty="0"/>
              <a:t>// Imagine a big integer counter that the whole world could share</a:t>
            </a:r>
          </a:p>
          <a:p>
            <a:r>
              <a:rPr lang="en-US" sz="1400" dirty="0"/>
              <a:t>contract Counter {</a:t>
            </a:r>
          </a:p>
          <a:p>
            <a:r>
              <a:rPr lang="en-US" sz="1400" dirty="0"/>
              <a:t>    int value;</a:t>
            </a:r>
          </a:p>
          <a:p>
            <a:r>
              <a:rPr lang="en-US" sz="1400" dirty="0"/>
              <a:t>    address organizer;</a:t>
            </a:r>
          </a:p>
          <a:p>
            <a:endParaRPr lang="en-US" sz="1400" dirty="0"/>
          </a:p>
          <a:p>
            <a:r>
              <a:rPr lang="en-US" sz="1400" dirty="0"/>
              <a:t>    modifier </a:t>
            </a:r>
            <a:r>
              <a:rPr lang="en-US" sz="1400" dirty="0" err="1"/>
              <a:t>onlyOrganizer</a:t>
            </a:r>
            <a:r>
              <a:rPr lang="en-US" sz="1400" dirty="0"/>
              <a:t>() {</a:t>
            </a:r>
          </a:p>
          <a:p>
            <a:r>
              <a:rPr lang="en-US" sz="1400" dirty="0"/>
              <a:t>         require(</a:t>
            </a:r>
            <a:r>
              <a:rPr lang="en-US" sz="1400" dirty="0" err="1"/>
              <a:t>msg.sender</a:t>
            </a:r>
            <a:r>
              <a:rPr lang="en-US" sz="1400" dirty="0"/>
              <a:t> == organizer,'</a:t>
            </a:r>
            <a:r>
              <a:rPr lang="en-US" sz="1400" dirty="0" err="1"/>
              <a:t>onlyOrganizer</a:t>
            </a:r>
            <a:r>
              <a:rPr lang="en-US" sz="1400" dirty="0"/>
              <a:t>’);</a:t>
            </a:r>
          </a:p>
          <a:p>
            <a:r>
              <a:rPr lang="en-US" sz="1400" dirty="0"/>
              <a:t>          _;  }</a:t>
            </a:r>
          </a:p>
          <a:p>
            <a:r>
              <a:rPr lang="en-US" sz="1400" dirty="0"/>
              <a:t>   </a:t>
            </a:r>
          </a:p>
          <a:p>
            <a:r>
              <a:rPr lang="en-US" sz="1400" dirty="0"/>
              <a:t> constructor() public {</a:t>
            </a:r>
          </a:p>
          <a:p>
            <a:r>
              <a:rPr lang="en-US" sz="1400" dirty="0"/>
              <a:t>        organizer = </a:t>
            </a:r>
            <a:r>
              <a:rPr lang="en-US" sz="1400" dirty="0" err="1"/>
              <a:t>msg.sender</a:t>
            </a:r>
            <a:r>
              <a:rPr lang="en-US" sz="1400" dirty="0"/>
              <a:t>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  </a:t>
            </a:r>
          </a:p>
          <a:p>
            <a:r>
              <a:rPr lang="en-US" sz="1400" dirty="0"/>
              <a:t> function initialize (int x) public </a:t>
            </a:r>
            <a:r>
              <a:rPr lang="en-US" sz="1400" dirty="0" err="1"/>
              <a:t>onlyOrganizer</a:t>
            </a:r>
            <a:r>
              <a:rPr lang="en-US" sz="1400" dirty="0"/>
              <a:t>(){</a:t>
            </a:r>
          </a:p>
          <a:p>
            <a:r>
              <a:rPr lang="en-US" sz="1400" dirty="0"/>
              <a:t>        value = x;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   </a:t>
            </a:r>
          </a:p>
          <a:p>
            <a:r>
              <a:rPr lang="en-US" sz="1400" dirty="0"/>
              <a:t> function get() public view returns (int){</a:t>
            </a:r>
          </a:p>
          <a:p>
            <a:r>
              <a:rPr lang="en-US" sz="1400" dirty="0"/>
              <a:t>        return value; }</a:t>
            </a:r>
          </a:p>
          <a:p>
            <a:r>
              <a:rPr lang="en-US" sz="1400" dirty="0"/>
              <a:t>  </a:t>
            </a:r>
          </a:p>
          <a:p>
            <a:r>
              <a:rPr lang="en-US" sz="1400" dirty="0"/>
              <a:t>function increment (int n) public {</a:t>
            </a:r>
          </a:p>
          <a:p>
            <a:r>
              <a:rPr lang="en-US" sz="1400" dirty="0"/>
              <a:t>        value = value + n;}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function decrement (int n) public {</a:t>
            </a:r>
          </a:p>
          <a:p>
            <a:r>
              <a:rPr lang="en-US" sz="1400" dirty="0"/>
              <a:t>        value = value - n;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0EBD8-899D-AD44-8D4F-6754F4A58D20}"/>
              </a:ext>
            </a:extLst>
          </p:cNvPr>
          <p:cNvSpPr txBox="1"/>
          <p:nvPr/>
        </p:nvSpPr>
        <p:spPr>
          <a:xfrm>
            <a:off x="6846318" y="2422187"/>
            <a:ext cx="369107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Activity 1:</a:t>
            </a:r>
          </a:p>
          <a:p>
            <a:pPr algn="ctr"/>
            <a:r>
              <a:rPr lang="en-US" dirty="0"/>
              <a:t>Let’s copy and past this in Remix IDE, </a:t>
            </a:r>
          </a:p>
          <a:p>
            <a:pPr algn="ctr"/>
            <a:r>
              <a:rPr lang="en-US" dirty="0"/>
              <a:t>deploy and transact with it. </a:t>
            </a:r>
          </a:p>
        </p:txBody>
      </p:sp>
    </p:spTree>
    <p:extLst>
      <p:ext uri="{BB962C8B-B14F-4D97-AF65-F5344CB8AC3E}">
        <p14:creationId xmlns:p14="http://schemas.microsoft.com/office/powerpoint/2010/main" val="2036011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2F0B4F-27D3-3945-8770-36BA5C0327C2}"/>
              </a:ext>
            </a:extLst>
          </p:cNvPr>
          <p:cNvSpPr txBox="1"/>
          <p:nvPr/>
        </p:nvSpPr>
        <p:spPr>
          <a:xfrm>
            <a:off x="1750979" y="1488332"/>
            <a:ext cx="89671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Activity 2: I have deployed a Counter-</a:t>
            </a:r>
            <a:r>
              <a:rPr lang="en-US" dirty="0" err="1"/>
              <a:t>Dapp</a:t>
            </a:r>
            <a:r>
              <a:rPr lang="en-US" dirty="0"/>
              <a:t> on cloud (</a:t>
            </a:r>
            <a:r>
              <a:rPr lang="en-US" dirty="0" err="1"/>
              <a:t>Infura</a:t>
            </a:r>
            <a:r>
              <a:rPr lang="en-US" dirty="0"/>
              <a:t>). You are all going to play the role </a:t>
            </a:r>
          </a:p>
          <a:p>
            <a:r>
              <a:rPr lang="en-US" dirty="0"/>
              <a:t>of decentralized participants to interact with my Counter-</a:t>
            </a:r>
            <a:r>
              <a:rPr lang="en-US" dirty="0" err="1"/>
              <a:t>Dapp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875AF-6146-8B4C-AB06-690ADB2C993E}"/>
              </a:ext>
            </a:extLst>
          </p:cNvPr>
          <p:cNvSpPr txBox="1"/>
          <p:nvPr/>
        </p:nvSpPr>
        <p:spPr>
          <a:xfrm>
            <a:off x="1750979" y="2480553"/>
            <a:ext cx="89671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are going to work on </a:t>
            </a:r>
            <a:r>
              <a:rPr lang="en-US" dirty="0" err="1"/>
              <a:t>Kovan</a:t>
            </a:r>
            <a:r>
              <a:rPr lang="en-US" dirty="0"/>
              <a:t> Ethereum test network. You need </a:t>
            </a:r>
            <a:r>
              <a:rPr lang="en-US" dirty="0" err="1"/>
              <a:t>Kovan</a:t>
            </a:r>
            <a:r>
              <a:rPr lang="en-US" dirty="0"/>
              <a:t> test ethers to interact.</a:t>
            </a:r>
          </a:p>
        </p:txBody>
      </p:sp>
    </p:spTree>
    <p:extLst>
      <p:ext uri="{BB962C8B-B14F-4D97-AF65-F5344CB8AC3E}">
        <p14:creationId xmlns:p14="http://schemas.microsoft.com/office/powerpoint/2010/main" val="4031733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05031" y="92363"/>
            <a:ext cx="8435987" cy="7160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identity in a decentralized system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66928" y="1487055"/>
            <a:ext cx="10775523" cy="45464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Here are some ways you identity yourself to the business system you are in : Driver’s license, social security number, person number in an education institution, employee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Think about these, these are all your affiliations to a centralized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In a decentralized system, where participants are unknown, and can join and leave as they wish, how can we identify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We need a self-generated secure identity for you. Let’s do that.</a:t>
            </a:r>
          </a:p>
          <a:p>
            <a:pPr marL="10223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Derived from a private-public key pair of 256 bits each, your identity is derived from this pair, 160 bits account number on Ethereum “blockchains”.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000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20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1484672"/>
            <a:ext cx="10622182" cy="4433170"/>
          </a:xfrm>
        </p:spPr>
        <p:txBody>
          <a:bodyPr/>
          <a:lstStyle/>
          <a:p>
            <a:r>
              <a:rPr lang="en-US" dirty="0"/>
              <a:t>Hope you are all prepared with the document I sent earlier. If you are not please install the software I requested you to install NOW. Otherwise, you’ll have to do the hands-on activity yourself.</a:t>
            </a:r>
          </a:p>
          <a:p>
            <a:r>
              <a:rPr lang="en-US" dirty="0"/>
              <a:t>We’ll use a web tool : Ian Coleman’s BIP39 web tool.</a:t>
            </a:r>
          </a:p>
          <a:p>
            <a:r>
              <a:rPr lang="en-US" dirty="0"/>
              <a:t>Follow along the handout provided.</a:t>
            </a:r>
          </a:p>
          <a:p>
            <a:r>
              <a:rPr lang="en-US" dirty="0"/>
              <a:t>0xF6117c946a33Cc0A105Ac131fDED8f17fbD9F4e6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3070" y="155642"/>
            <a:ext cx="7798760" cy="5604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Self-generate your identity-- 1</a:t>
            </a:r>
          </a:p>
        </p:txBody>
      </p:sp>
    </p:spTree>
    <p:extLst>
      <p:ext uri="{BB962C8B-B14F-4D97-AF65-F5344CB8AC3E}">
        <p14:creationId xmlns:p14="http://schemas.microsoft.com/office/powerpoint/2010/main" val="361836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01964" y="1546225"/>
            <a:ext cx="10152849" cy="4471117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189" lvl="1" indent="0">
              <a:buNone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Part I: What is blockchain? The innovation</a:t>
            </a:r>
          </a:p>
          <a:p>
            <a:pPr marL="457189" lvl="1" indent="0">
              <a:buNone/>
            </a:pPr>
            <a:endParaRPr 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57189" lvl="1" indent="0">
              <a:buNone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Part II: Why is it important? Its potential impact, applications and careers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57189" lvl="1" indent="0">
              <a:buNone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Part III: Application development environment and exploration. </a:t>
            </a:r>
          </a:p>
          <a:p>
            <a:pPr marL="914389" lvl="2" indent="0">
              <a:buNone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Hands-on workshop</a:t>
            </a:r>
          </a:p>
          <a:p>
            <a:pPr marL="800089" lvl="1" indent="-342900"/>
            <a:endParaRPr 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021138" y="120650"/>
            <a:ext cx="8170862" cy="71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Goals for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40656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557EA-02DE-2B4E-9FE1-1B19E38AC08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1420238"/>
            <a:ext cx="10610153" cy="4497603"/>
          </a:xfrm>
        </p:spPr>
        <p:txBody>
          <a:bodyPr/>
          <a:lstStyle/>
          <a:p>
            <a:r>
              <a:rPr lang="en-US" dirty="0"/>
              <a:t>Do you have Chrome browser installed?</a:t>
            </a:r>
          </a:p>
          <a:p>
            <a:r>
              <a:rPr lang="en-US" dirty="0"/>
              <a:t>Make sure you’ve added </a:t>
            </a:r>
            <a:r>
              <a:rPr lang="en-US" dirty="0" err="1"/>
              <a:t>MetaMask</a:t>
            </a:r>
            <a:r>
              <a:rPr lang="en-US" dirty="0"/>
              <a:t> plugin to your Chrome browser.</a:t>
            </a:r>
          </a:p>
          <a:p>
            <a:r>
              <a:rPr lang="en-US" dirty="0" err="1"/>
              <a:t>MetaMask</a:t>
            </a:r>
            <a:r>
              <a:rPr lang="en-US" dirty="0"/>
              <a:t> will serve as your account manager and a wallet.</a:t>
            </a:r>
          </a:p>
          <a:p>
            <a:endParaRPr lang="en-US" dirty="0"/>
          </a:p>
          <a:p>
            <a:r>
              <a:rPr lang="en-US" dirty="0"/>
              <a:t>Next step is to get some Ethers to your wallet. Follow along in the handout.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E4543C-30A5-7C44-AD61-D87155E8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497" y="204281"/>
            <a:ext cx="8058967" cy="52529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 account manager and wallet -- 2</a:t>
            </a:r>
          </a:p>
        </p:txBody>
      </p:sp>
    </p:spTree>
    <p:extLst>
      <p:ext uri="{BB962C8B-B14F-4D97-AF65-F5344CB8AC3E}">
        <p14:creationId xmlns:p14="http://schemas.microsoft.com/office/powerpoint/2010/main" val="2624539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19E2D5-9E60-3945-B3DA-BA8188B7D50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1653702"/>
            <a:ext cx="10649063" cy="4264139"/>
          </a:xfrm>
        </p:spPr>
        <p:txBody>
          <a:bodyPr/>
          <a:lstStyle/>
          <a:p>
            <a:r>
              <a:rPr lang="en-US" dirty="0"/>
              <a:t>We are using </a:t>
            </a:r>
            <a:r>
              <a:rPr lang="en-US" dirty="0" err="1"/>
              <a:t>Kovan</a:t>
            </a:r>
            <a:r>
              <a:rPr lang="en-US" dirty="0"/>
              <a:t> test network.</a:t>
            </a:r>
          </a:p>
          <a:p>
            <a:r>
              <a:rPr lang="en-US" dirty="0"/>
              <a:t>Pre-requisite is that you have a </a:t>
            </a:r>
            <a:r>
              <a:rPr lang="en-US" dirty="0" err="1"/>
              <a:t>github</a:t>
            </a:r>
            <a:r>
              <a:rPr lang="en-US" dirty="0"/>
              <a:t> account.</a:t>
            </a:r>
          </a:p>
          <a:p>
            <a:r>
              <a:rPr lang="en-US" dirty="0"/>
              <a:t>From your chrome browser, link to </a:t>
            </a:r>
            <a:r>
              <a:rPr lang="en-US" dirty="0" err="1"/>
              <a:t>faucet.kovan.network</a:t>
            </a:r>
            <a:endParaRPr lang="en-US" dirty="0"/>
          </a:p>
          <a:p>
            <a:r>
              <a:rPr lang="en-US" dirty="0"/>
              <a:t>Copy and paste your address. </a:t>
            </a:r>
          </a:p>
          <a:p>
            <a:r>
              <a:rPr lang="en-US" dirty="0"/>
              <a:t>Get 1 ether transferred to your account. You can get 1 Ether (test ether) every 24 hours.</a:t>
            </a:r>
          </a:p>
          <a:p>
            <a:endParaRPr lang="en-US" dirty="0"/>
          </a:p>
          <a:p>
            <a:r>
              <a:rPr lang="en-US" dirty="0"/>
              <a:t>Now you’re ready to run a decentralized app (</a:t>
            </a:r>
            <a:r>
              <a:rPr lang="en-US" dirty="0" err="1"/>
              <a:t>Dapp</a:t>
            </a:r>
            <a:r>
              <a:rPr lang="en-US" dirty="0"/>
              <a:t>) I have deployed.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C2FDCD-23D7-D143-AC14-4BADCA30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958" y="145914"/>
            <a:ext cx="8461042" cy="570169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Collect some test ethers for your account -- 3</a:t>
            </a:r>
          </a:p>
        </p:txBody>
      </p:sp>
    </p:spTree>
    <p:extLst>
      <p:ext uri="{BB962C8B-B14F-4D97-AF65-F5344CB8AC3E}">
        <p14:creationId xmlns:p14="http://schemas.microsoft.com/office/powerpoint/2010/main" val="3697216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C90F6-4FFA-A445-9971-E403FF3A367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1352146"/>
            <a:ext cx="10940893" cy="4565696"/>
          </a:xfrm>
        </p:spPr>
        <p:txBody>
          <a:bodyPr/>
          <a:lstStyle/>
          <a:p>
            <a:r>
              <a:rPr lang="en-US" dirty="0"/>
              <a:t>Pre-requisite: All the software I has provided in the handout should have been installed.</a:t>
            </a:r>
          </a:p>
          <a:p>
            <a:r>
              <a:rPr lang="en-US" dirty="0"/>
              <a:t>Unzip the code counter-</a:t>
            </a:r>
            <a:r>
              <a:rPr lang="en-US" dirty="0" err="1"/>
              <a:t>app.zip</a:t>
            </a:r>
            <a:r>
              <a:rPr lang="en-US" dirty="0"/>
              <a:t> </a:t>
            </a:r>
          </a:p>
          <a:p>
            <a:r>
              <a:rPr lang="en-US" dirty="0"/>
              <a:t>Open a terminal window by typing </a:t>
            </a:r>
            <a:r>
              <a:rPr lang="en-US" dirty="0" err="1"/>
              <a:t>cmd</a:t>
            </a:r>
            <a:r>
              <a:rPr lang="en-US" dirty="0"/>
              <a:t> on Windows, opening a terminal on Mac.</a:t>
            </a:r>
          </a:p>
          <a:p>
            <a:r>
              <a:rPr lang="en-US" dirty="0"/>
              <a:t>Navigate to the directory /folder where you unzipped the counter-app</a:t>
            </a:r>
          </a:p>
          <a:p>
            <a:r>
              <a:rPr lang="en-US" dirty="0"/>
              <a:t>Issue the command </a:t>
            </a:r>
          </a:p>
          <a:p>
            <a:pPr marL="508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npm</a:t>
            </a:r>
            <a:r>
              <a:rPr lang="en-US" dirty="0">
                <a:highlight>
                  <a:srgbClr val="FFFF00"/>
                </a:highlight>
              </a:rPr>
              <a:t> start</a:t>
            </a:r>
          </a:p>
          <a:p>
            <a:r>
              <a:rPr lang="en-US" dirty="0"/>
              <a:t>You should see several information lines followed by this message:</a:t>
            </a:r>
          </a:p>
          <a:p>
            <a:pPr marL="50800" indent="0">
              <a:buNone/>
            </a:pPr>
            <a:r>
              <a:rPr lang="en-US" dirty="0">
                <a:highlight>
                  <a:srgbClr val="FFFF00"/>
                </a:highlight>
              </a:rPr>
              <a:t>Counter </a:t>
            </a:r>
            <a:r>
              <a:rPr lang="en-US" dirty="0" err="1">
                <a:highlight>
                  <a:srgbClr val="FFFF00"/>
                </a:highlight>
              </a:rPr>
              <a:t>Dapp</a:t>
            </a:r>
            <a:r>
              <a:rPr lang="en-US" dirty="0">
                <a:highlight>
                  <a:srgbClr val="FFFF00"/>
                </a:highlight>
              </a:rPr>
              <a:t> listening on port 3010!</a:t>
            </a:r>
          </a:p>
          <a:p>
            <a:r>
              <a:rPr lang="en-US" dirty="0"/>
              <a:t>Now open the chrome bowser, and link to localhost:3010</a:t>
            </a:r>
          </a:p>
          <a:p>
            <a:r>
              <a:rPr lang="en-US" dirty="0"/>
              <a:t>You should see an interface to interact. Wait for my instructions at this time before you interact.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5BDFE-7782-B34E-B7D5-5733107D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783" y="116732"/>
            <a:ext cx="8555217" cy="599352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Interact with the </a:t>
            </a:r>
            <a:r>
              <a:rPr lang="en-US" sz="2800" dirty="0" err="1">
                <a:solidFill>
                  <a:schemeClr val="bg1"/>
                </a:solidFill>
              </a:rPr>
              <a:t>Dapp</a:t>
            </a:r>
            <a:r>
              <a:rPr lang="en-US" sz="2800" dirty="0">
                <a:solidFill>
                  <a:schemeClr val="bg1"/>
                </a:solidFill>
              </a:rPr>
              <a:t> -- 4</a:t>
            </a:r>
          </a:p>
        </p:txBody>
      </p:sp>
    </p:spTree>
    <p:extLst>
      <p:ext uri="{BB962C8B-B14F-4D97-AF65-F5344CB8AC3E}">
        <p14:creationId xmlns:p14="http://schemas.microsoft.com/office/powerpoint/2010/main" val="1411993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 idx="4294967295"/>
          </p:nvPr>
        </p:nvSpPr>
        <p:spPr>
          <a:xfrm>
            <a:off x="4459288" y="90488"/>
            <a:ext cx="77327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4000" dirty="0"/>
          </a:p>
        </p:txBody>
      </p:sp>
      <p:sp>
        <p:nvSpPr>
          <p:cNvPr id="417" name="Shape 417"/>
          <p:cNvSpPr txBox="1">
            <a:spLocks noGrp="1"/>
          </p:cNvSpPr>
          <p:nvPr>
            <p:ph type="body" idx="4294967295"/>
          </p:nvPr>
        </p:nvSpPr>
        <p:spPr>
          <a:xfrm>
            <a:off x="688258" y="1262062"/>
            <a:ext cx="11352213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408"/>
                </a:solidFill>
                <a:latin typeface="+mn-lt"/>
                <a:ea typeface="Calibri"/>
                <a:cs typeface="Calibri"/>
                <a:sym typeface="Calibri"/>
              </a:rPr>
              <a:t>Blockchain technology is not about cryptocurrency anymore. </a:t>
            </a:r>
            <a:endParaRPr dirty="0">
              <a:solidFill>
                <a:srgbClr val="000408"/>
              </a:solidFill>
              <a:latin typeface="+mn-lt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408"/>
                </a:solidFill>
                <a:latin typeface="+mn-lt"/>
                <a:ea typeface="Calibri"/>
                <a:cs typeface="Calibri"/>
                <a:sym typeface="Calibri"/>
              </a:rPr>
              <a:t>It is used for broad range of applications across many industries: finance, healthcare, government, manufacturing, and distribution.</a:t>
            </a:r>
            <a:endParaRPr dirty="0">
              <a:solidFill>
                <a:srgbClr val="000408"/>
              </a:solidFill>
              <a:latin typeface="+mn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408"/>
                </a:solidFill>
                <a:latin typeface="+mn-lt"/>
                <a:ea typeface="Calibri"/>
                <a:cs typeface="Calibri"/>
                <a:sym typeface="Calibri"/>
              </a:rPr>
              <a:t>Blockchain can enable an inclusive economy.</a:t>
            </a:r>
            <a:endParaRPr dirty="0">
              <a:solidFill>
                <a:srgbClr val="000408"/>
              </a:solidFill>
              <a:latin typeface="+mn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408"/>
                </a:solidFill>
                <a:latin typeface="+mn-lt"/>
                <a:ea typeface="Calibri"/>
                <a:cs typeface="Calibri"/>
                <a:sym typeface="Calibri"/>
              </a:rPr>
              <a:t>Blockchain has created exciting new opportunities and innovative application models: </a:t>
            </a:r>
            <a:endParaRPr dirty="0">
              <a:solidFill>
                <a:srgbClr val="000408"/>
              </a:solidFill>
              <a:latin typeface="+mn-lt"/>
            </a:endParaRPr>
          </a:p>
          <a:p>
            <a:pPr marL="761970" marR="0" lvl="0" indent="-4571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408"/>
                </a:solidFill>
                <a:latin typeface="+mn-lt"/>
                <a:ea typeface="Calibri"/>
                <a:cs typeface="Calibri"/>
                <a:sym typeface="Calibri"/>
              </a:rPr>
              <a:t>Global collaboration systems, self-governing systems, open government.</a:t>
            </a:r>
            <a:endParaRPr dirty="0">
              <a:solidFill>
                <a:srgbClr val="000408"/>
              </a:solidFill>
              <a:latin typeface="+mn-lt"/>
            </a:endParaRPr>
          </a:p>
          <a:p>
            <a:pPr marL="761970" marR="0" lvl="0" indent="-4571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408"/>
                </a:solidFill>
                <a:latin typeface="+mn-lt"/>
                <a:ea typeface="Calibri"/>
                <a:cs typeface="Calibri"/>
                <a:sym typeface="Calibri"/>
              </a:rPr>
              <a:t>Private, public and permissioned models to meet diverse business needs.</a:t>
            </a:r>
          </a:p>
          <a:p>
            <a:pPr marL="761970" marR="0" lvl="0" indent="-4571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000408"/>
                </a:solidFill>
                <a:latin typeface="+mn-lt"/>
                <a:cs typeface="Calibri"/>
                <a:sym typeface="Calibri"/>
              </a:rPr>
              <a:t>It is here to stay, in one form or another.</a:t>
            </a:r>
            <a:endParaRPr dirty="0">
              <a:solidFill>
                <a:srgbClr val="000408"/>
              </a:solidFill>
              <a:latin typeface="+mn-lt"/>
            </a:endParaRPr>
          </a:p>
          <a:p>
            <a:pPr marL="761970" marR="0" lvl="0" indent="-4571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endParaRPr sz="24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1970" marR="0" lvl="0" indent="-317489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1981" marR="0" lvl="0" indent="-304789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marR="0" lvl="1" indent="-203191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81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F22388-72F8-0D44-89AD-98EC93CDC3D5}"/>
              </a:ext>
            </a:extLst>
          </p:cNvPr>
          <p:cNvSpPr txBox="1"/>
          <p:nvPr/>
        </p:nvSpPr>
        <p:spPr>
          <a:xfrm>
            <a:off x="4269085" y="99479"/>
            <a:ext cx="431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Quest for recording…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7D0E86-3C35-AD42-B8FF-646DC8CBB9DA}"/>
              </a:ext>
            </a:extLst>
          </p:cNvPr>
          <p:cNvGrpSpPr/>
          <p:nvPr/>
        </p:nvGrpSpPr>
        <p:grpSpPr>
          <a:xfrm>
            <a:off x="97961" y="1094415"/>
            <a:ext cx="11279598" cy="5083824"/>
            <a:chOff x="305225" y="1642679"/>
            <a:chExt cx="11279598" cy="508382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674CC7-D63D-3543-96D7-9AF830A4B495}"/>
                </a:ext>
              </a:extLst>
            </p:cNvPr>
            <p:cNvSpPr/>
            <p:nvPr/>
          </p:nvSpPr>
          <p:spPr>
            <a:xfrm>
              <a:off x="7422117" y="4737418"/>
              <a:ext cx="3867287" cy="14062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077F17-852F-FD4C-B4E4-B9650E1A9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272" y="1642679"/>
              <a:ext cx="4590551" cy="258218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9364885-73A1-0A46-A438-71F600A2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81" y="1646404"/>
              <a:ext cx="3115694" cy="255191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7C9D3C-3D43-3F40-ADBB-5AE36BD87DE1}"/>
                </a:ext>
              </a:extLst>
            </p:cNvPr>
            <p:cNvSpPr/>
            <p:nvPr/>
          </p:nvSpPr>
          <p:spPr>
            <a:xfrm>
              <a:off x="305225" y="4180010"/>
              <a:ext cx="26159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Bison: 36,000 years ago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Linux Libertine"/>
                </a:rPr>
                <a:t>Cave of Altamira, UNESCO, Wikipedia</a:t>
              </a:r>
              <a:endParaRPr lang="en-US" sz="1200" b="0" i="0" dirty="0">
                <a:solidFill>
                  <a:srgbClr val="000000"/>
                </a:solidFill>
                <a:effectLst/>
                <a:latin typeface="Linux Libertine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7EB2A5-C324-854E-B3FD-0EB613116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516" y="1646404"/>
              <a:ext cx="3115694" cy="25821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657FED-D406-5A49-82B0-33BDC1F75CC5}"/>
                </a:ext>
              </a:extLst>
            </p:cNvPr>
            <p:cNvSpPr txBox="1"/>
            <p:nvPr/>
          </p:nvSpPr>
          <p:spPr>
            <a:xfrm>
              <a:off x="7578284" y="4224864"/>
              <a:ext cx="3233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Fish and birds: </a:t>
              </a:r>
              <a:r>
                <a:rPr lang="en-US" sz="1200" dirty="0" err="1"/>
                <a:t>Pachacamac</a:t>
              </a:r>
              <a:r>
                <a:rPr lang="en-US" sz="1200" dirty="0"/>
                <a:t>, Lime, Peru, 1400 AD</a:t>
              </a:r>
            </a:p>
            <a:p>
              <a:r>
                <a:rPr lang="en-US" sz="1200" dirty="0"/>
                <a:t>Photo © Bina Ramamurthy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426B32-2030-EB47-A1E6-BDFB908DCA33}"/>
                </a:ext>
              </a:extLst>
            </p:cNvPr>
            <p:cNvSpPr txBox="1"/>
            <p:nvPr/>
          </p:nvSpPr>
          <p:spPr>
            <a:xfrm>
              <a:off x="3836028" y="4258267"/>
              <a:ext cx="3004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Foreigner’s head: Thanjavur temple, 1010 AD</a:t>
              </a:r>
            </a:p>
            <a:p>
              <a:r>
                <a:rPr lang="en-US" sz="1200" dirty="0"/>
                <a:t>Photo © Bina Ramamurthy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08E9402-FC00-8B47-AD67-DA5DCD5D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548" y="4758177"/>
              <a:ext cx="2488690" cy="136476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732ACD-2625-B042-9BB8-442208CD546A}"/>
                </a:ext>
              </a:extLst>
            </p:cNvPr>
            <p:cNvSpPr/>
            <p:nvPr/>
          </p:nvSpPr>
          <p:spPr>
            <a:xfrm>
              <a:off x="4188731" y="6141265"/>
              <a:ext cx="32333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202122"/>
                  </a:solidFill>
                  <a:latin typeface="Arial" panose="020B0604020202020204" pitchFamily="34" charset="0"/>
                </a:rPr>
                <a:t>Tally marks: 35,000 and 25,000 years ago </a:t>
              </a:r>
            </a:p>
            <a:p>
              <a:r>
                <a:rPr lang="en-US" sz="1200" dirty="0">
                  <a:solidFill>
                    <a:srgbClr val="202122"/>
                  </a:solidFill>
                  <a:latin typeface="Arial" panose="020B0604020202020204" pitchFamily="34" charset="0"/>
                </a:rPr>
                <a:t>to current day!</a:t>
              </a:r>
              <a:endParaRPr lang="en-US" sz="1200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00C6A0-C089-CE45-BA1D-BA20EDC44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83" y="4686529"/>
              <a:ext cx="2380992" cy="157830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BED745-997B-EA48-B5CC-E4C04AF607F2}"/>
                </a:ext>
              </a:extLst>
            </p:cNvPr>
            <p:cNvSpPr/>
            <p:nvPr/>
          </p:nvSpPr>
          <p:spPr>
            <a:xfrm>
              <a:off x="608315" y="6264838"/>
              <a:ext cx="34806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Quipus: Andean recording device 3000 BC – 1700 AD</a:t>
              </a:r>
            </a:p>
            <a:p>
              <a:r>
                <a:rPr lang="en-US" sz="1200" dirty="0"/>
                <a:t>Photo ©Bina Ramamurthy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E555D94-E81E-CE41-9246-1A7C8432628D}"/>
                </a:ext>
              </a:extLst>
            </p:cNvPr>
            <p:cNvGrpSpPr/>
            <p:nvPr/>
          </p:nvGrpSpPr>
          <p:grpSpPr>
            <a:xfrm>
              <a:off x="7563163" y="5014369"/>
              <a:ext cx="3452768" cy="922628"/>
              <a:chOff x="8319593" y="5065053"/>
              <a:chExt cx="3452768" cy="922628"/>
            </a:xfrm>
            <a:effectLst>
              <a:outerShdw blurRad="50800" dist="50800" dir="5400000" algn="ctr" rotWithShape="0">
                <a:schemeClr val="accent1">
                  <a:lumMod val="20000"/>
                  <a:lumOff val="80000"/>
                </a:schemeClr>
              </a:outerShdw>
            </a:effectLst>
          </p:grpSpPr>
          <p:pic>
            <p:nvPicPr>
              <p:cNvPr id="31" name="Graphic 30" descr="Folder">
                <a:extLst>
                  <a:ext uri="{FF2B5EF4-FFF2-40B4-BE49-F238E27FC236}">
                    <a16:creationId xmlns:a16="http://schemas.microsoft.com/office/drawing/2014/main" id="{350E7B1F-1141-F842-B1DA-1455BAD37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182785" y="50732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3" name="Graphic 32" descr="Database">
                <a:extLst>
                  <a:ext uri="{FF2B5EF4-FFF2-40B4-BE49-F238E27FC236}">
                    <a16:creationId xmlns:a16="http://schemas.microsoft.com/office/drawing/2014/main" id="{6C9FD9D2-4ECF-7A4F-B751-5C391010C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045977" y="50650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7" name="Graphic 36" descr="Syncing cloud">
                <a:extLst>
                  <a:ext uri="{FF2B5EF4-FFF2-40B4-BE49-F238E27FC236}">
                    <a16:creationId xmlns:a16="http://schemas.microsoft.com/office/drawing/2014/main" id="{EA8C5C5D-6BB1-3C49-A910-630085F48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57961" y="50650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9" name="Graphic 38" descr="Document">
                <a:extLst>
                  <a:ext uri="{FF2B5EF4-FFF2-40B4-BE49-F238E27FC236}">
                    <a16:creationId xmlns:a16="http://schemas.microsoft.com/office/drawing/2014/main" id="{B4A1567C-7162-A548-B30F-2BA06B4CC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319593" y="5065053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4506EF8-B97D-DD4F-BE67-E1B351B41846}"/>
                </a:ext>
              </a:extLst>
            </p:cNvPr>
            <p:cNvSpPr txBox="1"/>
            <p:nvPr/>
          </p:nvSpPr>
          <p:spPr>
            <a:xfrm>
              <a:off x="7738192" y="6122943"/>
              <a:ext cx="1977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r>
                <a:rPr lang="en-US" sz="1400" dirty="0"/>
                <a:t> recording system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3EB063-529D-DD44-9080-310BABC750C0}"/>
              </a:ext>
            </a:extLst>
          </p:cNvPr>
          <p:cNvGrpSpPr/>
          <p:nvPr/>
        </p:nvGrpSpPr>
        <p:grpSpPr>
          <a:xfrm>
            <a:off x="9348280" y="5792276"/>
            <a:ext cx="2714017" cy="933017"/>
            <a:chOff x="8968902" y="422644"/>
            <a:chExt cx="2714017" cy="933017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4298B913-B3BC-E644-BA93-97497D32E5F1}"/>
                </a:ext>
              </a:extLst>
            </p:cNvPr>
            <p:cNvSpPr/>
            <p:nvPr/>
          </p:nvSpPr>
          <p:spPr>
            <a:xfrm>
              <a:off x="8968902" y="422644"/>
              <a:ext cx="2714017" cy="933017"/>
            </a:xfrm>
            <a:prstGeom prst="clou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1681AB-E071-0446-8568-95C6ACB019F7}"/>
                </a:ext>
              </a:extLst>
            </p:cNvPr>
            <p:cNvSpPr txBox="1"/>
            <p:nvPr/>
          </p:nvSpPr>
          <p:spPr>
            <a:xfrm>
              <a:off x="9340755" y="596764"/>
              <a:ext cx="22885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But blockchain recording </a:t>
              </a:r>
            </a:p>
            <a:p>
              <a:r>
                <a:rPr lang="en-US" sz="1600" dirty="0"/>
                <a:t>is different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0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Part I : what is Blockchain?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innovation and the basic concepts</a:t>
            </a:r>
          </a:p>
        </p:txBody>
      </p:sp>
    </p:spTree>
    <p:extLst>
      <p:ext uri="{BB962C8B-B14F-4D97-AF65-F5344CB8AC3E}">
        <p14:creationId xmlns:p14="http://schemas.microsoft.com/office/powerpoint/2010/main" val="33737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11688" y="180975"/>
            <a:ext cx="7580312" cy="71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Bitcoin &amp; Blockchain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314154" y="1328611"/>
            <a:ext cx="6153149" cy="90328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Bitcoin 0.1.0  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was released on 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9 January 2009</a:t>
            </a: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File:BC Logo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9" y="2663571"/>
            <a:ext cx="1748189" cy="17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7677" y="4641969"/>
            <a:ext cx="3196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2007-2008 financial meltdown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4545" y="4352892"/>
            <a:ext cx="63225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Bitcoin showed that -- a fact recorded on a blockchain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can be automatically verified by anybody thus establishing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trust and transactions among unknown peers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Innovation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: blockchain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Idea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: What worked for cryptocurrency should work for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business transactions</a:t>
            </a:r>
          </a:p>
        </p:txBody>
      </p:sp>
      <p:cxnSp>
        <p:nvCxnSpPr>
          <p:cNvPr id="24" name="Curved Connector 23"/>
          <p:cNvCxnSpPr>
            <a:stCxn id="1026" idx="3"/>
            <a:endCxn id="19" idx="0"/>
          </p:cNvCxnSpPr>
          <p:nvPr/>
        </p:nvCxnSpPr>
        <p:spPr>
          <a:xfrm>
            <a:off x="7803428" y="3537666"/>
            <a:ext cx="732400" cy="81522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6" idx="0"/>
            <a:endCxn id="1026" idx="1"/>
          </p:cNvCxnSpPr>
          <p:nvPr/>
        </p:nvCxnSpPr>
        <p:spPr>
          <a:xfrm rot="5400000" flipH="1" flipV="1">
            <a:off x="4103484" y="2690215"/>
            <a:ext cx="1104303" cy="279920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cxnSpLocks/>
            <a:stCxn id="1026" idx="3"/>
          </p:cNvCxnSpPr>
          <p:nvPr/>
        </p:nvCxnSpPr>
        <p:spPr>
          <a:xfrm flipV="1">
            <a:off x="7803428" y="1820752"/>
            <a:ext cx="2680407" cy="171691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cxnSpLocks/>
            <a:stCxn id="1026" idx="3"/>
            <a:endCxn id="19" idx="0"/>
          </p:cNvCxnSpPr>
          <p:nvPr/>
        </p:nvCxnSpPr>
        <p:spPr>
          <a:xfrm>
            <a:off x="7803428" y="3537666"/>
            <a:ext cx="732400" cy="81522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24015" y="3251045"/>
            <a:ext cx="3119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Bitcoin cracked the trust and </a:t>
            </a:r>
          </a:p>
          <a:p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integrity puzzle with its</a:t>
            </a:r>
          </a:p>
          <a:p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Mathematics and algorithms</a:t>
            </a:r>
          </a:p>
        </p:txBody>
      </p:sp>
      <p:pic>
        <p:nvPicPr>
          <p:cNvPr id="25" name="Graphic 24" descr="Downward trend">
            <a:extLst>
              <a:ext uri="{FF2B5EF4-FFF2-40B4-BE49-F238E27FC236}">
                <a16:creationId xmlns:a16="http://schemas.microsoft.com/office/drawing/2014/main" id="{D2D313FF-4EDB-264E-95A5-7627F821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10" y="2773163"/>
            <a:ext cx="2012115" cy="20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7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074" y="73890"/>
            <a:ext cx="7893581" cy="7945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Bitcoin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66928" y="1841084"/>
            <a:ext cx="11338560" cy="4572000"/>
          </a:xfrm>
        </p:spPr>
        <p:txBody>
          <a:bodyPr>
            <a:normAutofit/>
          </a:bodyPr>
          <a:lstStyle/>
          <a:p>
            <a:r>
              <a:rPr lang="en-US" dirty="0"/>
              <a:t>Bitcoin : peer-peer cryptocurrency that does not require a middle entity such as a bank to complete a transaction between the sender and receiver.</a:t>
            </a:r>
          </a:p>
          <a:p>
            <a:r>
              <a:rPr lang="en-US" dirty="0"/>
              <a:t>Created by a secretive person(s)  known as Satoshi Nakamoto.</a:t>
            </a:r>
          </a:p>
          <a:p>
            <a:r>
              <a:rPr lang="en-US" dirty="0"/>
              <a:t>Runs on the Internet</a:t>
            </a:r>
          </a:p>
          <a:p>
            <a:r>
              <a:rPr lang="en-US" dirty="0"/>
              <a:t>To keep track of the transactions, an ingenious ledger technology has been devised.</a:t>
            </a:r>
          </a:p>
          <a:p>
            <a:r>
              <a:rPr lang="en-US" dirty="0"/>
              <a:t>This ledger is distributed and is a collection of blocks of transactions. </a:t>
            </a:r>
          </a:p>
          <a:p>
            <a:r>
              <a:rPr lang="en-US" dirty="0"/>
              <a:t>How do you trust the ledger? The trust model out of this distributed ledger is an important contribution of Bitcoin.</a:t>
            </a:r>
          </a:p>
          <a:p>
            <a:r>
              <a:rPr lang="en-US" dirty="0"/>
              <a:t>The distributed ledger and associated concepts are called the “blockchain”</a:t>
            </a:r>
          </a:p>
          <a:p>
            <a:r>
              <a:rPr lang="en-US" dirty="0"/>
              <a:t>Bitcoin technology is the genesis for the blockchain revolution.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0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 idx="4294967295"/>
          </p:nvPr>
        </p:nvSpPr>
        <p:spPr>
          <a:xfrm>
            <a:off x="4492155" y="-44450"/>
            <a:ext cx="769984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BLOCKCHAIN IS NOT JUST ABOUT CRYPTOCURRENCY ANYMORE!     </a:t>
            </a:r>
            <a:endParaRPr sz="24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89600" y="1492166"/>
            <a:ext cx="2432878" cy="1222444"/>
          </a:xfrm>
          <a:prstGeom prst="roundRect">
            <a:avLst>
              <a:gd name="adj" fmla="val 16667"/>
            </a:avLst>
          </a:prstGeom>
          <a:solidFill>
            <a:srgbClr val="6CAF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E-Commerce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mobile apps …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89600" y="5206300"/>
            <a:ext cx="11059192" cy="594083"/>
          </a:xfrm>
          <a:prstGeom prst="roundRect">
            <a:avLst>
              <a:gd name="adj" fmla="val 16667"/>
            </a:avLst>
          </a:prstGeom>
          <a:solidFill>
            <a:srgbClr val="7ABA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Internet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594849" y="1482231"/>
            <a:ext cx="2651600" cy="1224532"/>
          </a:xfrm>
          <a:prstGeom prst="roundRect">
            <a:avLst>
              <a:gd name="adj" fmla="val 16667"/>
            </a:avLst>
          </a:prstGeom>
          <a:solidFill>
            <a:srgbClr val="DF922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Cryptocurrency:  Bitcoin:  2008/2009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3162198" y="3848497"/>
            <a:ext cx="8904862" cy="783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BEE1A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Blockchain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7525460" y="4044130"/>
            <a:ext cx="4541600" cy="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 flipH="1">
            <a:off x="4492155" y="2697767"/>
            <a:ext cx="357966" cy="135197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7128801" y="4404681"/>
            <a:ext cx="451230" cy="78697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110679" y="2714610"/>
            <a:ext cx="455961" cy="249169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4756513" y="3418544"/>
            <a:ext cx="24144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Validation, Verification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Immutable recording </a:t>
            </a:r>
            <a:endParaRPr sz="18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7915611" y="3390475"/>
            <a:ext cx="26191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Computing infrastructure: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Smart contracts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7044173" y="3259910"/>
            <a:ext cx="914400" cy="914400"/>
          </a:xfrm>
          <a:prstGeom prst="mathPlus">
            <a:avLst>
              <a:gd name="adj1" fmla="val 23520"/>
            </a:avLst>
          </a:prstGeom>
          <a:solidFill>
            <a:srgbClr val="BCDCF7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8669866" y="1490078"/>
            <a:ext cx="2919049" cy="1224532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Autonomous, Decentralized, applications:  2013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 flipH="1">
            <a:off x="10757288" y="2697767"/>
            <a:ext cx="357966" cy="135197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1079" y="1892902"/>
            <a:ext cx="1697901" cy="95410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/>
              <a:t>We need code to </a:t>
            </a:r>
          </a:p>
          <a:p>
            <a:r>
              <a:rPr lang="en-US" dirty="0"/>
              <a:t>verify and validate</a:t>
            </a:r>
          </a:p>
          <a:p>
            <a:r>
              <a:rPr lang="en-US" dirty="0"/>
              <a:t>application-specific</a:t>
            </a:r>
          </a:p>
          <a:p>
            <a:r>
              <a:rPr lang="en-US" dirty="0"/>
              <a:t>rules and criteria </a:t>
            </a:r>
          </a:p>
        </p:txBody>
      </p:sp>
      <p:cxnSp>
        <p:nvCxnSpPr>
          <p:cNvPr id="4" name="Curved Connector 3"/>
          <p:cNvCxnSpPr>
            <a:stCxn id="2" idx="2"/>
            <a:endCxn id="290" idx="0"/>
          </p:cNvCxnSpPr>
          <p:nvPr/>
        </p:nvCxnSpPr>
        <p:spPr>
          <a:xfrm rot="16200000" flipH="1">
            <a:off x="8170882" y="2336156"/>
            <a:ext cx="543466" cy="15651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8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1307" y="1272290"/>
            <a:ext cx="10799383" cy="37324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Trust is a critical component for trade and any type of business transaction.</a:t>
            </a:r>
          </a:p>
          <a:p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We develop and model our trust based on ad hoc means: Recommendation systems, our own knowledge, business experts on the news, etc.</a:t>
            </a:r>
          </a:p>
          <a:p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Blockchain is about “trust automation”.</a:t>
            </a:r>
          </a:p>
          <a:p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Take a look at the evolution of our Internet as shown here.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620" y="247050"/>
            <a:ext cx="8748460" cy="71608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Blockchain: A Trust Layer over the Internet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59308" y="4301222"/>
            <a:ext cx="11213356" cy="1888453"/>
            <a:chOff x="526062" y="3791911"/>
            <a:chExt cx="11213356" cy="1888453"/>
          </a:xfrm>
        </p:grpSpPr>
        <p:grpSp>
          <p:nvGrpSpPr>
            <p:cNvPr id="59" name="Group 58"/>
            <p:cNvGrpSpPr/>
            <p:nvPr/>
          </p:nvGrpSpPr>
          <p:grpSpPr>
            <a:xfrm>
              <a:off x="757382" y="3791911"/>
              <a:ext cx="10982036" cy="1888453"/>
              <a:chOff x="757382" y="3791911"/>
              <a:chExt cx="10982036" cy="188845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57382" y="5329382"/>
                <a:ext cx="10982036" cy="3509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The Internet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099127" y="5070764"/>
                <a:ext cx="2179782" cy="25861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HTTP</a:t>
                </a: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4530436" y="5070764"/>
                <a:ext cx="2535381" cy="258618"/>
              </a:xfrm>
              <a:prstGeom prst="roundRect">
                <a:avLst/>
              </a:prstGeom>
              <a:solidFill>
                <a:srgbClr val="DF92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HTTPS Security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7749310" y="5070764"/>
                <a:ext cx="2130134" cy="258618"/>
              </a:xfrm>
              <a:prstGeom prst="roundRect">
                <a:avLst/>
              </a:prstGeom>
              <a:solidFill>
                <a:srgbClr val="DF92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HTTPS Security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1348509" y="4599709"/>
                <a:ext cx="1684478" cy="471055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Web application</a:t>
                </a: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4892961" y="4599709"/>
                <a:ext cx="1849584" cy="471055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Secure web application</a:t>
                </a: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8657934" y="4516582"/>
                <a:ext cx="1840347" cy="554182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Secure &amp; Trusted web application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9578108" y="5070764"/>
                <a:ext cx="2013528" cy="258618"/>
              </a:xfrm>
              <a:prstGeom prst="roundRect">
                <a:avLst/>
              </a:prstGeom>
              <a:solidFill>
                <a:schemeClr val="bg2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 Blockchain Trust</a:t>
                </a:r>
              </a:p>
            </p:txBody>
          </p:sp>
          <p:cxnSp>
            <p:nvCxnSpPr>
              <p:cNvPr id="70" name="Curved Connector 69"/>
              <p:cNvCxnSpPr>
                <a:endCxn id="64" idx="1"/>
              </p:cNvCxnSpPr>
              <p:nvPr/>
            </p:nvCxnSpPr>
            <p:spPr>
              <a:xfrm rot="16200000" flipH="1">
                <a:off x="3890818" y="4560454"/>
                <a:ext cx="831273" cy="44796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3941611" y="4008582"/>
                <a:ext cx="23282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Year 2000, RFC 2818 Standard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9716685" y="3791911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Year 2009,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Blockchain-based trust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No standards yet</a:t>
                </a:r>
              </a:p>
            </p:txBody>
          </p:sp>
          <p:cxnSp>
            <p:nvCxnSpPr>
              <p:cNvPr id="73" name="Curved Connector 72"/>
              <p:cNvCxnSpPr>
                <a:stCxn id="72" idx="2"/>
                <a:endCxn id="69" idx="3"/>
              </p:cNvCxnSpPr>
              <p:nvPr/>
            </p:nvCxnSpPr>
            <p:spPr>
              <a:xfrm rot="16200000" flipH="1">
                <a:off x="10707339" y="4315775"/>
                <a:ext cx="761831" cy="1006764"/>
              </a:xfrm>
              <a:prstGeom prst="curvedConnector4">
                <a:avLst>
                  <a:gd name="adj1" fmla="val 41513"/>
                  <a:gd name="adj2" fmla="val 12270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526062" y="4119432"/>
              <a:ext cx="1662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Year 1991, RFC 7230</a:t>
              </a:r>
            </a:p>
          </p:txBody>
        </p:sp>
        <p:cxnSp>
          <p:nvCxnSpPr>
            <p:cNvPr id="61" name="Curved Connector 60"/>
            <p:cNvCxnSpPr>
              <a:endCxn id="63" idx="1"/>
            </p:cNvCxnSpPr>
            <p:nvPr/>
          </p:nvCxnSpPr>
          <p:spPr>
            <a:xfrm rot="16200000" flipH="1">
              <a:off x="561113" y="4662058"/>
              <a:ext cx="734283" cy="341745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9017310" y="2859473"/>
            <a:ext cx="2607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Trust layer: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sym typeface="Arial"/>
              </a:rPr>
              <a:t>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et</a:t>
            </a:r>
            <a:r>
              <a:rPr lang="en-US" sz="1400" kern="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sym typeface="Arial"/>
              </a:rPr>
              <a:t> 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 motivate blockchain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with an example I used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sym typeface="Arial"/>
              </a:rPr>
              <a:t>Coursera blockchain </a:t>
            </a:r>
            <a:r>
              <a:rPr lang="en-US" sz="1400" kern="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sym typeface="Arial"/>
              </a:rPr>
              <a:t>course 1.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755" y="2850849"/>
            <a:ext cx="679555" cy="780229"/>
          </a:xfrm>
          <a:prstGeom prst="rect">
            <a:avLst/>
          </a:prstGeom>
        </p:spPr>
      </p:pic>
      <p:cxnSp>
        <p:nvCxnSpPr>
          <p:cNvPr id="8" name="Curved Connector 7"/>
          <p:cNvCxnSpPr>
            <a:stCxn id="5" idx="3"/>
            <a:endCxn id="69" idx="3"/>
          </p:cNvCxnSpPr>
          <p:nvPr/>
        </p:nvCxnSpPr>
        <p:spPr>
          <a:xfrm>
            <a:off x="11486304" y="3336527"/>
            <a:ext cx="138578" cy="2372857"/>
          </a:xfrm>
          <a:prstGeom prst="curvedConnector3">
            <a:avLst>
              <a:gd name="adj1" fmla="val 2649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287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3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4.xml><?xml version="1.0" encoding="utf-8"?>
<a:theme xmlns:a="http://schemas.openxmlformats.org/drawingml/2006/main" name="4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5.xml><?xml version="1.0" encoding="utf-8"?>
<a:theme xmlns:a="http://schemas.openxmlformats.org/drawingml/2006/main" name="5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6.xml><?xml version="1.0" encoding="utf-8"?>
<a:theme xmlns:a="http://schemas.openxmlformats.org/drawingml/2006/main" name="6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2280</Words>
  <Application>Microsoft Macintosh PowerPoint</Application>
  <PresentationFormat>Widescreen</PresentationFormat>
  <Paragraphs>315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Calibri Light</vt:lpstr>
      <vt:lpstr>Garamond</vt:lpstr>
      <vt:lpstr>Georgia</vt:lpstr>
      <vt:lpstr>Linux Libertine</vt:lpstr>
      <vt:lpstr>LucidaGrande</vt:lpstr>
      <vt:lpstr>Merriweather Sans</vt:lpstr>
      <vt:lpstr>1_Office Theme</vt:lpstr>
      <vt:lpstr>2_UB Powerpoint Template</vt:lpstr>
      <vt:lpstr>3_UB Powerpoint Template</vt:lpstr>
      <vt:lpstr>4_UB Powerpoint Template</vt:lpstr>
      <vt:lpstr>5_UB Powerpoint Template</vt:lpstr>
      <vt:lpstr>6_UB Powerpoint Template</vt:lpstr>
      <vt:lpstr> Blockchain: An innovation to empower  All  </vt:lpstr>
      <vt:lpstr>Introducing myself..</vt:lpstr>
      <vt:lpstr>Goals for this presentation</vt:lpstr>
      <vt:lpstr>PowerPoint Presentation</vt:lpstr>
      <vt:lpstr>  Part I : what is Blockchain? </vt:lpstr>
      <vt:lpstr>Bitcoin &amp; Blockchain</vt:lpstr>
      <vt:lpstr>Bitcoin</vt:lpstr>
      <vt:lpstr>BLOCKCHAIN IS NOT JUST ABOUT CRYPTOCURRENCY ANYMORE!     </vt:lpstr>
      <vt:lpstr>Blockchain: A Trust Layer over the Internet</vt:lpstr>
      <vt:lpstr>Blockchain: The Decentralization Infrastructure (1) </vt:lpstr>
      <vt:lpstr> BLOCKCHAIN: THE DISTRIBUTED IMMUTABLE LEDGER (2) </vt:lpstr>
      <vt:lpstr>Blockchain: The trust (Dis)-intermediator (3)</vt:lpstr>
      <vt:lpstr>SUMMARIZING, BLOCKCHAIN IS ABOUT</vt:lpstr>
      <vt:lpstr>  Part II : Why is Important for all? </vt:lpstr>
      <vt:lpstr>Evolution of computing systems -- 1 </vt:lpstr>
      <vt:lpstr>Blockchain is people centered -- 2</vt:lpstr>
      <vt:lpstr>Positioning blockchain education</vt:lpstr>
      <vt:lpstr>How can my experiences help?</vt:lpstr>
      <vt:lpstr>The book: Blockchain in Action</vt:lpstr>
      <vt:lpstr>Developing blockchain careers</vt:lpstr>
      <vt:lpstr>Where do you begin?</vt:lpstr>
      <vt:lpstr>  Part III : Blockchain Ecosystem</vt:lpstr>
      <vt:lpstr>What is a smart contract?</vt:lpstr>
      <vt:lpstr>Ethereum stack </vt:lpstr>
      <vt:lpstr>How to develop a Dapp?</vt:lpstr>
      <vt:lpstr>Counter smart contract in Solidity : Counter.sol</vt:lpstr>
      <vt:lpstr>PowerPoint Presentation</vt:lpstr>
      <vt:lpstr>Your identity in a decentralized system </vt:lpstr>
      <vt:lpstr>Self-generate your identity-- 1</vt:lpstr>
      <vt:lpstr>Add a account manager and wallet -- 2</vt:lpstr>
      <vt:lpstr>Collect some test ethers for your account -- 3</vt:lpstr>
      <vt:lpstr>Interact with the Dapp -- 4</vt:lpstr>
      <vt:lpstr>Summary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Blockchain, an innovation and an imperative: A hands-on exploration and workshop</dc:title>
  <dc:creator>Bina Ramamurthy</dc:creator>
  <cp:lastModifiedBy>Bina Ramamurthy</cp:lastModifiedBy>
  <cp:revision>124</cp:revision>
  <dcterms:created xsi:type="dcterms:W3CDTF">2019-11-24T13:32:07Z</dcterms:created>
  <dcterms:modified xsi:type="dcterms:W3CDTF">2020-11-02T08:04:51Z</dcterms:modified>
</cp:coreProperties>
</file>