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98" r:id="rId3"/>
    <p:sldId id="260" r:id="rId4"/>
    <p:sldId id="285" r:id="rId5"/>
    <p:sldId id="300" r:id="rId6"/>
    <p:sldId id="301" r:id="rId7"/>
    <p:sldId id="302" r:id="rId8"/>
    <p:sldId id="303" r:id="rId9"/>
    <p:sldId id="305" r:id="rId10"/>
    <p:sldId id="304" r:id="rId11"/>
    <p:sldId id="306" r:id="rId12"/>
    <p:sldId id="307" r:id="rId13"/>
    <p:sldId id="308" r:id="rId14"/>
    <p:sldId id="309" r:id="rId15"/>
    <p:sldId id="310" r:id="rId16"/>
    <p:sldId id="312" r:id="rId17"/>
    <p:sldId id="311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961" autoAdjust="0"/>
  </p:normalViewPr>
  <p:slideViewPr>
    <p:cSldViewPr>
      <p:cViewPr varScale="1">
        <p:scale>
          <a:sx n="43" d="100"/>
          <a:sy n="43" d="100"/>
        </p:scale>
        <p:origin x="-1459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F0AA7-2DE7-465E-BA36-451CD0E7FF68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ED0BA-CF1B-493A-8AD7-C63EB7497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7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want to maximize a given objective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Notation!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6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want to maximize a given objective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want to maximize a given objective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99.9%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ED0BA-CF1B-493A-8AD7-C63EB74977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84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7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5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2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7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8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00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8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5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9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BCEB-7E49-4A5F-8784-E3B21FA99BF9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BD4F-0B88-4151-BFEC-C3F02B6A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4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.png"/><Relationship Id="rId3" Type="http://schemas.openxmlformats.org/officeDocument/2006/relationships/image" Target="../media/image2.jpeg"/><Relationship Id="rId7" Type="http://schemas.openxmlformats.org/officeDocument/2006/relationships/image" Target="../media/image10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5.png"/><Relationship Id="rId5" Type="http://schemas.openxmlformats.org/officeDocument/2006/relationships/image" Target="../media/image8.png"/><Relationship Id="rId10" Type="http://schemas.openxmlformats.org/officeDocument/2006/relationships/image" Target="../media/image14.png"/><Relationship Id="rId4" Type="http://schemas.openxmlformats.org/officeDocument/2006/relationships/image" Target="../media/image12.png"/><Relationship Id="rId9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Selecting </a:t>
            </a:r>
            <a:r>
              <a:rPr lang="en-US" b="1" i="1" dirty="0" smtClean="0">
                <a:solidFill>
                  <a:schemeClr val="bg1"/>
                </a:solidFill>
              </a:rPr>
              <a:t>k</a:t>
            </a:r>
            <a:r>
              <a:rPr lang="en-US" b="1" dirty="0" smtClean="0">
                <a:solidFill>
                  <a:schemeClr val="bg1"/>
                </a:solidFill>
              </a:rPr>
              <a:t> representative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skyline items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2438400"/>
            <a:ext cx="8363272" cy="40909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333C8D"/>
                </a:solidFill>
              </a:rPr>
              <a:t>Representative Skylines using Threshold-based Preference Distributions</a:t>
            </a:r>
            <a:endParaRPr lang="en-US" b="1" dirty="0">
              <a:solidFill>
                <a:srgbClr val="333C8D"/>
              </a:solidFill>
            </a:endParaRPr>
          </a:p>
          <a:p>
            <a:pPr marL="0" indent="0" algn="ctr">
              <a:buNone/>
            </a:pPr>
            <a:r>
              <a:rPr lang="en-US" sz="1800" dirty="0" err="1" smtClean="0">
                <a:solidFill>
                  <a:srgbClr val="333C8D"/>
                </a:solidFill>
              </a:rPr>
              <a:t>Atish</a:t>
            </a:r>
            <a:r>
              <a:rPr lang="en-US" sz="1800" dirty="0" smtClean="0">
                <a:solidFill>
                  <a:srgbClr val="333C8D"/>
                </a:solidFill>
              </a:rPr>
              <a:t> Das </a:t>
            </a:r>
            <a:r>
              <a:rPr lang="en-US" sz="1800" dirty="0" err="1" smtClean="0">
                <a:solidFill>
                  <a:srgbClr val="333C8D"/>
                </a:solidFill>
              </a:rPr>
              <a:t>Sarma</a:t>
            </a:r>
            <a:r>
              <a:rPr lang="en-US" sz="1800" dirty="0" smtClean="0">
                <a:solidFill>
                  <a:srgbClr val="333C8D"/>
                </a:solidFill>
              </a:rPr>
              <a:t>, </a:t>
            </a:r>
            <a:r>
              <a:rPr lang="en-US" sz="1800" dirty="0" err="1" smtClean="0">
                <a:solidFill>
                  <a:srgbClr val="333C8D"/>
                </a:solidFill>
              </a:rPr>
              <a:t>Ashwin</a:t>
            </a:r>
            <a:r>
              <a:rPr lang="en-US" sz="1800" dirty="0" smtClean="0">
                <a:solidFill>
                  <a:srgbClr val="333C8D"/>
                </a:solidFill>
              </a:rPr>
              <a:t> </a:t>
            </a:r>
            <a:r>
              <a:rPr lang="en-US" sz="1800" dirty="0" err="1" smtClean="0">
                <a:solidFill>
                  <a:srgbClr val="333C8D"/>
                </a:solidFill>
              </a:rPr>
              <a:t>Lall</a:t>
            </a:r>
            <a:r>
              <a:rPr lang="en-US" sz="1800" dirty="0" smtClean="0">
                <a:solidFill>
                  <a:srgbClr val="333C8D"/>
                </a:solidFill>
              </a:rPr>
              <a:t>, </a:t>
            </a:r>
            <a:r>
              <a:rPr lang="en-US" sz="1800" dirty="0" err="1" smtClean="0">
                <a:solidFill>
                  <a:srgbClr val="333C8D"/>
                </a:solidFill>
              </a:rPr>
              <a:t>Danupon</a:t>
            </a:r>
            <a:r>
              <a:rPr lang="en-US" sz="1800" dirty="0" smtClean="0">
                <a:solidFill>
                  <a:srgbClr val="333C8D"/>
                </a:solidFill>
              </a:rPr>
              <a:t> </a:t>
            </a:r>
            <a:r>
              <a:rPr lang="en-US" sz="1800" dirty="0" err="1" smtClean="0">
                <a:solidFill>
                  <a:srgbClr val="333C8D"/>
                </a:solidFill>
              </a:rPr>
              <a:t>Nanongkai</a:t>
            </a:r>
            <a:r>
              <a:rPr lang="en-US" sz="1800" dirty="0" smtClean="0">
                <a:solidFill>
                  <a:srgbClr val="333C8D"/>
                </a:solidFill>
              </a:rPr>
              <a:t>, </a:t>
            </a:r>
          </a:p>
          <a:p>
            <a:pPr marL="0" indent="0" algn="ctr">
              <a:buNone/>
            </a:pPr>
            <a:r>
              <a:rPr lang="en-US" sz="1800" dirty="0" smtClean="0">
                <a:solidFill>
                  <a:srgbClr val="333C8D"/>
                </a:solidFill>
              </a:rPr>
              <a:t>Richard J. Lipton, Jim </a:t>
            </a:r>
            <a:r>
              <a:rPr lang="en-US" sz="1800" dirty="0" err="1" smtClean="0">
                <a:solidFill>
                  <a:srgbClr val="333C8D"/>
                </a:solidFill>
              </a:rPr>
              <a:t>Xu</a:t>
            </a:r>
            <a:endParaRPr lang="en-US" sz="1800" dirty="0">
              <a:solidFill>
                <a:srgbClr val="333C8D"/>
              </a:solidFill>
            </a:endParaRPr>
          </a:p>
          <a:p>
            <a:pPr marL="0" indent="0" algn="ctr">
              <a:buNone/>
            </a:pPr>
            <a:endParaRPr lang="en-US" sz="1800" dirty="0">
              <a:solidFill>
                <a:srgbClr val="333C8D"/>
              </a:solidFill>
            </a:endParaRPr>
          </a:p>
          <a:p>
            <a:pPr marL="0" indent="0" algn="ctr">
              <a:buNone/>
            </a:pPr>
            <a:r>
              <a:rPr lang="en-US" sz="1600" b="1" dirty="0" smtClean="0">
                <a:solidFill>
                  <a:srgbClr val="333C8D"/>
                </a:solidFill>
              </a:rPr>
              <a:t>College of Computing, Georgia Institute of Technology</a:t>
            </a:r>
            <a:endParaRPr lang="en-US" sz="1600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817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4" descr="hotel_sky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3000"/>
            <a:ext cx="8872536" cy="5064170"/>
          </a:xfrm>
          <a:prstGeom prst="rect">
            <a:avLst/>
          </a:prstGeom>
        </p:spPr>
      </p:pic>
      <p:sp>
        <p:nvSpPr>
          <p:cNvPr id="10" name="Rettangolo 5"/>
          <p:cNvSpPr/>
          <p:nvPr/>
        </p:nvSpPr>
        <p:spPr>
          <a:xfrm>
            <a:off x="1143000" y="1905000"/>
            <a:ext cx="2514600" cy="3657600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6"/>
          <p:cNvSpPr/>
          <p:nvPr/>
        </p:nvSpPr>
        <p:spPr>
          <a:xfrm>
            <a:off x="1143000" y="2590800"/>
            <a:ext cx="5029200" cy="2971800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Threshold </a:t>
            </a:r>
            <a:r>
              <a:rPr lang="en-US" b="1" dirty="0">
                <a:solidFill>
                  <a:schemeClr val="bg1"/>
                </a:solidFill>
              </a:rPr>
              <a:t>P</a:t>
            </a:r>
            <a:r>
              <a:rPr lang="en-US" b="1" dirty="0" smtClean="0">
                <a:solidFill>
                  <a:schemeClr val="bg1"/>
                </a:solidFill>
              </a:rPr>
              <a:t>references [AAD+11]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27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Three approaches: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Max-dominance [LYZ+07]</a:t>
            </a: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Threshold-preference driven [AAD+11]</a:t>
            </a:r>
          </a:p>
          <a:p>
            <a:pPr lvl="1"/>
            <a:r>
              <a:rPr lang="en-US" b="1" u="sng" dirty="0">
                <a:solidFill>
                  <a:srgbClr val="333C8D"/>
                </a:solidFill>
              </a:rPr>
              <a:t>Distance-based [TDL+09]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Complexity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Two dimensions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Several dimensions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Semantics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 rot="10800000">
            <a:off x="7086600" y="33528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7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Distance-based [TDL+09]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5"/>
            <a:ext cx="8363272" cy="404301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b="1" i="1" dirty="0" smtClean="0">
                <a:solidFill>
                  <a:srgbClr val="333C8D"/>
                </a:solidFill>
              </a:rPr>
              <a:t>Key </a:t>
            </a:r>
            <a:r>
              <a:rPr lang="en-US" b="1" i="1" dirty="0">
                <a:solidFill>
                  <a:srgbClr val="333C8D"/>
                </a:solidFill>
              </a:rPr>
              <a:t>idea</a:t>
            </a:r>
            <a:r>
              <a:rPr lang="en-US" b="1" dirty="0">
                <a:solidFill>
                  <a:srgbClr val="333C8D"/>
                </a:solidFill>
              </a:rPr>
              <a:t>: the Euclidean distance between two points can be used as a similarity metric</a:t>
            </a:r>
          </a:p>
          <a:p>
            <a:pPr lvl="0">
              <a:defRPr/>
            </a:pPr>
            <a:r>
              <a:rPr lang="en-US" b="1" dirty="0">
                <a:solidFill>
                  <a:srgbClr val="333C8D"/>
                </a:solidFill>
              </a:rPr>
              <a:t>In order to find k representative we run a clustering algorithm over the skyline set</a:t>
            </a:r>
          </a:p>
          <a:p>
            <a:pPr lvl="0">
              <a:defRPr/>
            </a:pPr>
            <a:r>
              <a:rPr lang="en-US" b="1" dirty="0">
                <a:solidFill>
                  <a:srgbClr val="333C8D"/>
                </a:solidFill>
              </a:rPr>
              <a:t>Intuition: closer skyline points are similar and can be grouped </a:t>
            </a:r>
            <a:r>
              <a:rPr lang="en-US" b="1" dirty="0" smtClean="0">
                <a:solidFill>
                  <a:srgbClr val="333C8D"/>
                </a:solidFill>
              </a:rPr>
              <a:t>together</a:t>
            </a:r>
          </a:p>
          <a:p>
            <a:pPr lvl="0">
              <a:defRPr/>
            </a:pPr>
            <a:r>
              <a:rPr lang="en-US" b="1" dirty="0" smtClean="0">
                <a:solidFill>
                  <a:srgbClr val="333C8D"/>
                </a:solidFill>
              </a:rPr>
              <a:t>Goal: minimizing the maximum representation error</a:t>
            </a:r>
          </a:p>
          <a:p>
            <a:pPr lvl="0">
              <a:defRPr/>
            </a:pPr>
            <a:endParaRPr lang="en-US" b="1" dirty="0">
              <a:solidFill>
                <a:srgbClr val="333C8D"/>
              </a:solidFill>
            </a:endParaRPr>
          </a:p>
          <a:p>
            <a:pPr lvl="0">
              <a:defRPr/>
            </a:pPr>
            <a:endParaRPr lang="en-US" b="1" dirty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5105400"/>
            <a:ext cx="39147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281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219200"/>
            <a:ext cx="8872536" cy="5064170"/>
            <a:chOff x="0" y="1340768"/>
            <a:chExt cx="8872536" cy="5064170"/>
          </a:xfrm>
        </p:grpSpPr>
        <p:pic>
          <p:nvPicPr>
            <p:cNvPr id="8" name="Immagine 4" descr="hotel_skylin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340768"/>
              <a:ext cx="8872536" cy="5064170"/>
            </a:xfrm>
            <a:prstGeom prst="rect">
              <a:avLst/>
            </a:prstGeom>
          </p:spPr>
        </p:pic>
        <p:sp>
          <p:nvSpPr>
            <p:cNvPr id="9" name="Ovale 5"/>
            <p:cNvSpPr/>
            <p:nvPr/>
          </p:nvSpPr>
          <p:spPr>
            <a:xfrm rot="2141543">
              <a:off x="1949358" y="4156373"/>
              <a:ext cx="2011417" cy="50736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Ovale 6"/>
            <p:cNvSpPr/>
            <p:nvPr/>
          </p:nvSpPr>
          <p:spPr>
            <a:xfrm rot="2141543">
              <a:off x="6140876" y="4953910"/>
              <a:ext cx="1347382" cy="50736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Ovale 7"/>
            <p:cNvSpPr/>
            <p:nvPr/>
          </p:nvSpPr>
          <p:spPr>
            <a:xfrm rot="2141543">
              <a:off x="1415735" y="2211711"/>
              <a:ext cx="680504" cy="50736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Distance-based [TDL+09]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369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Complexity results: overview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23323"/>
              </p:ext>
            </p:extLst>
          </p:nvPr>
        </p:nvGraphicFramePr>
        <p:xfrm>
          <a:off x="380998" y="1752600"/>
          <a:ext cx="8258176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2"/>
                <a:gridCol w="2438400"/>
                <a:gridCol w="2764630"/>
                <a:gridCol w="2064544"/>
              </a:tblGrid>
              <a:tr h="7899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Max-dominance</a:t>
                      </a:r>
                    </a:p>
                    <a:p>
                      <a:r>
                        <a:rPr lang="en-US" dirty="0" smtClean="0"/>
                        <a:t>[LYZ+07]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Threshold</a:t>
                      </a:r>
                      <a:r>
                        <a:rPr lang="en-US" baseline="0" dirty="0" smtClean="0"/>
                        <a:t> preferences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[AAD+11]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Distance-based</a:t>
                      </a:r>
                    </a:p>
                    <a:p>
                      <a:r>
                        <a:rPr lang="en-US" dirty="0" smtClean="0"/>
                        <a:t>[TDL+09]</a:t>
                      </a:r>
                      <a:endParaRPr lang="en-US" dirty="0"/>
                    </a:p>
                  </a:txBody>
                  <a:tcPr/>
                </a:tc>
              </a:tr>
              <a:tr h="1038860">
                <a:tc>
                  <a:txBody>
                    <a:bodyPr/>
                    <a:lstStyle/>
                    <a:p>
                      <a:r>
                        <a:rPr lang="en-US" dirty="0" smtClean="0"/>
                        <a:t>d=2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polynomial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polynomial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Polynomial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789940">
                <a:tc>
                  <a:txBody>
                    <a:bodyPr/>
                    <a:lstStyle/>
                    <a:p>
                      <a:r>
                        <a:rPr lang="en-US" dirty="0" smtClean="0"/>
                        <a:t>d&gt;2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NP-HARD</a:t>
                      </a:r>
                    </a:p>
                    <a:p>
                      <a:r>
                        <a:rPr lang="en-US" dirty="0" smtClean="0"/>
                        <a:t>(max coverage)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NP-HARD</a:t>
                      </a:r>
                    </a:p>
                    <a:p>
                      <a:r>
                        <a:rPr lang="en-US" dirty="0" smtClean="0"/>
                        <a:t>(max coverage)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NP-HARD</a:t>
                      </a:r>
                    </a:p>
                    <a:p>
                      <a:r>
                        <a:rPr lang="en-US" dirty="0" smtClean="0"/>
                        <a:t>(k-center)</a:t>
                      </a:r>
                      <a:endParaRPr lang="en-US" dirty="0"/>
                    </a:p>
                  </a:txBody>
                  <a:tcPr/>
                </a:tc>
              </a:tr>
              <a:tr h="7899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approx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1-1/e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1-1/e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2938463"/>
            <a:ext cx="22277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015" y="2938463"/>
            <a:ext cx="195738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2920752"/>
            <a:ext cx="22277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3000" y="5396479"/>
            <a:ext cx="31051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29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magine 4" descr="hotel_sky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371600"/>
            <a:ext cx="8491536" cy="48467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How to compute the Skyline in 2D?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3" name="Connettore 1 16"/>
          <p:cNvCxnSpPr/>
          <p:nvPr/>
        </p:nvCxnSpPr>
        <p:spPr>
          <a:xfrm flipV="1">
            <a:off x="811158" y="4900244"/>
            <a:ext cx="7428745" cy="1"/>
          </a:xfrm>
          <a:prstGeom prst="line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18"/>
          <p:cNvCxnSpPr/>
          <p:nvPr/>
        </p:nvCxnSpPr>
        <p:spPr>
          <a:xfrm flipV="1">
            <a:off x="967155" y="3942146"/>
            <a:ext cx="1921" cy="958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00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magine 4" descr="hotel_sky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1451" y="1371601"/>
            <a:ext cx="6248400" cy="35663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Notation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33076" y="5257800"/>
            <a:ext cx="31051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02496" y="3802360"/>
            <a:ext cx="3238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42456" y="3514328"/>
            <a:ext cx="3429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38400" y="2362200"/>
            <a:ext cx="3048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26432" y="3082280"/>
            <a:ext cx="3143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471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7"/>
          <p:cNvGrpSpPr/>
          <p:nvPr/>
        </p:nvGrpSpPr>
        <p:grpSpPr>
          <a:xfrm>
            <a:off x="1691680" y="1340450"/>
            <a:ext cx="5796136" cy="3308256"/>
            <a:chOff x="0" y="1340768"/>
            <a:chExt cx="8872536" cy="5064170"/>
          </a:xfrm>
        </p:grpSpPr>
        <p:pic>
          <p:nvPicPr>
            <p:cNvPr id="8" name="Immagine 4" descr="hotel_skylin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340768"/>
              <a:ext cx="8872536" cy="5064170"/>
            </a:xfrm>
            <a:prstGeom prst="rect">
              <a:avLst/>
            </a:prstGeom>
          </p:spPr>
        </p:pic>
        <p:sp>
          <p:nvSpPr>
            <p:cNvPr id="9" name="Rettangolo 5"/>
            <p:cNvSpPr/>
            <p:nvPr/>
          </p:nvSpPr>
          <p:spPr>
            <a:xfrm>
              <a:off x="2699792" y="1700808"/>
              <a:ext cx="5328592" cy="259228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Rettangolo 6"/>
            <p:cNvSpPr/>
            <p:nvPr/>
          </p:nvSpPr>
          <p:spPr>
            <a:xfrm>
              <a:off x="3059832" y="1700808"/>
              <a:ext cx="4968552" cy="2952328"/>
            </a:xfrm>
            <a:prstGeom prst="rect">
              <a:avLst/>
            </a:prstGeom>
            <a:solidFill>
              <a:srgbClr val="FFC00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" name="CasellaDiTesto 8"/>
          <p:cNvSpPr txBox="1"/>
          <p:nvPr/>
        </p:nvSpPr>
        <p:spPr>
          <a:xfrm>
            <a:off x="1270961" y="4712223"/>
            <a:ext cx="66293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Let                          be the number of dominated points in the optimal </a:t>
            </a:r>
            <a:endParaRPr lang="it-IT" dirty="0" smtClean="0"/>
          </a:p>
          <a:p>
            <a:endParaRPr lang="it-IT" b="1" dirty="0" smtClean="0"/>
          </a:p>
          <a:p>
            <a:r>
              <a:rPr lang="it-IT" dirty="0" err="1" smtClean="0"/>
              <a:t>solution</a:t>
            </a:r>
            <a:r>
              <a:rPr lang="it-IT" dirty="0" smtClean="0"/>
              <a:t>  </a:t>
            </a:r>
            <a:r>
              <a:rPr lang="it-IT" dirty="0" err="1" smtClean="0"/>
              <a:t>to</a:t>
            </a:r>
            <a:r>
              <a:rPr lang="it-IT" dirty="0" smtClean="0"/>
              <a:t> the </a:t>
            </a:r>
            <a:r>
              <a:rPr lang="it-IT" dirty="0" err="1" smtClean="0"/>
              <a:t>problem</a:t>
            </a:r>
            <a:r>
              <a:rPr lang="it-IT" dirty="0" smtClean="0"/>
              <a:t> </a:t>
            </a:r>
            <a:r>
              <a:rPr lang="it-IT" dirty="0" err="1" smtClean="0"/>
              <a:t>when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restrict</a:t>
            </a:r>
            <a:r>
              <a:rPr lang="it-IT" dirty="0" smtClean="0"/>
              <a:t> the skyline  </a:t>
            </a:r>
            <a:r>
              <a:rPr lang="it-IT" dirty="0" err="1" smtClean="0"/>
              <a:t>to</a:t>
            </a:r>
            <a:r>
              <a:rPr lang="it-IT" dirty="0" smtClean="0"/>
              <a:t>           and </a:t>
            </a:r>
          </a:p>
          <a:p>
            <a:endParaRPr lang="it-IT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3140650"/>
            <a:ext cx="1676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3572698"/>
            <a:ext cx="3238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3284666"/>
            <a:ext cx="3429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55776" y="2132538"/>
            <a:ext cx="3048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43808" y="2852618"/>
            <a:ext cx="3143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Connettore 2 15"/>
          <p:cNvCxnSpPr>
            <a:stCxn id="12" idx="1"/>
          </p:cNvCxnSpPr>
          <p:nvPr/>
        </p:nvCxnSpPr>
        <p:spPr>
          <a:xfrm rot="10800000">
            <a:off x="6372200" y="3356674"/>
            <a:ext cx="792088" cy="6972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0524" y="4712223"/>
            <a:ext cx="11715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05600" y="5212398"/>
            <a:ext cx="4572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643165" y="5312387"/>
            <a:ext cx="257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656048" y="5667375"/>
            <a:ext cx="5867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[LYZ+07, AAD+11] in 2D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778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[TDL+09] in 2D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Immagine 4" descr="hotel_skyli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91680" y="1484784"/>
            <a:ext cx="5796136" cy="3308256"/>
          </a:xfrm>
          <a:prstGeom prst="rect">
            <a:avLst/>
          </a:prstGeom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3717032"/>
            <a:ext cx="3238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3429000"/>
            <a:ext cx="3429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55776" y="2276872"/>
            <a:ext cx="3048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43808" y="2996952"/>
            <a:ext cx="3143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5576" y="4941168"/>
            <a:ext cx="75438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697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[TDL+09] in n dimensions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NP-HARD</a:t>
            </a:r>
            <a:endParaRPr lang="en-US" b="1" dirty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Approximate solution: greedy algorithm for k-center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Pick the first representative randomly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At each step select the most distant point</a:t>
            </a:r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27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4" descr="hotel_sky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371600"/>
            <a:ext cx="8491536" cy="48467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Skyline Queries [BKK01]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ttangolo 5"/>
          <p:cNvSpPr/>
          <p:nvPr/>
        </p:nvSpPr>
        <p:spPr>
          <a:xfrm>
            <a:off x="2549770" y="1735015"/>
            <a:ext cx="5328592" cy="2135086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904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[LYZ+07, AAD+11] in n dimensions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NP-HARD</a:t>
            </a:r>
            <a:endParaRPr lang="en-US" b="1" dirty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Approximate solution: greedy algorithm for max coverage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At each step pick the point that minimize the number of tuples left uncovered</a:t>
            </a: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841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Preference distributions (F)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magine 4" descr="hotel_skyli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143000"/>
            <a:ext cx="8872536" cy="5064170"/>
          </a:xfrm>
          <a:prstGeom prst="rect">
            <a:avLst/>
          </a:prstGeom>
        </p:spPr>
      </p:pic>
      <p:sp>
        <p:nvSpPr>
          <p:cNvPr id="7" name="Rettangolo 5"/>
          <p:cNvSpPr/>
          <p:nvPr/>
        </p:nvSpPr>
        <p:spPr>
          <a:xfrm>
            <a:off x="2362200" y="1524000"/>
            <a:ext cx="5638800" cy="2151085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6"/>
          <p:cNvSpPr/>
          <p:nvPr/>
        </p:nvSpPr>
        <p:spPr>
          <a:xfrm>
            <a:off x="3657599" y="1494692"/>
            <a:ext cx="4355123" cy="3077308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Preference distributions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magine 4" descr="hotel_skyli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143000"/>
            <a:ext cx="8872536" cy="5064170"/>
          </a:xfrm>
          <a:prstGeom prst="rect">
            <a:avLst/>
          </a:prstGeom>
        </p:spPr>
      </p:pic>
      <p:sp>
        <p:nvSpPr>
          <p:cNvPr id="7" name="Rettangolo 5"/>
          <p:cNvSpPr/>
          <p:nvPr/>
        </p:nvSpPr>
        <p:spPr>
          <a:xfrm>
            <a:off x="3048000" y="2590800"/>
            <a:ext cx="3124200" cy="1295400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69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Greedy on distributions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magine 4" descr="hotel_skyli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143000"/>
            <a:ext cx="8872536" cy="5064170"/>
          </a:xfrm>
          <a:prstGeom prst="rect">
            <a:avLst/>
          </a:prstGeom>
        </p:spPr>
      </p:pic>
      <p:sp>
        <p:nvSpPr>
          <p:cNvPr id="7" name="Rettangolo 5"/>
          <p:cNvSpPr/>
          <p:nvPr/>
        </p:nvSpPr>
        <p:spPr>
          <a:xfrm>
            <a:off x="1828800" y="1524000"/>
            <a:ext cx="609600" cy="762000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5"/>
          <p:cNvSpPr/>
          <p:nvPr/>
        </p:nvSpPr>
        <p:spPr>
          <a:xfrm>
            <a:off x="2438400" y="1524000"/>
            <a:ext cx="304800" cy="2151085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5"/>
          <p:cNvSpPr/>
          <p:nvPr/>
        </p:nvSpPr>
        <p:spPr>
          <a:xfrm>
            <a:off x="2743200" y="1535723"/>
            <a:ext cx="304800" cy="2579077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5"/>
          <p:cNvSpPr/>
          <p:nvPr/>
        </p:nvSpPr>
        <p:spPr>
          <a:xfrm>
            <a:off x="3048000" y="1535724"/>
            <a:ext cx="609600" cy="2948354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5"/>
          <p:cNvSpPr/>
          <p:nvPr/>
        </p:nvSpPr>
        <p:spPr>
          <a:xfrm>
            <a:off x="3657600" y="1535723"/>
            <a:ext cx="2819400" cy="3118340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5"/>
          <p:cNvSpPr/>
          <p:nvPr/>
        </p:nvSpPr>
        <p:spPr>
          <a:xfrm>
            <a:off x="6477000" y="1535724"/>
            <a:ext cx="304800" cy="3270739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5"/>
          <p:cNvSpPr/>
          <p:nvPr/>
        </p:nvSpPr>
        <p:spPr>
          <a:xfrm>
            <a:off x="6781800" y="1524001"/>
            <a:ext cx="369277" cy="3472964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5"/>
          <p:cNvSpPr/>
          <p:nvPr/>
        </p:nvSpPr>
        <p:spPr>
          <a:xfrm>
            <a:off x="7151077" y="1524000"/>
            <a:ext cx="849923" cy="3625365"/>
          </a:xfrm>
          <a:prstGeom prst="rect">
            <a:avLst/>
          </a:prstGeom>
          <a:solidFill>
            <a:srgbClr val="00B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257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Critiques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55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References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egnaposto contenuto 2"/>
          <p:cNvSpPr txBox="1">
            <a:spLocks/>
          </p:cNvSpPr>
          <p:nvPr/>
        </p:nvSpPr>
        <p:spPr>
          <a:xfrm>
            <a:off x="457200" y="1628800"/>
            <a:ext cx="8229600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[</a:t>
            </a:r>
            <a:r>
              <a:rPr lang="en-US" dirty="0" smtClean="0">
                <a:solidFill>
                  <a:schemeClr val="tx2"/>
                </a:solidFill>
              </a:rPr>
              <a:t>AAD+11] </a:t>
            </a:r>
            <a:r>
              <a:rPr lang="en-US" dirty="0" err="1">
                <a:solidFill>
                  <a:schemeClr val="tx2"/>
                </a:solidFill>
              </a:rPr>
              <a:t>Atish</a:t>
            </a:r>
            <a:r>
              <a:rPr lang="en-US" dirty="0">
                <a:solidFill>
                  <a:schemeClr val="tx2"/>
                </a:solidFill>
              </a:rPr>
              <a:t> Das </a:t>
            </a:r>
            <a:r>
              <a:rPr lang="en-US" dirty="0" err="1">
                <a:solidFill>
                  <a:schemeClr val="tx2"/>
                </a:solidFill>
              </a:rPr>
              <a:t>Sarma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Ashwin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Lall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Danupon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Nanongkai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 Richard </a:t>
            </a:r>
            <a:r>
              <a:rPr lang="en-US" dirty="0">
                <a:solidFill>
                  <a:schemeClr val="tx2"/>
                </a:solidFill>
              </a:rPr>
              <a:t>J. Lipton, Jim </a:t>
            </a:r>
            <a:r>
              <a:rPr lang="en-US" dirty="0" err="1" smtClean="0">
                <a:solidFill>
                  <a:schemeClr val="tx2"/>
                </a:solidFill>
              </a:rPr>
              <a:t>Xu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b="1" dirty="0">
                <a:solidFill>
                  <a:schemeClr val="tx2"/>
                </a:solidFill>
              </a:rPr>
              <a:t>Representative Skylines using Threshold-based Preference </a:t>
            </a:r>
            <a:r>
              <a:rPr lang="en-US" b="1" dirty="0" smtClean="0">
                <a:solidFill>
                  <a:schemeClr val="tx2"/>
                </a:solidFill>
              </a:rPr>
              <a:t>Distributions</a:t>
            </a:r>
            <a:r>
              <a:rPr lang="en-US" dirty="0">
                <a:solidFill>
                  <a:schemeClr val="tx2"/>
                </a:solidFill>
              </a:rPr>
              <a:t>, in </a:t>
            </a:r>
            <a:r>
              <a:rPr lang="en-US" dirty="0" smtClean="0">
                <a:solidFill>
                  <a:schemeClr val="tx2"/>
                </a:solidFill>
              </a:rPr>
              <a:t>ICDE, </a:t>
            </a:r>
            <a:r>
              <a:rPr lang="en-US" dirty="0">
                <a:solidFill>
                  <a:schemeClr val="tx2"/>
                </a:solidFill>
              </a:rPr>
              <a:t>2011 IEEE 27th International Conference on. IEEE, 2011</a:t>
            </a:r>
            <a:endParaRPr lang="en-US" b="1" dirty="0" smtClean="0">
              <a:solidFill>
                <a:schemeClr val="tx2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[</a:t>
            </a:r>
            <a:r>
              <a:rPr lang="en-US" dirty="0" smtClean="0">
                <a:solidFill>
                  <a:schemeClr val="tx2"/>
                </a:solidFill>
              </a:rPr>
              <a:t>LYZ+07] X. Lin, Y. Yuan, Q. Zhang, and Y. Zhang, </a:t>
            </a:r>
            <a:r>
              <a:rPr lang="en-US" b="1" dirty="0" smtClean="0">
                <a:solidFill>
                  <a:schemeClr val="tx2"/>
                </a:solidFill>
              </a:rPr>
              <a:t>Selecting stars: The k most representative skyline operator</a:t>
            </a:r>
            <a:r>
              <a:rPr lang="en-US" dirty="0" smtClean="0">
                <a:solidFill>
                  <a:schemeClr val="tx2"/>
                </a:solidFill>
              </a:rPr>
              <a:t>, in ICDE, 2007, pp. 86–95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[TDL+09]  Y. Tao, L. Ding, X. Lin, and J. Pei. </a:t>
            </a:r>
            <a:r>
              <a:rPr lang="en-US" b="1" dirty="0" smtClean="0">
                <a:solidFill>
                  <a:schemeClr val="tx2"/>
                </a:solidFill>
              </a:rPr>
              <a:t>Distance-based representative skyline</a:t>
            </a:r>
            <a:r>
              <a:rPr lang="en-US" dirty="0" smtClean="0">
                <a:solidFill>
                  <a:schemeClr val="tx2"/>
                </a:solidFill>
              </a:rPr>
              <a:t>. In ICDE, 2009.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[BKK01]  Stephan </a:t>
            </a:r>
            <a:r>
              <a:rPr lang="en-US" dirty="0" err="1" smtClean="0">
                <a:solidFill>
                  <a:schemeClr val="tx2"/>
                </a:solidFill>
              </a:rPr>
              <a:t>Börzsönyi</a:t>
            </a:r>
            <a:r>
              <a:rPr lang="en-US" dirty="0" smtClean="0">
                <a:solidFill>
                  <a:schemeClr val="tx2"/>
                </a:solidFill>
              </a:rPr>
              <a:t>, Donald </a:t>
            </a:r>
            <a:r>
              <a:rPr lang="en-US" dirty="0" err="1" smtClean="0">
                <a:solidFill>
                  <a:schemeClr val="tx2"/>
                </a:solidFill>
              </a:rPr>
              <a:t>Kossmann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Konrad</a:t>
            </a:r>
            <a:r>
              <a:rPr lang="en-US" dirty="0" smtClean="0">
                <a:solidFill>
                  <a:schemeClr val="tx2"/>
                </a:solidFill>
              </a:rPr>
              <a:t> Stocker: </a:t>
            </a:r>
            <a:r>
              <a:rPr lang="en-US" b="1" dirty="0" smtClean="0">
                <a:solidFill>
                  <a:schemeClr val="tx2"/>
                </a:solidFill>
              </a:rPr>
              <a:t>The Skyline Operator</a:t>
            </a:r>
            <a:r>
              <a:rPr lang="en-US" dirty="0" smtClean="0">
                <a:solidFill>
                  <a:schemeClr val="tx2"/>
                </a:solidFill>
              </a:rPr>
              <a:t>. ICDE </a:t>
            </a:r>
            <a:r>
              <a:rPr lang="en-US" dirty="0" smtClean="0">
                <a:solidFill>
                  <a:schemeClr val="tx2"/>
                </a:solidFill>
              </a:rPr>
              <a:t>2001:421-430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[BUCHTA89] </a:t>
            </a:r>
            <a:r>
              <a:rPr lang="en-US" dirty="0" err="1" smtClean="0">
                <a:solidFill>
                  <a:schemeClr val="tx2"/>
                </a:solidFill>
              </a:rPr>
              <a:t>Buchta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Christian, </a:t>
            </a:r>
            <a:r>
              <a:rPr lang="en-US" b="1" dirty="0" smtClean="0">
                <a:solidFill>
                  <a:schemeClr val="tx2"/>
                </a:solidFill>
              </a:rPr>
              <a:t>On </a:t>
            </a:r>
            <a:r>
              <a:rPr lang="en-US" b="1" dirty="0">
                <a:solidFill>
                  <a:schemeClr val="tx2"/>
                </a:solidFill>
              </a:rPr>
              <a:t>the average number of maxima in a set of </a:t>
            </a:r>
            <a:r>
              <a:rPr lang="en-US" b="1" dirty="0" smtClean="0">
                <a:solidFill>
                  <a:schemeClr val="tx2"/>
                </a:solidFill>
              </a:rPr>
              <a:t>vectors</a:t>
            </a:r>
            <a:r>
              <a:rPr lang="en-US" dirty="0" smtClean="0">
                <a:solidFill>
                  <a:schemeClr val="tx2"/>
                </a:solidFill>
              </a:rPr>
              <a:t>, Information </a:t>
            </a:r>
            <a:r>
              <a:rPr lang="en-US" dirty="0">
                <a:solidFill>
                  <a:schemeClr val="tx2"/>
                </a:solidFill>
              </a:rPr>
              <a:t>Processing Letters 33.2 (1989): 63-65.</a:t>
            </a:r>
            <a:endParaRPr lang="en-US" dirty="0" smtClean="0">
              <a:solidFill>
                <a:schemeClr val="tx2"/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[</a:t>
            </a:r>
            <a:r>
              <a:rPr lang="en-US" dirty="0" smtClean="0">
                <a:solidFill>
                  <a:schemeClr val="tx2"/>
                </a:solidFill>
              </a:rPr>
              <a:t>PTF+03] </a:t>
            </a:r>
            <a:r>
              <a:rPr lang="en-US" dirty="0" err="1" smtClean="0">
                <a:solidFill>
                  <a:schemeClr val="tx2"/>
                </a:solidFill>
              </a:rPr>
              <a:t>Dimitris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Papadias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Yufei</a:t>
            </a:r>
            <a:r>
              <a:rPr lang="en-US" dirty="0" smtClean="0">
                <a:solidFill>
                  <a:schemeClr val="tx2"/>
                </a:solidFill>
              </a:rPr>
              <a:t> Tao, Greg Fu, Bernhard Seeger: </a:t>
            </a:r>
            <a:r>
              <a:rPr lang="en-US" b="1" dirty="0" smtClean="0">
                <a:solidFill>
                  <a:schemeClr val="tx2"/>
                </a:solidFill>
              </a:rPr>
              <a:t>An Optimal and Progressive Algorithm for Skyline Queries</a:t>
            </a:r>
            <a:r>
              <a:rPr lang="en-US" dirty="0" smtClean="0">
                <a:solidFill>
                  <a:schemeClr val="tx2"/>
                </a:solidFill>
              </a:rPr>
              <a:t>. SIGMOD Conference 2003: 467-478  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3200" dirty="0" smtClean="0">
              <a:solidFill>
                <a:schemeClr val="tx2"/>
              </a:solidFill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16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Skyline Queries [BKK01]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333C8D"/>
                </a:solidFill>
              </a:rPr>
              <a:t>Dominance relation</a:t>
            </a:r>
          </a:p>
          <a:p>
            <a:pPr lvl="1"/>
            <a:r>
              <a:rPr lang="en-US" b="1" i="1" dirty="0" smtClean="0">
                <a:solidFill>
                  <a:srgbClr val="333C8D"/>
                </a:solidFill>
              </a:rPr>
              <a:t>A</a:t>
            </a:r>
            <a:r>
              <a:rPr lang="en-US" b="1" dirty="0" smtClean="0">
                <a:solidFill>
                  <a:srgbClr val="333C8D"/>
                </a:solidFill>
              </a:rPr>
              <a:t> dominates </a:t>
            </a:r>
            <a:r>
              <a:rPr lang="en-US" b="1" i="1" dirty="0" smtClean="0">
                <a:solidFill>
                  <a:srgbClr val="333C8D"/>
                </a:solidFill>
              </a:rPr>
              <a:t>B</a:t>
            </a:r>
            <a:r>
              <a:rPr lang="en-US" b="1" dirty="0" smtClean="0">
                <a:solidFill>
                  <a:srgbClr val="333C8D"/>
                </a:solidFill>
              </a:rPr>
              <a:t> </a:t>
            </a:r>
            <a:r>
              <a:rPr lang="en-US" b="1" dirty="0" err="1" smtClean="0">
                <a:solidFill>
                  <a:srgbClr val="333C8D"/>
                </a:solidFill>
              </a:rPr>
              <a:t>iff</a:t>
            </a:r>
            <a:r>
              <a:rPr lang="en-US" b="1" dirty="0" smtClean="0">
                <a:solidFill>
                  <a:srgbClr val="333C8D"/>
                </a:solidFill>
              </a:rPr>
              <a:t> it is no worse than it in every dimension and strictly better in at least one dimension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Goal: finding all the </a:t>
            </a:r>
            <a:r>
              <a:rPr lang="en-US" b="1" dirty="0" err="1" smtClean="0">
                <a:solidFill>
                  <a:srgbClr val="333C8D"/>
                </a:solidFill>
              </a:rPr>
              <a:t>undominated</a:t>
            </a:r>
            <a:r>
              <a:rPr lang="en-US" b="1" dirty="0" smtClean="0">
                <a:solidFill>
                  <a:srgbClr val="333C8D"/>
                </a:solidFill>
              </a:rPr>
              <a:t> tuples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Properties: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It contains the best result for any linear monotonic scoring function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It is stable w.r.t. shifting and scaling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It is not a weak order</a:t>
            </a:r>
            <a:endParaRPr lang="en-US" b="1" dirty="0">
              <a:solidFill>
                <a:srgbClr val="333C8D"/>
              </a:solidFill>
            </a:endParaRPr>
          </a:p>
          <a:p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063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Top-k Representative Skyline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Goal: 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approximating the skyline with only k points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Motivation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The skyline can be huge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[BUCHTA89</a:t>
            </a:r>
            <a:r>
              <a:rPr lang="en-US" b="1" dirty="0">
                <a:solidFill>
                  <a:srgbClr val="333C8D"/>
                </a:solidFill>
              </a:rPr>
              <a:t>]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rgbClr val="333C8D"/>
                </a:solidFill>
              </a:rPr>
              <a:t>If we sample from a uniform distribution the expected size is</a:t>
            </a:r>
          </a:p>
          <a:p>
            <a:pPr lvl="1"/>
            <a:endParaRPr lang="en-US" b="1" dirty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048250"/>
            <a:ext cx="51530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46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333C8D"/>
                </a:solidFill>
              </a:rPr>
              <a:t>Three approaches:</a:t>
            </a:r>
          </a:p>
          <a:p>
            <a:pPr lvl="1"/>
            <a:r>
              <a:rPr lang="en-US" b="1" u="sng" dirty="0" smtClean="0">
                <a:solidFill>
                  <a:srgbClr val="333C8D"/>
                </a:solidFill>
              </a:rPr>
              <a:t>Max-dominance [LYZ+07]</a:t>
            </a: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Threshold-preference driven [AAD+11]</a:t>
            </a: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Distance-based [TDL+09]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Complexity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Two dimensions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Several dimensions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Preference distributions</a:t>
            </a:r>
            <a:endParaRPr lang="en-US" b="1" dirty="0" smtClean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Critique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 rot="10800000">
            <a:off x="7086600" y="23622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2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Max-dominance [LYZ+07]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Goal: pick </a:t>
            </a:r>
            <a:r>
              <a:rPr lang="en-US" b="1" dirty="0">
                <a:solidFill>
                  <a:srgbClr val="333C8D"/>
                </a:solidFill>
              </a:rPr>
              <a:t>k skyline points such that the total number of data points dominated by at least one of </a:t>
            </a:r>
            <a:r>
              <a:rPr lang="en-US" b="1" dirty="0" smtClean="0">
                <a:solidFill>
                  <a:srgbClr val="333C8D"/>
                </a:solidFill>
              </a:rPr>
              <a:t>them </a:t>
            </a:r>
            <a:r>
              <a:rPr lang="en-US" b="1" dirty="0">
                <a:solidFill>
                  <a:srgbClr val="333C8D"/>
                </a:solidFill>
              </a:rPr>
              <a:t>is maximized</a:t>
            </a:r>
          </a:p>
          <a:p>
            <a:r>
              <a:rPr lang="en-US" b="1" dirty="0">
                <a:solidFill>
                  <a:srgbClr val="333C8D"/>
                </a:solidFill>
              </a:rPr>
              <a:t>We try to minimize the number of points that are left </a:t>
            </a:r>
            <a:r>
              <a:rPr lang="en-US" b="1" dirty="0" err="1">
                <a:solidFill>
                  <a:srgbClr val="333C8D"/>
                </a:solidFill>
              </a:rPr>
              <a:t>undominated</a:t>
            </a:r>
            <a:endParaRPr lang="en-US" b="1" dirty="0">
              <a:solidFill>
                <a:srgbClr val="333C8D"/>
              </a:solidFill>
            </a:endParaRPr>
          </a:p>
          <a:p>
            <a:r>
              <a:rPr lang="en-US" b="1" dirty="0">
                <a:solidFill>
                  <a:srgbClr val="333C8D"/>
                </a:solidFill>
              </a:rPr>
              <a:t>Intuition: the user will find interesting those items that dominates many other items </a:t>
            </a:r>
          </a:p>
          <a:p>
            <a:pPr lvl="1"/>
            <a:endParaRPr lang="en-US" b="1" dirty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543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143000"/>
            <a:ext cx="8872536" cy="5064170"/>
            <a:chOff x="0" y="1340768"/>
            <a:chExt cx="8872536" cy="5064170"/>
          </a:xfrm>
        </p:grpSpPr>
        <p:pic>
          <p:nvPicPr>
            <p:cNvPr id="9" name="Immagine 4" descr="hotel_skylin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340768"/>
              <a:ext cx="8872536" cy="5064170"/>
            </a:xfrm>
            <a:prstGeom prst="rect">
              <a:avLst/>
            </a:prstGeom>
          </p:spPr>
        </p:pic>
        <p:sp>
          <p:nvSpPr>
            <p:cNvPr id="10" name="Rettangolo 5"/>
            <p:cNvSpPr/>
            <p:nvPr/>
          </p:nvSpPr>
          <p:spPr>
            <a:xfrm>
              <a:off x="2699792" y="1700808"/>
              <a:ext cx="5328592" cy="259228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6"/>
            <p:cNvSpPr/>
            <p:nvPr/>
          </p:nvSpPr>
          <p:spPr>
            <a:xfrm>
              <a:off x="3059832" y="1700808"/>
              <a:ext cx="4968552" cy="2952328"/>
            </a:xfrm>
            <a:prstGeom prst="rect">
              <a:avLst/>
            </a:prstGeom>
            <a:solidFill>
              <a:srgbClr val="FFC000">
                <a:alpha val="3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Max-dominance [LYZ+07]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87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Three approaches: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Max-dominance [LYZ+07]</a:t>
            </a:r>
          </a:p>
          <a:p>
            <a:pPr lvl="1"/>
            <a:r>
              <a:rPr lang="en-US" b="1" u="sng" dirty="0">
                <a:solidFill>
                  <a:srgbClr val="333C8D"/>
                </a:solidFill>
              </a:rPr>
              <a:t>Threshold-preference driven [AAD+11]</a:t>
            </a:r>
          </a:p>
          <a:p>
            <a:pPr lvl="1"/>
            <a:r>
              <a:rPr lang="en-US" b="1" dirty="0">
                <a:solidFill>
                  <a:srgbClr val="333C8D"/>
                </a:solidFill>
              </a:rPr>
              <a:t>Distance-based [TDL+09]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Complexity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Two dimensions</a:t>
            </a:r>
          </a:p>
          <a:p>
            <a:pPr lvl="1"/>
            <a:r>
              <a:rPr lang="en-US" b="1" dirty="0" smtClean="0">
                <a:solidFill>
                  <a:srgbClr val="333C8D"/>
                </a:solidFill>
              </a:rPr>
              <a:t>Several dimensions</a:t>
            </a:r>
          </a:p>
          <a:p>
            <a:r>
              <a:rPr lang="en-US" b="1" dirty="0" smtClean="0">
                <a:solidFill>
                  <a:srgbClr val="333C8D"/>
                </a:solidFill>
              </a:rPr>
              <a:t>Semantics</a:t>
            </a: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 rot="10800000">
            <a:off x="7086600" y="28956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3C8D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Threshold Preferences [AAD+11]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015" y="1671984"/>
            <a:ext cx="8363272" cy="4857403"/>
          </a:xfrm>
        </p:spPr>
        <p:txBody>
          <a:bodyPr/>
          <a:lstStyle/>
          <a:p>
            <a:r>
              <a:rPr lang="en-US" b="1" dirty="0" smtClean="0">
                <a:solidFill>
                  <a:srgbClr val="333C8D"/>
                </a:solidFill>
              </a:rPr>
              <a:t>Every user explicitly express her preferences in terms of 0-1 thresholds</a:t>
            </a:r>
            <a:endParaRPr lang="en-US" b="1" dirty="0">
              <a:solidFill>
                <a:srgbClr val="333C8D"/>
              </a:solidFill>
            </a:endParaRPr>
          </a:p>
          <a:p>
            <a:r>
              <a:rPr lang="en-US" b="1" dirty="0" smtClean="0">
                <a:solidFill>
                  <a:srgbClr val="333C8D"/>
                </a:solidFill>
              </a:rPr>
              <a:t>Goal: maximizing the number of users that will click on at least one of the representative points</a:t>
            </a:r>
          </a:p>
          <a:p>
            <a:r>
              <a:rPr lang="en-US" b="1" u="sng" dirty="0" smtClean="0">
                <a:solidFill>
                  <a:srgbClr val="333C8D"/>
                </a:solidFill>
              </a:rPr>
              <a:t>Note: a skyline point p satisfy a threshold t </a:t>
            </a:r>
            <a:r>
              <a:rPr lang="en-US" b="1" u="sng" dirty="0" err="1" smtClean="0">
                <a:solidFill>
                  <a:srgbClr val="333C8D"/>
                </a:solidFill>
              </a:rPr>
              <a:t>iff</a:t>
            </a:r>
            <a:r>
              <a:rPr lang="en-US" b="1" u="sng" dirty="0" smtClean="0">
                <a:solidFill>
                  <a:srgbClr val="333C8D"/>
                </a:solidFill>
              </a:rPr>
              <a:t> t is dominated by p</a:t>
            </a:r>
            <a:endParaRPr lang="en-US" b="1" u="sng" dirty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rgbClr val="333C8D"/>
              </a:solidFill>
            </a:endParaRPr>
          </a:p>
          <a:p>
            <a:pPr lvl="1"/>
            <a:endParaRPr lang="en-US" b="1" dirty="0" smtClean="0">
              <a:solidFill>
                <a:srgbClr val="333C8D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714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785</Words>
  <Application>Microsoft Office PowerPoint</Application>
  <PresentationFormat>On-screen Show (4:3)</PresentationFormat>
  <Paragraphs>171</Paragraphs>
  <Slides>25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Selecting k representative  skyline items</vt:lpstr>
      <vt:lpstr>Skyline Queries [BKK01]</vt:lpstr>
      <vt:lpstr>Skyline Queries [BKK01]</vt:lpstr>
      <vt:lpstr>Top-k Representative Skyline</vt:lpstr>
      <vt:lpstr>Outline</vt:lpstr>
      <vt:lpstr>Max-dominance [LYZ+07]</vt:lpstr>
      <vt:lpstr>Max-dominance [LYZ+07]</vt:lpstr>
      <vt:lpstr>Outline</vt:lpstr>
      <vt:lpstr>Threshold Preferences [AAD+11]</vt:lpstr>
      <vt:lpstr>Threshold Preferences [AAD+11]</vt:lpstr>
      <vt:lpstr>Outline</vt:lpstr>
      <vt:lpstr>Distance-based [TDL+09]</vt:lpstr>
      <vt:lpstr>Distance-based [TDL+09]</vt:lpstr>
      <vt:lpstr>Complexity results: overview</vt:lpstr>
      <vt:lpstr>How to compute the Skyline in 2D?</vt:lpstr>
      <vt:lpstr>Notation</vt:lpstr>
      <vt:lpstr>[LYZ+07, AAD+11] in 2D</vt:lpstr>
      <vt:lpstr>[TDL+09] in 2D</vt:lpstr>
      <vt:lpstr>[TDL+09] in n dimensions</vt:lpstr>
      <vt:lpstr>[LYZ+07, AAD+11] in n dimensions</vt:lpstr>
      <vt:lpstr>Preference distributions (F)</vt:lpstr>
      <vt:lpstr>Preference distributions</vt:lpstr>
      <vt:lpstr>Greedy on distributions</vt:lpstr>
      <vt:lpstr>Critiques</vt:lpstr>
      <vt:lpstr>References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Data Cyclotron</dc:title>
  <dc:creator>ni</dc:creator>
  <cp:lastModifiedBy>ni</cp:lastModifiedBy>
  <cp:revision>94</cp:revision>
  <dcterms:created xsi:type="dcterms:W3CDTF">2012-10-12T12:34:27Z</dcterms:created>
  <dcterms:modified xsi:type="dcterms:W3CDTF">2013-02-11T20:43:04Z</dcterms:modified>
</cp:coreProperties>
</file>