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10" r:id="rId3"/>
    <p:sldId id="311" r:id="rId4"/>
    <p:sldId id="257" r:id="rId5"/>
    <p:sldId id="259" r:id="rId6"/>
    <p:sldId id="260" r:id="rId7"/>
    <p:sldId id="262" r:id="rId8"/>
    <p:sldId id="261" r:id="rId9"/>
    <p:sldId id="266" r:id="rId10"/>
    <p:sldId id="265" r:id="rId11"/>
    <p:sldId id="264" r:id="rId12"/>
    <p:sldId id="312" r:id="rId13"/>
    <p:sldId id="270" r:id="rId14"/>
    <p:sldId id="269" r:id="rId15"/>
    <p:sldId id="268" r:id="rId16"/>
    <p:sldId id="271" r:id="rId17"/>
    <p:sldId id="272" r:id="rId18"/>
    <p:sldId id="267" r:id="rId19"/>
    <p:sldId id="273" r:id="rId20"/>
    <p:sldId id="313" r:id="rId21"/>
    <p:sldId id="278" r:id="rId22"/>
    <p:sldId id="277" r:id="rId23"/>
    <p:sldId id="276" r:id="rId24"/>
    <p:sldId id="275" r:id="rId25"/>
    <p:sldId id="274" r:id="rId26"/>
    <p:sldId id="279" r:id="rId27"/>
    <p:sldId id="287" r:id="rId28"/>
    <p:sldId id="288" r:id="rId29"/>
    <p:sldId id="286" r:id="rId30"/>
    <p:sldId id="285" r:id="rId31"/>
    <p:sldId id="284" r:id="rId32"/>
    <p:sldId id="283" r:id="rId33"/>
    <p:sldId id="282" r:id="rId34"/>
    <p:sldId id="293" r:id="rId35"/>
    <p:sldId id="292" r:id="rId36"/>
    <p:sldId id="291" r:id="rId37"/>
    <p:sldId id="290" r:id="rId38"/>
    <p:sldId id="289" r:id="rId39"/>
    <p:sldId id="300" r:id="rId40"/>
    <p:sldId id="299" r:id="rId41"/>
    <p:sldId id="298" r:id="rId42"/>
    <p:sldId id="297" r:id="rId43"/>
    <p:sldId id="296" r:id="rId44"/>
    <p:sldId id="295" r:id="rId45"/>
    <p:sldId id="305" r:id="rId46"/>
    <p:sldId id="304" r:id="rId47"/>
    <p:sldId id="301" r:id="rId48"/>
    <p:sldId id="302" r:id="rId49"/>
    <p:sldId id="316" r:id="rId50"/>
    <p:sldId id="314" r:id="rId51"/>
    <p:sldId id="317" r:id="rId52"/>
    <p:sldId id="315" r:id="rId53"/>
    <p:sldId id="307" r:id="rId54"/>
    <p:sldId id="308" r:id="rId55"/>
    <p:sldId id="309" r:id="rId56"/>
    <p:sldId id="25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57600"/>
            <a:ext cx="3657600" cy="263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Baskerville Old Face" pitchFamily="18" charset="0"/>
              </a:rPr>
              <a:t>CrowdER -</a:t>
            </a: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Baskerville Old Face" pitchFamily="18" charset="0"/>
              </a:rPr>
              <a:t>Crowdsourcing Entity Resolution</a:t>
            </a:r>
            <a:endParaRPr lang="en-US" sz="4800" b="1" dirty="0">
              <a:solidFill>
                <a:srgbClr val="0070C0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3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Based Techniques: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model the entity resolution as classification problem.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can choose Jaccard similarity on product name.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pair of records will be represented as feature vector that contains only single dimension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classifier 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Training set consists of positive and negative feature vectors indicating matching and non-matching pairs.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581400"/>
            <a:ext cx="31242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Need a good training set to train the classifier.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state of art techniques have difficulty in identifying duplicate products based on textual descriptions in many domains.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562100"/>
            <a:ext cx="611281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practice of obtaining needed services, ideas, or content by soliciting contributions from a large group of people, and especially from an online community, rather than from traditional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employees.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Popular crowdsourcing platforms:</a:t>
            </a:r>
          </a:p>
          <a:p>
            <a:pPr marL="596646" indent="-514350">
              <a:buAutoNum type="arabicPeriod"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Amazon Mechanical Turk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(AMT)</a:t>
            </a:r>
          </a:p>
          <a:p>
            <a:pPr marL="596646" indent="-51435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Crowdflower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They support crowd sourced execution of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microtasks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or “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Human Intelligence Tasks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(HITS), where people do simple jobs requiring little or no domain expertise.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62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Entity Resolution using Crowdsourcing: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 is expressed as a query in a crowd-enabled query processing system such as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Crowd DB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Simple CrowdSQL query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SELECT p.id, q.id FROM product p, product q</a:t>
            </a:r>
          </a:p>
          <a:p>
            <a:pPr marL="82296" indent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WHERE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p.product_name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~=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q.product_name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~=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an operator that can ask crowd to decide whether or not p.product_name  and q.product_name refer to same product.</a:t>
            </a: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6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Approach: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Create a HIT for each pair of records, and for each HIT, to ask people in the crowd to decide whether or not the two records both refer to same entity.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table has ‘n’ records 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Number of HITs =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8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33800"/>
            <a:ext cx="3124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 Strategies: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First Approach: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Place multiple record pairs into a single HIT.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Worker must check each pair in the HIT individually.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Suppose a pair based HIT consists of ‘k’ pairs of records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Number of HITs =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Batching Strategies: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Second Approach: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Place multiple record pairs into a single HIT but asked workers to find all matches among all of the records.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Suppose a pair based HIT consists of ‘k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records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Number of HITs =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O(n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/k</a:t>
            </a:r>
            <a:r>
              <a:rPr lang="en-US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Batching: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 batching provide significant benefits in cost with only minimal negative impact on accuracy, it suffers from </a:t>
            </a:r>
            <a:r>
              <a:rPr lang="en-US" dirty="0" smtClean="0">
                <a:solidFill>
                  <a:srgbClr val="0070C0"/>
                </a:solidFill>
              </a:rPr>
              <a:t>scalability problem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size of records = 10000, k = 20, cost = $0.01 per HIT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0457"/>
              </p:ext>
            </p:extLst>
          </p:nvPr>
        </p:nvGraphicFramePr>
        <p:xfrm>
          <a:off x="1752600" y="5029200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3622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Approach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Number of HITs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Cost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First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5,000,000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$50,000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Second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250,000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$2500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6" y="4038600"/>
            <a:ext cx="25908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6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we do better???????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25" y="3429000"/>
            <a:ext cx="251847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agenda for today is to answer these questions: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WHY CrowdER??</a:t>
            </a:r>
          </a:p>
          <a:p>
            <a:r>
              <a:rPr lang="en-US" dirty="0" smtClean="0"/>
              <a:t>WHAT is CrowdER??</a:t>
            </a:r>
          </a:p>
          <a:p>
            <a:r>
              <a:rPr lang="en-US" dirty="0" smtClean="0"/>
              <a:t>HOW is CrowdER implemented??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08327" y="2967335"/>
            <a:ext cx="41273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??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2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Human Machine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82435" y="2029691"/>
            <a:ext cx="19050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Machine Based</a:t>
            </a:r>
          </a:p>
          <a:p>
            <a:pPr algn="ctr"/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74672" y="2057400"/>
            <a:ext cx="1905000" cy="1219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Crowd Based</a:t>
            </a:r>
          </a:p>
          <a:p>
            <a:pPr algn="ctr"/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807326" y="4343400"/>
            <a:ext cx="2212473" cy="1371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Hybrid Human Machine Approach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3539090">
            <a:off x="3171458" y="3598132"/>
            <a:ext cx="11171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7504974">
            <a:off x="5646166" y="3630665"/>
            <a:ext cx="11171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Propose a hybrid human-machine system for entity resolution.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Formulate cluster-based HIT generation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problem using two-tiered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heuristics-based solution.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Compare Pair-based and cluster-based HIT generation.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Compare this approach with other techniques by experimenting on some sample data.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CrowdER – Hybrid Human Machine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CrowdER uses machine-based techniques to discard those pair of records that look very dissimilar and only asks the crowd to verify the remaining pairs which need human insight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Combined the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efficiency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machine-based approaches with the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answer quality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that can be obtained from people.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Hybrid Human-Machine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HIT generation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key component of this workflow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9530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3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set of pair of records, they must be combined into HITs for crowdsourcing.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Two types: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Pair-Based HITs</a:t>
            </a:r>
          </a:p>
          <a:p>
            <a:pPr marL="596646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Cluster-Based HITS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Pair-based HIT Generation: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HIT consists of multiple pairs of records to be compared, batched into a singe HIT.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Worker just have to verify they refer to the same entity or not.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Suppose pair-based HIT can contain at most k pairs. Given set of pairs, P, we need to generate (|P|/k) pair-based HITs.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05400"/>
          </a:xfrm>
        </p:spPr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records = 9,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otal pairs = 36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Pairs to be verified = 10, k=2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HITs = 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64" y="1219200"/>
            <a:ext cx="48863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4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Amazon Mechanical Turk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9927"/>
            <a:ext cx="50101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5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Cluster-based HIT Generation: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HIT consists of group of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individual records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rather than pairs and workers are asked to find all duplicate records in the group.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allows pair of records to be matched if and only if both records are in the HIT.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payment is made per HIT, we must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reduce the number of HITs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should be placed to number of records to be placed in a HIT to avoid higher latencies and lower quality answers.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486400" cy="2743200"/>
          </a:xfrm>
        </p:spPr>
      </p:pic>
    </p:spTree>
    <p:extLst>
      <p:ext uri="{BB962C8B-B14F-4D97-AF65-F5344CB8AC3E}">
        <p14:creationId xmlns:p14="http://schemas.microsoft.com/office/powerpoint/2010/main" val="29596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09210"/>
            <a:ext cx="5380037" cy="441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3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Given a set of pairs of records, P, and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cluster-size threshold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k, the cluster-based HIT generation problem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generate the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minimum number of cluster-based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· · · ,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that satisfy two requirements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1. |H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| 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any ℓ ∈ [1, h], where |H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|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denotes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number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records in Hℓ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any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∈ P, there exists 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(ℓ ∈ [1, 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]) such that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∈ 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∈ 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ℓ</a:t>
            </a:r>
          </a:p>
        </p:txBody>
      </p:sp>
    </p:spTree>
    <p:extLst>
      <p:ext uri="{BB962C8B-B14F-4D97-AF65-F5344CB8AC3E}">
        <p14:creationId xmlns:p14="http://schemas.microsoft.com/office/powerpoint/2010/main" val="1420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onsider the ten pairs of records in Figure 2(a). Given the cluster-size threshold k = 4.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uppose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we generate three cluster-based HITs, </a:t>
            </a: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H1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= {r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}, H2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= {r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} and </a:t>
            </a: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H3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= {r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pt-BR" sz="28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marL="82296" indent="0"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Both the conditions mentioned satisfies.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HITs = 3</a:t>
            </a: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Cluster-based HIT generation problem is </a:t>
            </a:r>
          </a:p>
          <a:p>
            <a:pPr marL="82296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NP-Hard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40386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Two-Tiered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First build a graph on set of pairs. The graph formed will consists of many connected components.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classify the connected components into 2 types based on cluster-size threshold ‘k’.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1. Large Connected Components (LCCs) (more      	than k vertices)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2. Small Connected Components (SCCs) (no 	more than k vertices)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Two-Tiered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LCCs have vertices greater than ‘k’, they have to be partitioned into SCCs.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While partitioning, create SCCs that are highly connected so as to increase the number of edges covered by a component.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using a packing method, we can add multiple SCCs to a single HIT to reduce the number of HITs.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consists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two connected components. Suppose k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top one is an LCC and the bottom one is 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SCC. Consider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top component containing seven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vertices {r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an LCC, it must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 partitioned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Assume it is partitioned into three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SCCs{r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}, {r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}, {r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}, which can cover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its edges. Then the graph becomes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}, {r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}, {r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pPr marL="82296" indent="0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690" y="1143000"/>
            <a:ext cx="47148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10345" y="5924550"/>
            <a:ext cx="1233055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5690" y="5924550"/>
            <a:ext cx="1359910" cy="3290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95800" y="5924550"/>
            <a:ext cx="15240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825956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4038600"/>
            <a:ext cx="15240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74978" y="4417868"/>
            <a:ext cx="1524000" cy="342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LCC Partitioning (Top Tier)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5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Input: LCC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Output: SCCs formed by partitioning LCC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Approach: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Greedy Algorithm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Process: The algorithm iteratively generates SCC with highest connectivity and iterates until the generated SCCs cover all edges in larger one.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Indegree: Number of edges between vertex ‘r’ (not in scc) and vertices in scc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Outdegree: Number of edges between ‘r’ (not in scc) and vertices not in scc</a:t>
            </a: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6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498080" cy="541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Initialize a ‘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scc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 with vertex having maximum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degree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LCC.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algorithm repeats to add new vertex to scc that maximizes connectivity of scc.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there is a tie in case of maximum indegree, the algorithm selects a vertex with minimum outdegree.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Add this vertex to scc and update indegree and outdegree of all vertices w.r.t new scc.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Algorithm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stops when size of scc is equal to ‘k’ or when no remaining vertex connects with scc.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Entity Resolution?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Entity reconciliation 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uplicate detection.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Central to data integration and data cleaning where you get data from multiple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Two records that are not exactly identical may refer to same real word entity.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Solution: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Entity Resolution - It is the task of finding different records that refer to the same entity.</a:t>
            </a:r>
          </a:p>
          <a:p>
            <a:endParaRPr lang="en-US" sz="2800" dirty="0" smtClean="0">
              <a:latin typeface="Cambria" pitchFamily="18" charset="0"/>
              <a:cs typeface="Andalus" pitchFamily="18" charset="-78"/>
            </a:endParaRPr>
          </a:p>
          <a:p>
            <a:endParaRPr lang="en-US" sz="2800" dirty="0" smtClean="0">
              <a:latin typeface="Cambria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37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54102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1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543800" cy="561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 Packing (Bottom Tier)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Input: SCCs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Output: Pack them into minimum number of HITs such that such that size of each HIT is no larger than ‘k’.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this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NP-hard problem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formulate it as an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integer linear problem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integer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linear problem can be solved by using efficient column generation and branch-and-bound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4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3340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Let p = [a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· · ·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] denote a pattern of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CB HIT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(j ∈ [1, k]) is the number of SCCs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HIT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contain j vertices.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cluster-based HIT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 contain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most k vertices, we say that p is a feasible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pattern only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j=1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(j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 ≤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 holds.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example,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suppose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4, 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[0, 0, 0, 1] is a feasible pattern since 1 · 0 + 2 · 0 + 3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·0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+ 4 · 1 = 4 ≤ k holds. We collect all feasible patterns into</a:t>
            </a: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set A = {p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· · · , p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pi = [a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· · ·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∈ [1,m]).</a:t>
            </a:r>
          </a:p>
        </p:txBody>
      </p:sp>
    </p:spTree>
    <p:extLst>
      <p:ext uri="{BB962C8B-B14F-4D97-AF65-F5344CB8AC3E}">
        <p14:creationId xmlns:p14="http://schemas.microsoft.com/office/powerpoint/2010/main" val="40395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43000"/>
            <a:ext cx="749808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packing a set of SCCs into cluster-based HITs, each HIT must correspond to a pattern in A.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Let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denote number of cluster-based HITs whose pattern is 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-&gt;[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1,m]).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problem is to minimize the total number of patterns. We can formulate our packing problem as following integer linear program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28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en-US" sz="28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(x</a:t>
            </a:r>
            <a:r>
              <a:rPr lang="en-US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</a:p>
          <a:p>
            <a:pPr marL="82296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such that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2800" i="1" baseline="-25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i="1" baseline="-2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en-US" sz="2800" i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 &gt;=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28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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 [1,k]</a:t>
            </a:r>
          </a:p>
          <a:p>
            <a:pPr marL="82296" indent="0"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x</a:t>
            </a:r>
            <a:r>
              <a:rPr lang="en-US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&gt;= 0, integer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9492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Given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set of SCCs, {r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}, {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} and {r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0, 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2, c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c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 2. To pack them into cluster-based HITs (k = 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first generate all feasible patterns,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A = {p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=[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0, 0, 0, 1], p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[0, 2, 0, 0],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=[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0, 1, 0, 0]}.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decide on number of CB-HITs corresponding to each feasible pattern (x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possible solution: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=2,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=0,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=2</a:t>
            </a: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It needs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(x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) = 4 CB-HITs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Check if this satisfies constraint condition.</a:t>
            </a:r>
          </a:p>
          <a:p>
            <a:pPr marL="82296" indent="0"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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ij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)  &gt;=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 j [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1,4]  (j=2)</a:t>
            </a:r>
            <a:endParaRPr lang="en-US" sz="28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But the solution is not optimal, since there is another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solution x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=2,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=1, 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=0 which results in 3 CB-HITs.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PB-HITs </a:t>
            </a:r>
            <a:r>
              <a:rPr lang="en-US" dirty="0" err="1" smtClean="0"/>
              <a:t>Vs</a:t>
            </a:r>
            <a:r>
              <a:rPr lang="en-US" dirty="0" smtClean="0"/>
              <a:t> CB-HITs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PB-HITs, the number of comparisons is the number of pairs which are batched into the HIT.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CB-HIT with n-records:</a:t>
            </a:r>
          </a:p>
          <a:p>
            <a:pPr marL="82296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Lets say CB HIT has “m” distinct entities e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where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represents set of records that refer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entity.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Total comparisons =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</a:t>
            </a:r>
            <a:r>
              <a:rPr lang="en-US" sz="2800" i="1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8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</a:t>
            </a:r>
            <a:r>
              <a:rPr lang="en-US" sz="28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(n-1- </a:t>
            </a:r>
            <a:r>
              <a:rPr lang="en-US" sz="28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j=1</a:t>
            </a:r>
            <a:r>
              <a:rPr lang="en-US" sz="2800" i="1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i-1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|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sz="2800" baseline="-25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j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|)</a:t>
            </a:r>
          </a:p>
          <a:p>
            <a:pPr marL="82296" indent="0">
              <a:buNone/>
            </a:pP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So the CB HIT requires fewer comparisons if it contains more matches.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 the CB HIT with 4 records {r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e1 = {r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      e2 = {r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 of comparisons = 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Datasets: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Restaurant: 858 records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Total pairs = 367,653 (106 refer to same entity)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Product: 1081 records from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1092 from buy.</a:t>
            </a:r>
          </a:p>
          <a:p>
            <a:pPr marL="82296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Total pairs = 1,180,452 pairs (1097 pairs refer         	to same entity).</a:t>
            </a:r>
          </a:p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Data set: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524000"/>
            <a:ext cx="71437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2438400"/>
            <a:ext cx="6705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36" y="990600"/>
            <a:ext cx="2857500" cy="1447800"/>
          </a:xfrm>
        </p:spPr>
      </p:pic>
      <p:sp>
        <p:nvSpPr>
          <p:cNvPr id="7" name="TextBox 6"/>
          <p:cNvSpPr txBox="1"/>
          <p:nvPr/>
        </p:nvSpPr>
        <p:spPr>
          <a:xfrm>
            <a:off x="7323857" y="1339334"/>
            <a:ext cx="1399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Similar!!!!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0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Precision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Percentage of correctly identified matching pairs out of all pairs identified as matches.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Recall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Percentage of correctly identified matching pairs out of all matching pairs in dataset.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-  Machine </a:t>
            </a:r>
            <a:r>
              <a:rPr lang="en-US" dirty="0" smtClean="0"/>
              <a:t>Based (</a:t>
            </a:r>
            <a:r>
              <a:rPr lang="en-US" dirty="0" err="1" smtClean="0"/>
              <a:t>Simjoin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1457324"/>
            <a:ext cx="4919662" cy="497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1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Mechanical </a:t>
            </a:r>
            <a:r>
              <a:rPr lang="en-US" dirty="0"/>
              <a:t>T</a:t>
            </a:r>
            <a:r>
              <a:rPr lang="en-US" dirty="0" smtClean="0"/>
              <a:t>urk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use AMT to evaluate our hybrid human –machine workflow.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Cost per HIT: $0.02 to worker and $0.005 to AMT for publishing.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Techniques to improve result quality: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Replication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Each HIT is replicated into 3 different assignments and is assigned to different worker.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Qualification Test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for workers to be eligible to do our HITs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Cluster Based HIT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39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6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– Entity Resolution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716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5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Proposed a hybrid human-machine approach for crowdsourcing entity resolution.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Proposed a two-tier approach for generation of cluster-based HITs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Still lot of work to be done to address various issues like scaling to much larger datasets, techniques to take privacy into consideration (confidential data).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67" y="4762501"/>
            <a:ext cx="194173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800"/>
            <a:ext cx="2666177" cy="2743200"/>
          </a:xfrm>
        </p:spPr>
      </p:pic>
    </p:spTree>
    <p:extLst>
      <p:ext uri="{BB962C8B-B14F-4D97-AF65-F5344CB8AC3E}">
        <p14:creationId xmlns:p14="http://schemas.microsoft.com/office/powerpoint/2010/main" val="37203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Entity Resolution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Machine based techniques: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Similarity Based</a:t>
            </a:r>
          </a:p>
          <a:p>
            <a:pPr marL="596646" indent="-51435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Learning Based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Based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require a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similarity function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threshold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Similarity function takes a pair of records as input, and outputs a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similarity value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If   similarity value &gt; threshold then they refer to the same entity.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Jaccard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Apply Jaccard similarity between product names and consider threshold value to be 0.5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Jaccard similarity over two sets is defined as the size of the set intersection divided by the size of the set union.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Jaccard similarity between 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 J(r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&gt; 0.5, 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referring to the same entity.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5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Expensive to compute the similarity for every pair of records and also might not result in accurate results.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57600"/>
            <a:ext cx="3124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2410</Words>
  <Application>Microsoft Office PowerPoint</Application>
  <PresentationFormat>On-screen Show (4:3)</PresentationFormat>
  <Paragraphs>272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Solstice</vt:lpstr>
      <vt:lpstr>PowerPoint Presentation</vt:lpstr>
      <vt:lpstr>Agenda</vt:lpstr>
      <vt:lpstr>PowerPoint Presentation</vt:lpstr>
      <vt:lpstr>What is Entity Resolution?</vt:lpstr>
      <vt:lpstr>Product Data set:</vt:lpstr>
      <vt:lpstr>Entity Resolution Techniques</vt:lpstr>
      <vt:lpstr>Similarity Based Techniques</vt:lpstr>
      <vt:lpstr>Example: Jaccard similarity</vt:lpstr>
      <vt:lpstr>Disadvantages:</vt:lpstr>
      <vt:lpstr>Learning Based Techniques:</vt:lpstr>
      <vt:lpstr>Disadvantages:</vt:lpstr>
      <vt:lpstr>PowerPoint Presentation</vt:lpstr>
      <vt:lpstr>Crowdsourcing?</vt:lpstr>
      <vt:lpstr>Entity Resolution using Crowdsourcing:</vt:lpstr>
      <vt:lpstr>Naïve Approach:</vt:lpstr>
      <vt:lpstr>Batching Strategies:</vt:lpstr>
      <vt:lpstr>Batching Strategies:</vt:lpstr>
      <vt:lpstr>Disadvantages of Batching:</vt:lpstr>
      <vt:lpstr>PowerPoint Presentation</vt:lpstr>
      <vt:lpstr>PowerPoint Presentation</vt:lpstr>
      <vt:lpstr>Hybrid Human Machine Approach</vt:lpstr>
      <vt:lpstr>Contributions:</vt:lpstr>
      <vt:lpstr>CrowdER – Hybrid Human Machine Approach</vt:lpstr>
      <vt:lpstr>Hybrid Human-Machine Workflow</vt:lpstr>
      <vt:lpstr>HIT Generation</vt:lpstr>
      <vt:lpstr>Pair-based HIT Generation:</vt:lpstr>
      <vt:lpstr>Example</vt:lpstr>
      <vt:lpstr>Amazon Mechanical Turk Example:</vt:lpstr>
      <vt:lpstr>Cluster-based HIT Generation:</vt:lpstr>
      <vt:lpstr>Example</vt:lpstr>
      <vt:lpstr>Goal</vt:lpstr>
      <vt:lpstr>Example</vt:lpstr>
      <vt:lpstr>Problem</vt:lpstr>
      <vt:lpstr>Two-Tiered Approach</vt:lpstr>
      <vt:lpstr>Two-Tiered Approach</vt:lpstr>
      <vt:lpstr>Example</vt:lpstr>
      <vt:lpstr>Algorithm</vt:lpstr>
      <vt:lpstr>LCC Partitioning (Top Tier)</vt:lpstr>
      <vt:lpstr>Procedure</vt:lpstr>
      <vt:lpstr>Algorithm</vt:lpstr>
      <vt:lpstr>Example</vt:lpstr>
      <vt:lpstr>SCC Packing (Bottom Tier)</vt:lpstr>
      <vt:lpstr>Procedure</vt:lpstr>
      <vt:lpstr>Continued…</vt:lpstr>
      <vt:lpstr>Example</vt:lpstr>
      <vt:lpstr>Continued…</vt:lpstr>
      <vt:lpstr>PB-HITs Vs CB-HITs</vt:lpstr>
      <vt:lpstr>Example</vt:lpstr>
      <vt:lpstr>Experimental Results</vt:lpstr>
      <vt:lpstr>Terms</vt:lpstr>
      <vt:lpstr>Results -  Machine Based (Simjoin)</vt:lpstr>
      <vt:lpstr>Amazon Mechanical Turk</vt:lpstr>
      <vt:lpstr>Results – Cluster Based HIT</vt:lpstr>
      <vt:lpstr>Results – Entity Resolution Techniques</vt:lpstr>
      <vt:lpstr>Conclusion</vt:lpstr>
      <vt:lpstr>QUESTIONS???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Varun</dc:creator>
  <cp:lastModifiedBy>Varun</cp:lastModifiedBy>
  <cp:revision>131</cp:revision>
  <dcterms:created xsi:type="dcterms:W3CDTF">2006-08-16T00:00:00Z</dcterms:created>
  <dcterms:modified xsi:type="dcterms:W3CDTF">2013-02-25T19:47:48Z</dcterms:modified>
</cp:coreProperties>
</file>