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7485" r:id="rId1"/>
  </p:sldMasterIdLst>
  <p:notesMasterIdLst>
    <p:notesMasterId r:id="rId78"/>
  </p:notesMasterIdLst>
  <p:handoutMasterIdLst>
    <p:handoutMasterId r:id="rId79"/>
  </p:handoutMasterIdLst>
  <p:sldIdLst>
    <p:sldId id="328" r:id="rId2"/>
    <p:sldId id="428" r:id="rId3"/>
    <p:sldId id="427" r:id="rId4"/>
    <p:sldId id="330" r:id="rId5"/>
    <p:sldId id="429" r:id="rId6"/>
    <p:sldId id="430" r:id="rId7"/>
    <p:sldId id="431" r:id="rId8"/>
    <p:sldId id="432" r:id="rId9"/>
    <p:sldId id="433" r:id="rId10"/>
    <p:sldId id="434" r:id="rId11"/>
    <p:sldId id="418" r:id="rId12"/>
    <p:sldId id="479" r:id="rId13"/>
    <p:sldId id="460" r:id="rId14"/>
    <p:sldId id="461" r:id="rId15"/>
    <p:sldId id="478" r:id="rId16"/>
    <p:sldId id="438" r:id="rId17"/>
    <p:sldId id="439" r:id="rId18"/>
    <p:sldId id="440" r:id="rId19"/>
    <p:sldId id="441" r:id="rId20"/>
    <p:sldId id="442" r:id="rId21"/>
    <p:sldId id="446" r:id="rId22"/>
    <p:sldId id="444" r:id="rId23"/>
    <p:sldId id="445" r:id="rId24"/>
    <p:sldId id="504" r:id="rId25"/>
    <p:sldId id="447" r:id="rId26"/>
    <p:sldId id="453" r:id="rId27"/>
    <p:sldId id="449" r:id="rId28"/>
    <p:sldId id="477" r:id="rId29"/>
    <p:sldId id="450" r:id="rId30"/>
    <p:sldId id="451" r:id="rId31"/>
    <p:sldId id="452" r:id="rId32"/>
    <p:sldId id="454" r:id="rId33"/>
    <p:sldId id="480" r:id="rId34"/>
    <p:sldId id="481" r:id="rId35"/>
    <p:sldId id="482" r:id="rId36"/>
    <p:sldId id="483" r:id="rId37"/>
    <p:sldId id="455" r:id="rId38"/>
    <p:sldId id="456" r:id="rId39"/>
    <p:sldId id="457" r:id="rId40"/>
    <p:sldId id="458" r:id="rId41"/>
    <p:sldId id="459" r:id="rId42"/>
    <p:sldId id="462" r:id="rId43"/>
    <p:sldId id="463" r:id="rId44"/>
    <p:sldId id="464" r:id="rId45"/>
    <p:sldId id="467" r:id="rId46"/>
    <p:sldId id="466" r:id="rId47"/>
    <p:sldId id="465" r:id="rId48"/>
    <p:sldId id="468" r:id="rId49"/>
    <p:sldId id="469" r:id="rId50"/>
    <p:sldId id="470" r:id="rId51"/>
    <p:sldId id="471" r:id="rId52"/>
    <p:sldId id="472" r:id="rId53"/>
    <p:sldId id="473" r:id="rId54"/>
    <p:sldId id="474" r:id="rId55"/>
    <p:sldId id="475" r:id="rId56"/>
    <p:sldId id="476" r:id="rId57"/>
    <p:sldId id="484" r:id="rId58"/>
    <p:sldId id="485" r:id="rId59"/>
    <p:sldId id="486" r:id="rId60"/>
    <p:sldId id="487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  <p:sldId id="499" r:id="rId73"/>
    <p:sldId id="500" r:id="rId74"/>
    <p:sldId id="501" r:id="rId75"/>
    <p:sldId id="502" r:id="rId76"/>
    <p:sldId id="503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54" autoAdjust="0"/>
  </p:normalViewPr>
  <p:slideViewPr>
    <p:cSldViewPr snapToGrid="0" snapToObjects="1">
      <p:cViewPr>
        <p:scale>
          <a:sx n="112" d="100"/>
          <a:sy n="112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F7FB-FF82-0E45-AB6C-D5CDA7138EFF}" type="datetimeFigureOut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94B0-E825-B54C-9EA0-DD31D0BBF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CDCC-348F-8144-89DD-11C4A8765DD3}" type="datetimeFigureOut">
              <a:rPr lang="en-US" smtClean="0"/>
              <a:t>11/20/12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5E3C-2A20-C449-A140-8CDC2A435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35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170773-753D-B94F-BE75-2ABAD5ABFAF8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E8537FB-C364-024E-AC83-634E3581447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8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0ED3A3F-838F-194D-878F-7083D76AEF4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2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9173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6BC75E-2B18-0F44-9A91-AF165CA0F79B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08928D1-B15E-3C48-9BBE-A4A85594D8F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804D-2A31-9D44-A486-E40542ECC7CE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94C450-3AED-5B47-9320-06E886D679EC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DBEA8FB-F6D0-E643-A3EC-A8934C182A39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1A8F452-5E46-F44F-8B25-A426CBEC041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6608"/>
            <a:ext cx="9144000" cy="666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899" y="1160564"/>
            <a:ext cx="8747149" cy="49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22DDE325-7DAB-364E-8236-D63338517027}" type="datetime1">
              <a:rPr lang="en-US" sz="1400" smtClean="0">
                <a:solidFill>
                  <a:srgbClr val="FFFFFF"/>
                </a:solidFill>
              </a:rPr>
              <a:t>11/20/12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2522" y="6356350"/>
            <a:ext cx="3798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86" r:id="rId1"/>
    <p:sldLayoutId id="2147487487" r:id="rId2"/>
    <p:sldLayoutId id="2147487488" r:id="rId3"/>
    <p:sldLayoutId id="2147487489" r:id="rId4"/>
    <p:sldLayoutId id="2147487490" r:id="rId5"/>
    <p:sldLayoutId id="2147487491" r:id="rId6"/>
    <p:sldLayoutId id="2147487492" r:id="rId7"/>
    <p:sldLayoutId id="2147487493" r:id="rId8"/>
    <p:sldLayoutId id="2147487494" r:id="rId9"/>
    <p:sldLayoutId id="2147487495" r:id="rId10"/>
    <p:sldLayoutId id="214748749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effectLst>
            <a:outerShdw blurRad="38100" dist="25400" dir="2700000" algn="tl" rotWithShape="0">
              <a:srgbClr val="000000">
                <a:alpha val="42000"/>
              </a:srgbClr>
            </a:outerShdw>
          </a:effectLst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do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do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do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do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do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3355848"/>
            <a:ext cx="8646885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(Self) Balanced Search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338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AVL</a:t>
            </a:r>
            <a:endParaRPr lang="en-US" dirty="0" smtClean="0"/>
          </a:p>
          <a:p>
            <a:r>
              <a:rPr lang="en-US" dirty="0"/>
              <a:t>Red-black</a:t>
            </a:r>
          </a:p>
          <a:p>
            <a:r>
              <a:rPr lang="en-US" dirty="0" smtClean="0"/>
              <a:t>2</a:t>
            </a:r>
            <a:r>
              <a:rPr lang="en-US" dirty="0"/>
              <a:t>-</a:t>
            </a:r>
            <a:r>
              <a:rPr lang="en-US" dirty="0" smtClean="0"/>
              <a:t>4 (no time to discuss)</a:t>
            </a:r>
          </a:p>
          <a:p>
            <a:r>
              <a:rPr lang="en-US" dirty="0" smtClean="0"/>
              <a:t>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we maintain AVL property?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After an insert</a:t>
            </a:r>
          </a:p>
          <a:p>
            <a:pPr lvl="1"/>
            <a:r>
              <a:rPr lang="en-US" dirty="0"/>
              <a:t>One subtree might be taller than the other by 2</a:t>
            </a:r>
          </a:p>
          <a:p>
            <a:pPr lvl="1"/>
            <a:r>
              <a:rPr lang="en-US" dirty="0"/>
              <a:t>Potentially affect the </a:t>
            </a:r>
            <a:r>
              <a:rPr lang="en-US" i="1" dirty="0"/>
              <a:t>balance</a:t>
            </a:r>
            <a:r>
              <a:rPr lang="en-US" dirty="0"/>
              <a:t> of all nodes up to the root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Rebalance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After a delete</a:t>
            </a:r>
          </a:p>
          <a:p>
            <a:pPr lvl="1"/>
            <a:r>
              <a:rPr lang="en-US" dirty="0"/>
              <a:t>One subtree might be shorter than the other by 2</a:t>
            </a:r>
          </a:p>
          <a:p>
            <a:pPr lvl="1"/>
            <a:r>
              <a:rPr lang="en-US" dirty="0"/>
              <a:t>Potentially affect the </a:t>
            </a:r>
            <a:r>
              <a:rPr lang="en-US" i="1" dirty="0"/>
              <a:t>balance</a:t>
            </a:r>
            <a:r>
              <a:rPr lang="en-US" dirty="0"/>
              <a:t> of all nodes up to the root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Rebalance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C8AFADF-1F5E-3E47-81DA-8F9F7D7829C6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3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82C11B-3007-774B-AF21-AEDED1B4B06B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6" name="Straight Arrow Connector 5"/>
          <p:cNvCxnSpPr>
            <a:stCxn id="15" idx="2"/>
            <a:endCxn id="16" idx="3"/>
          </p:cNvCxnSpPr>
          <p:nvPr/>
        </p:nvCxnSpPr>
        <p:spPr>
          <a:xfrm flipH="1">
            <a:off x="2952784" y="1891124"/>
            <a:ext cx="1601188" cy="40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5" idx="2"/>
            <a:endCxn id="22" idx="1"/>
          </p:cNvCxnSpPr>
          <p:nvPr/>
        </p:nvCxnSpPr>
        <p:spPr>
          <a:xfrm>
            <a:off x="4553972" y="1891124"/>
            <a:ext cx="1720325" cy="40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2"/>
            <a:endCxn id="17" idx="0"/>
          </p:cNvCxnSpPr>
          <p:nvPr/>
        </p:nvCxnSpPr>
        <p:spPr>
          <a:xfrm flipH="1">
            <a:off x="1698781" y="2437780"/>
            <a:ext cx="903332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6" idx="2"/>
            <a:endCxn id="18" idx="0"/>
          </p:cNvCxnSpPr>
          <p:nvPr/>
        </p:nvCxnSpPr>
        <p:spPr>
          <a:xfrm>
            <a:off x="2602113" y="2437780"/>
            <a:ext cx="737191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20" idx="0"/>
          </p:cNvCxnSpPr>
          <p:nvPr/>
        </p:nvCxnSpPr>
        <p:spPr>
          <a:xfrm>
            <a:off x="3339304" y="3306663"/>
            <a:ext cx="722001" cy="553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2"/>
            <a:endCxn id="19" idx="0"/>
          </p:cNvCxnSpPr>
          <p:nvPr/>
        </p:nvCxnSpPr>
        <p:spPr>
          <a:xfrm flipH="1">
            <a:off x="2651918" y="3306663"/>
            <a:ext cx="687386" cy="56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2" idx="2"/>
            <a:endCxn id="23" idx="0"/>
          </p:cNvCxnSpPr>
          <p:nvPr/>
        </p:nvCxnSpPr>
        <p:spPr>
          <a:xfrm flipH="1">
            <a:off x="5549003" y="2437780"/>
            <a:ext cx="1075966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2"/>
            <a:endCxn id="21" idx="0"/>
          </p:cNvCxnSpPr>
          <p:nvPr/>
        </p:nvCxnSpPr>
        <p:spPr>
          <a:xfrm>
            <a:off x="2651918" y="4145075"/>
            <a:ext cx="350672" cy="39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2"/>
            <a:endCxn id="24" idx="0"/>
          </p:cNvCxnSpPr>
          <p:nvPr/>
        </p:nvCxnSpPr>
        <p:spPr>
          <a:xfrm>
            <a:off x="6624969" y="2437780"/>
            <a:ext cx="1121707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03300" y="1615271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51441" y="2161927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48109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88632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01246" y="3869222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0633" y="3860636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51918" y="4539353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74297" y="2161927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98331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96004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23239" y="3860636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130</a:t>
            </a:r>
          </a:p>
        </p:txBody>
      </p:sp>
      <p:cxnSp>
        <p:nvCxnSpPr>
          <p:cNvPr id="26" name="Straight Arrow Connector 25"/>
          <p:cNvCxnSpPr>
            <a:stCxn id="24" idx="2"/>
            <a:endCxn id="25" idx="0"/>
          </p:cNvCxnSpPr>
          <p:nvPr/>
        </p:nvCxnSpPr>
        <p:spPr>
          <a:xfrm flipH="1">
            <a:off x="7173911" y="3306663"/>
            <a:ext cx="572765" cy="553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461068" y="4539353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326310" y="4539353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>
          <a:xfrm flipH="1">
            <a:off x="6811740" y="4136489"/>
            <a:ext cx="362171" cy="40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  <a:endCxn id="28" idx="0"/>
          </p:cNvCxnSpPr>
          <p:nvPr/>
        </p:nvCxnSpPr>
        <p:spPr>
          <a:xfrm>
            <a:off x="7173911" y="4136489"/>
            <a:ext cx="503071" cy="40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46766" y="3890912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32" name="Straight Arrow Connector 31"/>
          <p:cNvCxnSpPr>
            <a:stCxn id="17" idx="2"/>
            <a:endCxn id="31" idx="0"/>
          </p:cNvCxnSpPr>
          <p:nvPr/>
        </p:nvCxnSpPr>
        <p:spPr>
          <a:xfrm flipH="1">
            <a:off x="997438" y="3306663"/>
            <a:ext cx="701343" cy="58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53646" y="1398544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cxnSp>
        <p:nvCxnSpPr>
          <p:cNvPr id="35" name="Straight Arrow Connector 34"/>
          <p:cNvCxnSpPr>
            <a:stCxn id="21" idx="2"/>
          </p:cNvCxnSpPr>
          <p:nvPr/>
        </p:nvCxnSpPr>
        <p:spPr>
          <a:xfrm flipH="1">
            <a:off x="2453646" y="4815206"/>
            <a:ext cx="548944" cy="555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097347" y="3890912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160</a:t>
            </a:r>
          </a:p>
        </p:txBody>
      </p:sp>
      <p:cxnSp>
        <p:nvCxnSpPr>
          <p:cNvPr id="37" name="Straight Arrow Connector 36"/>
          <p:cNvCxnSpPr>
            <a:stCxn id="24" idx="2"/>
            <a:endCxn id="36" idx="0"/>
          </p:cNvCxnSpPr>
          <p:nvPr/>
        </p:nvCxnSpPr>
        <p:spPr>
          <a:xfrm>
            <a:off x="7746676" y="3306663"/>
            <a:ext cx="701343" cy="58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2"/>
            <a:endCxn id="41" idx="0"/>
          </p:cNvCxnSpPr>
          <p:nvPr/>
        </p:nvCxnSpPr>
        <p:spPr>
          <a:xfrm>
            <a:off x="5549003" y="3306663"/>
            <a:ext cx="561394" cy="544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759725" y="3850927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144" y="1891124"/>
            <a:ext cx="136711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unbalanced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752303" y="4551156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35</a:t>
            </a:r>
          </a:p>
        </p:txBody>
      </p:sp>
      <p:cxnSp>
        <p:nvCxnSpPr>
          <p:cNvPr id="45" name="Straight Arrow Connector 44"/>
          <p:cNvCxnSpPr>
            <a:stCxn id="19" idx="2"/>
            <a:endCxn id="44" idx="0"/>
          </p:cNvCxnSpPr>
          <p:nvPr/>
        </p:nvCxnSpPr>
        <p:spPr>
          <a:xfrm flipH="1">
            <a:off x="2102975" y="4145075"/>
            <a:ext cx="548943" cy="406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2"/>
          </p:cNvCxnSpPr>
          <p:nvPr/>
        </p:nvCxnSpPr>
        <p:spPr>
          <a:xfrm>
            <a:off x="4061305" y="4136489"/>
            <a:ext cx="282095" cy="40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9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8 0.05275 L 0.01788 0.13257 L 0.01788 0.26076 L 0.02256 0.38061 L -0.01944 0.47894 L -0.03576 0.57913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5 0.57913 L 0.0217 0.453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" y="-62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472E-6 -0.00416 L 0.0368 -0.223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099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141 0.11731 " pathEditMode="relative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7 L 0.02309 0.09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490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  <p:bldP spid="34" grpId="1" animBg="1"/>
      <p:bldP spid="34" grpId="2" animBg="1"/>
      <p:bldP spid="34" grpId="3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Let’s define the “</a:t>
            </a:r>
            <a:r>
              <a:rPr lang="en-US" dirty="0" err="1" smtClean="0">
                <a:solidFill>
                  <a:srgbClr val="FF6600"/>
                </a:solidFill>
              </a:rPr>
              <a:t>balanceness</a:t>
            </a:r>
            <a:r>
              <a:rPr lang="en-US" dirty="0" smtClean="0">
                <a:solidFill>
                  <a:srgbClr val="FF6600"/>
                </a:solidFill>
              </a:rPr>
              <a:t>” of a node </a:t>
            </a:r>
          </a:p>
          <a:p>
            <a:pPr lvl="1"/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Balance(v) = height(v-&gt;left) – height(v-&gt;right)</a:t>
            </a:r>
          </a:p>
          <a:p>
            <a:pPr lvl="1"/>
            <a:endParaRPr lang="en-US" dirty="0"/>
          </a:p>
          <a:p>
            <a:r>
              <a:rPr lang="en-US" dirty="0" smtClean="0"/>
              <a:t>We want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</a:t>
            </a:r>
            <a:r>
              <a:rPr lang="en-US" dirty="0" smtClean="0"/>
              <a:t>’s balance to be in {-1, 0, 1}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balance = -1</a:t>
            </a:r>
            <a:r>
              <a:rPr lang="en-US" dirty="0" smtClean="0"/>
              <a:t> means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v</a:t>
            </a:r>
            <a:r>
              <a:rPr lang="en-US" dirty="0" smtClean="0"/>
              <a:t> is “right heavy”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balance = 1</a:t>
            </a:r>
            <a:r>
              <a:rPr lang="en-US" dirty="0" smtClean="0"/>
              <a:t> means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v</a:t>
            </a:r>
            <a:r>
              <a:rPr lang="en-US" dirty="0" smtClean="0"/>
              <a:t> is “left heavy”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After inserting a new node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be the first node on the path back to the root that’s not balanced, then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’s new balance is -2 or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5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RR case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8B5560-A10B-7045-A7D1-EB18617C2333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9109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34709" y="2881250"/>
            <a:ext cx="175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Rotation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176200" y="2098006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74239" y="2863012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2476932" y="5506720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53" name="Straight Connector 52"/>
          <p:cNvCxnSpPr>
            <a:endCxn id="50" idx="7"/>
          </p:cNvCxnSpPr>
          <p:nvPr/>
        </p:nvCxnSpPr>
        <p:spPr>
          <a:xfrm flipH="1">
            <a:off x="1559442" y="1570420"/>
            <a:ext cx="452756" cy="59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3"/>
            <a:endCxn id="67" idx="0"/>
          </p:cNvCxnSpPr>
          <p:nvPr/>
        </p:nvCxnSpPr>
        <p:spPr>
          <a:xfrm flipH="1">
            <a:off x="1625196" y="3250582"/>
            <a:ext cx="314797" cy="606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1"/>
            <a:endCxn id="50" idx="5"/>
          </p:cNvCxnSpPr>
          <p:nvPr/>
        </p:nvCxnSpPr>
        <p:spPr>
          <a:xfrm flipH="1" flipV="1">
            <a:off x="1559442" y="2485576"/>
            <a:ext cx="380551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899915" y="2485576"/>
            <a:ext cx="342039" cy="463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51" idx="5"/>
          </p:cNvCxnSpPr>
          <p:nvPr/>
        </p:nvCxnSpPr>
        <p:spPr>
          <a:xfrm flipH="1" flipV="1">
            <a:off x="2257481" y="3250582"/>
            <a:ext cx="323159" cy="606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80640" y="5212081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1423520" y="3857079"/>
            <a:ext cx="403351" cy="1355001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689396" y="2948595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2370121" y="3857079"/>
            <a:ext cx="421038" cy="135500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152" y="2098006"/>
            <a:ext cx="37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9256" y="2861411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992004" y="3791981"/>
            <a:ext cx="0" cy="18891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10" y="4580890"/>
            <a:ext cx="419399" cy="153957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1874239" y="3791981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80" y="4284980"/>
            <a:ext cx="135402" cy="195580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489288" y="2929508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470350"/>
            <a:ext cx="135402" cy="195580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6219430" y="2844774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970272" y="2052368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78" name="Oval 77"/>
          <p:cNvSpPr/>
          <p:nvPr/>
        </p:nvSpPr>
        <p:spPr>
          <a:xfrm>
            <a:off x="7816071" y="4703696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7338119" y="1567334"/>
            <a:ext cx="452756" cy="59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5"/>
            <a:endCxn id="85" idx="0"/>
          </p:cNvCxnSpPr>
          <p:nvPr/>
        </p:nvCxnSpPr>
        <p:spPr>
          <a:xfrm>
            <a:off x="6602672" y="3232344"/>
            <a:ext cx="407324" cy="375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3"/>
            <a:endCxn id="76" idx="7"/>
          </p:cNvCxnSpPr>
          <p:nvPr/>
        </p:nvCxnSpPr>
        <p:spPr>
          <a:xfrm flipH="1">
            <a:off x="6602672" y="2439938"/>
            <a:ext cx="433354" cy="471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6" idx="3"/>
            <a:endCxn id="86" idx="0"/>
          </p:cNvCxnSpPr>
          <p:nvPr/>
        </p:nvCxnSpPr>
        <p:spPr>
          <a:xfrm flipH="1">
            <a:off x="6008911" y="3232344"/>
            <a:ext cx="276273" cy="352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77" idx="5"/>
          </p:cNvCxnSpPr>
          <p:nvPr/>
        </p:nvCxnSpPr>
        <p:spPr>
          <a:xfrm flipH="1" flipV="1">
            <a:off x="7353514" y="2439938"/>
            <a:ext cx="566265" cy="614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19779" y="4409057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Isosceles Triangle 84"/>
          <p:cNvSpPr/>
          <p:nvPr/>
        </p:nvSpPr>
        <p:spPr>
          <a:xfrm>
            <a:off x="6808320" y="3607479"/>
            <a:ext cx="403351" cy="1355001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86" name="Isosceles Triangle 85"/>
          <p:cNvSpPr/>
          <p:nvPr/>
        </p:nvSpPr>
        <p:spPr>
          <a:xfrm>
            <a:off x="5798392" y="3584473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7" name="Isosceles Triangle 86"/>
          <p:cNvSpPr/>
          <p:nvPr/>
        </p:nvSpPr>
        <p:spPr>
          <a:xfrm>
            <a:off x="7709260" y="3054055"/>
            <a:ext cx="421038" cy="135500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93086" y="2804291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09682" y="1913340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8331143" y="2988957"/>
            <a:ext cx="0" cy="18891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1" name="Picture 9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49" y="3777866"/>
            <a:ext cx="419399" cy="153957"/>
          </a:xfrm>
          <a:prstGeom prst="rect">
            <a:avLst/>
          </a:prstGeom>
        </p:spPr>
      </p:pic>
      <p:cxnSp>
        <p:nvCxnSpPr>
          <p:cNvPr id="92" name="Straight Arrow Connector 91"/>
          <p:cNvCxnSpPr/>
          <p:nvPr/>
        </p:nvCxnSpPr>
        <p:spPr>
          <a:xfrm>
            <a:off x="7259039" y="3542381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3" name="Picture 9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0" y="4035380"/>
            <a:ext cx="135402" cy="195580"/>
          </a:xfrm>
          <a:prstGeom prst="rect">
            <a:avLst/>
          </a:prstGeom>
        </p:spPr>
      </p:pic>
      <p:cxnSp>
        <p:nvCxnSpPr>
          <p:cNvPr id="94" name="Straight Arrow Connector 93"/>
          <p:cNvCxnSpPr/>
          <p:nvPr/>
        </p:nvCxnSpPr>
        <p:spPr>
          <a:xfrm>
            <a:off x="5598284" y="3565386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8" name="Picture 9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48" y="4106228"/>
            <a:ext cx="135402" cy="1955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012198" y="5748774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9430" y="5645101"/>
            <a:ext cx="104520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Didot"/>
                <a:cs typeface="Didot"/>
              </a:rPr>
              <a:t>Done!</a:t>
            </a:r>
            <a:endParaRPr lang="en-US" sz="2400" dirty="0">
              <a:latin typeface="Didot"/>
              <a:cs typeface="Dido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79671" y="2687085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3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 animBg="1"/>
      <p:bldP spid="5" grpId="0"/>
      <p:bldP spid="39" grpId="0"/>
      <p:bldP spid="76" grpId="0" animBg="1"/>
      <p:bldP spid="77" grpId="0" animBg="1"/>
      <p:bldP spid="78" grpId="0" animBg="1"/>
      <p:bldP spid="85" grpId="0" animBg="1"/>
      <p:bldP spid="86" grpId="0" animBg="1"/>
      <p:bldP spid="87" grpId="0" animBg="1"/>
      <p:bldP spid="88" grpId="0"/>
      <p:bldP spid="89" grpId="0"/>
      <p:bldP spid="41" grpId="0"/>
      <p:bldP spid="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RL case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BBE4A89-779A-4C4F-898E-7D9467F48DCE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7909" y="2881250"/>
            <a:ext cx="18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Rotation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176200" y="2098006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925039" y="2796516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516116" y="3500509"/>
            <a:ext cx="448996" cy="4540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53" name="Straight Connector 52"/>
          <p:cNvCxnSpPr>
            <a:endCxn id="50" idx="7"/>
          </p:cNvCxnSpPr>
          <p:nvPr/>
        </p:nvCxnSpPr>
        <p:spPr>
          <a:xfrm flipH="1">
            <a:off x="1559442" y="1656080"/>
            <a:ext cx="748839" cy="50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5"/>
            <a:endCxn id="45" idx="0"/>
          </p:cNvCxnSpPr>
          <p:nvPr/>
        </p:nvCxnSpPr>
        <p:spPr>
          <a:xfrm>
            <a:off x="2308281" y="3184086"/>
            <a:ext cx="429746" cy="488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1"/>
            <a:endCxn id="50" idx="5"/>
          </p:cNvCxnSpPr>
          <p:nvPr/>
        </p:nvCxnSpPr>
        <p:spPr>
          <a:xfrm flipH="1" flipV="1">
            <a:off x="1559442" y="2485576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40" idx="0"/>
          </p:cNvCxnSpPr>
          <p:nvPr/>
        </p:nvCxnSpPr>
        <p:spPr>
          <a:xfrm flipH="1">
            <a:off x="654591" y="2485576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3"/>
          </p:cNvCxnSpPr>
          <p:nvPr/>
        </p:nvCxnSpPr>
        <p:spPr>
          <a:xfrm flipV="1">
            <a:off x="1740614" y="3184086"/>
            <a:ext cx="250179" cy="316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1458067" y="3954575"/>
            <a:ext cx="282547" cy="37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1740614" y="3954575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Isosceles Triangle 69"/>
          <p:cNvSpPr/>
          <p:nvPr/>
        </p:nvSpPr>
        <p:spPr>
          <a:xfrm>
            <a:off x="1247548" y="4331617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74" name="Isosceles Triangle 73"/>
          <p:cNvSpPr/>
          <p:nvPr/>
        </p:nvSpPr>
        <p:spPr>
          <a:xfrm>
            <a:off x="1801679" y="4349608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0" name="Isosceles Triangle 39"/>
          <p:cNvSpPr/>
          <p:nvPr/>
        </p:nvSpPr>
        <p:spPr>
          <a:xfrm>
            <a:off x="444072" y="2956904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3964" y="2937817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8" y="3478659"/>
            <a:ext cx="135402" cy="195580"/>
          </a:xfrm>
          <a:prstGeom prst="rect">
            <a:avLst/>
          </a:prstGeom>
        </p:spPr>
      </p:pic>
      <p:sp>
        <p:nvSpPr>
          <p:cNvPr id="45" name="Isosceles Triangle 44"/>
          <p:cNvSpPr/>
          <p:nvPr/>
        </p:nvSpPr>
        <p:spPr>
          <a:xfrm>
            <a:off x="2527508" y="3672106"/>
            <a:ext cx="421038" cy="143329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49724" y="3654202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8" y="4195044"/>
            <a:ext cx="135402" cy="195580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1887085" y="5400039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990793" y="5105400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22351" y="5642093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node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151001" y="4284980"/>
            <a:ext cx="25199" cy="8204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1" y="4701541"/>
            <a:ext cx="410210" cy="13500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47548" y="5105399"/>
            <a:ext cx="421038" cy="469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14152" y="2098006"/>
            <a:ext cx="37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38604" y="2611850"/>
            <a:ext cx="43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6149871" y="2805075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516563" y="2794408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780435" y="2050456"/>
            <a:ext cx="448996" cy="4540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83" name="Straight Connector 82"/>
          <p:cNvCxnSpPr>
            <a:stCxn id="82" idx="3"/>
            <a:endCxn id="80" idx="7"/>
          </p:cNvCxnSpPr>
          <p:nvPr/>
        </p:nvCxnSpPr>
        <p:spPr>
          <a:xfrm flipH="1">
            <a:off x="6533113" y="2438026"/>
            <a:ext cx="313076" cy="43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1" idx="5"/>
            <a:endCxn id="98" idx="0"/>
          </p:cNvCxnSpPr>
          <p:nvPr/>
        </p:nvCxnSpPr>
        <p:spPr>
          <a:xfrm>
            <a:off x="7899805" y="3181978"/>
            <a:ext cx="255715" cy="45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1"/>
            <a:endCxn id="82" idx="5"/>
          </p:cNvCxnSpPr>
          <p:nvPr/>
        </p:nvCxnSpPr>
        <p:spPr>
          <a:xfrm flipH="1" flipV="1">
            <a:off x="7163677" y="2438026"/>
            <a:ext cx="418640" cy="42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3"/>
            <a:endCxn id="92" idx="0"/>
          </p:cNvCxnSpPr>
          <p:nvPr/>
        </p:nvCxnSpPr>
        <p:spPr>
          <a:xfrm flipH="1">
            <a:off x="6001719" y="3192645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7"/>
          </p:cNvCxnSpPr>
          <p:nvPr/>
        </p:nvCxnSpPr>
        <p:spPr>
          <a:xfrm flipV="1">
            <a:off x="7163677" y="1656080"/>
            <a:ext cx="618883" cy="460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0" idx="5"/>
            <a:endCxn id="90" idx="0"/>
          </p:cNvCxnSpPr>
          <p:nvPr/>
        </p:nvCxnSpPr>
        <p:spPr>
          <a:xfrm>
            <a:off x="6533113" y="3192645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1" idx="0"/>
            <a:endCxn id="81" idx="3"/>
          </p:cNvCxnSpPr>
          <p:nvPr/>
        </p:nvCxnSpPr>
        <p:spPr>
          <a:xfrm flipV="1">
            <a:off x="7439950" y="3181978"/>
            <a:ext cx="142367" cy="469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Isosceles Triangle 89"/>
          <p:cNvSpPr/>
          <p:nvPr/>
        </p:nvSpPr>
        <p:spPr>
          <a:xfrm>
            <a:off x="6614574" y="363365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91" name="Isosceles Triangle 90"/>
          <p:cNvSpPr/>
          <p:nvPr/>
        </p:nvSpPr>
        <p:spPr>
          <a:xfrm>
            <a:off x="7229431" y="365164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2" name="Isosceles Triangle 91"/>
          <p:cNvSpPr/>
          <p:nvPr/>
        </p:nvSpPr>
        <p:spPr>
          <a:xfrm>
            <a:off x="5791200" y="3672107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591092" y="3653019"/>
            <a:ext cx="50398" cy="12607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4" name="Picture 9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36" y="4193861"/>
            <a:ext cx="135402" cy="195580"/>
          </a:xfrm>
          <a:prstGeom prst="rect">
            <a:avLst/>
          </a:prstGeom>
        </p:spPr>
      </p:pic>
      <p:sp>
        <p:nvSpPr>
          <p:cNvPr id="98" name="Isosceles Triangle 97"/>
          <p:cNvSpPr/>
          <p:nvPr/>
        </p:nvSpPr>
        <p:spPr>
          <a:xfrm>
            <a:off x="7945001" y="3637108"/>
            <a:ext cx="421038" cy="127665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8516750" y="3493665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4" y="4034507"/>
            <a:ext cx="135402" cy="195580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7314837" y="4702072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7418545" y="4407433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18027" y="3587014"/>
            <a:ext cx="25199" cy="8204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17" y="3819569"/>
            <a:ext cx="410210" cy="135006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6614574" y="4407433"/>
            <a:ext cx="421038" cy="469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407522" y="1937469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05630" y="2451313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219430" y="5645101"/>
            <a:ext cx="104520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Didot"/>
                <a:cs typeface="Didot"/>
              </a:rPr>
              <a:t>Done!</a:t>
            </a:r>
            <a:endParaRPr lang="en-US" sz="2400" dirty="0">
              <a:latin typeface="Didot"/>
              <a:cs typeface="Didot"/>
            </a:endParaRPr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13</a:t>
            </a:fld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>
            <a:off x="1179671" y="2687085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  <p:sp>
        <p:nvSpPr>
          <p:cNvPr id="69" name="Freeform 68"/>
          <p:cNvSpPr/>
          <p:nvPr/>
        </p:nvSpPr>
        <p:spPr>
          <a:xfrm flipH="1">
            <a:off x="2057400" y="3380873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147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4" grpId="0" animBg="1"/>
      <p:bldP spid="75" grpId="0"/>
      <p:bldP spid="30" grpId="0" animBg="1"/>
      <p:bldP spid="78" grpId="0"/>
      <p:bldP spid="79" grpId="0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8" grpId="0" animBg="1"/>
      <p:bldP spid="101" grpId="0" animBg="1"/>
      <p:bldP spid="105" grpId="0" animBg="1"/>
      <p:bldP spid="106" grpId="0"/>
      <p:bldP spid="107" grpId="0"/>
      <p:bldP spid="66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1575AF-D19F-6243-94A0-18E90838F6B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8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181" y="6226182"/>
            <a:ext cx="256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Wikipedia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8D6ED7-F2D7-E042-A4D9-C32968BC1C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delete as in normal BST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nodes </a:t>
            </a:r>
            <a:r>
              <a:rPr lang="en-US" dirty="0">
                <a:solidFill>
                  <a:srgbClr val="FF0000"/>
                </a:solidFill>
              </a:rPr>
              <a:t>on path to root might become unbalanced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Second, fix unbalanced nodes </a:t>
            </a:r>
            <a:r>
              <a:rPr lang="en-US" dirty="0">
                <a:solidFill>
                  <a:srgbClr val="0000FF"/>
                </a:solidFill>
              </a:rPr>
              <a:t>one by one using exactly the same </a:t>
            </a:r>
            <a:r>
              <a:rPr lang="en-US" dirty="0" smtClean="0">
                <a:solidFill>
                  <a:srgbClr val="0000FF"/>
                </a:solidFill>
              </a:rPr>
              <a:t>strategy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Might require up to O(log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rotations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Insert &amp; delete run in time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8717D2F-1540-154E-9101-F2416DDDEA96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Insertion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After fixing one node (with a single/double rotation) the tree becomes balanced (i.e. AVL again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Deletion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Fixing one node does not necessarily balance the tree</a:t>
            </a:r>
          </a:p>
          <a:p>
            <a:pPr lvl="1"/>
            <a:r>
              <a:rPr lang="en-US" dirty="0"/>
              <a:t>Need more fixing up to the root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Think </a:t>
            </a:r>
            <a:r>
              <a:rPr lang="en-US" dirty="0">
                <a:solidFill>
                  <a:srgbClr val="0000FF"/>
                </a:solidFill>
              </a:rPr>
              <a:t>of an example </a:t>
            </a:r>
            <a:r>
              <a:rPr lang="en-US" dirty="0" smtClean="0">
                <a:solidFill>
                  <a:srgbClr val="0000FF"/>
                </a:solidFill>
              </a:rPr>
              <a:t>AVL-tree </a:t>
            </a:r>
            <a:r>
              <a:rPr lang="en-US" dirty="0">
                <a:solidFill>
                  <a:srgbClr val="0000FF"/>
                </a:solidFill>
              </a:rPr>
              <a:t>for which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8000"/>
                </a:solidFill>
              </a:rPr>
              <a:t>Ω</a:t>
            </a:r>
            <a:r>
              <a:rPr lang="en-US" dirty="0">
                <a:solidFill>
                  <a:srgbClr val="008000"/>
                </a:solidFill>
              </a:rPr>
              <a:t>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 fixes are </a:t>
            </a:r>
            <a:r>
              <a:rPr lang="en-US" dirty="0" smtClean="0">
                <a:solidFill>
                  <a:srgbClr val="0000FF"/>
                </a:solidFill>
              </a:rPr>
              <a:t>necessary after a deletion!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691B32D-526A-DC49-B0B0-1DE87403E39D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0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217426"/>
            <a:ext cx="6934618" cy="291730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Rudolf Bayer (1972)</a:t>
            </a:r>
          </a:p>
          <a:p>
            <a:pPr marL="285750" indent="-285750">
              <a:buFontTx/>
              <a:buChar char="-"/>
            </a:pPr>
            <a:r>
              <a:rPr lang="en-US" dirty="0"/>
              <a:t>Leonidas </a:t>
            </a:r>
            <a:r>
              <a:rPr lang="en-US" dirty="0" smtClean="0"/>
              <a:t>J. </a:t>
            </a:r>
            <a:r>
              <a:rPr lang="en-US" dirty="0" err="1" smtClean="0"/>
              <a:t>Guibas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Robert </a:t>
            </a:r>
            <a:r>
              <a:rPr lang="en-US" dirty="0" err="1" smtClean="0"/>
              <a:t>Sedgewick</a:t>
            </a:r>
            <a:r>
              <a:rPr lang="en-US" dirty="0" smtClean="0"/>
              <a:t> </a:t>
            </a:r>
            <a:r>
              <a:rPr lang="en-US" dirty="0"/>
              <a:t>(1978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Now we understand the banner on the course’ blog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td</a:t>
            </a:r>
            <a:r>
              <a:rPr lang="en-US" dirty="0">
                <a:latin typeface="Courier"/>
                <a:cs typeface="Courier"/>
              </a:rPr>
              <a:t>::map</a:t>
            </a:r>
            <a:r>
              <a:rPr lang="en-US" dirty="0"/>
              <a:t> and </a:t>
            </a:r>
            <a:r>
              <a:rPr lang="en-US" dirty="0">
                <a:latin typeface="Courier"/>
                <a:cs typeface="Courier"/>
              </a:rPr>
              <a:t>std::set</a:t>
            </a:r>
            <a:r>
              <a:rPr lang="en-US" dirty="0"/>
              <a:t> are based on red-black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4EE2A8E-480D-C44D-8A26-27517FF1F617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9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9899" y="827836"/>
            <a:ext cx="8747149" cy="52983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In a perfectly balanced tree</a:t>
            </a:r>
          </a:p>
          <a:p>
            <a:pPr lvl="1"/>
            <a:r>
              <a:rPr lang="en-US" sz="2400" dirty="0"/>
              <a:t>Every path from the root to the leaves have the same length</a:t>
            </a:r>
          </a:p>
          <a:p>
            <a:pPr lvl="1"/>
            <a:r>
              <a:rPr lang="en-US" sz="2400" dirty="0"/>
              <a:t>In fact, every path from </a:t>
            </a:r>
            <a:r>
              <a:rPr lang="en-US" sz="2400" i="1" dirty="0">
                <a:solidFill>
                  <a:srgbClr val="008000"/>
                </a:solidFill>
              </a:rPr>
              <a:t>any given node</a:t>
            </a:r>
            <a:r>
              <a:rPr lang="en-US" sz="2400" dirty="0"/>
              <a:t> to its </a:t>
            </a:r>
            <a:r>
              <a:rPr lang="en-US" sz="2400" dirty="0" smtClean="0"/>
              <a:t>descendent </a:t>
            </a:r>
            <a:r>
              <a:rPr lang="en-US" sz="2400" dirty="0"/>
              <a:t>leaves have the same </a:t>
            </a:r>
            <a:r>
              <a:rPr lang="en-US" sz="2400" dirty="0" smtClean="0"/>
              <a:t>length</a:t>
            </a:r>
            <a:endParaRPr lang="en-US" sz="2400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property is way too strong to be </a:t>
            </a:r>
            <a:r>
              <a:rPr lang="en-US" dirty="0" smtClean="0">
                <a:solidFill>
                  <a:srgbClr val="FF0000"/>
                </a:solidFill>
              </a:rPr>
              <a:t>feasible</a:t>
            </a:r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We </a:t>
            </a:r>
            <a:r>
              <a:rPr lang="en-US" dirty="0">
                <a:solidFill>
                  <a:srgbClr val="008000"/>
                </a:solidFill>
              </a:rPr>
              <a:t>will relax it</a:t>
            </a:r>
          </a:p>
          <a:p>
            <a:pPr lvl="1"/>
            <a:r>
              <a:rPr lang="en-US" sz="2400" dirty="0"/>
              <a:t>Color nodes </a:t>
            </a:r>
            <a:r>
              <a:rPr lang="en-US" sz="2400" b="1" dirty="0">
                <a:solidFill>
                  <a:schemeClr val="tx1"/>
                </a:solidFill>
              </a:rPr>
              <a:t>black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sz="2400" dirty="0"/>
              <a:t>Black nodes form the “</a:t>
            </a:r>
            <a:r>
              <a:rPr lang="en-US" sz="2400" i="1" dirty="0">
                <a:solidFill>
                  <a:srgbClr val="008000"/>
                </a:solidFill>
              </a:rPr>
              <a:t>skeleton</a:t>
            </a:r>
            <a:r>
              <a:rPr lang="en-US" sz="2400" dirty="0"/>
              <a:t>” of a perfectly balanced tree</a:t>
            </a:r>
          </a:p>
          <a:p>
            <a:pPr lvl="1"/>
            <a:r>
              <a:rPr lang="en-US" sz="2400" dirty="0"/>
              <a:t>Red nodes provide some slack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Can’t cut the tree too much slack or else it will become unbalanced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DE6838A-17CB-5C46-9D69-642E3BC973FE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are </a:t>
            </a:r>
            <a:r>
              <a:rPr lang="en-US" dirty="0" smtClean="0"/>
              <a:t>Potentially Good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 O</a:t>
            </a:r>
            <a:r>
              <a:rPr lang="en-US" i="1" dirty="0">
                <a:solidFill>
                  <a:srgbClr val="008000"/>
                </a:solidFill>
              </a:rPr>
              <a:t>(h)</a:t>
            </a:r>
            <a:r>
              <a:rPr lang="en-US" dirty="0">
                <a:solidFill>
                  <a:srgbClr val="008000"/>
                </a:solidFill>
              </a:rPr>
              <a:t>-time, where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 is the height of the </a:t>
            </a:r>
            <a:r>
              <a:rPr lang="en-US" dirty="0" smtClean="0">
                <a:solidFill>
                  <a:srgbClr val="008000"/>
                </a:solidFill>
              </a:rPr>
              <a:t>tree, we </a:t>
            </a:r>
            <a:r>
              <a:rPr lang="en-US" dirty="0">
                <a:solidFill>
                  <a:srgbClr val="008000"/>
                </a:solidFill>
              </a:rPr>
              <a:t>can perform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Minimum, maximum</a:t>
            </a:r>
          </a:p>
          <a:p>
            <a:pPr lvl="1"/>
            <a:r>
              <a:rPr lang="en-US" dirty="0"/>
              <a:t>Predecessor, successor</a:t>
            </a:r>
          </a:p>
          <a:p>
            <a:pPr lvl="1"/>
            <a:r>
              <a:rPr lang="en-US" dirty="0" smtClean="0"/>
              <a:t>Insert, Delete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-node binary tree must have height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 = </a:t>
            </a:r>
            <a:r>
              <a:rPr lang="en-US" dirty="0" err="1" smtClean="0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(log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The best we can hope for is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 = O(log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AD7A25-56AB-1148-990A-078329788027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2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Are </a:t>
            </a:r>
            <a:r>
              <a:rPr lang="en-US" dirty="0" smtClean="0">
                <a:solidFill>
                  <a:srgbClr val="008000"/>
                </a:solidFill>
              </a:rPr>
              <a:t>BSTs </a:t>
            </a:r>
            <a:r>
              <a:rPr lang="en-US" dirty="0">
                <a:solidFill>
                  <a:srgbClr val="008000"/>
                </a:solidFill>
              </a:rPr>
              <a:t>with the following properties</a:t>
            </a:r>
          </a:p>
          <a:p>
            <a:pPr lvl="1"/>
            <a:r>
              <a:rPr lang="en-US" dirty="0"/>
              <a:t>Leaves are the NULL nodes (for convenience)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Every node is either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or </a:t>
            </a:r>
            <a:r>
              <a:rPr lang="en-US" dirty="0">
                <a:solidFill>
                  <a:schemeClr val="tx1"/>
                </a:solidFill>
              </a:rPr>
              <a:t>BLACK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Root and leaves are black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Black </a:t>
            </a:r>
            <a:r>
              <a:rPr lang="en-US" dirty="0" smtClean="0">
                <a:solidFill>
                  <a:srgbClr val="0000FF"/>
                </a:solidFill>
              </a:rPr>
              <a:t>parent </a:t>
            </a:r>
            <a:r>
              <a:rPr lang="en-US" dirty="0" smtClean="0">
                <a:solidFill>
                  <a:srgbClr val="0000FF"/>
                </a:solidFill>
              </a:rPr>
              <a:t>property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Both </a:t>
            </a:r>
            <a:r>
              <a:rPr lang="en-US" dirty="0"/>
              <a:t>children of a </a:t>
            </a:r>
            <a:r>
              <a:rPr lang="en-US" dirty="0">
                <a:solidFill>
                  <a:srgbClr val="FF0000"/>
                </a:solidFill>
              </a:rPr>
              <a:t>RED node</a:t>
            </a:r>
            <a:r>
              <a:rPr lang="en-US" dirty="0"/>
              <a:t> are </a:t>
            </a:r>
            <a:r>
              <a:rPr lang="en-US" b="1" dirty="0" smtClean="0">
                <a:solidFill>
                  <a:schemeClr val="tx1"/>
                </a:solidFill>
              </a:rPr>
              <a:t>BLACK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Equivalently</a:t>
            </a:r>
            <a:r>
              <a:rPr lang="en-US" dirty="0"/>
              <a:t>, every </a:t>
            </a:r>
            <a:r>
              <a:rPr lang="en-US" dirty="0">
                <a:solidFill>
                  <a:srgbClr val="FF0000"/>
                </a:solidFill>
              </a:rPr>
              <a:t>RED node</a:t>
            </a:r>
            <a:r>
              <a:rPr lang="en-US" dirty="0"/>
              <a:t> has a </a:t>
            </a:r>
            <a:r>
              <a:rPr lang="en-US" b="1" dirty="0"/>
              <a:t>BLACK </a:t>
            </a:r>
            <a:r>
              <a:rPr lang="en-US" b="1" dirty="0" smtClean="0"/>
              <a:t>parent</a:t>
            </a:r>
            <a:endParaRPr lang="en-US" b="1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Black height property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path from an internal node to any descendent leaf has the same number of black </a:t>
            </a:r>
            <a:r>
              <a:rPr lang="en-US" dirty="0" smtClean="0"/>
              <a:t>nodes</a:t>
            </a:r>
            <a:br>
              <a:rPr lang="en-US" dirty="0" smtClean="0"/>
            </a:br>
            <a:r>
              <a:rPr lang="en-US" dirty="0" smtClean="0"/>
              <a:t>Number </a:t>
            </a:r>
            <a:r>
              <a:rPr lang="en-US" dirty="0"/>
              <a:t>of black nodes from </a:t>
            </a:r>
            <a:r>
              <a:rPr lang="en-US" i="1" dirty="0">
                <a:latin typeface="Courier"/>
                <a:cs typeface="Courier"/>
              </a:rPr>
              <a:t>v</a:t>
            </a:r>
            <a:r>
              <a:rPr lang="en-US" dirty="0"/>
              <a:t> down to a leaf (not counting </a:t>
            </a:r>
            <a:r>
              <a:rPr lang="en-US" i="1" dirty="0">
                <a:latin typeface="Courier"/>
                <a:cs typeface="Courier"/>
              </a:rPr>
              <a:t>v</a:t>
            </a:r>
            <a:r>
              <a:rPr lang="en-US" dirty="0"/>
              <a:t>) is called </a:t>
            </a:r>
            <a:r>
              <a:rPr lang="en-US" i="1" dirty="0">
                <a:latin typeface="Courier"/>
                <a:cs typeface="Courier"/>
              </a:rPr>
              <a:t>black-height(v)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4804D4-EBE5-C44D-AC73-9A39C354EFE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0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6C3C47-4B71-DE4E-9707-97884FFD67C3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27804" y="42568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705358" y="123080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6373742" y="123080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679750" y="238726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3560569" y="238726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2089475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392362" y="23872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3154354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967831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5473909" y="23872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1205969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391541" y="454748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5109428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6015511" y="351164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973188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786665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544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50310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26284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309945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05358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99402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94815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3981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35231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23176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18589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01316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69453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945175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4058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10021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05434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698407" y="454748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6302053" y="454748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09604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35912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3088600" y="813258"/>
            <a:ext cx="1404958" cy="48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1"/>
            <a:endCxn id="5" idx="5"/>
          </p:cNvCxnSpPr>
          <p:nvPr/>
        </p:nvCxnSpPr>
        <p:spPr>
          <a:xfrm flipH="1" flipV="1">
            <a:off x="4811046" y="813258"/>
            <a:ext cx="1628450" cy="48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  <a:endCxn id="8" idx="7"/>
          </p:cNvCxnSpPr>
          <p:nvPr/>
        </p:nvCxnSpPr>
        <p:spPr>
          <a:xfrm flipH="1">
            <a:off x="2062992" y="1618379"/>
            <a:ext cx="708120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1"/>
            <a:endCxn id="6" idx="5"/>
          </p:cNvCxnSpPr>
          <p:nvPr/>
        </p:nvCxnSpPr>
        <p:spPr>
          <a:xfrm flipH="1" flipV="1">
            <a:off x="3088600" y="1618379"/>
            <a:ext cx="537723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430467" y="2774830"/>
            <a:ext cx="315037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62992" y="2774830"/>
            <a:ext cx="250981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1057044" y="3965711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1430467" y="3965711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2007880" y="3965711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313973" y="3965711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2391541" y="5001551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2604639" y="5001552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3180998" y="396571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3378852" y="396571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031785" y="396570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229639" y="396570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27141" y="3965707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24995" y="3965707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037142" y="396570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234996" y="396570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850619" y="396571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048473" y="396571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1" idx="0"/>
          </p:cNvCxnSpPr>
          <p:nvPr/>
        </p:nvCxnSpPr>
        <p:spPr>
          <a:xfrm flipH="1">
            <a:off x="5791200" y="5001552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922905" y="5001551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3" idx="0"/>
          </p:cNvCxnSpPr>
          <p:nvPr/>
        </p:nvCxnSpPr>
        <p:spPr>
          <a:xfrm flipH="1">
            <a:off x="6382912" y="5001550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535477" y="5001552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922905" y="3965711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40" idx="0"/>
          </p:cNvCxnSpPr>
          <p:nvPr/>
        </p:nvCxnSpPr>
        <p:spPr>
          <a:xfrm>
            <a:off x="6240009" y="3965711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3943811" y="2774830"/>
            <a:ext cx="248518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V="1">
            <a:off x="3378852" y="2774830"/>
            <a:ext cx="247471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857151" y="1618379"/>
            <a:ext cx="582345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6756984" y="1618379"/>
            <a:ext cx="701132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5333926" y="2774830"/>
            <a:ext cx="205737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9" idx="0"/>
            <a:endCxn id="15" idx="5"/>
          </p:cNvCxnSpPr>
          <p:nvPr/>
        </p:nvCxnSpPr>
        <p:spPr>
          <a:xfrm flipH="1" flipV="1">
            <a:off x="5857151" y="2774830"/>
            <a:ext cx="382858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775604" y="2774830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197686" y="2774830"/>
            <a:ext cx="260430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27924" y="1461526"/>
            <a:ext cx="0" cy="33345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87970" y="1046143"/>
            <a:ext cx="183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height = 2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8585223" y="1461526"/>
            <a:ext cx="0" cy="4136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037142" y="879754"/>
            <a:ext cx="183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height = 3</a:t>
            </a:r>
          </a:p>
        </p:txBody>
      </p:sp>
    </p:spTree>
    <p:extLst>
      <p:ext uri="{BB962C8B-B14F-4D97-AF65-F5344CB8AC3E}">
        <p14:creationId xmlns:p14="http://schemas.microsoft.com/office/powerpoint/2010/main" val="384817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In </a:t>
            </a:r>
            <a:r>
              <a:rPr lang="en-US" dirty="0" smtClean="0">
                <a:solidFill>
                  <a:srgbClr val="FF6600"/>
                </a:solidFill>
              </a:rPr>
              <a:t>a Red Black Tree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with </a:t>
            </a:r>
            <a:r>
              <a:rPr lang="en-US" i="1" dirty="0" smtClean="0">
                <a:solidFill>
                  <a:srgbClr val="FF6600"/>
                </a:solidFill>
              </a:rPr>
              <a:t>n</a:t>
            </a:r>
            <a:r>
              <a:rPr lang="en-US" dirty="0" smtClean="0">
                <a:solidFill>
                  <a:srgbClr val="FF6600"/>
                </a:solidFill>
              </a:rPr>
              <a:t> nodes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r>
              <a:rPr lang="en-US" dirty="0"/>
              <a:t>Its height is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Insertion and deletion </a:t>
            </a:r>
            <a:endParaRPr lang="en-US" dirty="0" smtClean="0"/>
          </a:p>
          <a:p>
            <a:pPr lvl="1"/>
            <a:r>
              <a:rPr lang="en-US" dirty="0" smtClean="0"/>
              <a:t>take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-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require </a:t>
            </a:r>
            <a:r>
              <a:rPr lang="en-US" dirty="0"/>
              <a:t>only </a:t>
            </a:r>
            <a:r>
              <a:rPr lang="en-US" dirty="0">
                <a:solidFill>
                  <a:srgbClr val="008000"/>
                </a:solidFill>
              </a:rPr>
              <a:t>O(1) </a:t>
            </a:r>
            <a:r>
              <a:rPr lang="en-US" dirty="0"/>
              <a:t>rotations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C489B5-3C17-9346-AD42-4CC1849006E8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9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of an RB-tree, Connection to 2-4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each red node next to its black parent</a:t>
            </a:r>
          </a:p>
          <a:p>
            <a:endParaRPr lang="en-US" dirty="0"/>
          </a:p>
          <a:p>
            <a:r>
              <a:rPr lang="en-US" dirty="0"/>
              <a:t>Get a </a:t>
            </a:r>
            <a:r>
              <a:rPr lang="en-US" dirty="0">
                <a:solidFill>
                  <a:schemeClr val="accent1"/>
                </a:solidFill>
              </a:rPr>
              <a:t>2-4 tree</a:t>
            </a:r>
            <a:r>
              <a:rPr lang="en-US" dirty="0"/>
              <a:t> with height </a:t>
            </a:r>
            <a:r>
              <a:rPr lang="en-US" i="1" dirty="0">
                <a:solidFill>
                  <a:srgbClr val="008000"/>
                </a:solidFill>
              </a:rPr>
              <a:t>h’</a:t>
            </a:r>
          </a:p>
          <a:p>
            <a:pPr lvl="1"/>
            <a:r>
              <a:rPr lang="en-US" dirty="0">
                <a:solidFill>
                  <a:srgbClr val="646B86"/>
                </a:solidFill>
              </a:rPr>
              <a:t>2-4 tree: every internal node has 2, 3, or 4 children</a:t>
            </a:r>
          </a:p>
          <a:p>
            <a:pPr lvl="1"/>
            <a:r>
              <a:rPr lang="en-US" i="1" dirty="0">
                <a:solidFill>
                  <a:srgbClr val="008000"/>
                </a:solidFill>
              </a:rPr>
              <a:t>h’</a:t>
            </a:r>
            <a:r>
              <a:rPr lang="en-US" dirty="0">
                <a:solidFill>
                  <a:srgbClr val="646B86"/>
                </a:solidFill>
              </a:rPr>
              <a:t> is exactly the black height of the root</a:t>
            </a:r>
          </a:p>
          <a:p>
            <a:pPr lvl="1"/>
            <a:endParaRPr lang="en-US" dirty="0">
              <a:solidFill>
                <a:srgbClr val="646B86"/>
              </a:solidFill>
            </a:endParaRPr>
          </a:p>
          <a:p>
            <a:r>
              <a:rPr lang="en-US" dirty="0"/>
              <a:t>We will show that </a:t>
            </a:r>
          </a:p>
          <a:p>
            <a:pPr lvl="1"/>
            <a:r>
              <a:rPr lang="en-US" i="1" dirty="0"/>
              <a:t>h</a:t>
            </a:r>
            <a:r>
              <a:rPr lang="en-US" dirty="0"/>
              <a:t> = height(RB-tree) ≤ </a:t>
            </a:r>
            <a:r>
              <a:rPr lang="en-US" i="1" dirty="0"/>
              <a:t>2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n+1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A505636-C3AF-964B-983D-6F1F2A6BE02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9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6C3C47-4B71-DE4E-9707-97884FFD67C3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27804" y="42568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705358" y="123080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6373742" y="123080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679750" y="238726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3560569" y="238726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2089475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392362" y="23872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3154354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967831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5473909" y="23872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1205969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391541" y="454748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5109428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6015511" y="351164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973188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786665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544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50310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26284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309945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05358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99402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94815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3981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35231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23176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18589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01316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69453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945175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4058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10021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05434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698407" y="454748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6302053" y="454748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09604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35912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3088600" y="813258"/>
            <a:ext cx="1404958" cy="48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1"/>
            <a:endCxn id="5" idx="5"/>
          </p:cNvCxnSpPr>
          <p:nvPr/>
        </p:nvCxnSpPr>
        <p:spPr>
          <a:xfrm flipH="1" flipV="1">
            <a:off x="4811046" y="813258"/>
            <a:ext cx="1628450" cy="48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  <a:endCxn id="8" idx="7"/>
          </p:cNvCxnSpPr>
          <p:nvPr/>
        </p:nvCxnSpPr>
        <p:spPr>
          <a:xfrm flipH="1">
            <a:off x="2062992" y="1618379"/>
            <a:ext cx="708120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1"/>
            <a:endCxn id="6" idx="5"/>
          </p:cNvCxnSpPr>
          <p:nvPr/>
        </p:nvCxnSpPr>
        <p:spPr>
          <a:xfrm flipH="1" flipV="1">
            <a:off x="3088600" y="1618379"/>
            <a:ext cx="537723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430467" y="2774830"/>
            <a:ext cx="315037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62992" y="2774830"/>
            <a:ext cx="250981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1057044" y="3965711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1430467" y="3965711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2007880" y="3965711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313973" y="3965711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2391541" y="5001551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2604639" y="5001552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3180998" y="396571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3378852" y="396571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031785" y="396570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229639" y="396570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27141" y="3965707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24995" y="3965707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037142" y="396570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234996" y="396570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850619" y="396571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048473" y="396571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1" idx="0"/>
          </p:cNvCxnSpPr>
          <p:nvPr/>
        </p:nvCxnSpPr>
        <p:spPr>
          <a:xfrm flipH="1">
            <a:off x="5791200" y="5001552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922905" y="5001551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3" idx="0"/>
          </p:cNvCxnSpPr>
          <p:nvPr/>
        </p:nvCxnSpPr>
        <p:spPr>
          <a:xfrm flipH="1">
            <a:off x="6382912" y="5001550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535477" y="5001552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922905" y="3965711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40" idx="0"/>
          </p:cNvCxnSpPr>
          <p:nvPr/>
        </p:nvCxnSpPr>
        <p:spPr>
          <a:xfrm>
            <a:off x="6240009" y="3965711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3943811" y="2774830"/>
            <a:ext cx="248518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V="1">
            <a:off x="3378852" y="2774830"/>
            <a:ext cx="247471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857151" y="1618379"/>
            <a:ext cx="582345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6756984" y="1618379"/>
            <a:ext cx="701132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5333926" y="2774830"/>
            <a:ext cx="205737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9" idx="0"/>
            <a:endCxn id="15" idx="5"/>
          </p:cNvCxnSpPr>
          <p:nvPr/>
        </p:nvCxnSpPr>
        <p:spPr>
          <a:xfrm flipH="1" flipV="1">
            <a:off x="5857151" y="2774830"/>
            <a:ext cx="382858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775604" y="2774830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197686" y="2774830"/>
            <a:ext cx="260430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9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2-3-4 Tree from a Red-Black Tree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DCEFF7B-1450-AA41-884D-572E27E7DBAC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28266" y="155821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153672" y="237147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5286433" y="154666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828455" y="2371471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2510279" y="2371471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1614520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247007" y="243796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2679399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492876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4928266" y="243796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731014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936874" y="356234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4619105" y="35623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5286433" y="243796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827833" y="35623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641310" y="35623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493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75355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51329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55278" y="47509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50691" y="47509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24447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19860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64863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60276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32853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928266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3428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31565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799820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195233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64666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060079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79512" y="35623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5883158" y="35623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71716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598024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2536914" y="1945780"/>
            <a:ext cx="2457106" cy="492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955512" y="2759041"/>
            <a:ext cx="938697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V="1">
            <a:off x="1839018" y="2759041"/>
            <a:ext cx="372679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582089" y="4016412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955512" y="4016412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1532925" y="4016412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25" idx="0"/>
          </p:cNvCxnSpPr>
          <p:nvPr/>
        </p:nvCxnSpPr>
        <p:spPr>
          <a:xfrm flipH="1">
            <a:off x="1936874" y="4016410"/>
            <a:ext cx="224498" cy="734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  <a:endCxn id="17" idx="4"/>
          </p:cNvCxnSpPr>
          <p:nvPr/>
        </p:nvCxnSpPr>
        <p:spPr>
          <a:xfrm flipH="1" flipV="1">
            <a:off x="2161372" y="4016410"/>
            <a:ext cx="170915" cy="734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2706043" y="4016412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2903897" y="4016412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3556830" y="4016410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754684" y="4016410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636818" y="4016416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834672" y="4016416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891787" y="4016414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089641" y="4016414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705264" y="4016420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7903118" y="4016420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9" idx="4"/>
            <a:endCxn id="41" idx="0"/>
          </p:cNvCxnSpPr>
          <p:nvPr/>
        </p:nvCxnSpPr>
        <p:spPr>
          <a:xfrm flipH="1">
            <a:off x="5353312" y="4016414"/>
            <a:ext cx="150698" cy="74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504010" y="4016414"/>
            <a:ext cx="175610" cy="74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0" idx="4"/>
            <a:endCxn id="33" idx="0"/>
          </p:cNvCxnSpPr>
          <p:nvPr/>
        </p:nvCxnSpPr>
        <p:spPr>
          <a:xfrm flipH="1">
            <a:off x="5945024" y="4016414"/>
            <a:ext cx="162632" cy="74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097589" y="4016420"/>
            <a:ext cx="215572" cy="741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504010" y="2892035"/>
            <a:ext cx="6921" cy="67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9" idx="4"/>
            <a:endCxn id="40" idx="0"/>
          </p:cNvCxnSpPr>
          <p:nvPr/>
        </p:nvCxnSpPr>
        <p:spPr>
          <a:xfrm>
            <a:off x="5510931" y="2892035"/>
            <a:ext cx="596725" cy="67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2893521" y="2759041"/>
            <a:ext cx="823853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H="1" flipV="1">
            <a:off x="2576033" y="2759041"/>
            <a:ext cx="327864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311508" y="1934234"/>
            <a:ext cx="40679" cy="570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5669675" y="1934234"/>
            <a:ext cx="1643086" cy="570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4843603" y="2825537"/>
            <a:ext cx="150417" cy="736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630249" y="2825539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052331" y="2825539"/>
            <a:ext cx="260430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301752" y="1773697"/>
            <a:ext cx="3048" cy="31473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91199" y="1640106"/>
            <a:ext cx="312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Didot"/>
                <a:cs typeface="Didot"/>
              </a:rPr>
              <a:t>h’ </a:t>
            </a:r>
            <a:r>
              <a:rPr lang="en-US" sz="2400" dirty="0">
                <a:latin typeface="Didot"/>
                <a:cs typeface="Didot"/>
              </a:rPr>
              <a:t>= </a:t>
            </a:r>
            <a:r>
              <a:rPr lang="en-US" sz="2400" i="1" dirty="0">
                <a:solidFill>
                  <a:schemeClr val="accent1"/>
                </a:solidFill>
                <a:latin typeface="Didot"/>
                <a:cs typeface="Didot"/>
              </a:rPr>
              <a:t>black-height</a:t>
            </a:r>
            <a:r>
              <a:rPr lang="en-US" sz="2400" dirty="0">
                <a:latin typeface="Didot"/>
                <a:cs typeface="Didot"/>
              </a:rPr>
              <a:t>(root)</a:t>
            </a:r>
          </a:p>
        </p:txBody>
      </p:sp>
      <p:pic>
        <p:nvPicPr>
          <p:cNvPr id="119" name="Picture 1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1" y="5409131"/>
            <a:ext cx="3378200" cy="533400"/>
          </a:xfrm>
          <a:prstGeom prst="rect">
            <a:avLst/>
          </a:prstGeom>
        </p:spPr>
      </p:pic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02" y="5454994"/>
            <a:ext cx="4546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as in normal BST</a:t>
            </a:r>
          </a:p>
          <a:p>
            <a:endParaRPr lang="en-US" dirty="0"/>
          </a:p>
          <a:p>
            <a:r>
              <a:rPr lang="en-US" dirty="0" smtClean="0"/>
              <a:t>Call new node </a:t>
            </a:r>
            <a:r>
              <a:rPr lang="en-US" i="1" dirty="0" smtClean="0">
                <a:solidFill>
                  <a:srgbClr val="008000"/>
                </a:solidFill>
              </a:rPr>
              <a:t>z</a:t>
            </a:r>
          </a:p>
          <a:p>
            <a:endParaRPr lang="en-US" dirty="0"/>
          </a:p>
          <a:p>
            <a:r>
              <a:rPr lang="en-US" dirty="0" smtClean="0"/>
              <a:t>Color it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endParaRPr lang="en-US" dirty="0"/>
          </a:p>
          <a:p>
            <a:r>
              <a:rPr lang="en-US" dirty="0" smtClean="0"/>
              <a:t>Fix the potential “</a:t>
            </a:r>
            <a:r>
              <a:rPr lang="en-US" dirty="0" smtClean="0">
                <a:solidFill>
                  <a:srgbClr val="FF0000"/>
                </a:solidFill>
              </a:rPr>
              <a:t>double red</a:t>
            </a:r>
            <a:r>
              <a:rPr lang="en-US" dirty="0" smtClean="0"/>
              <a:t>”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B72DB4E-AD9D-7045-8478-92C50B63BD04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8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Lucky case: New Node’s Parent is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14D6D6-24E1-CA48-A833-BE454927F027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Oval 4"/>
          <p:cNvSpPr/>
          <p:nvPr/>
        </p:nvSpPr>
        <p:spPr>
          <a:xfrm>
            <a:off x="4351604" y="97633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629158" y="155441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6297542" y="1554418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641824" y="217759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3522643" y="217759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2074522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354436" y="21775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3139401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952878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5435983" y="21775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1191016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376588" y="4110788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5094475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6000558" y="3074948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958235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771712" y="30749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0495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35357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1331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94992" y="5097098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90405" y="5097098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84449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79862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24865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20278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08223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03636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286363" y="5097098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54500" y="5097098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930222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25635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795068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190481" y="42635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683454" y="411078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6287100" y="411078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94651" y="5097098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20959" y="5097098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3012400" y="1363900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1"/>
            <a:endCxn id="5" idx="5"/>
          </p:cNvCxnSpPr>
          <p:nvPr/>
        </p:nvCxnSpPr>
        <p:spPr>
          <a:xfrm flipH="1" flipV="1">
            <a:off x="4734846" y="1363900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  <a:endCxn id="8" idx="7"/>
          </p:cNvCxnSpPr>
          <p:nvPr/>
        </p:nvCxnSpPr>
        <p:spPr>
          <a:xfrm flipH="1">
            <a:off x="2025066" y="1941988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1"/>
            <a:endCxn id="6" idx="5"/>
          </p:cNvCxnSpPr>
          <p:nvPr/>
        </p:nvCxnSpPr>
        <p:spPr>
          <a:xfrm flipH="1" flipV="1">
            <a:off x="3012400" y="1941988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415514" y="2565166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2565166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1042091" y="3529014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1415514" y="3529014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1992927" y="3529014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299020" y="3529014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2376588" y="4564854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2589686" y="4564855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3166045" y="3529014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3363899" y="3529014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016832" y="3529012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214686" y="3529012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12188" y="3529010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10042" y="3529010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022189" y="3529008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220043" y="3529008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835666" y="3529014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033520" y="3529014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1" idx="0"/>
          </p:cNvCxnSpPr>
          <p:nvPr/>
        </p:nvCxnSpPr>
        <p:spPr>
          <a:xfrm flipH="1">
            <a:off x="5776247" y="4564855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907952" y="4564854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3" idx="0"/>
          </p:cNvCxnSpPr>
          <p:nvPr/>
        </p:nvCxnSpPr>
        <p:spPr>
          <a:xfrm flipH="1">
            <a:off x="6367959" y="4564853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520524" y="4564855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907952" y="3529014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40" idx="0"/>
          </p:cNvCxnSpPr>
          <p:nvPr/>
        </p:nvCxnSpPr>
        <p:spPr>
          <a:xfrm>
            <a:off x="6225056" y="3529014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3905885" y="2565166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V="1">
            <a:off x="3363899" y="2565166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819225" y="1941988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6680784" y="1941988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5318973" y="2565166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9" idx="0"/>
            <a:endCxn id="15" idx="5"/>
          </p:cNvCxnSpPr>
          <p:nvPr/>
        </p:nvCxnSpPr>
        <p:spPr>
          <a:xfrm flipH="1" flipV="1">
            <a:off x="5819225" y="2565166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737678" y="2565166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182733" y="2565166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57784" y="3712042"/>
            <a:ext cx="359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Didot"/>
                <a:cs typeface="Didot"/>
              </a:rPr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84351" y="5706124"/>
            <a:ext cx="30971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Didot"/>
                <a:cs typeface="Didot"/>
              </a:rPr>
              <a:t>Great, nothing to do!</a:t>
            </a:r>
          </a:p>
        </p:txBody>
      </p:sp>
      <p:sp>
        <p:nvSpPr>
          <p:cNvPr id="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Unlucky case: </a:t>
            </a:r>
            <a:r>
              <a:rPr lang="en-US" dirty="0" smtClean="0"/>
              <a:t>z’s </a:t>
            </a:r>
            <a:r>
              <a:rPr lang="en-US" dirty="0"/>
              <a:t>Parent is 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14D6D6-24E1-CA48-A833-BE454927F027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15522" y="211437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0" name="Oval 9"/>
          <p:cNvSpPr/>
          <p:nvPr/>
        </p:nvSpPr>
        <p:spPr>
          <a:xfrm>
            <a:off x="2548220" y="301173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6" name="Oval 15"/>
          <p:cNvSpPr/>
          <p:nvPr/>
        </p:nvSpPr>
        <p:spPr>
          <a:xfrm>
            <a:off x="1664714" y="301173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850286" y="404757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34193" y="4200381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09055" y="4200381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85029" y="4200381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768690" y="503388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64103" y="503388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498764" y="1878770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889212" y="2501948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498764" y="2501948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1515789" y="3465796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1889212" y="3465796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2466625" y="3465796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772718" y="3465796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2850286" y="4501636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3063384" y="4501637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131482" y="3648824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22119" y="2881020"/>
            <a:ext cx="4098717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Didot"/>
                <a:cs typeface="Didot"/>
              </a:rPr>
              <a:t>Double red problem!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1: </a:t>
            </a:r>
            <a:r>
              <a:rPr lang="en-US" dirty="0" smtClean="0"/>
              <a:t>z’s Uncle </a:t>
            </a:r>
            <a:r>
              <a:rPr lang="en-US" dirty="0"/>
              <a:t>is 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3E76486-10E3-434B-8158-67B504BC3151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64293" y="172648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321489" y="262383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88987" y="262383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623555" y="365967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047535" y="1490872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213485" y="2114050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47535" y="2114050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906589" y="3077898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213485" y="3077898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95" idx="0"/>
          </p:cNvCxnSpPr>
          <p:nvPr/>
        </p:nvCxnSpPr>
        <p:spPr>
          <a:xfrm flipH="1">
            <a:off x="2239894" y="3077898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545987" y="3077898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96" idx="0"/>
          </p:cNvCxnSpPr>
          <p:nvPr/>
        </p:nvCxnSpPr>
        <p:spPr>
          <a:xfrm flipH="1">
            <a:off x="2623555" y="4113738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848053" y="4113738"/>
            <a:ext cx="265206" cy="53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04751" y="326092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704913" y="3538199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213485" y="3530718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029375" y="381248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6" name="Isosceles Triangle 95"/>
          <p:cNvSpPr/>
          <p:nvPr/>
        </p:nvSpPr>
        <p:spPr>
          <a:xfrm>
            <a:off x="2413036" y="464598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902740" y="4645980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sp>
        <p:nvSpPr>
          <p:cNvPr id="100" name="Oval 99"/>
          <p:cNvSpPr/>
          <p:nvPr/>
        </p:nvSpPr>
        <p:spPr>
          <a:xfrm>
            <a:off x="6440439" y="164327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7097635" y="254062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03" name="Oval 102"/>
          <p:cNvSpPr/>
          <p:nvPr/>
        </p:nvSpPr>
        <p:spPr>
          <a:xfrm>
            <a:off x="5765133" y="254062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04" name="Oval 103"/>
          <p:cNvSpPr/>
          <p:nvPr/>
        </p:nvSpPr>
        <p:spPr>
          <a:xfrm>
            <a:off x="7399701" y="357646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105" name="Straight Connector 104"/>
          <p:cNvCxnSpPr>
            <a:endCxn id="100" idx="7"/>
          </p:cNvCxnSpPr>
          <p:nvPr/>
        </p:nvCxnSpPr>
        <p:spPr>
          <a:xfrm flipH="1">
            <a:off x="6823681" y="1407664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3"/>
            <a:endCxn id="103" idx="0"/>
          </p:cNvCxnSpPr>
          <p:nvPr/>
        </p:nvCxnSpPr>
        <p:spPr>
          <a:xfrm flipH="1">
            <a:off x="5989631" y="2030842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2" idx="0"/>
            <a:endCxn id="100" idx="5"/>
          </p:cNvCxnSpPr>
          <p:nvPr/>
        </p:nvCxnSpPr>
        <p:spPr>
          <a:xfrm flipH="1" flipV="1">
            <a:off x="6823681" y="2030842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3" idx="4"/>
            <a:endCxn id="118" idx="0"/>
          </p:cNvCxnSpPr>
          <p:nvPr/>
        </p:nvCxnSpPr>
        <p:spPr>
          <a:xfrm flipH="1">
            <a:off x="5682735" y="2994690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9" idx="0"/>
            <a:endCxn id="103" idx="4"/>
          </p:cNvCxnSpPr>
          <p:nvPr/>
        </p:nvCxnSpPr>
        <p:spPr>
          <a:xfrm flipH="1" flipV="1">
            <a:off x="5989631" y="2994690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2" idx="4"/>
            <a:endCxn id="121" idx="0"/>
          </p:cNvCxnSpPr>
          <p:nvPr/>
        </p:nvCxnSpPr>
        <p:spPr>
          <a:xfrm flipH="1">
            <a:off x="7016040" y="2994690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4"/>
          </p:cNvCxnSpPr>
          <p:nvPr/>
        </p:nvCxnSpPr>
        <p:spPr>
          <a:xfrm flipH="1" flipV="1">
            <a:off x="7322133" y="2994690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22" idx="0"/>
          </p:cNvCxnSpPr>
          <p:nvPr/>
        </p:nvCxnSpPr>
        <p:spPr>
          <a:xfrm flipH="1">
            <a:off x="7399701" y="4030530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4" idx="0"/>
            <a:endCxn id="104" idx="4"/>
          </p:cNvCxnSpPr>
          <p:nvPr/>
        </p:nvCxnSpPr>
        <p:spPr>
          <a:xfrm flipH="1" flipV="1">
            <a:off x="7624199" y="4030530"/>
            <a:ext cx="265206" cy="53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681267" y="1230182"/>
            <a:ext cx="10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New z</a:t>
            </a:r>
          </a:p>
        </p:txBody>
      </p:sp>
      <p:sp>
        <p:nvSpPr>
          <p:cNvPr id="118" name="Isosceles Triangle 117"/>
          <p:cNvSpPr/>
          <p:nvPr/>
        </p:nvSpPr>
        <p:spPr>
          <a:xfrm>
            <a:off x="5481059" y="3454991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9" name="Isosceles Triangle 118"/>
          <p:cNvSpPr/>
          <p:nvPr/>
        </p:nvSpPr>
        <p:spPr>
          <a:xfrm>
            <a:off x="5989631" y="344751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21" name="Isosceles Triangle 120"/>
          <p:cNvSpPr/>
          <p:nvPr/>
        </p:nvSpPr>
        <p:spPr>
          <a:xfrm>
            <a:off x="6805521" y="3729275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7189182" y="456277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4" name="Isosceles Triangle 123"/>
          <p:cNvSpPr/>
          <p:nvPr/>
        </p:nvSpPr>
        <p:spPr>
          <a:xfrm>
            <a:off x="7678886" y="4562772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832323" y="2865852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51119" y="2439166"/>
            <a:ext cx="168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Recolor &amp; </a:t>
            </a:r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28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51119" y="3000685"/>
            <a:ext cx="200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double red</a:t>
            </a:r>
          </a:p>
          <a:p>
            <a:r>
              <a:rPr lang="en-US" dirty="0" smtClean="0"/>
              <a:t>problem up toward</a:t>
            </a:r>
          </a:p>
          <a:p>
            <a:r>
              <a:rPr lang="en-US" dirty="0" smtClean="0"/>
              <a:t>the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4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17" grpId="0"/>
      <p:bldP spid="118" grpId="0" animBg="1"/>
      <p:bldP spid="119" grpId="0" animBg="1"/>
      <p:bldP spid="121" grpId="0" animBg="1"/>
      <p:bldP spid="122" grpId="0" animBg="1"/>
      <p:bldP spid="124" grpId="0" animBg="1"/>
      <p:bldP spid="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Intuitively, </a:t>
            </a: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Keep </a:t>
            </a:r>
            <a:r>
              <a:rPr lang="en-US" dirty="0"/>
              <a:t>a </a:t>
            </a:r>
            <a:r>
              <a:rPr lang="en-US" dirty="0" smtClean="0"/>
              <a:t>Tree’s Height Small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9899" y="1160564"/>
            <a:ext cx="8747149" cy="519578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For every internal </a:t>
            </a:r>
            <a:r>
              <a:rPr lang="en-US" dirty="0" smtClean="0">
                <a:solidFill>
                  <a:srgbClr val="0000FF"/>
                </a:solidFill>
              </a:rPr>
              <a:t>node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|left branch of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| ≈ |right branch of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|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Exactly the same reason quick sort needs balanced partition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008000"/>
                </a:solidFill>
              </a:rPr>
              <a:t>AVL </a:t>
            </a:r>
            <a:r>
              <a:rPr lang="en-US" i="1" dirty="0" smtClean="0">
                <a:solidFill>
                  <a:srgbClr val="008000"/>
                </a:solidFill>
              </a:rPr>
              <a:t>trees</a:t>
            </a:r>
            <a:r>
              <a:rPr lang="en-US" dirty="0" smtClean="0">
                <a:solidFill>
                  <a:srgbClr val="008000"/>
                </a:solidFill>
              </a:rPr>
              <a:t> maintain </a:t>
            </a:r>
            <a:r>
              <a:rPr lang="en-US" dirty="0">
                <a:solidFill>
                  <a:srgbClr val="008000"/>
                </a:solidFill>
              </a:rPr>
              <a:t>this property by</a:t>
            </a:r>
          </a:p>
          <a:p>
            <a:pPr lvl="1"/>
            <a:r>
              <a:rPr lang="en-US" dirty="0"/>
              <a:t>Keeping the heights of left and the right subtrees roughly equal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Red Black </a:t>
            </a:r>
            <a:r>
              <a:rPr lang="en-US" i="1" dirty="0" smtClean="0">
                <a:solidFill>
                  <a:srgbClr val="FF0000"/>
                </a:solidFill>
              </a:rPr>
              <a:t>trees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maintains this property by</a:t>
            </a:r>
          </a:p>
          <a:p>
            <a:pPr lvl="1"/>
            <a:r>
              <a:rPr lang="en-US" dirty="0" smtClean="0"/>
              <a:t>Loosely keeping all leaves at the same (asymptotic) depth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AVL is more rigid, </a:t>
            </a:r>
            <a:r>
              <a:rPr lang="en-US" dirty="0" smtClean="0"/>
              <a:t>faster </a:t>
            </a:r>
            <a:r>
              <a:rPr lang="en-US" dirty="0"/>
              <a:t>search</a:t>
            </a:r>
          </a:p>
          <a:p>
            <a:endParaRPr lang="en-US" dirty="0" smtClean="0"/>
          </a:p>
          <a:p>
            <a:r>
              <a:rPr lang="en-US" dirty="0" smtClean="0"/>
              <a:t>Red</a:t>
            </a:r>
            <a:r>
              <a:rPr lang="en-US" dirty="0"/>
              <a:t>-Black has faster insert/delete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84A3982-4D54-B746-A59E-EC460D6E2F7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2a: z’s Uncle </a:t>
            </a:r>
            <a:r>
              <a:rPr lang="en-US" dirty="0"/>
              <a:t>is </a:t>
            </a: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14C0D4-EFB9-CD49-8465-22562DEEA452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41824" y="182658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299020" y="272393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66518" y="272393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601086" y="375977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025066" y="1590974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91016" y="2214152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2214152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84120" y="3178000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91016" y="3178000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95" idx="0"/>
          </p:cNvCxnSpPr>
          <p:nvPr/>
        </p:nvCxnSpPr>
        <p:spPr>
          <a:xfrm flipH="1">
            <a:off x="2217425" y="3178000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523518" y="3178000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96" idx="0"/>
          </p:cNvCxnSpPr>
          <p:nvPr/>
        </p:nvCxnSpPr>
        <p:spPr>
          <a:xfrm flipH="1">
            <a:off x="2601086" y="4213840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825584" y="4213840"/>
            <a:ext cx="265206" cy="53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82282" y="3361028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82444" y="3638301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91016" y="363082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006906" y="3912585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6" name="Isosceles Triangle 95"/>
          <p:cNvSpPr/>
          <p:nvPr/>
        </p:nvSpPr>
        <p:spPr>
          <a:xfrm>
            <a:off x="2390567" y="474608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880271" y="4746082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sp>
        <p:nvSpPr>
          <p:cNvPr id="100" name="Oval 99"/>
          <p:cNvSpPr/>
          <p:nvPr/>
        </p:nvSpPr>
        <p:spPr>
          <a:xfrm>
            <a:off x="6003371" y="2679441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6881119" y="1920623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03" name="Oval 102"/>
          <p:cNvSpPr/>
          <p:nvPr/>
        </p:nvSpPr>
        <p:spPr>
          <a:xfrm>
            <a:off x="5440903" y="33280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04" name="Oval 103"/>
          <p:cNvSpPr/>
          <p:nvPr/>
        </p:nvSpPr>
        <p:spPr>
          <a:xfrm>
            <a:off x="7656417" y="272207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105" name="Straight Connector 104"/>
          <p:cNvCxnSpPr>
            <a:endCxn id="102" idx="7"/>
          </p:cNvCxnSpPr>
          <p:nvPr/>
        </p:nvCxnSpPr>
        <p:spPr>
          <a:xfrm flipH="1">
            <a:off x="7264361" y="1616443"/>
            <a:ext cx="816186" cy="370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3"/>
            <a:endCxn id="103" idx="0"/>
          </p:cNvCxnSpPr>
          <p:nvPr/>
        </p:nvCxnSpPr>
        <p:spPr>
          <a:xfrm flipH="1">
            <a:off x="5665401" y="3067011"/>
            <a:ext cx="403724" cy="261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21" idx="0"/>
            <a:endCxn id="100" idx="5"/>
          </p:cNvCxnSpPr>
          <p:nvPr/>
        </p:nvCxnSpPr>
        <p:spPr>
          <a:xfrm flipH="1" flipV="1">
            <a:off x="6386613" y="3067011"/>
            <a:ext cx="283987" cy="298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3" idx="4"/>
            <a:endCxn id="118" idx="0"/>
          </p:cNvCxnSpPr>
          <p:nvPr/>
        </p:nvCxnSpPr>
        <p:spPr>
          <a:xfrm flipH="1">
            <a:off x="5358505" y="3782126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9" idx="0"/>
            <a:endCxn id="103" idx="4"/>
          </p:cNvCxnSpPr>
          <p:nvPr/>
        </p:nvCxnSpPr>
        <p:spPr>
          <a:xfrm flipH="1" flipV="1">
            <a:off x="5665401" y="3782126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2" idx="3"/>
            <a:endCxn id="100" idx="7"/>
          </p:cNvCxnSpPr>
          <p:nvPr/>
        </p:nvCxnSpPr>
        <p:spPr>
          <a:xfrm flipH="1">
            <a:off x="6386613" y="2308193"/>
            <a:ext cx="560260" cy="437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5"/>
          </p:cNvCxnSpPr>
          <p:nvPr/>
        </p:nvCxnSpPr>
        <p:spPr>
          <a:xfrm flipH="1" flipV="1">
            <a:off x="7264361" y="2308193"/>
            <a:ext cx="616554" cy="413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4" idx="3"/>
            <a:endCxn id="122" idx="0"/>
          </p:cNvCxnSpPr>
          <p:nvPr/>
        </p:nvCxnSpPr>
        <p:spPr>
          <a:xfrm flipH="1">
            <a:off x="7540634" y="3109640"/>
            <a:ext cx="181537" cy="294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4" idx="0"/>
            <a:endCxn id="104" idx="5"/>
          </p:cNvCxnSpPr>
          <p:nvPr/>
        </p:nvCxnSpPr>
        <p:spPr>
          <a:xfrm flipH="1" flipV="1">
            <a:off x="8039659" y="3109640"/>
            <a:ext cx="267162" cy="371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Isosceles Triangle 117"/>
          <p:cNvSpPr/>
          <p:nvPr/>
        </p:nvSpPr>
        <p:spPr>
          <a:xfrm>
            <a:off x="5156829" y="4242427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9" name="Isosceles Triangle 118"/>
          <p:cNvSpPr/>
          <p:nvPr/>
        </p:nvSpPr>
        <p:spPr>
          <a:xfrm>
            <a:off x="5665401" y="4234946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21" name="Isosceles Triangle 120"/>
          <p:cNvSpPr/>
          <p:nvPr/>
        </p:nvSpPr>
        <p:spPr>
          <a:xfrm>
            <a:off x="6460081" y="336535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7330115" y="340423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4" name="Isosceles Triangle 123"/>
          <p:cNvSpPr/>
          <p:nvPr/>
        </p:nvSpPr>
        <p:spPr>
          <a:xfrm>
            <a:off x="8096302" y="3481549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809854" y="2965954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5515" y="2494775"/>
            <a:ext cx="1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rotation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29</a:t>
            </a:fld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1612054" y="2465651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18" grpId="0" animBg="1"/>
      <p:bldP spid="119" grpId="0" animBg="1"/>
      <p:bldP spid="121" grpId="0" animBg="1"/>
      <p:bldP spid="122" grpId="0" animBg="1"/>
      <p:bldP spid="124" grpId="0" animBg="1"/>
      <p:bldP spid="44" grpId="0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2b: z’s </a:t>
            </a:r>
            <a:r>
              <a:rPr lang="en-US" dirty="0" smtClean="0"/>
              <a:t>Uncle </a:t>
            </a:r>
            <a:r>
              <a:rPr lang="en-US" dirty="0"/>
              <a:t>is </a:t>
            </a: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16FFCE-11B9-454D-A23F-C862E1F56214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41824" y="22637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299020" y="316110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6518" y="316110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025066" y="410424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025066" y="2028146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91016" y="2651324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2651324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84120" y="361517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91016" y="361517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95" idx="0"/>
          </p:cNvCxnSpPr>
          <p:nvPr/>
        </p:nvCxnSpPr>
        <p:spPr>
          <a:xfrm>
            <a:off x="2523518" y="3615172"/>
            <a:ext cx="469517" cy="604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V="1">
            <a:off x="2249564" y="3615172"/>
            <a:ext cx="273954" cy="489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1958867" y="4558313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249564" y="4558313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82979" y="3642582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82444" y="407547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91016" y="406799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782516" y="4219298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1748348" y="505749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359847" y="5050012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6003371" y="3116613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6881119" y="235779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40903" y="37652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04" name="Oval 103"/>
          <p:cNvSpPr/>
          <p:nvPr/>
        </p:nvSpPr>
        <p:spPr>
          <a:xfrm>
            <a:off x="7656417" y="315924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05" name="Straight Connector 104"/>
          <p:cNvCxnSpPr>
            <a:endCxn id="102" idx="7"/>
          </p:cNvCxnSpPr>
          <p:nvPr/>
        </p:nvCxnSpPr>
        <p:spPr>
          <a:xfrm flipH="1">
            <a:off x="7264361" y="2053615"/>
            <a:ext cx="816186" cy="370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3"/>
            <a:endCxn id="103" idx="0"/>
          </p:cNvCxnSpPr>
          <p:nvPr/>
        </p:nvCxnSpPr>
        <p:spPr>
          <a:xfrm flipH="1">
            <a:off x="5665401" y="3504183"/>
            <a:ext cx="403724" cy="261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21" idx="0"/>
            <a:endCxn id="100" idx="5"/>
          </p:cNvCxnSpPr>
          <p:nvPr/>
        </p:nvCxnSpPr>
        <p:spPr>
          <a:xfrm flipH="1" flipV="1">
            <a:off x="6386613" y="3504183"/>
            <a:ext cx="283987" cy="298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3" idx="4"/>
            <a:endCxn id="118" idx="0"/>
          </p:cNvCxnSpPr>
          <p:nvPr/>
        </p:nvCxnSpPr>
        <p:spPr>
          <a:xfrm flipH="1">
            <a:off x="5358505" y="4219298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9" idx="0"/>
            <a:endCxn id="103" idx="4"/>
          </p:cNvCxnSpPr>
          <p:nvPr/>
        </p:nvCxnSpPr>
        <p:spPr>
          <a:xfrm flipH="1" flipV="1">
            <a:off x="5665401" y="4219298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2" idx="3"/>
            <a:endCxn id="100" idx="7"/>
          </p:cNvCxnSpPr>
          <p:nvPr/>
        </p:nvCxnSpPr>
        <p:spPr>
          <a:xfrm flipH="1">
            <a:off x="6386613" y="2745365"/>
            <a:ext cx="560260" cy="437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5"/>
          </p:cNvCxnSpPr>
          <p:nvPr/>
        </p:nvCxnSpPr>
        <p:spPr>
          <a:xfrm flipH="1" flipV="1">
            <a:off x="7264361" y="2745365"/>
            <a:ext cx="616554" cy="413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4" idx="3"/>
            <a:endCxn id="122" idx="0"/>
          </p:cNvCxnSpPr>
          <p:nvPr/>
        </p:nvCxnSpPr>
        <p:spPr>
          <a:xfrm flipH="1">
            <a:off x="7540634" y="3546812"/>
            <a:ext cx="181537" cy="294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4" idx="0"/>
            <a:endCxn id="104" idx="5"/>
          </p:cNvCxnSpPr>
          <p:nvPr/>
        </p:nvCxnSpPr>
        <p:spPr>
          <a:xfrm flipH="1" flipV="1">
            <a:off x="8039659" y="3546812"/>
            <a:ext cx="267162" cy="371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Isosceles Triangle 117"/>
          <p:cNvSpPr/>
          <p:nvPr/>
        </p:nvSpPr>
        <p:spPr>
          <a:xfrm>
            <a:off x="5156829" y="4679599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9" name="Isosceles Triangle 118"/>
          <p:cNvSpPr/>
          <p:nvPr/>
        </p:nvSpPr>
        <p:spPr>
          <a:xfrm>
            <a:off x="5665401" y="4672118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21" name="Isosceles Triangle 120"/>
          <p:cNvSpPr/>
          <p:nvPr/>
        </p:nvSpPr>
        <p:spPr>
          <a:xfrm>
            <a:off x="6460081" y="380252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7330115" y="384140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4" name="Isosceles Triangle 123"/>
          <p:cNvSpPr/>
          <p:nvPr/>
        </p:nvSpPr>
        <p:spPr>
          <a:xfrm>
            <a:off x="8096302" y="3918721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809854" y="3403126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5515" y="29319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rotation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30</a:t>
            </a:fld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1612054" y="2857388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2474061" y="3918721"/>
            <a:ext cx="273955" cy="3005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25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18" grpId="0" animBg="1"/>
      <p:bldP spid="119" grpId="0" animBg="1"/>
      <p:bldP spid="121" grpId="0" animBg="1"/>
      <p:bldP spid="122" grpId="0" animBg="1"/>
      <p:bldP spid="124" grpId="0" animBg="1"/>
      <p:bldP spid="44" grpId="0"/>
      <p:bldP spid="46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Delete as in normal BST</a:t>
            </a:r>
          </a:p>
          <a:p>
            <a:endParaRPr lang="en-US" dirty="0"/>
          </a:p>
          <a:p>
            <a:r>
              <a:rPr lang="en-US" dirty="0" smtClean="0"/>
              <a:t>Let </a:t>
            </a:r>
            <a:r>
              <a:rPr lang="en-US" i="1" dirty="0" smtClean="0">
                <a:solidFill>
                  <a:srgbClr val="008000"/>
                </a:solidFill>
              </a:rPr>
              <a:t>z </a:t>
            </a:r>
            <a:r>
              <a:rPr lang="en-US" dirty="0" smtClean="0"/>
              <a:t>be the lone child of the spliced </a:t>
            </a:r>
            <a:r>
              <a:rPr lang="en-US" dirty="0" smtClean="0"/>
              <a:t>out node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If we spliced out a red node, lucky! Nothing else to do</a:t>
            </a:r>
          </a:p>
          <a:p>
            <a:endParaRPr lang="en-US" dirty="0"/>
          </a:p>
          <a:p>
            <a:r>
              <a:rPr lang="en-US" dirty="0" smtClean="0"/>
              <a:t>Else, fix the potential “</a:t>
            </a:r>
            <a:r>
              <a:rPr lang="en-US" b="1" dirty="0" smtClean="0"/>
              <a:t>double black</a:t>
            </a:r>
            <a:r>
              <a:rPr lang="en-US" dirty="0" smtClean="0"/>
              <a:t>”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E3D6E6-C7BE-E741-A6EB-3A0E8E32A37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1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569760" y="421823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stCxn id="83" idx="0"/>
            <a:endCxn id="13" idx="4"/>
          </p:cNvCxnSpPr>
          <p:nvPr/>
        </p:nvCxnSpPr>
        <p:spPr>
          <a:xfrm flipH="1" flipV="1">
            <a:off x="2267694" y="3483652"/>
            <a:ext cx="383662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Case 0a: splice out a red node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20278" y="93096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9" name="Oval 8"/>
          <p:cNvSpPr/>
          <p:nvPr/>
        </p:nvSpPr>
        <p:spPr>
          <a:xfrm>
            <a:off x="2597832" y="150905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10" name="Oval 9"/>
          <p:cNvSpPr/>
          <p:nvPr/>
        </p:nvSpPr>
        <p:spPr>
          <a:xfrm>
            <a:off x="6266216" y="150905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1610498" y="213223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491317" y="213223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3" name="Oval 12"/>
          <p:cNvSpPr/>
          <p:nvPr/>
        </p:nvSpPr>
        <p:spPr>
          <a:xfrm>
            <a:off x="2043196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4" name="Oval 13"/>
          <p:cNvSpPr/>
          <p:nvPr/>
        </p:nvSpPr>
        <p:spPr>
          <a:xfrm>
            <a:off x="7323110" y="213223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3108075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6" name="Oval 15"/>
          <p:cNvSpPr/>
          <p:nvPr/>
        </p:nvSpPr>
        <p:spPr>
          <a:xfrm>
            <a:off x="3921552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7" name="Oval 16"/>
          <p:cNvSpPr/>
          <p:nvPr/>
        </p:nvSpPr>
        <p:spPr>
          <a:xfrm>
            <a:off x="5404657" y="213223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8" name="Oval 17"/>
          <p:cNvSpPr/>
          <p:nvPr/>
        </p:nvSpPr>
        <p:spPr>
          <a:xfrm>
            <a:off x="1159690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2345262" y="406542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20" name="Oval 19"/>
          <p:cNvSpPr/>
          <p:nvPr/>
        </p:nvSpPr>
        <p:spPr>
          <a:xfrm>
            <a:off x="5063149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21" name="Oval 20"/>
          <p:cNvSpPr/>
          <p:nvPr/>
        </p:nvSpPr>
        <p:spPr>
          <a:xfrm>
            <a:off x="5969232" y="302958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2" name="Oval 21"/>
          <p:cNvSpPr/>
          <p:nvPr/>
        </p:nvSpPr>
        <p:spPr>
          <a:xfrm>
            <a:off x="6926909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3" name="Oval 22"/>
          <p:cNvSpPr/>
          <p:nvPr/>
        </p:nvSpPr>
        <p:spPr>
          <a:xfrm>
            <a:off x="7740386" y="302958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9169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04031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80005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63666" y="505173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59079" y="505173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53123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48536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93539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288952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76897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372310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55037" y="505173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23174" y="505173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98896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294309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763742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159155" y="421823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652128" y="406542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2" name="Oval 41"/>
          <p:cNvSpPr/>
          <p:nvPr/>
        </p:nvSpPr>
        <p:spPr>
          <a:xfrm>
            <a:off x="6255774" y="406542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63325" y="505173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989633" y="505173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8" idx="3"/>
            <a:endCxn id="9" idx="7"/>
          </p:cNvCxnSpPr>
          <p:nvPr/>
        </p:nvCxnSpPr>
        <p:spPr>
          <a:xfrm flipH="1">
            <a:off x="2981074" y="1318538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  <a:endCxn id="8" idx="5"/>
          </p:cNvCxnSpPr>
          <p:nvPr/>
        </p:nvCxnSpPr>
        <p:spPr>
          <a:xfrm flipH="1" flipV="1">
            <a:off x="4703520" y="1318538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11" idx="7"/>
          </p:cNvCxnSpPr>
          <p:nvPr/>
        </p:nvCxnSpPr>
        <p:spPr>
          <a:xfrm flipH="1">
            <a:off x="1993740" y="1896626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  <a:endCxn id="9" idx="5"/>
          </p:cNvCxnSpPr>
          <p:nvPr/>
        </p:nvCxnSpPr>
        <p:spPr>
          <a:xfrm flipH="1" flipV="1">
            <a:off x="2981074" y="1896626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8" idx="0"/>
          </p:cNvCxnSpPr>
          <p:nvPr/>
        </p:nvCxnSpPr>
        <p:spPr>
          <a:xfrm flipH="1">
            <a:off x="1384188" y="2519804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11" idx="5"/>
          </p:cNvCxnSpPr>
          <p:nvPr/>
        </p:nvCxnSpPr>
        <p:spPr>
          <a:xfrm flipH="1" flipV="1">
            <a:off x="1993740" y="2519804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0"/>
          </p:cNvCxnSpPr>
          <p:nvPr/>
        </p:nvCxnSpPr>
        <p:spPr>
          <a:xfrm flipH="1">
            <a:off x="1010765" y="3483652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0"/>
            <a:endCxn id="18" idx="4"/>
          </p:cNvCxnSpPr>
          <p:nvPr/>
        </p:nvCxnSpPr>
        <p:spPr>
          <a:xfrm flipH="1" flipV="1">
            <a:off x="1384188" y="3483652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4"/>
            <a:endCxn id="26" idx="0"/>
          </p:cNvCxnSpPr>
          <p:nvPr/>
        </p:nvCxnSpPr>
        <p:spPr>
          <a:xfrm flipH="1">
            <a:off x="1961601" y="3483652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7" idx="0"/>
          </p:cNvCxnSpPr>
          <p:nvPr/>
        </p:nvCxnSpPr>
        <p:spPr>
          <a:xfrm flipH="1">
            <a:off x="2345262" y="4519492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</p:cNvCxnSpPr>
          <p:nvPr/>
        </p:nvCxnSpPr>
        <p:spPr>
          <a:xfrm flipH="1" flipV="1">
            <a:off x="2558360" y="4519493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9" idx="0"/>
          </p:cNvCxnSpPr>
          <p:nvPr/>
        </p:nvCxnSpPr>
        <p:spPr>
          <a:xfrm flipH="1">
            <a:off x="3134719" y="3483652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5" idx="4"/>
          </p:cNvCxnSpPr>
          <p:nvPr/>
        </p:nvCxnSpPr>
        <p:spPr>
          <a:xfrm flipH="1" flipV="1">
            <a:off x="3332573" y="3483652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985506" y="3483650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183360" y="3483650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080862" y="3483648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278716" y="3483648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990863" y="3483646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188717" y="3483646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804340" y="3483652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8002194" y="3483652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3" idx="0"/>
          </p:cNvCxnSpPr>
          <p:nvPr/>
        </p:nvCxnSpPr>
        <p:spPr>
          <a:xfrm flipH="1">
            <a:off x="5744921" y="4519493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4" idx="0"/>
            <a:endCxn id="41" idx="4"/>
          </p:cNvCxnSpPr>
          <p:nvPr/>
        </p:nvCxnSpPr>
        <p:spPr>
          <a:xfrm flipH="1" flipV="1">
            <a:off x="5876626" y="4519492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5" idx="0"/>
          </p:cNvCxnSpPr>
          <p:nvPr/>
        </p:nvCxnSpPr>
        <p:spPr>
          <a:xfrm flipH="1">
            <a:off x="6336633" y="4519491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6" idx="0"/>
          </p:cNvCxnSpPr>
          <p:nvPr/>
        </p:nvCxnSpPr>
        <p:spPr>
          <a:xfrm flipH="1" flipV="1">
            <a:off x="6489198" y="4519493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4"/>
            <a:endCxn id="41" idx="0"/>
          </p:cNvCxnSpPr>
          <p:nvPr/>
        </p:nvCxnSpPr>
        <p:spPr>
          <a:xfrm flipH="1">
            <a:off x="5876626" y="3483652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2" idx="0"/>
          </p:cNvCxnSpPr>
          <p:nvPr/>
        </p:nvCxnSpPr>
        <p:spPr>
          <a:xfrm>
            <a:off x="6193730" y="3483652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0"/>
            <a:endCxn id="12" idx="5"/>
          </p:cNvCxnSpPr>
          <p:nvPr/>
        </p:nvCxnSpPr>
        <p:spPr>
          <a:xfrm flipH="1" flipV="1">
            <a:off x="3874559" y="2519804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12" idx="3"/>
          </p:cNvCxnSpPr>
          <p:nvPr/>
        </p:nvCxnSpPr>
        <p:spPr>
          <a:xfrm flipV="1">
            <a:off x="3332573" y="2519804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7"/>
            <a:endCxn id="10" idx="3"/>
          </p:cNvCxnSpPr>
          <p:nvPr/>
        </p:nvCxnSpPr>
        <p:spPr>
          <a:xfrm flipV="1">
            <a:off x="5787899" y="1896626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4" idx="1"/>
            <a:endCxn id="10" idx="5"/>
          </p:cNvCxnSpPr>
          <p:nvPr/>
        </p:nvCxnSpPr>
        <p:spPr>
          <a:xfrm flipH="1" flipV="1">
            <a:off x="6649458" y="1896626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17" idx="3"/>
          </p:cNvCxnSpPr>
          <p:nvPr/>
        </p:nvCxnSpPr>
        <p:spPr>
          <a:xfrm flipV="1">
            <a:off x="5287647" y="2519804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0"/>
            <a:endCxn id="17" idx="5"/>
          </p:cNvCxnSpPr>
          <p:nvPr/>
        </p:nvCxnSpPr>
        <p:spPr>
          <a:xfrm flipH="1" flipV="1">
            <a:off x="5787899" y="2519804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4" idx="5"/>
          </p:cNvCxnSpPr>
          <p:nvPr/>
        </p:nvCxnSpPr>
        <p:spPr>
          <a:xfrm flipH="1" flipV="1">
            <a:off x="7706352" y="2519804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2" idx="0"/>
            <a:endCxn id="14" idx="3"/>
          </p:cNvCxnSpPr>
          <p:nvPr/>
        </p:nvCxnSpPr>
        <p:spPr>
          <a:xfrm flipV="1">
            <a:off x="7151407" y="2519804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161585" y="5536020"/>
            <a:ext cx="30971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Didot"/>
                <a:cs typeface="Didot"/>
              </a:rPr>
              <a:t>Great, nothing to do!</a:t>
            </a:r>
          </a:p>
        </p:txBody>
      </p:sp>
    </p:spTree>
    <p:extLst>
      <p:ext uri="{BB962C8B-B14F-4D97-AF65-F5344CB8AC3E}">
        <p14:creationId xmlns:p14="http://schemas.microsoft.com/office/powerpoint/2010/main" val="291455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8" grpId="0" animBg="1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2625293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57" name="Straight Connector 56"/>
          <p:cNvCxnSpPr>
            <a:endCxn id="29" idx="0"/>
          </p:cNvCxnSpPr>
          <p:nvPr/>
        </p:nvCxnSpPr>
        <p:spPr>
          <a:xfrm flipH="1">
            <a:off x="3166045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84449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2354744" y="48646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stCxn id="83" idx="0"/>
            <a:endCxn id="13" idx="4"/>
          </p:cNvCxnSpPr>
          <p:nvPr/>
        </p:nvCxnSpPr>
        <p:spPr>
          <a:xfrm flipH="1" flipV="1">
            <a:off x="2240577" y="4130046"/>
            <a:ext cx="195763" cy="734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Case 0b: splice out a red node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1604" y="157736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9" name="Oval 8"/>
          <p:cNvSpPr/>
          <p:nvPr/>
        </p:nvSpPr>
        <p:spPr>
          <a:xfrm>
            <a:off x="2629158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10" name="Oval 9"/>
          <p:cNvSpPr/>
          <p:nvPr/>
        </p:nvSpPr>
        <p:spPr>
          <a:xfrm>
            <a:off x="6297542" y="21554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1641824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22643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3" name="Oval 12"/>
          <p:cNvSpPr/>
          <p:nvPr/>
        </p:nvSpPr>
        <p:spPr>
          <a:xfrm>
            <a:off x="2016079" y="367598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4" name="Oval 13"/>
          <p:cNvSpPr/>
          <p:nvPr/>
        </p:nvSpPr>
        <p:spPr>
          <a:xfrm>
            <a:off x="7354436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3139401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6" name="Oval 15"/>
          <p:cNvSpPr/>
          <p:nvPr/>
        </p:nvSpPr>
        <p:spPr>
          <a:xfrm>
            <a:off x="3952878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7" name="Oval 16"/>
          <p:cNvSpPr/>
          <p:nvPr/>
        </p:nvSpPr>
        <p:spPr>
          <a:xfrm>
            <a:off x="5435983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8" name="Oval 17"/>
          <p:cNvSpPr/>
          <p:nvPr/>
        </p:nvSpPr>
        <p:spPr>
          <a:xfrm>
            <a:off x="1191016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2901205" y="471181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9447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21" name="Oval 20"/>
          <p:cNvSpPr/>
          <p:nvPr/>
        </p:nvSpPr>
        <p:spPr>
          <a:xfrm>
            <a:off x="6000558" y="367597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2" name="Oval 21"/>
          <p:cNvSpPr/>
          <p:nvPr/>
        </p:nvSpPr>
        <p:spPr>
          <a:xfrm>
            <a:off x="695823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3" name="Oval 22"/>
          <p:cNvSpPr/>
          <p:nvPr/>
        </p:nvSpPr>
        <p:spPr>
          <a:xfrm>
            <a:off x="777171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049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35357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1133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20082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15495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986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2486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2027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08223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03636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86363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54500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3022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2563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79506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19048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683454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2" name="Oval 41"/>
          <p:cNvSpPr/>
          <p:nvPr/>
        </p:nvSpPr>
        <p:spPr>
          <a:xfrm>
            <a:off x="6287100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94651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20959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8" idx="3"/>
            <a:endCxn id="9" idx="7"/>
          </p:cNvCxnSpPr>
          <p:nvPr/>
        </p:nvCxnSpPr>
        <p:spPr>
          <a:xfrm flipH="1">
            <a:off x="3012400" y="1964931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  <a:endCxn id="8" idx="5"/>
          </p:cNvCxnSpPr>
          <p:nvPr/>
        </p:nvCxnSpPr>
        <p:spPr>
          <a:xfrm flipH="1" flipV="1">
            <a:off x="4734846" y="1964931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11" idx="7"/>
          </p:cNvCxnSpPr>
          <p:nvPr/>
        </p:nvCxnSpPr>
        <p:spPr>
          <a:xfrm flipH="1">
            <a:off x="2025066" y="2543019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  <a:endCxn id="9" idx="5"/>
          </p:cNvCxnSpPr>
          <p:nvPr/>
        </p:nvCxnSpPr>
        <p:spPr>
          <a:xfrm flipH="1" flipV="1">
            <a:off x="3012400" y="2543019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8" idx="0"/>
          </p:cNvCxnSpPr>
          <p:nvPr/>
        </p:nvCxnSpPr>
        <p:spPr>
          <a:xfrm flipH="1">
            <a:off x="1415514" y="3166197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11" idx="5"/>
          </p:cNvCxnSpPr>
          <p:nvPr/>
        </p:nvCxnSpPr>
        <p:spPr>
          <a:xfrm flipH="1" flipV="1">
            <a:off x="2025066" y="3166197"/>
            <a:ext cx="215511" cy="509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0"/>
          </p:cNvCxnSpPr>
          <p:nvPr/>
        </p:nvCxnSpPr>
        <p:spPr>
          <a:xfrm flipH="1">
            <a:off x="1042091" y="4130045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0"/>
            <a:endCxn id="18" idx="4"/>
          </p:cNvCxnSpPr>
          <p:nvPr/>
        </p:nvCxnSpPr>
        <p:spPr>
          <a:xfrm flipH="1" flipV="1">
            <a:off x="1415514" y="4130045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4"/>
            <a:endCxn id="26" idx="0"/>
          </p:cNvCxnSpPr>
          <p:nvPr/>
        </p:nvCxnSpPr>
        <p:spPr>
          <a:xfrm flipH="1">
            <a:off x="1992927" y="4130046"/>
            <a:ext cx="247650" cy="734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7" idx="0"/>
          </p:cNvCxnSpPr>
          <p:nvPr/>
        </p:nvCxnSpPr>
        <p:spPr>
          <a:xfrm flipH="1">
            <a:off x="2901678" y="5165885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</p:cNvCxnSpPr>
          <p:nvPr/>
        </p:nvCxnSpPr>
        <p:spPr>
          <a:xfrm flipH="1" flipV="1">
            <a:off x="3114776" y="5165886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5" idx="4"/>
          </p:cNvCxnSpPr>
          <p:nvPr/>
        </p:nvCxnSpPr>
        <p:spPr>
          <a:xfrm flipH="1" flipV="1">
            <a:off x="3363899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16832" y="4130043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14686" y="4130043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12188" y="413004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310042" y="413004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22189" y="413003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220043" y="413003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835666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8033520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3" idx="0"/>
          </p:cNvCxnSpPr>
          <p:nvPr/>
        </p:nvCxnSpPr>
        <p:spPr>
          <a:xfrm flipH="1">
            <a:off x="5776247" y="5165886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4" idx="0"/>
            <a:endCxn id="41" idx="4"/>
          </p:cNvCxnSpPr>
          <p:nvPr/>
        </p:nvCxnSpPr>
        <p:spPr>
          <a:xfrm flipH="1" flipV="1">
            <a:off x="5907952" y="5165885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5" idx="0"/>
          </p:cNvCxnSpPr>
          <p:nvPr/>
        </p:nvCxnSpPr>
        <p:spPr>
          <a:xfrm flipH="1">
            <a:off x="6367959" y="5165884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6" idx="0"/>
          </p:cNvCxnSpPr>
          <p:nvPr/>
        </p:nvCxnSpPr>
        <p:spPr>
          <a:xfrm flipH="1" flipV="1">
            <a:off x="6520524" y="5165886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4"/>
            <a:endCxn id="41" idx="0"/>
          </p:cNvCxnSpPr>
          <p:nvPr/>
        </p:nvCxnSpPr>
        <p:spPr>
          <a:xfrm flipH="1">
            <a:off x="5907952" y="4130045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2" idx="0"/>
          </p:cNvCxnSpPr>
          <p:nvPr/>
        </p:nvCxnSpPr>
        <p:spPr>
          <a:xfrm>
            <a:off x="6225056" y="4130045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0"/>
            <a:endCxn id="12" idx="5"/>
          </p:cNvCxnSpPr>
          <p:nvPr/>
        </p:nvCxnSpPr>
        <p:spPr>
          <a:xfrm flipH="1" flipV="1">
            <a:off x="3905885" y="3166197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12" idx="3"/>
          </p:cNvCxnSpPr>
          <p:nvPr/>
        </p:nvCxnSpPr>
        <p:spPr>
          <a:xfrm flipV="1">
            <a:off x="3363899" y="3166197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7"/>
            <a:endCxn id="10" idx="3"/>
          </p:cNvCxnSpPr>
          <p:nvPr/>
        </p:nvCxnSpPr>
        <p:spPr>
          <a:xfrm flipV="1">
            <a:off x="5819225" y="2543019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4" idx="1"/>
            <a:endCxn id="10" idx="5"/>
          </p:cNvCxnSpPr>
          <p:nvPr/>
        </p:nvCxnSpPr>
        <p:spPr>
          <a:xfrm flipH="1" flipV="1">
            <a:off x="6680784" y="2543019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17" idx="3"/>
          </p:cNvCxnSpPr>
          <p:nvPr/>
        </p:nvCxnSpPr>
        <p:spPr>
          <a:xfrm flipV="1">
            <a:off x="5318973" y="3166197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0"/>
            <a:endCxn id="17" idx="5"/>
          </p:cNvCxnSpPr>
          <p:nvPr/>
        </p:nvCxnSpPr>
        <p:spPr>
          <a:xfrm flipH="1" flipV="1">
            <a:off x="5819225" y="3166197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4" idx="5"/>
          </p:cNvCxnSpPr>
          <p:nvPr/>
        </p:nvCxnSpPr>
        <p:spPr>
          <a:xfrm flipH="1" flipV="1">
            <a:off x="7737678" y="3166197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2" idx="0"/>
            <a:endCxn id="14" idx="3"/>
          </p:cNvCxnSpPr>
          <p:nvPr/>
        </p:nvCxnSpPr>
        <p:spPr>
          <a:xfrm flipV="1">
            <a:off x="7182733" y="3166197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01752" y="5471658"/>
            <a:ext cx="16685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Great, nothing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else to </a:t>
            </a:r>
            <a:r>
              <a:rPr lang="en-US" dirty="0"/>
              <a:t>do!</a:t>
            </a:r>
          </a:p>
        </p:txBody>
      </p:sp>
    </p:spTree>
    <p:extLst>
      <p:ext uri="{BB962C8B-B14F-4D97-AF65-F5344CB8AC3E}">
        <p14:creationId xmlns:p14="http://schemas.microsoft.com/office/powerpoint/2010/main" val="2307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14 -0.44004 " pathEditMode="relative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9" grpId="0" animBg="1"/>
      <p:bldP spid="19" grpId="1" animBg="1"/>
      <p:bldP spid="27" grpId="0" animBg="1"/>
      <p:bldP spid="28" grpId="0" animBg="1"/>
      <p:bldP spid="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6572904" y="4864624"/>
            <a:ext cx="163191" cy="16318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490597" y="48646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376588" y="471181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cxnSp>
        <p:nvCxnSpPr>
          <p:cNvPr id="54" name="Straight Connector 53"/>
          <p:cNvCxnSpPr>
            <a:stCxn id="19" idx="0"/>
            <a:endCxn id="13" idx="4"/>
          </p:cNvCxnSpPr>
          <p:nvPr/>
        </p:nvCxnSpPr>
        <p:spPr>
          <a:xfrm flipH="1" flipV="1">
            <a:off x="2299020" y="4130045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Unlucky </a:t>
            </a:r>
            <a:r>
              <a:rPr lang="en-US" dirty="0" smtClean="0">
                <a:sym typeface="Wingdings"/>
              </a:rPr>
              <a:t> Double Black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1604" y="157736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9" name="Oval 8"/>
          <p:cNvSpPr/>
          <p:nvPr/>
        </p:nvSpPr>
        <p:spPr>
          <a:xfrm>
            <a:off x="2629158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10" name="Oval 9"/>
          <p:cNvSpPr/>
          <p:nvPr/>
        </p:nvSpPr>
        <p:spPr>
          <a:xfrm>
            <a:off x="6297542" y="21554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1641824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22643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3" name="Oval 12"/>
          <p:cNvSpPr/>
          <p:nvPr/>
        </p:nvSpPr>
        <p:spPr>
          <a:xfrm>
            <a:off x="207452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4" name="Oval 13"/>
          <p:cNvSpPr/>
          <p:nvPr/>
        </p:nvSpPr>
        <p:spPr>
          <a:xfrm>
            <a:off x="7354436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3139401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6" name="Oval 15"/>
          <p:cNvSpPr/>
          <p:nvPr/>
        </p:nvSpPr>
        <p:spPr>
          <a:xfrm>
            <a:off x="3952878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7" name="Oval 16"/>
          <p:cNvSpPr/>
          <p:nvPr/>
        </p:nvSpPr>
        <p:spPr>
          <a:xfrm>
            <a:off x="5435983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8" name="Oval 17"/>
          <p:cNvSpPr/>
          <p:nvPr/>
        </p:nvSpPr>
        <p:spPr>
          <a:xfrm>
            <a:off x="1191016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09447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21" name="Oval 20"/>
          <p:cNvSpPr/>
          <p:nvPr/>
        </p:nvSpPr>
        <p:spPr>
          <a:xfrm>
            <a:off x="6000558" y="367597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2" name="Oval 21"/>
          <p:cNvSpPr/>
          <p:nvPr/>
        </p:nvSpPr>
        <p:spPr>
          <a:xfrm>
            <a:off x="695823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3" name="Oval 22"/>
          <p:cNvSpPr/>
          <p:nvPr/>
        </p:nvSpPr>
        <p:spPr>
          <a:xfrm>
            <a:off x="777171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049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35357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1133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94992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90405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84449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986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2486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2027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08223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03636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86363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54500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3022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2563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79506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19048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683454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94651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20959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8" idx="3"/>
            <a:endCxn id="9" idx="7"/>
          </p:cNvCxnSpPr>
          <p:nvPr/>
        </p:nvCxnSpPr>
        <p:spPr>
          <a:xfrm flipH="1">
            <a:off x="3012400" y="1964931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  <a:endCxn id="8" idx="5"/>
          </p:cNvCxnSpPr>
          <p:nvPr/>
        </p:nvCxnSpPr>
        <p:spPr>
          <a:xfrm flipH="1" flipV="1">
            <a:off x="4734846" y="1964931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11" idx="7"/>
          </p:cNvCxnSpPr>
          <p:nvPr/>
        </p:nvCxnSpPr>
        <p:spPr>
          <a:xfrm flipH="1">
            <a:off x="2025066" y="2543019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  <a:endCxn id="9" idx="5"/>
          </p:cNvCxnSpPr>
          <p:nvPr/>
        </p:nvCxnSpPr>
        <p:spPr>
          <a:xfrm flipH="1" flipV="1">
            <a:off x="3012400" y="2543019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8" idx="0"/>
          </p:cNvCxnSpPr>
          <p:nvPr/>
        </p:nvCxnSpPr>
        <p:spPr>
          <a:xfrm flipH="1">
            <a:off x="1415514" y="3166197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11" idx="5"/>
          </p:cNvCxnSpPr>
          <p:nvPr/>
        </p:nvCxnSpPr>
        <p:spPr>
          <a:xfrm flipH="1" flipV="1">
            <a:off x="2025066" y="3166197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0"/>
          </p:cNvCxnSpPr>
          <p:nvPr/>
        </p:nvCxnSpPr>
        <p:spPr>
          <a:xfrm flipH="1">
            <a:off x="1042091" y="4130045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0"/>
            <a:endCxn id="18" idx="4"/>
          </p:cNvCxnSpPr>
          <p:nvPr/>
        </p:nvCxnSpPr>
        <p:spPr>
          <a:xfrm flipH="1" flipV="1">
            <a:off x="1415514" y="4130045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4"/>
            <a:endCxn id="26" idx="0"/>
          </p:cNvCxnSpPr>
          <p:nvPr/>
        </p:nvCxnSpPr>
        <p:spPr>
          <a:xfrm flipH="1">
            <a:off x="1992927" y="4130045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7" idx="0"/>
          </p:cNvCxnSpPr>
          <p:nvPr/>
        </p:nvCxnSpPr>
        <p:spPr>
          <a:xfrm flipH="1">
            <a:off x="2376588" y="5165885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</p:cNvCxnSpPr>
          <p:nvPr/>
        </p:nvCxnSpPr>
        <p:spPr>
          <a:xfrm flipH="1" flipV="1">
            <a:off x="2589686" y="5165886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9" idx="0"/>
          </p:cNvCxnSpPr>
          <p:nvPr/>
        </p:nvCxnSpPr>
        <p:spPr>
          <a:xfrm flipH="1">
            <a:off x="3166045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5" idx="4"/>
          </p:cNvCxnSpPr>
          <p:nvPr/>
        </p:nvCxnSpPr>
        <p:spPr>
          <a:xfrm flipH="1" flipV="1">
            <a:off x="3363899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16832" y="4130043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14686" y="4130043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12188" y="413004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310042" y="413004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22189" y="413003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220043" y="413003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835666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8033520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3" idx="0"/>
          </p:cNvCxnSpPr>
          <p:nvPr/>
        </p:nvCxnSpPr>
        <p:spPr>
          <a:xfrm flipH="1">
            <a:off x="5776247" y="5165886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4" idx="0"/>
            <a:endCxn id="41" idx="4"/>
          </p:cNvCxnSpPr>
          <p:nvPr/>
        </p:nvCxnSpPr>
        <p:spPr>
          <a:xfrm flipH="1" flipV="1">
            <a:off x="5907952" y="5165885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367959" y="5165884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6" idx="0"/>
          </p:cNvCxnSpPr>
          <p:nvPr/>
        </p:nvCxnSpPr>
        <p:spPr>
          <a:xfrm flipH="1" flipV="1">
            <a:off x="6520524" y="5165886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4"/>
            <a:endCxn id="41" idx="0"/>
          </p:cNvCxnSpPr>
          <p:nvPr/>
        </p:nvCxnSpPr>
        <p:spPr>
          <a:xfrm flipH="1">
            <a:off x="5907952" y="4130045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1" idx="4"/>
            <a:endCxn id="83" idx="0"/>
          </p:cNvCxnSpPr>
          <p:nvPr/>
        </p:nvCxnSpPr>
        <p:spPr>
          <a:xfrm>
            <a:off x="6225056" y="4130045"/>
            <a:ext cx="347137" cy="7345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0"/>
            <a:endCxn id="12" idx="5"/>
          </p:cNvCxnSpPr>
          <p:nvPr/>
        </p:nvCxnSpPr>
        <p:spPr>
          <a:xfrm flipH="1" flipV="1">
            <a:off x="3905885" y="3166197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12" idx="3"/>
          </p:cNvCxnSpPr>
          <p:nvPr/>
        </p:nvCxnSpPr>
        <p:spPr>
          <a:xfrm flipV="1">
            <a:off x="3363899" y="3166197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7"/>
            <a:endCxn id="10" idx="3"/>
          </p:cNvCxnSpPr>
          <p:nvPr/>
        </p:nvCxnSpPr>
        <p:spPr>
          <a:xfrm flipV="1">
            <a:off x="5819225" y="2543019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4" idx="1"/>
            <a:endCxn id="10" idx="5"/>
          </p:cNvCxnSpPr>
          <p:nvPr/>
        </p:nvCxnSpPr>
        <p:spPr>
          <a:xfrm flipH="1" flipV="1">
            <a:off x="6680784" y="2543019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17" idx="3"/>
          </p:cNvCxnSpPr>
          <p:nvPr/>
        </p:nvCxnSpPr>
        <p:spPr>
          <a:xfrm flipV="1">
            <a:off x="5318973" y="3166197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0"/>
            <a:endCxn id="17" idx="5"/>
          </p:cNvCxnSpPr>
          <p:nvPr/>
        </p:nvCxnSpPr>
        <p:spPr>
          <a:xfrm flipH="1" flipV="1">
            <a:off x="5819225" y="3166197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4" idx="5"/>
          </p:cNvCxnSpPr>
          <p:nvPr/>
        </p:nvCxnSpPr>
        <p:spPr>
          <a:xfrm flipH="1" flipV="1">
            <a:off x="7737678" y="3166197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2" idx="0"/>
            <a:endCxn id="14" idx="3"/>
          </p:cNvCxnSpPr>
          <p:nvPr/>
        </p:nvCxnSpPr>
        <p:spPr>
          <a:xfrm flipV="1">
            <a:off x="7182733" y="3166197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17580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75460" y="435710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9735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 animBg="1"/>
      <p:bldP spid="42" grpId="1" animBg="1"/>
      <p:bldP spid="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double black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z’s sibling can’t be a leaf. </a:t>
            </a:r>
            <a:r>
              <a:rPr lang="en-US" sz="2700" i="1" dirty="0">
                <a:solidFill>
                  <a:srgbClr val="FF0000"/>
                </a:solidFill>
              </a:rPr>
              <a:t>Why?</a:t>
            </a:r>
          </a:p>
          <a:p>
            <a:endParaRPr lang="en-US" dirty="0" smtClean="0"/>
          </a:p>
          <a:p>
            <a:r>
              <a:rPr lang="en-US" dirty="0" smtClean="0"/>
              <a:t>Case 1: z’s sibling is black with a red child</a:t>
            </a:r>
          </a:p>
          <a:p>
            <a:endParaRPr lang="en-US" dirty="0" smtClean="0"/>
          </a:p>
          <a:p>
            <a:r>
              <a:rPr lang="en-US" dirty="0" smtClean="0"/>
              <a:t>Case 2: z’s sibling is black with no red child</a:t>
            </a:r>
          </a:p>
          <a:p>
            <a:endParaRPr lang="en-US" dirty="0"/>
          </a:p>
          <a:p>
            <a:r>
              <a:rPr lang="en-US" dirty="0" smtClean="0"/>
              <a:t>Case 3: z’s sibling is 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2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1a: z’s sibling is black with a red child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26123D-36F9-5E47-B5B6-44B4A3D8EB1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315693" y="30868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051431" y="2317558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12540" y="3869733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434673" y="1856468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37038" y="3474449"/>
            <a:ext cx="244409" cy="395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698935" y="2705128"/>
            <a:ext cx="418250" cy="448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30142" y="4323799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37038" y="4323799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5"/>
            <a:endCxn id="95" idx="0"/>
          </p:cNvCxnSpPr>
          <p:nvPr/>
        </p:nvCxnSpPr>
        <p:spPr>
          <a:xfrm>
            <a:off x="1698935" y="3474449"/>
            <a:ext cx="244047" cy="359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434673" y="2705128"/>
            <a:ext cx="532914" cy="404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28466" y="478410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37038" y="477661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1732463" y="3833922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854" y="2909694"/>
            <a:ext cx="1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rotation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711343" y="2325039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85" name="Oval 84"/>
          <p:cNvSpPr/>
          <p:nvPr/>
        </p:nvSpPr>
        <p:spPr>
          <a:xfrm>
            <a:off x="7647576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86" name="Oval 85"/>
          <p:cNvSpPr/>
          <p:nvPr/>
        </p:nvSpPr>
        <p:spPr>
          <a:xfrm>
            <a:off x="5959200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8096572" y="387721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7094585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3"/>
            <a:endCxn id="86" idx="0"/>
          </p:cNvCxnSpPr>
          <p:nvPr/>
        </p:nvCxnSpPr>
        <p:spPr>
          <a:xfrm flipH="1">
            <a:off x="6183698" y="2712609"/>
            <a:ext cx="593399" cy="343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5" idx="1"/>
            <a:endCxn id="84" idx="5"/>
          </p:cNvCxnSpPr>
          <p:nvPr/>
        </p:nvCxnSpPr>
        <p:spPr>
          <a:xfrm flipH="1" flipV="1">
            <a:off x="7094585" y="2712609"/>
            <a:ext cx="618745" cy="410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6" idx="4"/>
            <a:endCxn id="110" idx="0"/>
          </p:cNvCxnSpPr>
          <p:nvPr/>
        </p:nvCxnSpPr>
        <p:spPr>
          <a:xfrm flipH="1">
            <a:off x="5876802" y="351036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6" idx="0"/>
            <a:endCxn id="86" idx="4"/>
          </p:cNvCxnSpPr>
          <p:nvPr/>
        </p:nvCxnSpPr>
        <p:spPr>
          <a:xfrm flipH="1" flipV="1">
            <a:off x="6183698" y="351036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5" idx="3"/>
            <a:endCxn id="117" idx="0"/>
          </p:cNvCxnSpPr>
          <p:nvPr/>
        </p:nvCxnSpPr>
        <p:spPr>
          <a:xfrm flipH="1">
            <a:off x="7370858" y="3443866"/>
            <a:ext cx="342472" cy="573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7" idx="0"/>
            <a:endCxn id="85" idx="5"/>
          </p:cNvCxnSpPr>
          <p:nvPr/>
        </p:nvCxnSpPr>
        <p:spPr>
          <a:xfrm flipH="1" flipV="1">
            <a:off x="8030818" y="3443866"/>
            <a:ext cx="290252" cy="433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4"/>
            <a:endCxn id="120" idx="0"/>
          </p:cNvCxnSpPr>
          <p:nvPr/>
        </p:nvCxnSpPr>
        <p:spPr>
          <a:xfrm flipH="1">
            <a:off x="8030373" y="4331280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23" idx="0"/>
            <a:endCxn id="87" idx="4"/>
          </p:cNvCxnSpPr>
          <p:nvPr/>
        </p:nvCxnSpPr>
        <p:spPr>
          <a:xfrm flipH="1" flipV="1">
            <a:off x="8321070" y="4331280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Isosceles Triangle 109"/>
          <p:cNvSpPr/>
          <p:nvPr/>
        </p:nvSpPr>
        <p:spPr>
          <a:xfrm>
            <a:off x="5675126" y="397066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6183698" y="396318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17" name="Isosceles Triangle 116"/>
          <p:cNvSpPr/>
          <p:nvPr/>
        </p:nvSpPr>
        <p:spPr>
          <a:xfrm>
            <a:off x="7160339" y="4017160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0" name="Isosceles Triangle 119"/>
          <p:cNvSpPr/>
          <p:nvPr/>
        </p:nvSpPr>
        <p:spPr>
          <a:xfrm>
            <a:off x="7819854" y="483046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3" name="Isosceles Triangle 122"/>
          <p:cNvSpPr/>
          <p:nvPr/>
        </p:nvSpPr>
        <p:spPr>
          <a:xfrm>
            <a:off x="8431353" y="4822979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36</a:t>
            </a:fld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 flipH="1">
            <a:off x="2048929" y="2907054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2563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4" grpId="0" animBg="1"/>
      <p:bldP spid="85" grpId="0" animBg="1"/>
      <p:bldP spid="86" grpId="0" animBg="1"/>
      <p:bldP spid="87" grpId="0" animBg="1"/>
      <p:bldP spid="110" grpId="0" animBg="1"/>
      <p:bldP spid="116" grpId="0" animBg="1"/>
      <p:bldP spid="117" grpId="0" animBg="1"/>
      <p:bldP spid="120" grpId="0" animBg="1"/>
      <p:bldP spid="123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1b: z’s sibling is black with a red child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325426-4E6A-A94D-A11C-67092C8E76E8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161401" y="30900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1431" y="2317558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602435" y="388481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434673" y="1856468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16" idx="0"/>
          </p:cNvCxnSpPr>
          <p:nvPr/>
        </p:nvCxnSpPr>
        <p:spPr>
          <a:xfrm>
            <a:off x="1544643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544643" y="2705128"/>
            <a:ext cx="572542" cy="451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1520037" y="4338876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826933" y="4338876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950882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434673" y="2705128"/>
            <a:ext cx="532914" cy="404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318361" y="4799177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826933" y="4791696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740363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854" y="29096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rotation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711343" y="2325039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85" name="Oval 84"/>
          <p:cNvSpPr/>
          <p:nvPr/>
        </p:nvSpPr>
        <p:spPr>
          <a:xfrm>
            <a:off x="7647576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86" name="Oval 85"/>
          <p:cNvSpPr/>
          <p:nvPr/>
        </p:nvSpPr>
        <p:spPr>
          <a:xfrm>
            <a:off x="5959200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8096572" y="387721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7094585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3"/>
            <a:endCxn id="86" idx="0"/>
          </p:cNvCxnSpPr>
          <p:nvPr/>
        </p:nvCxnSpPr>
        <p:spPr>
          <a:xfrm flipH="1">
            <a:off x="6183698" y="2712609"/>
            <a:ext cx="593399" cy="343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5" idx="1"/>
            <a:endCxn id="84" idx="5"/>
          </p:cNvCxnSpPr>
          <p:nvPr/>
        </p:nvCxnSpPr>
        <p:spPr>
          <a:xfrm flipH="1" flipV="1">
            <a:off x="7094585" y="2712609"/>
            <a:ext cx="618745" cy="410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6" idx="4"/>
            <a:endCxn id="110" idx="0"/>
          </p:cNvCxnSpPr>
          <p:nvPr/>
        </p:nvCxnSpPr>
        <p:spPr>
          <a:xfrm flipH="1">
            <a:off x="5876802" y="351036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6" idx="0"/>
            <a:endCxn id="86" idx="4"/>
          </p:cNvCxnSpPr>
          <p:nvPr/>
        </p:nvCxnSpPr>
        <p:spPr>
          <a:xfrm flipH="1" flipV="1">
            <a:off x="6183698" y="351036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5" idx="3"/>
            <a:endCxn id="117" idx="0"/>
          </p:cNvCxnSpPr>
          <p:nvPr/>
        </p:nvCxnSpPr>
        <p:spPr>
          <a:xfrm flipH="1">
            <a:off x="7370858" y="3443866"/>
            <a:ext cx="342472" cy="573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7" idx="0"/>
            <a:endCxn id="85" idx="5"/>
          </p:cNvCxnSpPr>
          <p:nvPr/>
        </p:nvCxnSpPr>
        <p:spPr>
          <a:xfrm flipH="1" flipV="1">
            <a:off x="8030818" y="3443866"/>
            <a:ext cx="290252" cy="433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4"/>
            <a:endCxn id="120" idx="0"/>
          </p:cNvCxnSpPr>
          <p:nvPr/>
        </p:nvCxnSpPr>
        <p:spPr>
          <a:xfrm flipH="1">
            <a:off x="8030373" y="4331280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23" idx="0"/>
            <a:endCxn id="87" idx="4"/>
          </p:cNvCxnSpPr>
          <p:nvPr/>
        </p:nvCxnSpPr>
        <p:spPr>
          <a:xfrm flipH="1" flipV="1">
            <a:off x="8321070" y="4331280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Isosceles Triangle 109"/>
          <p:cNvSpPr/>
          <p:nvPr/>
        </p:nvSpPr>
        <p:spPr>
          <a:xfrm>
            <a:off x="5675126" y="397066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6183698" y="396318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17" name="Isosceles Triangle 116"/>
          <p:cNvSpPr/>
          <p:nvPr/>
        </p:nvSpPr>
        <p:spPr>
          <a:xfrm>
            <a:off x="7160339" y="4017160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0" name="Isosceles Triangle 119"/>
          <p:cNvSpPr/>
          <p:nvPr/>
        </p:nvSpPr>
        <p:spPr>
          <a:xfrm>
            <a:off x="7819854" y="483046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3" name="Isosceles Triangle 122"/>
          <p:cNvSpPr/>
          <p:nvPr/>
        </p:nvSpPr>
        <p:spPr>
          <a:xfrm>
            <a:off x="8431353" y="4822979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37</a:t>
            </a:fld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213902" y="3669072"/>
            <a:ext cx="388533" cy="294110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  <p:sp>
        <p:nvSpPr>
          <p:cNvPr id="49" name="Freeform 48"/>
          <p:cNvSpPr/>
          <p:nvPr/>
        </p:nvSpPr>
        <p:spPr>
          <a:xfrm flipH="1">
            <a:off x="2037452" y="2890609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411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4" grpId="0" animBg="1"/>
      <p:bldP spid="85" grpId="0" animBg="1"/>
      <p:bldP spid="86" grpId="0" animBg="1"/>
      <p:bldP spid="87" grpId="0" animBg="1"/>
      <p:bldP spid="110" grpId="0" animBg="1"/>
      <p:bldP spid="116" grpId="0" animBg="1"/>
      <p:bldP spid="117" grpId="0" animBg="1"/>
      <p:bldP spid="120" grpId="0" animBg="1"/>
      <p:bldP spid="123" grpId="0" animBg="1"/>
      <p:bldP spid="47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2</a:t>
            </a:r>
            <a:r>
              <a:rPr lang="en-US" dirty="0" smtClean="0"/>
              <a:t>a: z’s sibling is black with 2 black children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3020AB-FCB2-6648-BDA2-2A14A278560C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161401" y="30900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61672" y="232503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344914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43" idx="0"/>
          </p:cNvCxnSpPr>
          <p:nvPr/>
        </p:nvCxnSpPr>
        <p:spPr>
          <a:xfrm>
            <a:off x="1544643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544643" y="2712609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950882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344914" y="2712609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625257" y="388481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740363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14193" y="2838883"/>
            <a:ext cx="97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Recolor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235853" y="30235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36124" y="2258543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7817541" y="304263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53" name="Straight Connector 52"/>
          <p:cNvCxnSpPr>
            <a:endCxn id="51" idx="7"/>
          </p:cNvCxnSpPr>
          <p:nvPr/>
        </p:nvCxnSpPr>
        <p:spPr>
          <a:xfrm flipH="1">
            <a:off x="7419366" y="1797453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  <a:endCxn id="67" idx="0"/>
          </p:cNvCxnSpPr>
          <p:nvPr/>
        </p:nvCxnSpPr>
        <p:spPr>
          <a:xfrm>
            <a:off x="6619095" y="3411119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50" idx="7"/>
          </p:cNvCxnSpPr>
          <p:nvPr/>
        </p:nvCxnSpPr>
        <p:spPr>
          <a:xfrm flipH="1">
            <a:off x="6619095" y="2646113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6025334" y="3411119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5"/>
          </p:cNvCxnSpPr>
          <p:nvPr/>
        </p:nvCxnSpPr>
        <p:spPr>
          <a:xfrm flipH="1" flipV="1">
            <a:off x="7419366" y="2646113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7751342" y="3496702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8042039" y="3496702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6699709" y="3818314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5814815" y="3904167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7540823" y="399588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74" name="Isosceles Triangle 73"/>
          <p:cNvSpPr/>
          <p:nvPr/>
        </p:nvSpPr>
        <p:spPr>
          <a:xfrm>
            <a:off x="8152322" y="398840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7" name="Oval 36"/>
          <p:cNvSpPr/>
          <p:nvPr/>
        </p:nvSpPr>
        <p:spPr>
          <a:xfrm>
            <a:off x="862582" y="388000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726974" y="378744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37034" y="381831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13085" y="369527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7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  <p:bldP spid="51" grpId="0" animBg="1"/>
      <p:bldP spid="52" grpId="0" animBg="1"/>
      <p:bldP spid="67" grpId="0" animBg="1"/>
      <p:bldP spid="68" grpId="0" animBg="1"/>
      <p:bldP spid="70" grpId="0" animBg="1"/>
      <p:bldP spid="74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after</a:t>
            </a:r>
          </a:p>
          <a:p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latin typeface="Times New Roman"/>
                <a:cs typeface="Times New Roman"/>
              </a:rPr>
              <a:t>Геóргий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Макси́мович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lang="ru-RU" dirty="0" err="1" smtClean="0">
                <a:latin typeface="Times New Roman"/>
                <a:cs typeface="Times New Roman"/>
              </a:rPr>
              <a:t>дельс</a:t>
            </a:r>
            <a:r>
              <a:rPr lang="vi-VN" dirty="0" smtClean="0">
                <a:latin typeface="Times New Roman"/>
                <a:cs typeface="Times New Roman"/>
              </a:rPr>
              <a:t>ó</a:t>
            </a:r>
            <a:r>
              <a:rPr lang="ru-RU" dirty="0" smtClean="0">
                <a:latin typeface="Times New Roman"/>
                <a:cs typeface="Times New Roman"/>
              </a:rPr>
              <a:t>н</a:t>
            </a:r>
            <a:r>
              <a:rPr lang="ru-RU" dirty="0">
                <a:latin typeface="Times New Roman"/>
                <a:cs typeface="Times New Roman"/>
              </a:rPr>
              <a:t>-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vi-VN" dirty="0">
                <a:latin typeface="Times New Roman"/>
                <a:cs typeface="Times New Roman"/>
              </a:rPr>
              <a:t>é</a:t>
            </a:r>
            <a:r>
              <a:rPr lang="ru-RU" dirty="0">
                <a:latin typeface="Times New Roman"/>
                <a:cs typeface="Times New Roman"/>
              </a:rPr>
              <a:t>льский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/>
              <a:t>and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Евгéний Михáйлович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lang="en-US" dirty="0">
                <a:latin typeface="Times New Roman"/>
                <a:cs typeface="Times New Roman"/>
              </a:rPr>
              <a:t>áндис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FF"/>
                </a:solidFill>
              </a:rPr>
              <a:t>1962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Idea: rebalance the tree after an insert/delete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8CDDB64-8ECD-0342-801B-E32A32580480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7164388" y="2258543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38" name="Oval 37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2</a:t>
            </a:r>
            <a:r>
              <a:rPr lang="en-US" dirty="0"/>
              <a:t>b</a:t>
            </a:r>
            <a:r>
              <a:rPr lang="en-US" dirty="0" smtClean="0"/>
              <a:t>: z’s sibling is black with 2 black children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6FEBFFF-6DD7-DE44-97FB-0F436FFCBDA9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161401" y="30900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61672" y="232503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344914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43" idx="0"/>
          </p:cNvCxnSpPr>
          <p:nvPr/>
        </p:nvCxnSpPr>
        <p:spPr>
          <a:xfrm>
            <a:off x="1544643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544643" y="2712609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950882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344914" y="2712609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625257" y="388481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740363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92644" y="2905379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Recolor &amp; move up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235853" y="30235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36124" y="2258543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7817541" y="304263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53" name="Straight Connector 52"/>
          <p:cNvCxnSpPr>
            <a:endCxn id="51" idx="7"/>
          </p:cNvCxnSpPr>
          <p:nvPr/>
        </p:nvCxnSpPr>
        <p:spPr>
          <a:xfrm flipH="1">
            <a:off x="7419366" y="1797453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  <a:endCxn id="67" idx="0"/>
          </p:cNvCxnSpPr>
          <p:nvPr/>
        </p:nvCxnSpPr>
        <p:spPr>
          <a:xfrm>
            <a:off x="6619095" y="3411119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50" idx="7"/>
          </p:cNvCxnSpPr>
          <p:nvPr/>
        </p:nvCxnSpPr>
        <p:spPr>
          <a:xfrm flipH="1">
            <a:off x="6619095" y="2646113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6025334" y="3411119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5"/>
          </p:cNvCxnSpPr>
          <p:nvPr/>
        </p:nvCxnSpPr>
        <p:spPr>
          <a:xfrm flipH="1" flipV="1">
            <a:off x="7419366" y="2646113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7751342" y="3496702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8042039" y="3496702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6699709" y="3818314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5814815" y="3904167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7540823" y="399588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74" name="Isosceles Triangle 73"/>
          <p:cNvSpPr/>
          <p:nvPr/>
        </p:nvSpPr>
        <p:spPr>
          <a:xfrm>
            <a:off x="8152322" y="398840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5853" y="1796878"/>
            <a:ext cx="10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New z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62582" y="388000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26974" y="378744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48693" y="3822219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13085" y="3729663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8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/>
      <p:bldP spid="50" grpId="0" animBg="1"/>
      <p:bldP spid="51" grpId="0" animBg="1"/>
      <p:bldP spid="52" grpId="0" animBg="1"/>
      <p:bldP spid="67" grpId="0" animBg="1"/>
      <p:bldP spid="68" grpId="0" animBg="1"/>
      <p:bldP spid="70" grpId="0" animBg="1"/>
      <p:bldP spid="74" grpId="0" animBg="1"/>
      <p:bldP spid="37" grpId="0"/>
      <p:bldP spid="41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6626416" y="3904167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405853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3</a:t>
            </a:r>
            <a:r>
              <a:rPr lang="en-US" dirty="0" smtClean="0"/>
              <a:t>: z’s sibling is red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394884-85E0-2E4F-A271-D6928A6C7E3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712405" y="309004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12676" y="232503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294093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1895918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43" idx="0"/>
          </p:cNvCxnSpPr>
          <p:nvPr/>
        </p:nvCxnSpPr>
        <p:spPr>
          <a:xfrm>
            <a:off x="1095647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095647" y="2712609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501886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1895918" y="2712609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227894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518591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82453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176261" y="388481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91367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017375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628874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262889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62889" y="2838883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16878" y="2258543"/>
            <a:ext cx="448996" cy="454066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14917" y="30235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6516133" y="390416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53" name="Straight Connector 52"/>
          <p:cNvCxnSpPr>
            <a:endCxn id="50" idx="7"/>
          </p:cNvCxnSpPr>
          <p:nvPr/>
        </p:nvCxnSpPr>
        <p:spPr>
          <a:xfrm flipH="1">
            <a:off x="5700120" y="1730957"/>
            <a:ext cx="452756" cy="59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3"/>
            <a:endCxn id="67" idx="0"/>
          </p:cNvCxnSpPr>
          <p:nvPr/>
        </p:nvCxnSpPr>
        <p:spPr>
          <a:xfrm flipH="1">
            <a:off x="5765874" y="3411119"/>
            <a:ext cx="314797" cy="606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1"/>
            <a:endCxn id="50" idx="5"/>
          </p:cNvCxnSpPr>
          <p:nvPr/>
        </p:nvCxnSpPr>
        <p:spPr>
          <a:xfrm flipH="1" flipV="1">
            <a:off x="5700120" y="2646113"/>
            <a:ext cx="380551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5040593" y="2646113"/>
            <a:ext cx="342039" cy="463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5"/>
          </p:cNvCxnSpPr>
          <p:nvPr/>
        </p:nvCxnSpPr>
        <p:spPr>
          <a:xfrm flipH="1" flipV="1">
            <a:off x="6398159" y="3411119"/>
            <a:ext cx="342472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6449934" y="4358233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6740631" y="4358233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5564198" y="4017617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4830074" y="3109132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6239415" y="485741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74" name="Isosceles Triangle 73"/>
          <p:cNvSpPr/>
          <p:nvPr/>
        </p:nvSpPr>
        <p:spPr>
          <a:xfrm>
            <a:off x="6850914" y="4849932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413586" y="388000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77978" y="378744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2293" y="3025507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77574" y="3926263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0914" y="3380873"/>
            <a:ext cx="218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New z with a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black sibling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8D6ED7-F2D7-E042-A4D9-C32968BC1C95}" type="slidenum">
              <a:rPr lang="en-US" smtClean="0"/>
              <a:t>40</a:t>
            </a:fld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 flipH="1">
            <a:off x="1482504" y="2954220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2767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  <p:bldP spid="51" grpId="0" animBg="1"/>
      <p:bldP spid="52" grpId="0" animBg="1"/>
      <p:bldP spid="67" grpId="0" animBg="1"/>
      <p:bldP spid="68" grpId="0" animBg="1"/>
      <p:bldP spid="70" grpId="0" animBg="1"/>
      <p:bldP spid="74" grpId="0" animBg="1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(2,4)-</a:t>
            </a:r>
            <a:r>
              <a:rPr lang="en-US" dirty="0" smtClean="0"/>
              <a:t>Trees</a:t>
            </a:r>
            <a:br>
              <a:rPr lang="en-US" dirty="0" smtClean="0"/>
            </a:br>
            <a:r>
              <a:rPr lang="en-US" dirty="0" smtClean="0"/>
              <a:t>(please read blog post)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Also called 2-3-4-trees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type of B-Trees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type of Multi-way search 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Invented by rudolf bayer (1972)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Red-black trees can be viewed as an implementation of (2,4)-trees and vice versa, they are “isomorphic”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F037D4E-6D3B-A44B-9709-43BFFE6AC38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Search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6A44B84-5FCC-FA4D-9E7E-00B5502F6F19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16941" y="2213422"/>
            <a:ext cx="2374259" cy="449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 ≤ K</a:t>
            </a:r>
            <a:r>
              <a:rPr lang="en-US" baseline="-25000" dirty="0"/>
              <a:t>2</a:t>
            </a:r>
            <a:r>
              <a:rPr lang="en-US" dirty="0"/>
              <a:t> ≤ … ≤ K</a:t>
            </a:r>
            <a:r>
              <a:rPr lang="en-US" baseline="-25000" dirty="0"/>
              <a:t>d-1</a:t>
            </a:r>
          </a:p>
        </p:txBody>
      </p:sp>
      <p:cxnSp>
        <p:nvCxnSpPr>
          <p:cNvPr id="12" name="Straight Arrow Connector 11"/>
          <p:cNvCxnSpPr>
            <a:endCxn id="24" idx="0"/>
          </p:cNvCxnSpPr>
          <p:nvPr/>
        </p:nvCxnSpPr>
        <p:spPr>
          <a:xfrm flipH="1">
            <a:off x="1782141" y="2662494"/>
            <a:ext cx="1634802" cy="764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5" idx="0"/>
          </p:cNvCxnSpPr>
          <p:nvPr/>
        </p:nvCxnSpPr>
        <p:spPr>
          <a:xfrm flipH="1">
            <a:off x="3423124" y="2662494"/>
            <a:ext cx="639318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9689" y="2662494"/>
            <a:ext cx="0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1" idx="0"/>
          </p:cNvCxnSpPr>
          <p:nvPr/>
        </p:nvCxnSpPr>
        <p:spPr>
          <a:xfrm>
            <a:off x="5049781" y="2662494"/>
            <a:ext cx="741419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0"/>
          </p:cNvCxnSpPr>
          <p:nvPr/>
        </p:nvCxnSpPr>
        <p:spPr>
          <a:xfrm>
            <a:off x="5791200" y="2662494"/>
            <a:ext cx="1896711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1094543" y="3427318"/>
            <a:ext cx="1375196" cy="2013809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dirty="0"/>
              <a:t>Keys ≤ K</a:t>
            </a:r>
            <a:r>
              <a:rPr lang="en-US" baseline="-25000" dirty="0"/>
              <a:t>1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2735526" y="3427319"/>
            <a:ext cx="1375196" cy="201380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sz="1400" dirty="0"/>
              <a:t>K1 ≤ Keys ≤ K</a:t>
            </a:r>
            <a:r>
              <a:rPr lang="en-US" sz="1400" baseline="-25000" dirty="0"/>
              <a:t>2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5103602" y="3427319"/>
            <a:ext cx="1375196" cy="201380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sz="1400" dirty="0"/>
              <a:t>K</a:t>
            </a:r>
            <a:r>
              <a:rPr lang="en-US" sz="1400" baseline="-25000" dirty="0"/>
              <a:t>d-2</a:t>
            </a:r>
            <a:r>
              <a:rPr lang="en-US" sz="1400" dirty="0"/>
              <a:t> ≤ Keys ≤ K</a:t>
            </a:r>
            <a:r>
              <a:rPr lang="en-US" sz="1400" baseline="-25000" dirty="0"/>
              <a:t>d-1</a:t>
            </a:r>
          </a:p>
        </p:txBody>
      </p:sp>
      <p:sp>
        <p:nvSpPr>
          <p:cNvPr id="33" name="Isosceles Triangle 32"/>
          <p:cNvSpPr/>
          <p:nvPr/>
        </p:nvSpPr>
        <p:spPr>
          <a:xfrm>
            <a:off x="7000313" y="3427319"/>
            <a:ext cx="1375196" cy="2013809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dirty="0"/>
              <a:t>K</a:t>
            </a:r>
            <a:r>
              <a:rPr lang="en-US" baseline="-25000" dirty="0"/>
              <a:t>d-1</a:t>
            </a:r>
            <a:r>
              <a:rPr lang="en-US" dirty="0"/>
              <a:t> ≤ Keys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05115" y="30579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8841" y="30579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3568" y="305798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d-1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9718" y="3072608"/>
            <a:ext cx="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1718" y="1811235"/>
            <a:ext cx="90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d-node</a:t>
            </a:r>
          </a:p>
        </p:txBody>
      </p:sp>
    </p:spTree>
    <p:extLst>
      <p:ext uri="{BB962C8B-B14F-4D97-AF65-F5344CB8AC3E}">
        <p14:creationId xmlns:p14="http://schemas.microsoft.com/office/powerpoint/2010/main" val="83828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Search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EED2FA-1533-7444-A5DA-D0E59EEF25CB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43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86495" y="2434922"/>
            <a:ext cx="695755" cy="63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71913" y="2434922"/>
            <a:ext cx="1319930" cy="63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28630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01082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3309"/>
              </p:ext>
            </p:extLst>
          </p:nvPr>
        </p:nvGraphicFramePr>
        <p:xfrm>
          <a:off x="2807685" y="3068733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54690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75807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22098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42752"/>
              </p:ext>
            </p:extLst>
          </p:nvPr>
        </p:nvGraphicFramePr>
        <p:xfrm>
          <a:off x="244627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1084"/>
              </p:ext>
            </p:extLst>
          </p:nvPr>
        </p:nvGraphicFramePr>
        <p:xfrm>
          <a:off x="301932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24532"/>
              </p:ext>
            </p:extLst>
          </p:nvPr>
        </p:nvGraphicFramePr>
        <p:xfrm>
          <a:off x="4525612" y="411422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19198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7126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62697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23316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82014" y="3433936"/>
            <a:ext cx="10188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7" idx="0"/>
          </p:cNvCxnSpPr>
          <p:nvPr/>
        </p:nvCxnSpPr>
        <p:spPr>
          <a:xfrm>
            <a:off x="4381300" y="3433936"/>
            <a:ext cx="358149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890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6694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038463" y="306962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298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50774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50097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73994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45063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68959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10279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34175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05245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29141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4583292" y="438732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822256" y="43870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4532949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4771913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744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133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4240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6303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ounded Rectangle 155"/>
          <p:cNvSpPr/>
          <p:nvPr/>
        </p:nvSpPr>
        <p:spPr>
          <a:xfrm>
            <a:off x="3924693" y="411422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1801294" y="411366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79771" y="1682265"/>
            <a:ext cx="9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  <a:r>
              <a:rPr lang="en-US" dirty="0">
                <a:solidFill>
                  <a:srgbClr val="FF6600"/>
                </a:solidFill>
              </a:rPr>
              <a:t>node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6212" y="2637322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  <a:r>
              <a:rPr lang="en-US" dirty="0">
                <a:solidFill>
                  <a:srgbClr val="FF6600"/>
                </a:solidFill>
              </a:rPr>
              <a:t>node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54342" y="2523776"/>
            <a:ext cx="9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  <a:r>
              <a:rPr lang="en-US" dirty="0">
                <a:solidFill>
                  <a:srgbClr val="FF6600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135508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Multiway Search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208CEFA-5CA1-5241-9F8D-AC6AF8C5B576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44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86495" y="2434922"/>
            <a:ext cx="695755" cy="63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39450" y="2434922"/>
            <a:ext cx="1352393" cy="63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64940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96867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52312"/>
              </p:ext>
            </p:extLst>
          </p:nvPr>
        </p:nvGraphicFramePr>
        <p:xfrm>
          <a:off x="2807685" y="3068733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19305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81726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60907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34995"/>
              </p:ext>
            </p:extLst>
          </p:nvPr>
        </p:nvGraphicFramePr>
        <p:xfrm>
          <a:off x="244627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94854"/>
              </p:ext>
            </p:extLst>
          </p:nvPr>
        </p:nvGraphicFramePr>
        <p:xfrm>
          <a:off x="301932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02493"/>
              </p:ext>
            </p:extLst>
          </p:nvPr>
        </p:nvGraphicFramePr>
        <p:xfrm>
          <a:off x="4525612" y="411422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63327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24357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62697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23316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82014" y="3433936"/>
            <a:ext cx="10188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7" idx="0"/>
          </p:cNvCxnSpPr>
          <p:nvPr/>
        </p:nvCxnSpPr>
        <p:spPr>
          <a:xfrm>
            <a:off x="4381300" y="3433936"/>
            <a:ext cx="358149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9366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0766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69902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038463" y="306962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78774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4845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63982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45017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79074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39983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74039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04183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43319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299149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38285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4542652" y="438732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944176" y="43870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4492309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4893833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35249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641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0215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70367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ounded Rectangle 155"/>
          <p:cNvSpPr/>
          <p:nvPr/>
        </p:nvSpPr>
        <p:spPr>
          <a:xfrm>
            <a:off x="3924693" y="411422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1801294" y="411366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6977" y="1684021"/>
            <a:ext cx="5438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104" y="1477345"/>
            <a:ext cx="4310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175" y="5562056"/>
            <a:ext cx="49064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Minimum, </a:t>
            </a:r>
            <a:r>
              <a:rPr lang="en-US" dirty="0" smtClean="0"/>
              <a:t>maximum, </a:t>
            </a:r>
            <a:r>
              <a:rPr lang="en-US" dirty="0"/>
              <a:t>predecessor, successor?</a:t>
            </a:r>
          </a:p>
        </p:txBody>
      </p:sp>
    </p:spTree>
    <p:extLst>
      <p:ext uri="{BB962C8B-B14F-4D97-AF65-F5344CB8AC3E}">
        <p14:creationId xmlns:p14="http://schemas.microsoft.com/office/powerpoint/2010/main" val="229447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429 0.00093 L 0.14585 0.08893 L 0.08213 0.15864 L 0.18197 0.15864 L 0.17277 0.21908 L 0.19812 0.34391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562 -0.00116 L 0.18944 0.13502 L 0.14186 0.20473 L 0.1403 0.28347 L 0.16409 0.37448 " pathEditMode="relative" ptsTypes="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 4)-Trees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multi-way search tree which maintain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Size Property</a:t>
            </a:r>
          </a:p>
          <a:p>
            <a:pPr lvl="1"/>
            <a:r>
              <a:rPr lang="en-US" dirty="0"/>
              <a:t>Each internal node has 2, 3, or 4 children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Depth property</a:t>
            </a:r>
          </a:p>
          <a:p>
            <a:pPr lvl="1"/>
            <a:r>
              <a:rPr lang="en-US" dirty="0"/>
              <a:t>All leaves (NULL nodes) have the same depth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FA83985-F5D9-7B47-8DD2-546EE88CA0F9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3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(2,4)-Trees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78A895-4199-FF43-9FE3-5009093C4FF0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46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86495" y="2434922"/>
            <a:ext cx="695755" cy="63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39450" y="2434922"/>
            <a:ext cx="1352393" cy="63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91444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1113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64657"/>
              </p:ext>
            </p:extLst>
          </p:nvPr>
        </p:nvGraphicFramePr>
        <p:xfrm>
          <a:off x="5572636" y="306817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65997"/>
              </p:ext>
            </p:extLst>
          </p:nvPr>
        </p:nvGraphicFramePr>
        <p:xfrm>
          <a:off x="2807685" y="3068733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94047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54953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67573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21471"/>
              </p:ext>
            </p:extLst>
          </p:nvPr>
        </p:nvGraphicFramePr>
        <p:xfrm>
          <a:off x="1512781" y="4114229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71919"/>
              </p:ext>
            </p:extLst>
          </p:nvPr>
        </p:nvGraphicFramePr>
        <p:xfrm>
          <a:off x="244627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22941"/>
              </p:ext>
            </p:extLst>
          </p:nvPr>
        </p:nvGraphicFramePr>
        <p:xfrm>
          <a:off x="301932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91938"/>
              </p:ext>
            </p:extLst>
          </p:nvPr>
        </p:nvGraphicFramePr>
        <p:xfrm>
          <a:off x="3586495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23264"/>
              </p:ext>
            </p:extLst>
          </p:nvPr>
        </p:nvGraphicFramePr>
        <p:xfrm>
          <a:off x="4525612" y="411422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71867"/>
              </p:ext>
            </p:extLst>
          </p:nvPr>
        </p:nvGraphicFramePr>
        <p:xfrm>
          <a:off x="524907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43857"/>
              </p:ext>
            </p:extLst>
          </p:nvPr>
        </p:nvGraphicFramePr>
        <p:xfrm>
          <a:off x="5816246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83384"/>
              </p:ext>
            </p:extLst>
          </p:nvPr>
        </p:nvGraphicFramePr>
        <p:xfrm>
          <a:off x="673378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55927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15202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62697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23316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6" idx="0"/>
          </p:cNvCxnSpPr>
          <p:nvPr/>
        </p:nvCxnSpPr>
        <p:spPr>
          <a:xfrm>
            <a:off x="3882014" y="3433936"/>
            <a:ext cx="10188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7" idx="0"/>
          </p:cNvCxnSpPr>
          <p:nvPr/>
        </p:nvCxnSpPr>
        <p:spPr>
          <a:xfrm>
            <a:off x="4381300" y="3433936"/>
            <a:ext cx="358149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462916" y="3433936"/>
            <a:ext cx="10972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91843" y="3433936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611050" y="3433936"/>
            <a:ext cx="336576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05953" y="43906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4491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83881" y="43906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3751801" y="43898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990765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229729" y="43898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77111" y="43895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16075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55039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890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6694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546750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8571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2024677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ounded Rectangle 120"/>
          <p:cNvSpPr/>
          <p:nvPr/>
        </p:nvSpPr>
        <p:spPr>
          <a:xfrm>
            <a:off x="3692598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3931561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ed Rectangle 122"/>
          <p:cNvSpPr/>
          <p:nvPr/>
        </p:nvSpPr>
        <p:spPr>
          <a:xfrm>
            <a:off x="4170525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917908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56871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395835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298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50774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50097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73994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45063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68959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10279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34175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05245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29141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4583292" y="438732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822256" y="43870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4532949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4771913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333672" y="4387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572636" y="4386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83329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522293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861772" y="4394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100736" y="4393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811429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050393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744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133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4240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6303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(2, 4)-trees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</a:t>
            </a:r>
            <a:r>
              <a:rPr lang="en-US" i="1" dirty="0"/>
              <a:t>n</a:t>
            </a:r>
            <a:r>
              <a:rPr lang="en-US" dirty="0"/>
              <a:t> keys</a:t>
            </a:r>
          </a:p>
          <a:p>
            <a:r>
              <a:rPr lang="en-US" dirty="0">
                <a:solidFill>
                  <a:srgbClr val="FF6600"/>
                </a:solidFill>
              </a:rPr>
              <a:t>Number of leaves </a:t>
            </a:r>
            <a:r>
              <a:rPr lang="en-US" dirty="0" smtClean="0">
                <a:solidFill>
                  <a:srgbClr val="FF6600"/>
                </a:solidFill>
              </a:rPr>
              <a:t>(NULL) is </a:t>
            </a:r>
            <a:r>
              <a:rPr lang="en-US" i="1" dirty="0">
                <a:solidFill>
                  <a:srgbClr val="FF6600"/>
                </a:solidFill>
              </a:rPr>
              <a:t>n+1</a:t>
            </a:r>
          </a:p>
          <a:p>
            <a:r>
              <a:rPr lang="en-US" dirty="0"/>
              <a:t>If the height of the tree is </a:t>
            </a:r>
            <a:r>
              <a:rPr lang="en-US" i="1" dirty="0"/>
              <a:t>h</a:t>
            </a:r>
            <a:r>
              <a:rPr lang="en-US" dirty="0"/>
              <a:t>, then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>
                <a:solidFill>
                  <a:srgbClr val="008000"/>
                </a:solidFill>
              </a:rPr>
              <a:t>2</a:t>
            </a:r>
            <a:r>
              <a:rPr lang="en-US" i="1" baseline="30000" dirty="0">
                <a:solidFill>
                  <a:srgbClr val="008000"/>
                </a:solidFill>
              </a:rPr>
              <a:t>h</a:t>
            </a:r>
            <a:r>
              <a:rPr lang="en-US" i="1" dirty="0">
                <a:solidFill>
                  <a:srgbClr val="008000"/>
                </a:solidFill>
              </a:rPr>
              <a:t> ≤ n+1 ≤ 4</a:t>
            </a:r>
            <a:r>
              <a:rPr lang="en-US" i="1" baseline="30000" dirty="0">
                <a:solidFill>
                  <a:srgbClr val="008000"/>
                </a:solidFill>
              </a:rPr>
              <a:t>h      </a:t>
            </a:r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  </a:t>
            </a:r>
            <a:r>
              <a:rPr lang="en-US" i="1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h</a:t>
            </a:r>
            <a:r>
              <a:rPr lang="en-US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 ≤ log (</a:t>
            </a:r>
            <a:r>
              <a:rPr lang="en-US" i="1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n+1</a:t>
            </a:r>
            <a:r>
              <a:rPr lang="en-US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  <a:p>
            <a:endParaRPr lang="en-US" i="1" baseline="30000" dirty="0"/>
          </a:p>
          <a:p>
            <a:r>
              <a:rPr lang="en-US" dirty="0"/>
              <a:t>Search, min, max, predecessor, successor all take logarithmic time</a:t>
            </a:r>
          </a:p>
          <a:p>
            <a:r>
              <a:rPr lang="en-US" dirty="0"/>
              <a:t>How about updates?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1F66328-C8E2-E442-8369-0E5F661AFD2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9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Insertion, the Nice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562247D-163C-F249-959A-2D29C7D97CE7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622002" y="2422856"/>
            <a:ext cx="657005" cy="64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39450" y="2422856"/>
            <a:ext cx="1352393" cy="64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16863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3964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88443"/>
              </p:ext>
            </p:extLst>
          </p:nvPr>
        </p:nvGraphicFramePr>
        <p:xfrm>
          <a:off x="5572636" y="306817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90769"/>
              </p:ext>
            </p:extLst>
          </p:nvPr>
        </p:nvGraphicFramePr>
        <p:xfrm>
          <a:off x="3102795" y="3068733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8345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55013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7722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03645"/>
              </p:ext>
            </p:extLst>
          </p:nvPr>
        </p:nvGraphicFramePr>
        <p:xfrm>
          <a:off x="1512781" y="4114229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75243"/>
              </p:ext>
            </p:extLst>
          </p:nvPr>
        </p:nvGraphicFramePr>
        <p:xfrm>
          <a:off x="274138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00460"/>
              </p:ext>
            </p:extLst>
          </p:nvPr>
        </p:nvGraphicFramePr>
        <p:xfrm>
          <a:off x="331443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24574"/>
              </p:ext>
            </p:extLst>
          </p:nvPr>
        </p:nvGraphicFramePr>
        <p:xfrm>
          <a:off x="3881605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67291"/>
              </p:ext>
            </p:extLst>
          </p:nvPr>
        </p:nvGraphicFramePr>
        <p:xfrm>
          <a:off x="524907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86480"/>
              </p:ext>
            </p:extLst>
          </p:nvPr>
        </p:nvGraphicFramePr>
        <p:xfrm>
          <a:off x="5816246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63531"/>
              </p:ext>
            </p:extLst>
          </p:nvPr>
        </p:nvGraphicFramePr>
        <p:xfrm>
          <a:off x="6750012" y="4113669"/>
          <a:ext cx="411452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1145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30775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6709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92208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52827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6" idx="0"/>
          </p:cNvCxnSpPr>
          <p:nvPr/>
        </p:nvCxnSpPr>
        <p:spPr>
          <a:xfrm>
            <a:off x="4141209" y="3433936"/>
            <a:ext cx="13779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462916" y="3433936"/>
            <a:ext cx="10972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91843" y="3433936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611050" y="3433936"/>
            <a:ext cx="34468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524673" y="43906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5507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175321" y="43906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4046911" y="43898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285875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524839" y="43898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845031" y="43895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16075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597279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9366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69902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465470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9587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2116117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ounded Rectangle 120"/>
          <p:cNvSpPr/>
          <p:nvPr/>
        </p:nvSpPr>
        <p:spPr>
          <a:xfrm>
            <a:off x="3987708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4226671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ed Rectangle 122"/>
          <p:cNvSpPr/>
          <p:nvPr/>
        </p:nvSpPr>
        <p:spPr>
          <a:xfrm>
            <a:off x="4465635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785828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56871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538075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78774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63982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79608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8585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74574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303550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33694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73846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28660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68812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282872" y="4387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664076" y="4386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32529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613733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750012" y="4394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151536" y="4393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699669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101193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3728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5401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224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70367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626977" y="1684021"/>
            <a:ext cx="35773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48</a:t>
            </a:r>
          </a:p>
        </p:txBody>
      </p:sp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22884"/>
              </p:ext>
            </p:extLst>
          </p:nvPr>
        </p:nvGraphicFramePr>
        <p:xfrm>
          <a:off x="3906203" y="4110852"/>
          <a:ext cx="107537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7" name="Straight Arrow Connector 156"/>
          <p:cNvCxnSpPr/>
          <p:nvPr/>
        </p:nvCxnSpPr>
        <p:spPr>
          <a:xfrm flipH="1">
            <a:off x="3914372" y="4387031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4261334" y="438675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621969" y="438703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55169" y="48122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4202130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4560366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981576" y="4392359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163"/>
          <p:cNvSpPr/>
          <p:nvPr/>
        </p:nvSpPr>
        <p:spPr>
          <a:xfrm>
            <a:off x="4922373" y="481757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742 -0.00394 L 0.14898 0.10236 L 0.10296 0.16396 L 0.15193 0.16396 L 0.14898 0.30014 L 0.15124 0.44117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4 0.44118 L 0.15124 0.348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14" grpId="0" animBg="1"/>
      <p:bldP spid="114" grpId="1" animBg="1"/>
      <p:bldP spid="114" grpId="2" animBg="1"/>
      <p:bldP spid="114" grpId="3" animBg="1"/>
      <p:bldP spid="160" grpId="0" animBg="1"/>
      <p:bldP spid="161" grpId="0" animBg="1"/>
      <p:bldP spid="162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8000"/>
                </a:solidFill>
              </a:rPr>
              <a:t>Balanced node</a:t>
            </a:r>
            <a:r>
              <a:rPr lang="en-US" dirty="0">
                <a:solidFill>
                  <a:srgbClr val="008000"/>
                </a:solidFill>
              </a:rPr>
              <a:t>:</a:t>
            </a:r>
          </a:p>
          <a:p>
            <a:pPr lvl="1"/>
            <a:r>
              <a:rPr lang="en-US" dirty="0"/>
              <a:t>A node v is “balanced” if its left subtree and right subtree have heights differ by at most 1</a:t>
            </a:r>
          </a:p>
          <a:p>
            <a:pPr lvl="1"/>
            <a:endParaRPr lang="en-US" dirty="0">
              <a:solidFill>
                <a:srgbClr val="3366FF"/>
              </a:solidFill>
            </a:endParaRPr>
          </a:p>
          <a:p>
            <a:r>
              <a:rPr lang="en-US" dirty="0"/>
              <a:t>An </a:t>
            </a:r>
            <a:r>
              <a:rPr lang="en-US" dirty="0">
                <a:solidFill>
                  <a:srgbClr val="3366FF"/>
                </a:solidFill>
              </a:rPr>
              <a:t>AVL tree </a:t>
            </a:r>
            <a:r>
              <a:rPr lang="en-US" dirty="0"/>
              <a:t>is </a:t>
            </a:r>
          </a:p>
          <a:p>
            <a:pPr lvl="1"/>
            <a:r>
              <a:rPr lang="en-US" dirty="0"/>
              <a:t>a BST in which every internal node is balanced.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C06B019-C42D-FE44-BDC6-FCCADEEDE84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9612" y="4767494"/>
            <a:ext cx="723103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Didot"/>
                <a:cs typeface="Didot"/>
              </a:rPr>
              <a:t>Theorem</a:t>
            </a:r>
            <a:r>
              <a:rPr lang="en-US" sz="3200" dirty="0">
                <a:latin typeface="Didot"/>
                <a:cs typeface="Didot"/>
              </a:rPr>
              <a:t>: an AVL tree on </a:t>
            </a:r>
            <a:r>
              <a:rPr lang="en-US" sz="3200" i="1" dirty="0">
                <a:latin typeface="Didot"/>
                <a:cs typeface="Didot"/>
              </a:rPr>
              <a:t>n</a:t>
            </a:r>
            <a:r>
              <a:rPr lang="en-US" sz="3200" dirty="0">
                <a:latin typeface="Didot"/>
                <a:cs typeface="Didot"/>
              </a:rPr>
              <a:t> nodes has </a:t>
            </a:r>
            <a:r>
              <a:rPr lang="en-US" sz="3200" dirty="0" smtClean="0">
                <a:latin typeface="Didot"/>
                <a:cs typeface="Didot"/>
              </a:rPr>
              <a:t/>
            </a:r>
            <a:br>
              <a:rPr lang="en-US" sz="3200" dirty="0" smtClean="0">
                <a:latin typeface="Didot"/>
                <a:cs typeface="Didot"/>
              </a:rPr>
            </a:br>
            <a:r>
              <a:rPr lang="en-US" sz="3200" dirty="0" smtClean="0">
                <a:latin typeface="Didot"/>
                <a:cs typeface="Didot"/>
              </a:rPr>
              <a:t>O</a:t>
            </a:r>
            <a:r>
              <a:rPr lang="en-US" sz="3200" dirty="0">
                <a:latin typeface="Didot"/>
                <a:cs typeface="Didot"/>
              </a:rPr>
              <a:t>(log </a:t>
            </a:r>
            <a:r>
              <a:rPr lang="en-US" sz="3200" i="1" dirty="0">
                <a:latin typeface="Didot"/>
                <a:cs typeface="Didot"/>
              </a:rPr>
              <a:t>n</a:t>
            </a:r>
            <a:r>
              <a:rPr lang="en-US" sz="3200" dirty="0">
                <a:latin typeface="Didot"/>
                <a:cs typeface="Didot"/>
              </a:rPr>
              <a:t>)-height</a:t>
            </a:r>
          </a:p>
        </p:txBody>
      </p:sp>
    </p:spTree>
    <p:extLst>
      <p:ext uri="{BB962C8B-B14F-4D97-AF65-F5344CB8AC3E}">
        <p14:creationId xmlns:p14="http://schemas.microsoft.com/office/powerpoint/2010/main" val="23504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Insertion, Overflow Case </a:t>
            </a:r>
            <a:r>
              <a:rPr lang="en-US" dirty="0">
                <a:sym typeface="Wingdings"/>
              </a:rPr>
              <a:t> Split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B4A01E6-2118-5748-AA45-861917CDDDF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66036" y="346093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64192" y="3460939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>
            <a:off x="2276402" y="346093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90020" y="34488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81573"/>
              </p:ext>
            </p:extLst>
          </p:nvPr>
        </p:nvGraphicFramePr>
        <p:xfrm>
          <a:off x="1266036" y="3095179"/>
          <a:ext cx="202073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3286768" y="34488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04800" y="2224021"/>
            <a:ext cx="1368488" cy="94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873111" y="2224021"/>
            <a:ext cx="1339772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66" idx="2"/>
            <a:endCxn id="2" idx="0"/>
          </p:cNvCxnSpPr>
          <p:nvPr/>
        </p:nvCxnSpPr>
        <p:spPr>
          <a:xfrm>
            <a:off x="2273199" y="2224021"/>
            <a:ext cx="3203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89878"/>
              </p:ext>
            </p:extLst>
          </p:nvPr>
        </p:nvGraphicFramePr>
        <p:xfrm>
          <a:off x="1673287" y="1858261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8" name="Straight Arrow Connector 167"/>
          <p:cNvCxnSpPr/>
          <p:nvPr/>
        </p:nvCxnSpPr>
        <p:spPr>
          <a:xfrm>
            <a:off x="5508942" y="523029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6007098" y="5187746"/>
            <a:ext cx="1" cy="554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72" idx="2"/>
          </p:cNvCxnSpPr>
          <p:nvPr/>
        </p:nvCxnSpPr>
        <p:spPr>
          <a:xfrm>
            <a:off x="7501581" y="521822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013019" y="521822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40335"/>
              </p:ext>
            </p:extLst>
          </p:nvPr>
        </p:nvGraphicFramePr>
        <p:xfrm>
          <a:off x="6996398" y="4852466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3" name="Straight Arrow Connector 172"/>
          <p:cNvCxnSpPr/>
          <p:nvPr/>
        </p:nvCxnSpPr>
        <p:spPr>
          <a:xfrm>
            <a:off x="8006764" y="521822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4547706" y="3993374"/>
            <a:ext cx="1368488" cy="94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7116017" y="3993374"/>
            <a:ext cx="1339772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2" idx="0"/>
          </p:cNvCxnSpPr>
          <p:nvPr/>
        </p:nvCxnSpPr>
        <p:spPr>
          <a:xfrm>
            <a:off x="6785909" y="3993374"/>
            <a:ext cx="715672" cy="859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2488"/>
              </p:ext>
            </p:extLst>
          </p:nvPr>
        </p:nvGraphicFramePr>
        <p:xfrm>
          <a:off x="5664694" y="3637821"/>
          <a:ext cx="1695195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65065"/>
                <a:gridCol w="565065"/>
                <a:gridCol w="565065"/>
              </a:tblGrid>
              <a:tr h="355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30961"/>
              </p:ext>
            </p:extLst>
          </p:nvPr>
        </p:nvGraphicFramePr>
        <p:xfrm>
          <a:off x="5501915" y="482198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Straight Arrow Connector 178"/>
          <p:cNvCxnSpPr>
            <a:endCxn id="178" idx="0"/>
          </p:cNvCxnSpPr>
          <p:nvPr/>
        </p:nvCxnSpPr>
        <p:spPr>
          <a:xfrm flipH="1">
            <a:off x="5754506" y="3993374"/>
            <a:ext cx="475156" cy="82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793989" y="2531962"/>
            <a:ext cx="38862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Propagate further up if still overflow</a:t>
            </a:r>
          </a:p>
        </p:txBody>
      </p:sp>
      <p:sp>
        <p:nvSpPr>
          <p:cNvPr id="69" name="Left Brace 68"/>
          <p:cNvSpPr/>
          <p:nvPr/>
        </p:nvSpPr>
        <p:spPr>
          <a:xfrm rot="16200000">
            <a:off x="2156957" y="3270544"/>
            <a:ext cx="227047" cy="2156952"/>
          </a:xfrm>
          <a:prstGeom prst="leftBrace">
            <a:avLst>
              <a:gd name="adj1" fmla="val 138877"/>
              <a:gd name="adj2" fmla="val 494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63704" y="4541324"/>
            <a:ext cx="221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children: overflow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9672" y="3288099"/>
            <a:ext cx="760928" cy="601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6" idx="0"/>
          </p:cNvCxnSpPr>
          <p:nvPr/>
        </p:nvCxnSpPr>
        <p:spPr>
          <a:xfrm>
            <a:off x="1897279" y="1352863"/>
            <a:ext cx="375920" cy="50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23839" y="3132423"/>
            <a:ext cx="375920" cy="50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2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Insertion, Overflow at the Root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CD0609-4FB1-D640-A487-0AAD7087D5E8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50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7177" y="416416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15333" y="4164162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>
            <a:off x="1827543" y="416416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41161" y="415209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76814"/>
              </p:ext>
            </p:extLst>
          </p:nvPr>
        </p:nvGraphicFramePr>
        <p:xfrm>
          <a:off x="817177" y="3798402"/>
          <a:ext cx="202073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2837909" y="415209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5383790" y="4271541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5881946" y="4228995"/>
            <a:ext cx="1" cy="554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72" idx="2"/>
          </p:cNvCxnSpPr>
          <p:nvPr/>
        </p:nvCxnSpPr>
        <p:spPr>
          <a:xfrm>
            <a:off x="7376429" y="42594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6887867" y="42594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50356"/>
              </p:ext>
            </p:extLst>
          </p:nvPr>
        </p:nvGraphicFramePr>
        <p:xfrm>
          <a:off x="6871246" y="3893715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3" name="Straight Arrow Connector 172"/>
          <p:cNvCxnSpPr/>
          <p:nvPr/>
        </p:nvCxnSpPr>
        <p:spPr>
          <a:xfrm>
            <a:off x="7881612" y="42594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2" idx="0"/>
          </p:cNvCxnSpPr>
          <p:nvPr/>
        </p:nvCxnSpPr>
        <p:spPr>
          <a:xfrm>
            <a:off x="6809757" y="3148139"/>
            <a:ext cx="566672" cy="74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06200"/>
              </p:ext>
            </p:extLst>
          </p:nvPr>
        </p:nvGraphicFramePr>
        <p:xfrm>
          <a:off x="6244692" y="2782379"/>
          <a:ext cx="565065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65065"/>
              </a:tblGrid>
              <a:tr h="3555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6308"/>
              </p:ext>
            </p:extLst>
          </p:nvPr>
        </p:nvGraphicFramePr>
        <p:xfrm>
          <a:off x="5376763" y="3863235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Straight Arrow Connector 178"/>
          <p:cNvCxnSpPr>
            <a:endCxn id="178" idx="0"/>
          </p:cNvCxnSpPr>
          <p:nvPr/>
        </p:nvCxnSpPr>
        <p:spPr>
          <a:xfrm flipH="1">
            <a:off x="5629354" y="3148139"/>
            <a:ext cx="615338" cy="715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07099" y="2143567"/>
            <a:ext cx="21861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is the new root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23888" y="4011932"/>
            <a:ext cx="883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8848" y="3229612"/>
            <a:ext cx="6078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06852"/>
              </p:ext>
            </p:extLst>
          </p:nvPr>
        </p:nvGraphicFramePr>
        <p:xfrm>
          <a:off x="3906203" y="4110852"/>
          <a:ext cx="107537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28203"/>
              </p:ext>
            </p:extLst>
          </p:nvPr>
        </p:nvGraphicFramePr>
        <p:xfrm>
          <a:off x="4139561" y="4109045"/>
          <a:ext cx="71691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3" name="Straight Arrow Connector 142"/>
          <p:cNvCxnSpPr/>
          <p:nvPr/>
        </p:nvCxnSpPr>
        <p:spPr>
          <a:xfrm>
            <a:off x="4494692" y="4384944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4147730" y="4385224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Rounded Rectangle 165"/>
          <p:cNvSpPr/>
          <p:nvPr/>
        </p:nvSpPr>
        <p:spPr>
          <a:xfrm>
            <a:off x="4088527" y="48104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ounded Rectangle 166"/>
          <p:cNvSpPr/>
          <p:nvPr/>
        </p:nvSpPr>
        <p:spPr>
          <a:xfrm>
            <a:off x="4435488" y="48090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ounded Rectangle 167"/>
          <p:cNvSpPr/>
          <p:nvPr/>
        </p:nvSpPr>
        <p:spPr>
          <a:xfrm>
            <a:off x="4793724" y="48090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4855327" y="4385224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Deletion, Nice Case #1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9E6AB7-DC88-9848-BA77-99870668919C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51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622002" y="2422856"/>
            <a:ext cx="657005" cy="64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39450" y="2422856"/>
            <a:ext cx="1352393" cy="64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80294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53326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46448"/>
              </p:ext>
            </p:extLst>
          </p:nvPr>
        </p:nvGraphicFramePr>
        <p:xfrm>
          <a:off x="5572636" y="306817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55039"/>
              </p:ext>
            </p:extLst>
          </p:nvPr>
        </p:nvGraphicFramePr>
        <p:xfrm>
          <a:off x="3102795" y="3068733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65128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8591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62449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06224"/>
              </p:ext>
            </p:extLst>
          </p:nvPr>
        </p:nvGraphicFramePr>
        <p:xfrm>
          <a:off x="1512781" y="4114229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84164"/>
              </p:ext>
            </p:extLst>
          </p:nvPr>
        </p:nvGraphicFramePr>
        <p:xfrm>
          <a:off x="274138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71285"/>
              </p:ext>
            </p:extLst>
          </p:nvPr>
        </p:nvGraphicFramePr>
        <p:xfrm>
          <a:off x="331443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49895"/>
              </p:ext>
            </p:extLst>
          </p:nvPr>
        </p:nvGraphicFramePr>
        <p:xfrm>
          <a:off x="524907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09616"/>
              </p:ext>
            </p:extLst>
          </p:nvPr>
        </p:nvGraphicFramePr>
        <p:xfrm>
          <a:off x="5816246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92458"/>
              </p:ext>
            </p:extLst>
          </p:nvPr>
        </p:nvGraphicFramePr>
        <p:xfrm>
          <a:off x="673378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68593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81537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92208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52827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6" idx="0"/>
          </p:cNvCxnSpPr>
          <p:nvPr/>
        </p:nvCxnSpPr>
        <p:spPr>
          <a:xfrm>
            <a:off x="4141209" y="3431119"/>
            <a:ext cx="302681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462916" y="3433936"/>
            <a:ext cx="10972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91843" y="3433936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611050" y="3433936"/>
            <a:ext cx="336576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05953" y="43906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4491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83881" y="43906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77111" y="43895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16075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55039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890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6694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546750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8571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2024677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4226671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917908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56871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395835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298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50774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79608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3505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74574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98470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39790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63686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34756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58652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333672" y="4387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572636" y="4386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83329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522293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861772" y="4394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100736" y="4393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811429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050393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744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133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4240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6303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Arrow Connector 156"/>
          <p:cNvCxnSpPr/>
          <p:nvPr/>
        </p:nvCxnSpPr>
        <p:spPr>
          <a:xfrm flipH="1">
            <a:off x="3914372" y="4387031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4261334" y="438675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621969" y="438703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55169" y="48122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4202130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4560366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981576" y="4392359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163"/>
          <p:cNvSpPr/>
          <p:nvPr/>
        </p:nvSpPr>
        <p:spPr>
          <a:xfrm>
            <a:off x="4922373" y="481757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4204" y="5541511"/>
            <a:ext cx="427552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Delete parent of a leaf and no underflow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7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22" grpId="0" animBg="1"/>
      <p:bldP spid="160" grpId="0" animBg="1"/>
      <p:bldP spid="161" grpId="0" animBg="1"/>
      <p:bldP spid="162" grpId="0" animBg="1"/>
      <p:bldP spid="1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Deletion, Nice Case #2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E941AB8-9CB0-0046-A7A1-70CB6402CA7F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52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21935" y="2434316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95184" y="2422250"/>
            <a:ext cx="657005" cy="64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12632" y="2422250"/>
            <a:ext cx="1352393" cy="64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277530" y="2422250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73910"/>
              </p:ext>
            </p:extLst>
          </p:nvPr>
        </p:nvGraphicFramePr>
        <p:xfrm>
          <a:off x="3712910" y="2068556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0116"/>
              </p:ext>
            </p:extLst>
          </p:nvPr>
        </p:nvGraphicFramePr>
        <p:xfrm>
          <a:off x="602728" y="3098050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77063"/>
              </p:ext>
            </p:extLst>
          </p:nvPr>
        </p:nvGraphicFramePr>
        <p:xfrm>
          <a:off x="5545818" y="3067570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09207"/>
              </p:ext>
            </p:extLst>
          </p:nvPr>
        </p:nvGraphicFramePr>
        <p:xfrm>
          <a:off x="3075977" y="3068127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61315"/>
              </p:ext>
            </p:extLst>
          </p:nvPr>
        </p:nvGraphicFramePr>
        <p:xfrm>
          <a:off x="7487683" y="3023613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47244"/>
              </p:ext>
            </p:extLst>
          </p:nvPr>
        </p:nvGraphicFramePr>
        <p:xfrm>
          <a:off x="332191" y="4113343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14162"/>
              </p:ext>
            </p:extLst>
          </p:nvPr>
        </p:nvGraphicFramePr>
        <p:xfrm>
          <a:off x="1011135" y="4113063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68839"/>
              </p:ext>
            </p:extLst>
          </p:nvPr>
        </p:nvGraphicFramePr>
        <p:xfrm>
          <a:off x="1485963" y="4113623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48787"/>
              </p:ext>
            </p:extLst>
          </p:nvPr>
        </p:nvGraphicFramePr>
        <p:xfrm>
          <a:off x="2714563" y="4113063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79603"/>
              </p:ext>
            </p:extLst>
          </p:nvPr>
        </p:nvGraphicFramePr>
        <p:xfrm>
          <a:off x="3287620" y="4113063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54651"/>
              </p:ext>
            </p:extLst>
          </p:nvPr>
        </p:nvGraphicFramePr>
        <p:xfrm>
          <a:off x="4895555" y="4113063"/>
          <a:ext cx="754382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7191"/>
                <a:gridCol w="377191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74958"/>
              </p:ext>
            </p:extLst>
          </p:nvPr>
        </p:nvGraphicFramePr>
        <p:xfrm>
          <a:off x="5789428" y="4113063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99814"/>
              </p:ext>
            </p:extLst>
          </p:nvPr>
        </p:nvGraphicFramePr>
        <p:xfrm>
          <a:off x="6706971" y="4113063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29648"/>
              </p:ext>
            </p:extLst>
          </p:nvPr>
        </p:nvGraphicFramePr>
        <p:xfrm>
          <a:off x="7319612" y="4113063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52291"/>
              </p:ext>
            </p:extLst>
          </p:nvPr>
        </p:nvGraphicFramePr>
        <p:xfrm>
          <a:off x="7886779" y="4113063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71155" y="3433330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21935" y="3463810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41142" y="3433330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895270" y="3433330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501457" y="3433330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6" idx="0"/>
          </p:cNvCxnSpPr>
          <p:nvPr/>
        </p:nvCxnSpPr>
        <p:spPr>
          <a:xfrm>
            <a:off x="4114391" y="3430513"/>
            <a:ext cx="123452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272746" y="3433330"/>
            <a:ext cx="273074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65025" y="3433330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584232" y="3433330"/>
            <a:ext cx="336576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33449" y="3433330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06891" y="3433330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32191" y="438980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71155" y="438952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10119" y="438980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579135" y="439008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18099" y="438980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57063" y="43900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50293" y="438896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89257" y="43886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28221" y="43889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62200" y="438868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01164" y="438840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40128" y="43886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43527" y="438840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282491" y="438812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72988" y="48152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11951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50915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519932" y="48152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58895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1997859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4199853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891090" y="48172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30053" y="48158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369017" y="48158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02997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41960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480924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993184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32148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769270" y="439316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08234" y="43928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718927" y="48172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957891" y="48172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371086" y="438700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610050" y="438672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320743" y="48110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559707" y="48110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270531" y="438224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649937" y="43833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20188" y="48063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599594" y="48077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834954" y="439344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073918" y="43931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784611" y="48175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023575" y="48175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47595" y="438504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686559" y="43847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97252" y="48091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36216" y="48091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843"/>
              </p:ext>
            </p:extLst>
          </p:nvPr>
        </p:nvGraphicFramePr>
        <p:xfrm>
          <a:off x="3879385" y="4110246"/>
          <a:ext cx="71691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7" name="Straight Arrow Connector 156"/>
          <p:cNvCxnSpPr/>
          <p:nvPr/>
        </p:nvCxnSpPr>
        <p:spPr>
          <a:xfrm flipH="1">
            <a:off x="3887554" y="4386425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4234516" y="4386145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595151" y="4386425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28351" y="481164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4175312" y="481024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4533548" y="481024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903362" y="4384745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163"/>
          <p:cNvSpPr/>
          <p:nvPr/>
        </p:nvSpPr>
        <p:spPr>
          <a:xfrm>
            <a:off x="4844159" y="480996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" name="Straight Arrow Connector 103"/>
          <p:cNvCxnSpPr>
            <a:endCxn id="2" idx="0"/>
          </p:cNvCxnSpPr>
          <p:nvPr/>
        </p:nvCxnSpPr>
        <p:spPr>
          <a:xfrm>
            <a:off x="3610050" y="1476739"/>
            <a:ext cx="881670" cy="591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44159" y="3965381"/>
            <a:ext cx="376029" cy="1078408"/>
          </a:xfrm>
          <a:prstGeom prst="rect">
            <a:avLst/>
          </a:prstGeom>
          <a:pattFill prst="pct5">
            <a:fgClr>
              <a:schemeClr val="accent2">
                <a:tint val="45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89692"/>
              </p:ext>
            </p:extLst>
          </p:nvPr>
        </p:nvGraphicFramePr>
        <p:xfrm>
          <a:off x="4702554" y="4110246"/>
          <a:ext cx="541159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41159"/>
              </a:tblGrid>
              <a:tr h="3536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</a:rPr>
                        <a:t>62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3320743" y="5541511"/>
            <a:ext cx="30085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Successor has no underflow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07E-6 3.40893E-6 L -0.0526 -0.297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" y="-14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Underflow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C6950D-6612-4F42-A864-0DDA41954BC9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1112" y="310533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16295" y="3105339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76402" y="30932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90020" y="30932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59288"/>
              </p:ext>
            </p:extLst>
          </p:nvPr>
        </p:nvGraphicFramePr>
        <p:xfrm>
          <a:off x="1771219" y="2736592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1771219" y="310533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36" idx="0"/>
          </p:cNvCxnSpPr>
          <p:nvPr/>
        </p:nvCxnSpPr>
        <p:spPr>
          <a:xfrm flipH="1">
            <a:off x="1163703" y="1868421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873111" y="1868421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66" idx="2"/>
            <a:endCxn id="2" idx="0"/>
          </p:cNvCxnSpPr>
          <p:nvPr/>
        </p:nvCxnSpPr>
        <p:spPr>
          <a:xfrm>
            <a:off x="2273199" y="1868421"/>
            <a:ext cx="3203" cy="868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29971"/>
              </p:ext>
            </p:extLst>
          </p:nvPr>
        </p:nvGraphicFramePr>
        <p:xfrm>
          <a:off x="1673287" y="1502661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231764" y="3105339"/>
            <a:ext cx="22232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Adjacent sibling is 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3-node or a 4-node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58672"/>
              </p:ext>
            </p:extLst>
          </p:nvPr>
        </p:nvGraphicFramePr>
        <p:xfrm>
          <a:off x="911112" y="2739579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721793" y="362044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728484" y="360838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223066" y="360838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366397" y="362044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860979" y="362044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16200000" flipV="1">
            <a:off x="1601417" y="2257278"/>
            <a:ext cx="765013" cy="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166" idx="1"/>
          </p:cNvCxnSpPr>
          <p:nvPr/>
        </p:nvCxnSpPr>
        <p:spPr>
          <a:xfrm rot="10800000" flipV="1">
            <a:off x="1002067" y="1685540"/>
            <a:ext cx="671221" cy="95424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954378" y="3092686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59561" y="3092686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69056" y="3083607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68336"/>
              </p:ext>
            </p:extLst>
          </p:nvPr>
        </p:nvGraphicFramePr>
        <p:xfrm>
          <a:off x="7063873" y="272692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7063873" y="30956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3" idx="0"/>
          </p:cNvCxnSpPr>
          <p:nvPr/>
        </p:nvCxnSpPr>
        <p:spPr>
          <a:xfrm flipH="1">
            <a:off x="6206969" y="1855768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916377" y="1855768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2" idx="2"/>
            <a:endCxn id="57" idx="0"/>
          </p:cNvCxnSpPr>
          <p:nvPr/>
        </p:nvCxnSpPr>
        <p:spPr>
          <a:xfrm flipH="1">
            <a:off x="7316464" y="1855768"/>
            <a:ext cx="1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80371"/>
              </p:ext>
            </p:extLst>
          </p:nvPr>
        </p:nvGraphicFramePr>
        <p:xfrm>
          <a:off x="6716553" y="1490008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83332"/>
              </p:ext>
            </p:extLst>
          </p:nvPr>
        </p:nvGraphicFramePr>
        <p:xfrm>
          <a:off x="5954378" y="272692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ounded Rectangle 63"/>
          <p:cNvSpPr/>
          <p:nvPr/>
        </p:nvSpPr>
        <p:spPr>
          <a:xfrm>
            <a:off x="7014447" y="361078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7515720" y="3598717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6409663" y="360779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5904245" y="360779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43680" y="2190262"/>
            <a:ext cx="127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16901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16984" y="5672641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622167" y="5672641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47680" y="567110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61298" y="567110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27076"/>
              </p:ext>
            </p:extLst>
          </p:nvPr>
        </p:nvGraphicFramePr>
        <p:xfrm>
          <a:off x="742497" y="5314428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>
          <a:xfrm>
            <a:off x="742497" y="56831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263008" y="4435723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69488" y="4435723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5" idx="2"/>
            <a:endCxn id="69" idx="0"/>
          </p:cNvCxnSpPr>
          <p:nvPr/>
        </p:nvCxnSpPr>
        <p:spPr>
          <a:xfrm flipH="1">
            <a:off x="2369575" y="4435723"/>
            <a:ext cx="1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11879"/>
              </p:ext>
            </p:extLst>
          </p:nvPr>
        </p:nvGraphicFramePr>
        <p:xfrm>
          <a:off x="1769664" y="4069963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22623"/>
              </p:ext>
            </p:extLst>
          </p:nvPr>
        </p:nvGraphicFramePr>
        <p:xfrm>
          <a:off x="2116984" y="5306881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Rounded Rectangle 70"/>
          <p:cNvSpPr/>
          <p:nvPr/>
        </p:nvSpPr>
        <p:spPr>
          <a:xfrm>
            <a:off x="693071" y="619828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1699762" y="618621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1194344" y="618621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2572269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2066851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Curved Connector 75"/>
          <p:cNvCxnSpPr/>
          <p:nvPr/>
        </p:nvCxnSpPr>
        <p:spPr>
          <a:xfrm rot="5400000" flipH="1" flipV="1">
            <a:off x="1487587" y="4704402"/>
            <a:ext cx="679536" cy="31313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>
            <a:off x="1786777" y="4764448"/>
            <a:ext cx="872578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997024" y="5672641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6502207" y="5672641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611702" y="5663562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78801"/>
              </p:ext>
            </p:extLst>
          </p:nvPr>
        </p:nvGraphicFramePr>
        <p:xfrm>
          <a:off x="7106519" y="5306881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Straight Arrow Connector 81"/>
          <p:cNvCxnSpPr/>
          <p:nvPr/>
        </p:nvCxnSpPr>
        <p:spPr>
          <a:xfrm>
            <a:off x="7106519" y="5675628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7" idx="0"/>
          </p:cNvCxnSpPr>
          <p:nvPr/>
        </p:nvCxnSpPr>
        <p:spPr>
          <a:xfrm flipH="1">
            <a:off x="6249615" y="4435723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959023" y="4435723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  <a:endCxn id="81" idx="0"/>
          </p:cNvCxnSpPr>
          <p:nvPr/>
        </p:nvCxnSpPr>
        <p:spPr>
          <a:xfrm flipH="1">
            <a:off x="7359110" y="4435723"/>
            <a:ext cx="1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10298"/>
              </p:ext>
            </p:extLst>
          </p:nvPr>
        </p:nvGraphicFramePr>
        <p:xfrm>
          <a:off x="6759199" y="4069963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69257"/>
              </p:ext>
            </p:extLst>
          </p:nvPr>
        </p:nvGraphicFramePr>
        <p:xfrm>
          <a:off x="5997024" y="5306881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Rounded Rectangle 87"/>
          <p:cNvSpPr/>
          <p:nvPr/>
        </p:nvSpPr>
        <p:spPr>
          <a:xfrm>
            <a:off x="7057093" y="619073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7558366" y="617867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6452309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5946891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989779" y="5200737"/>
            <a:ext cx="127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060899" y="470058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28" grpId="0"/>
      <p:bldP spid="88" grpId="0" animBg="1"/>
      <p:bldP spid="89" grpId="0" animBg="1"/>
      <p:bldP spid="90" grpId="0" animBg="1"/>
      <p:bldP spid="91" grpId="0" animBg="1"/>
      <p:bldP spid="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5214047" y="2245360"/>
            <a:ext cx="20015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11200" y="2245360"/>
            <a:ext cx="20015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Underflow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Fusion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4EC0D5D-E60B-A641-AE93-0E2E313C37B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54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4132" y="280058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39315" y="2800589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03875" y="2779444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93587"/>
              </p:ext>
            </p:extLst>
          </p:nvPr>
        </p:nvGraphicFramePr>
        <p:xfrm>
          <a:off x="2020424" y="242276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2043444" y="280058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36" idx="0"/>
          </p:cNvCxnSpPr>
          <p:nvPr/>
        </p:nvCxnSpPr>
        <p:spPr>
          <a:xfrm flipH="1">
            <a:off x="1186723" y="1878581"/>
            <a:ext cx="486564" cy="55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873111" y="1878581"/>
            <a:ext cx="592175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66" idx="2"/>
            <a:endCxn id="2" idx="0"/>
          </p:cNvCxnSpPr>
          <p:nvPr/>
        </p:nvCxnSpPr>
        <p:spPr>
          <a:xfrm flipH="1">
            <a:off x="2273015" y="1878581"/>
            <a:ext cx="184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0858"/>
              </p:ext>
            </p:extLst>
          </p:nvPr>
        </p:nvGraphicFramePr>
        <p:xfrm>
          <a:off x="1673287" y="1512821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439316" y="3565964"/>
            <a:ext cx="21202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One 2-node sibling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71135"/>
              </p:ext>
            </p:extLst>
          </p:nvPr>
        </p:nvGraphicFramePr>
        <p:xfrm>
          <a:off x="934132" y="2434829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994018" y="33156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450539" y="329455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389417" y="33156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883999" y="33156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426226" y="2775636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931409" y="2775636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042934" y="276128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02316"/>
              </p:ext>
            </p:extLst>
          </p:nvPr>
        </p:nvGraphicFramePr>
        <p:xfrm>
          <a:off x="6559483" y="2404605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6582503" y="2782431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65" idx="0"/>
          </p:cNvCxnSpPr>
          <p:nvPr/>
        </p:nvCxnSpPr>
        <p:spPr>
          <a:xfrm flipH="1">
            <a:off x="5678817" y="1878581"/>
            <a:ext cx="535990" cy="531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5" idx="0"/>
          </p:cNvCxnSpPr>
          <p:nvPr/>
        </p:nvCxnSpPr>
        <p:spPr>
          <a:xfrm>
            <a:off x="7388225" y="1878581"/>
            <a:ext cx="592174" cy="517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6" idx="2"/>
            <a:endCxn id="47" idx="0"/>
          </p:cNvCxnSpPr>
          <p:nvPr/>
        </p:nvCxnSpPr>
        <p:spPr>
          <a:xfrm flipH="1">
            <a:off x="6812074" y="1892412"/>
            <a:ext cx="2645" cy="51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4173"/>
              </p:ext>
            </p:extLst>
          </p:nvPr>
        </p:nvGraphicFramePr>
        <p:xfrm>
          <a:off x="6214807" y="1526652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37149"/>
              </p:ext>
            </p:extLst>
          </p:nvPr>
        </p:nvGraphicFramePr>
        <p:xfrm>
          <a:off x="5426226" y="240987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" name="Rounded Rectangle 68"/>
          <p:cNvSpPr/>
          <p:nvPr/>
        </p:nvSpPr>
        <p:spPr>
          <a:xfrm>
            <a:off x="6533077" y="32975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6989598" y="327639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5881511" y="329074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376093" y="329074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211259" y="275263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38413"/>
              </p:ext>
            </p:extLst>
          </p:nvPr>
        </p:nvGraphicFramePr>
        <p:xfrm>
          <a:off x="7727808" y="2395954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6" name="Straight Arrow Connector 75"/>
          <p:cNvCxnSpPr/>
          <p:nvPr/>
        </p:nvCxnSpPr>
        <p:spPr>
          <a:xfrm>
            <a:off x="7750828" y="2773780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701402" y="3288890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8157923" y="3267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938962" y="3533698"/>
            <a:ext cx="22376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2-node siblings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571997" y="5470763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62635" y="5461684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18379"/>
              </p:ext>
            </p:extLst>
          </p:nvPr>
        </p:nvGraphicFramePr>
        <p:xfrm>
          <a:off x="2079184" y="510500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>
            <a:off x="2102204" y="548282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102204" y="4548755"/>
            <a:ext cx="208948" cy="55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931871" y="4560821"/>
            <a:ext cx="592175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99271"/>
              </p:ext>
            </p:extLst>
          </p:nvPr>
        </p:nvGraphicFramePr>
        <p:xfrm>
          <a:off x="2331959" y="4182995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83714"/>
              </p:ext>
            </p:extLst>
          </p:nvPr>
        </p:nvGraphicFramePr>
        <p:xfrm>
          <a:off x="1571997" y="510500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>
          <a:xfrm>
            <a:off x="2052778" y="59979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2509299" y="597679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1521864" y="598587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6101118" y="5440283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089752" y="542969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02883"/>
              </p:ext>
            </p:extLst>
          </p:nvPr>
        </p:nvGraphicFramePr>
        <p:xfrm>
          <a:off x="6606301" y="5073014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6629321" y="5450840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103" idx="0"/>
          </p:cNvCxnSpPr>
          <p:nvPr/>
        </p:nvCxnSpPr>
        <p:spPr>
          <a:xfrm flipH="1">
            <a:off x="6353709" y="4543228"/>
            <a:ext cx="535990" cy="531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9" idx="0"/>
          </p:cNvCxnSpPr>
          <p:nvPr/>
        </p:nvCxnSpPr>
        <p:spPr>
          <a:xfrm>
            <a:off x="7479451" y="4543228"/>
            <a:ext cx="547766" cy="521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75876"/>
              </p:ext>
            </p:extLst>
          </p:nvPr>
        </p:nvGraphicFramePr>
        <p:xfrm>
          <a:off x="6879539" y="4177468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3379"/>
              </p:ext>
            </p:extLst>
          </p:nvPr>
        </p:nvGraphicFramePr>
        <p:xfrm>
          <a:off x="6101118" y="507452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" name="Rounded Rectangle 103"/>
          <p:cNvSpPr/>
          <p:nvPr/>
        </p:nvSpPr>
        <p:spPr>
          <a:xfrm>
            <a:off x="6579895" y="5965950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7036416" y="59448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6050985" y="59553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258077" y="5421044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91105"/>
              </p:ext>
            </p:extLst>
          </p:nvPr>
        </p:nvGraphicFramePr>
        <p:xfrm>
          <a:off x="7774626" y="506436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0" name="Straight Arrow Connector 109"/>
          <p:cNvCxnSpPr/>
          <p:nvPr/>
        </p:nvCxnSpPr>
        <p:spPr>
          <a:xfrm>
            <a:off x="7797646" y="544218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7748220" y="59572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ounded Rectangle 111"/>
          <p:cNvSpPr/>
          <p:nvPr/>
        </p:nvSpPr>
        <p:spPr>
          <a:xfrm>
            <a:off x="8204741" y="593615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Curved Connector 80"/>
          <p:cNvCxnSpPr/>
          <p:nvPr/>
        </p:nvCxnSpPr>
        <p:spPr>
          <a:xfrm rot="5400000">
            <a:off x="1467189" y="2124929"/>
            <a:ext cx="732929" cy="3207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16607" y="3552808"/>
            <a:ext cx="0" cy="764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607" y="3718364"/>
            <a:ext cx="82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cxnSp>
        <p:nvCxnSpPr>
          <p:cNvPr id="92" name="Curved Connector 91"/>
          <p:cNvCxnSpPr/>
          <p:nvPr/>
        </p:nvCxnSpPr>
        <p:spPr>
          <a:xfrm rot="5400000">
            <a:off x="5987245" y="2124929"/>
            <a:ext cx="732929" cy="3207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7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2" grpId="0" animBg="1"/>
      <p:bldP spid="90" grpId="0" animBg="1"/>
      <p:bldP spid="91" grpId="0" animBg="1"/>
      <p:bldP spid="93" grpId="0" animBg="1"/>
      <p:bldP spid="104" grpId="0" animBg="1"/>
      <p:bldP spid="105" grpId="0" animBg="1"/>
      <p:bldP spid="107" grpId="0" animBg="1"/>
      <p:bldP spid="111" grpId="0" animBg="1"/>
      <p:bldP spid="1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56353" y="3837354"/>
            <a:ext cx="20015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Propagation Might be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8241B29-5731-8240-97FF-6324F235EB25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55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9285" y="4392583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884468" y="4392583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49028" y="4371438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96768"/>
              </p:ext>
            </p:extLst>
          </p:nvPr>
        </p:nvGraphicFramePr>
        <p:xfrm>
          <a:off x="2465577" y="4014757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2488597" y="439258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36" idx="0"/>
          </p:cNvCxnSpPr>
          <p:nvPr/>
        </p:nvCxnSpPr>
        <p:spPr>
          <a:xfrm flipH="1">
            <a:off x="1631876" y="3484880"/>
            <a:ext cx="252593" cy="541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2" idx="0"/>
          </p:cNvCxnSpPr>
          <p:nvPr/>
        </p:nvCxnSpPr>
        <p:spPr>
          <a:xfrm>
            <a:off x="2439171" y="3470575"/>
            <a:ext cx="278997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3012"/>
              </p:ext>
            </p:extLst>
          </p:nvPr>
        </p:nvGraphicFramePr>
        <p:xfrm>
          <a:off x="1865665" y="3119120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51013"/>
              </p:ext>
            </p:extLst>
          </p:nvPr>
        </p:nvGraphicFramePr>
        <p:xfrm>
          <a:off x="1379285" y="402682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2439171" y="49076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895692" y="48865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834570" y="49076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329152" y="49076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068728" y="439769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059366" y="438861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33645"/>
              </p:ext>
            </p:extLst>
          </p:nvPr>
        </p:nvGraphicFramePr>
        <p:xfrm>
          <a:off x="6575915" y="4031932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>
            <a:off x="6598935" y="4409758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8" idx="2"/>
          </p:cNvCxnSpPr>
          <p:nvPr/>
        </p:nvCxnSpPr>
        <p:spPr>
          <a:xfrm>
            <a:off x="6598935" y="3494844"/>
            <a:ext cx="0" cy="537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66" idx="0"/>
          </p:cNvCxnSpPr>
          <p:nvPr/>
        </p:nvCxnSpPr>
        <p:spPr>
          <a:xfrm flipH="1">
            <a:off x="2165621" y="2713739"/>
            <a:ext cx="696164" cy="40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70968"/>
              </p:ext>
            </p:extLst>
          </p:nvPr>
        </p:nvGraphicFramePr>
        <p:xfrm>
          <a:off x="6298979" y="3129084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57013"/>
              </p:ext>
            </p:extLst>
          </p:nvPr>
        </p:nvGraphicFramePr>
        <p:xfrm>
          <a:off x="6068728" y="4031932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>
          <a:xfrm>
            <a:off x="6549509" y="492486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7006030" y="490372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6018595" y="491280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6575915" y="2723703"/>
            <a:ext cx="696164" cy="40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40385" y="3091083"/>
            <a:ext cx="154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deleted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1295155" y="3444246"/>
            <a:ext cx="722917" cy="418105"/>
          </a:xfrm>
          <a:prstGeom prst="curvedConnector3">
            <a:avLst>
              <a:gd name="adj1" fmla="val 8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0" grpId="0" animBg="1"/>
      <p:bldP spid="91" grpId="0" animBg="1"/>
      <p:bldP spid="93" grpId="0" animBg="1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Invented by</a:t>
            </a:r>
          </a:p>
          <a:p>
            <a:r>
              <a:rPr lang="en-US" dirty="0"/>
              <a:t>Daniel Dominic </a:t>
            </a:r>
            <a:r>
              <a:rPr lang="en-US" dirty="0" err="1" smtClean="0"/>
              <a:t>Sleator</a:t>
            </a:r>
            <a:r>
              <a:rPr lang="en-US" dirty="0"/>
              <a:t>, Robert </a:t>
            </a:r>
            <a:r>
              <a:rPr lang="en-US" dirty="0" err="1"/>
              <a:t>Endre</a:t>
            </a:r>
            <a:r>
              <a:rPr lang="en-US" dirty="0"/>
              <a:t> </a:t>
            </a:r>
            <a:r>
              <a:rPr lang="en-US" dirty="0" err="1" smtClean="0"/>
              <a:t>Tarjan</a:t>
            </a:r>
            <a:r>
              <a:rPr lang="en-US" dirty="0"/>
              <a:t> </a:t>
            </a:r>
            <a:r>
              <a:rPr lang="en-US" dirty="0" smtClean="0"/>
              <a:t>1985</a:t>
            </a:r>
          </a:p>
          <a:p>
            <a:r>
              <a:rPr lang="en-US" dirty="0" smtClean="0"/>
              <a:t>- Self balanced</a:t>
            </a:r>
          </a:p>
          <a:p>
            <a:r>
              <a:rPr lang="en-US" dirty="0" smtClean="0"/>
              <a:t>- Does not require additional data fields  (color, balance)</a:t>
            </a:r>
          </a:p>
          <a:p>
            <a:r>
              <a:rPr lang="en-US" dirty="0" smtClean="0"/>
              <a:t>- Any operation takes O(log n) amortized time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8CDDB64-8ECD-0342-801B-E32A32580480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6BC75E-2B18-0F44-9A91-AF165CA0F79B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558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with Blanced Trees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Red-Black, </a:t>
            </a:r>
            <a:r>
              <a:rPr lang="en-US" dirty="0">
                <a:solidFill>
                  <a:srgbClr val="FF0000"/>
                </a:solidFill>
              </a:rPr>
              <a:t>AVL:</a:t>
            </a:r>
          </a:p>
          <a:p>
            <a:pPr lvl="1"/>
            <a:r>
              <a:rPr lang="en-US" dirty="0"/>
              <a:t>Extra space per node (color, height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Well, for RB there’s a way to avoid the color, but </a:t>
            </a:r>
            <a:r>
              <a:rPr lang="en-US" dirty="0" smtClean="0"/>
              <a:t>tricky</a:t>
            </a:r>
            <a:endParaRPr lang="en-US" dirty="0"/>
          </a:p>
          <a:p>
            <a:pPr lvl="1"/>
            <a:r>
              <a:rPr lang="en-US" dirty="0"/>
              <a:t>Logic is slightly complicated to implement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In a splay tree</a:t>
            </a:r>
          </a:p>
          <a:p>
            <a:pPr lvl="1"/>
            <a:r>
              <a:rPr lang="en-US" dirty="0"/>
              <a:t>No extra space per node</a:t>
            </a:r>
          </a:p>
          <a:p>
            <a:pPr lvl="1"/>
            <a:r>
              <a:rPr lang="en-US" dirty="0"/>
              <a:t>Insert/delete are done exactly like it BST + one “splaying” step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Basic operations: </a:t>
            </a:r>
            <a:r>
              <a:rPr lang="en-US" dirty="0">
                <a:solidFill>
                  <a:srgbClr val="0000FF"/>
                </a:solidFill>
              </a:rPr>
              <a:t>O(log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)-</a:t>
            </a:r>
            <a:r>
              <a:rPr lang="en-US" dirty="0" smtClean="0">
                <a:solidFill>
                  <a:srgbClr val="0000FF"/>
                </a:solidFill>
              </a:rPr>
              <a:t>time, </a:t>
            </a:r>
            <a:r>
              <a:rPr lang="en-US" dirty="0">
                <a:solidFill>
                  <a:srgbClr val="0000FF"/>
                </a:solidFill>
              </a:rPr>
              <a:t>in amortized term.</a:t>
            </a:r>
          </a:p>
          <a:p>
            <a:pPr lvl="1"/>
            <a:r>
              <a:rPr lang="en-US" dirty="0"/>
              <a:t>One additional property: frequently accessed nodes are close to the root!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94C450-3AED-5B47-9320-06E886D679EC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58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Theorem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</a:t>
            </a:r>
            <a:r>
              <a:rPr lang="en-US" i="1" dirty="0" smtClean="0">
                <a:solidFill>
                  <a:srgbClr val="008000"/>
                </a:solidFill>
              </a:rPr>
              <a:t>h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be the max height of an AVL-tree with </a:t>
            </a:r>
            <a:r>
              <a:rPr lang="en-US" i="1" dirty="0"/>
              <a:t>n</a:t>
            </a:r>
            <a:r>
              <a:rPr lang="en-US" dirty="0"/>
              <a:t> nodes </a:t>
            </a:r>
          </a:p>
          <a:p>
            <a:r>
              <a:rPr lang="en-US" dirty="0">
                <a:solidFill>
                  <a:srgbClr val="FF6600"/>
                </a:solidFill>
              </a:rPr>
              <a:t>Want to show </a:t>
            </a:r>
            <a:r>
              <a:rPr lang="en-US" dirty="0"/>
              <a:t>(roughly)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 ≤ </a:t>
            </a:r>
            <a:r>
              <a:rPr lang="en-US" i="1" dirty="0">
                <a:solidFill>
                  <a:srgbClr val="008000"/>
                </a:solidFill>
              </a:rPr>
              <a:t>10 </a:t>
            </a:r>
            <a:r>
              <a:rPr lang="en-US" dirty="0">
                <a:solidFill>
                  <a:srgbClr val="008000"/>
                </a:solidFill>
              </a:rPr>
              <a:t>log(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Where 10 could be some other constant</a:t>
            </a:r>
          </a:p>
          <a:p>
            <a:r>
              <a:rPr lang="en-US" dirty="0"/>
              <a:t>The following two statements are equivalent</a:t>
            </a:r>
          </a:p>
          <a:p>
            <a:pPr lvl="1"/>
            <a:r>
              <a:rPr lang="en-US" dirty="0"/>
              <a:t>An AVL-tree can’t have large height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/>
              <a:t> (relative to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 AVL-tree can’t have two few nodes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 (relative to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/>
              <a:t>)</a:t>
            </a:r>
          </a:p>
          <a:p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</a:rPr>
              <a:t>n(h)</a:t>
            </a:r>
            <a:r>
              <a:rPr lang="en-US" dirty="0"/>
              <a:t> be the minimum # of nodes of an AVL-tree with height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</a:p>
          <a:p>
            <a:r>
              <a:rPr lang="en-US" dirty="0">
                <a:solidFill>
                  <a:srgbClr val="FF6600"/>
                </a:solidFill>
              </a:rPr>
              <a:t>Want to show </a:t>
            </a:r>
            <a:r>
              <a:rPr lang="en-US" dirty="0"/>
              <a:t>(roughly) </a:t>
            </a:r>
            <a:r>
              <a:rPr lang="en-US" i="1" dirty="0">
                <a:solidFill>
                  <a:srgbClr val="008000"/>
                </a:solidFill>
              </a:rPr>
              <a:t>n(h) ≥ 2</a:t>
            </a:r>
            <a:r>
              <a:rPr lang="en-US" i="1" baseline="30000" dirty="0">
                <a:solidFill>
                  <a:srgbClr val="008000"/>
                </a:solidFill>
              </a:rPr>
              <a:t>h/10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896855F-6736-B34D-B583-D99BBE0F4070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each operation (insert, delete, search) a node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is splayed</a:t>
            </a:r>
          </a:p>
          <a:p>
            <a:endParaRPr lang="en-US" dirty="0"/>
          </a:p>
          <a:p>
            <a:r>
              <a:rPr lang="en-US" dirty="0"/>
              <a:t>Result of </a:t>
            </a:r>
            <a:r>
              <a:rPr lang="en-US" dirty="0">
                <a:solidFill>
                  <a:srgbClr val="FF0000"/>
                </a:solidFill>
              </a:rPr>
              <a:t>splay(c) </a:t>
            </a:r>
            <a:r>
              <a:rPr lang="en-US" dirty="0"/>
              <a:t>is that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ends up in the root!</a:t>
            </a:r>
          </a:p>
          <a:p>
            <a:pPr lvl="1"/>
            <a:r>
              <a:rPr lang="en-US" dirty="0"/>
              <a:t>Splay(c) consists of O(height) # of steps</a:t>
            </a:r>
          </a:p>
          <a:p>
            <a:pPr lvl="1"/>
            <a:r>
              <a:rPr lang="en-US" dirty="0"/>
              <a:t>Each step is one of: </a:t>
            </a:r>
            <a:r>
              <a:rPr lang="en-US" dirty="0">
                <a:solidFill>
                  <a:srgbClr val="3366FF"/>
                </a:solidFill>
              </a:rPr>
              <a:t>zig-zig</a:t>
            </a:r>
            <a:r>
              <a:rPr lang="en-US" dirty="0"/>
              <a:t>, </a:t>
            </a:r>
            <a:r>
              <a:rPr lang="en-US" dirty="0">
                <a:solidFill>
                  <a:srgbClr val="3366FF"/>
                </a:solidFill>
              </a:rPr>
              <a:t>zig-zag</a:t>
            </a:r>
            <a:r>
              <a:rPr lang="en-US" dirty="0"/>
              <a:t>, or </a:t>
            </a:r>
            <a:r>
              <a:rPr lang="en-US" dirty="0">
                <a:solidFill>
                  <a:srgbClr val="3366FF"/>
                </a:solidFill>
              </a:rPr>
              <a:t>zig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We’ll talk about which node is splayed later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7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Zig-zig (</a:t>
            </a:r>
            <a:r>
              <a:rPr lang="en-US" i="1" dirty="0">
                <a:solidFill>
                  <a:srgbClr val="FF6600"/>
                </a:solidFill>
              </a:rPr>
              <a:t>depth(c) -= 2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3220336"/>
            <a:ext cx="1864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2680" y="2720713"/>
            <a:ext cx="91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50971" y="1937469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9810" y="2635979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2799" y="3356662"/>
            <a:ext cx="448996" cy="45406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2" name="Straight Connector 11"/>
          <p:cNvCxnSpPr>
            <a:endCxn id="9" idx="7"/>
          </p:cNvCxnSpPr>
          <p:nvPr/>
        </p:nvCxnSpPr>
        <p:spPr>
          <a:xfrm flipH="1">
            <a:off x="1734213" y="1495543"/>
            <a:ext cx="748839" cy="50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4" idx="0"/>
          </p:cNvCxnSpPr>
          <p:nvPr/>
        </p:nvCxnSpPr>
        <p:spPr>
          <a:xfrm flipH="1">
            <a:off x="1799967" y="3032108"/>
            <a:ext cx="365598" cy="49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5"/>
          </p:cNvCxnSpPr>
          <p:nvPr/>
        </p:nvCxnSpPr>
        <p:spPr>
          <a:xfrm flipH="1" flipV="1">
            <a:off x="1734213" y="2325039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1" idx="0"/>
          </p:cNvCxnSpPr>
          <p:nvPr/>
        </p:nvCxnSpPr>
        <p:spPr>
          <a:xfrm flipH="1">
            <a:off x="829362" y="2325039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5"/>
          </p:cNvCxnSpPr>
          <p:nvPr/>
        </p:nvCxnSpPr>
        <p:spPr>
          <a:xfrm flipH="1" flipV="1">
            <a:off x="2483052" y="3023549"/>
            <a:ext cx="380867" cy="33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9" idx="0"/>
          </p:cNvCxnSpPr>
          <p:nvPr/>
        </p:nvCxnSpPr>
        <p:spPr>
          <a:xfrm flipH="1">
            <a:off x="2644750" y="3810728"/>
            <a:ext cx="282547" cy="37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11" idx="4"/>
          </p:cNvCxnSpPr>
          <p:nvPr/>
        </p:nvCxnSpPr>
        <p:spPr>
          <a:xfrm flipH="1" flipV="1">
            <a:off x="2927297" y="3810728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2434231" y="418777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	</a:t>
            </a:r>
            <a:endParaRPr lang="en-US" baseline="-25000" dirty="0"/>
          </a:p>
        </p:txBody>
      </p:sp>
      <p:sp>
        <p:nvSpPr>
          <p:cNvPr id="20" name="Isosceles Triangle 19"/>
          <p:cNvSpPr/>
          <p:nvPr/>
        </p:nvSpPr>
        <p:spPr>
          <a:xfrm>
            <a:off x="2988362" y="420576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1" name="Isosceles Triangle 20"/>
          <p:cNvSpPr/>
          <p:nvPr/>
        </p:nvSpPr>
        <p:spPr>
          <a:xfrm>
            <a:off x="618843" y="2796367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>
            <a:off x="1589448" y="3531717"/>
            <a:ext cx="421038" cy="99964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6103075" y="3304684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85991" y="1847562"/>
            <a:ext cx="448996" cy="45406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09222" y="2557796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38" name="Straight Connector 37"/>
          <p:cNvCxnSpPr>
            <a:stCxn id="37" idx="3"/>
            <a:endCxn id="35" idx="7"/>
          </p:cNvCxnSpPr>
          <p:nvPr/>
        </p:nvCxnSpPr>
        <p:spPr>
          <a:xfrm flipH="1">
            <a:off x="6486317" y="2945366"/>
            <a:ext cx="288659" cy="425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5"/>
            <a:endCxn id="50" idx="0"/>
          </p:cNvCxnSpPr>
          <p:nvPr/>
        </p:nvCxnSpPr>
        <p:spPr>
          <a:xfrm>
            <a:off x="7669233" y="2235132"/>
            <a:ext cx="670309" cy="549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3"/>
            <a:endCxn id="37" idx="7"/>
          </p:cNvCxnSpPr>
          <p:nvPr/>
        </p:nvCxnSpPr>
        <p:spPr>
          <a:xfrm flipH="1">
            <a:off x="7092464" y="2235132"/>
            <a:ext cx="259281" cy="389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47" idx="0"/>
          </p:cNvCxnSpPr>
          <p:nvPr/>
        </p:nvCxnSpPr>
        <p:spPr>
          <a:xfrm flipH="1">
            <a:off x="5954923" y="3692254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614721" y="1446092"/>
            <a:ext cx="618883" cy="460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  <a:endCxn id="45" idx="0"/>
          </p:cNvCxnSpPr>
          <p:nvPr/>
        </p:nvCxnSpPr>
        <p:spPr>
          <a:xfrm>
            <a:off x="6486317" y="3692254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37" idx="5"/>
          </p:cNvCxnSpPr>
          <p:nvPr/>
        </p:nvCxnSpPr>
        <p:spPr>
          <a:xfrm flipH="1" flipV="1">
            <a:off x="7092464" y="2945366"/>
            <a:ext cx="522257" cy="54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6567778" y="413326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46" name="Isosceles Triangle 45"/>
          <p:cNvSpPr/>
          <p:nvPr/>
        </p:nvSpPr>
        <p:spPr>
          <a:xfrm>
            <a:off x="7404202" y="3491104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7" name="Isosceles Triangle 46"/>
          <p:cNvSpPr/>
          <p:nvPr/>
        </p:nvSpPr>
        <p:spPr>
          <a:xfrm>
            <a:off x="5744404" y="4171716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0" name="Isosceles Triangle 49"/>
          <p:cNvSpPr/>
          <p:nvPr/>
        </p:nvSpPr>
        <p:spPr>
          <a:xfrm>
            <a:off x="8129023" y="2784829"/>
            <a:ext cx="421038" cy="90742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9400" y="3354555"/>
            <a:ext cx="229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has a grandparent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868077" y="5425914"/>
            <a:ext cx="5483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There’s also the symmetric case when </a:t>
            </a:r>
            <a:r>
              <a:rPr lang="en-US" dirty="0" smtClean="0"/>
              <a:t>y is on </a:t>
            </a:r>
            <a:r>
              <a:rPr lang="en-US" dirty="0"/>
              <a:t>the </a:t>
            </a:r>
            <a:r>
              <a:rPr lang="en-US" dirty="0" smtClean="0"/>
              <a:t>left</a:t>
            </a:r>
            <a:br>
              <a:rPr lang="en-US" dirty="0" smtClean="0"/>
            </a:br>
            <a:r>
              <a:rPr lang="en-US" dirty="0" smtClean="0"/>
              <a:t>and c is the left child of y</a:t>
            </a:r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1320133" y="2513890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089038" y="3155442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769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0" grpId="0" animBg="1"/>
      <p:bldP spid="65" grpId="0"/>
      <p:bldP spid="66" grpId="0" animBg="1"/>
      <p:bldP spid="48" grpId="0" animBg="1"/>
      <p:bldP spid="4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Zig-zag (</a:t>
            </a:r>
            <a:r>
              <a:rPr lang="en-US" i="1" dirty="0">
                <a:solidFill>
                  <a:srgbClr val="FF6600"/>
                </a:solidFill>
              </a:rPr>
              <a:t>depth(c) -= 2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62960" y="3220336"/>
            <a:ext cx="1897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1583" y="2711034"/>
            <a:ext cx="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Zig-Zag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41954" y="1937469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90793" y="2635979"/>
            <a:ext cx="448996" cy="454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81870" y="333997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2" name="Straight Connector 11"/>
          <p:cNvCxnSpPr>
            <a:endCxn id="9" idx="7"/>
          </p:cNvCxnSpPr>
          <p:nvPr/>
        </p:nvCxnSpPr>
        <p:spPr>
          <a:xfrm flipH="1">
            <a:off x="1625196" y="1495543"/>
            <a:ext cx="748839" cy="50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5"/>
            <a:endCxn id="24" idx="0"/>
          </p:cNvCxnSpPr>
          <p:nvPr/>
        </p:nvCxnSpPr>
        <p:spPr>
          <a:xfrm>
            <a:off x="2374035" y="3023549"/>
            <a:ext cx="429746" cy="488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5"/>
          </p:cNvCxnSpPr>
          <p:nvPr/>
        </p:nvCxnSpPr>
        <p:spPr>
          <a:xfrm flipH="1" flipV="1">
            <a:off x="1625196" y="2325039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1" idx="0"/>
          </p:cNvCxnSpPr>
          <p:nvPr/>
        </p:nvCxnSpPr>
        <p:spPr>
          <a:xfrm flipH="1">
            <a:off x="720345" y="2325039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0" idx="3"/>
          </p:cNvCxnSpPr>
          <p:nvPr/>
        </p:nvCxnSpPr>
        <p:spPr>
          <a:xfrm flipV="1">
            <a:off x="1806368" y="3023549"/>
            <a:ext cx="250179" cy="316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9" idx="0"/>
          </p:cNvCxnSpPr>
          <p:nvPr/>
        </p:nvCxnSpPr>
        <p:spPr>
          <a:xfrm flipH="1">
            <a:off x="1523821" y="3794038"/>
            <a:ext cx="282547" cy="377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11" idx="4"/>
          </p:cNvCxnSpPr>
          <p:nvPr/>
        </p:nvCxnSpPr>
        <p:spPr>
          <a:xfrm flipH="1" flipV="1">
            <a:off x="1806368" y="3794038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1313302" y="4171079"/>
            <a:ext cx="421038" cy="119542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20" name="Isosceles Triangle 19"/>
          <p:cNvSpPr/>
          <p:nvPr/>
        </p:nvSpPr>
        <p:spPr>
          <a:xfrm>
            <a:off x="1867433" y="4189071"/>
            <a:ext cx="421038" cy="14415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1" name="Isosceles Triangle 20"/>
          <p:cNvSpPr/>
          <p:nvPr/>
        </p:nvSpPr>
        <p:spPr>
          <a:xfrm>
            <a:off x="509826" y="2796367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>
            <a:off x="2593262" y="3511569"/>
            <a:ext cx="421038" cy="143329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6215625" y="2644538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82317" y="2633871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46189" y="1889919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38" name="Straight Connector 37"/>
          <p:cNvCxnSpPr>
            <a:stCxn id="37" idx="3"/>
            <a:endCxn id="35" idx="7"/>
          </p:cNvCxnSpPr>
          <p:nvPr/>
        </p:nvCxnSpPr>
        <p:spPr>
          <a:xfrm flipH="1">
            <a:off x="6598867" y="2277489"/>
            <a:ext cx="313076" cy="43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5"/>
            <a:endCxn id="50" idx="0"/>
          </p:cNvCxnSpPr>
          <p:nvPr/>
        </p:nvCxnSpPr>
        <p:spPr>
          <a:xfrm>
            <a:off x="7965559" y="3021441"/>
            <a:ext cx="255715" cy="45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1"/>
            <a:endCxn id="37" idx="5"/>
          </p:cNvCxnSpPr>
          <p:nvPr/>
        </p:nvCxnSpPr>
        <p:spPr>
          <a:xfrm flipH="1" flipV="1">
            <a:off x="7229431" y="2277489"/>
            <a:ext cx="418640" cy="42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47" idx="0"/>
          </p:cNvCxnSpPr>
          <p:nvPr/>
        </p:nvCxnSpPr>
        <p:spPr>
          <a:xfrm flipH="1">
            <a:off x="6067473" y="3032108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7"/>
          </p:cNvCxnSpPr>
          <p:nvPr/>
        </p:nvCxnSpPr>
        <p:spPr>
          <a:xfrm flipV="1">
            <a:off x="7229431" y="1495543"/>
            <a:ext cx="618883" cy="460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  <a:endCxn id="45" idx="0"/>
          </p:cNvCxnSpPr>
          <p:nvPr/>
        </p:nvCxnSpPr>
        <p:spPr>
          <a:xfrm>
            <a:off x="6598867" y="3032108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36" idx="3"/>
          </p:cNvCxnSpPr>
          <p:nvPr/>
        </p:nvCxnSpPr>
        <p:spPr>
          <a:xfrm flipV="1">
            <a:off x="7505704" y="3021441"/>
            <a:ext cx="142367" cy="469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6680328" y="3473114"/>
            <a:ext cx="421038" cy="10907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46" name="Isosceles Triangle 45"/>
          <p:cNvSpPr/>
          <p:nvPr/>
        </p:nvSpPr>
        <p:spPr>
          <a:xfrm>
            <a:off x="7295185" y="3491104"/>
            <a:ext cx="421038" cy="1453758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7" name="Isosceles Triangle 46"/>
          <p:cNvSpPr/>
          <p:nvPr/>
        </p:nvSpPr>
        <p:spPr>
          <a:xfrm>
            <a:off x="5856954" y="3511570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0" name="Isosceles Triangle 49"/>
          <p:cNvSpPr/>
          <p:nvPr/>
        </p:nvSpPr>
        <p:spPr>
          <a:xfrm>
            <a:off x="8010755" y="3476571"/>
            <a:ext cx="421038" cy="127665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98345" y="3420770"/>
            <a:ext cx="229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has a grandparent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606623" y="5517117"/>
            <a:ext cx="5483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There’s also the symmetric case when </a:t>
            </a:r>
            <a:r>
              <a:rPr lang="en-US" dirty="0" smtClean="0"/>
              <a:t>y is on </a:t>
            </a:r>
            <a:r>
              <a:rPr lang="en-US" dirty="0"/>
              <a:t>the </a:t>
            </a:r>
            <a:r>
              <a:rPr lang="en-US" dirty="0" smtClean="0"/>
              <a:t>left</a:t>
            </a:r>
            <a:br>
              <a:rPr lang="en-US" dirty="0" smtClean="0"/>
            </a:br>
            <a:r>
              <a:rPr lang="en-US" dirty="0" smtClean="0"/>
              <a:t>and c is the right child of y</a:t>
            </a:r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1213211" y="2559312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  <p:sp>
        <p:nvSpPr>
          <p:cNvPr id="52" name="Freeform 51"/>
          <p:cNvSpPr/>
          <p:nvPr/>
        </p:nvSpPr>
        <p:spPr>
          <a:xfrm flipH="1">
            <a:off x="2104861" y="3257376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69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0" grpId="0" animBg="1"/>
      <p:bldP spid="48" grpId="0"/>
      <p:bldP spid="49" grpId="0" animBg="1"/>
      <p:bldP spid="51" grpId="0" animBg="1"/>
      <p:bldP spid="5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 (</a:t>
            </a:r>
            <a:r>
              <a:rPr lang="en-US" i="1" dirty="0">
                <a:solidFill>
                  <a:srgbClr val="FF6600"/>
                </a:solidFill>
              </a:rPr>
              <a:t>depth(c) -= 1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93373" y="3047516"/>
            <a:ext cx="1960075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1008" y="2611120"/>
            <a:ext cx="5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34944" y="1764649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83783" y="2463159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86772" y="3183842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3" name="Straight Connector 12"/>
          <p:cNvCxnSpPr>
            <a:endCxn id="24" idx="0"/>
          </p:cNvCxnSpPr>
          <p:nvPr/>
        </p:nvCxnSpPr>
        <p:spPr>
          <a:xfrm flipH="1">
            <a:off x="1783940" y="2859288"/>
            <a:ext cx="365598" cy="49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5"/>
          </p:cNvCxnSpPr>
          <p:nvPr/>
        </p:nvCxnSpPr>
        <p:spPr>
          <a:xfrm flipH="1" flipV="1">
            <a:off x="1718186" y="2152219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1" idx="0"/>
          </p:cNvCxnSpPr>
          <p:nvPr/>
        </p:nvCxnSpPr>
        <p:spPr>
          <a:xfrm flipH="1">
            <a:off x="813335" y="2152219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5"/>
          </p:cNvCxnSpPr>
          <p:nvPr/>
        </p:nvCxnSpPr>
        <p:spPr>
          <a:xfrm flipH="1" flipV="1">
            <a:off x="2467025" y="2850729"/>
            <a:ext cx="380867" cy="33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9" idx="0"/>
          </p:cNvCxnSpPr>
          <p:nvPr/>
        </p:nvCxnSpPr>
        <p:spPr>
          <a:xfrm flipH="1">
            <a:off x="2628723" y="3637908"/>
            <a:ext cx="282547" cy="37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11" idx="4"/>
          </p:cNvCxnSpPr>
          <p:nvPr/>
        </p:nvCxnSpPr>
        <p:spPr>
          <a:xfrm flipH="1" flipV="1">
            <a:off x="2911270" y="3637908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2418204" y="401495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	</a:t>
            </a:r>
            <a:endParaRPr lang="en-US" baseline="-25000" dirty="0"/>
          </a:p>
        </p:txBody>
      </p:sp>
      <p:sp>
        <p:nvSpPr>
          <p:cNvPr id="20" name="Isosceles Triangle 19"/>
          <p:cNvSpPr/>
          <p:nvPr/>
        </p:nvSpPr>
        <p:spPr>
          <a:xfrm>
            <a:off x="2972335" y="403294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1" name="Isosceles Triangle 20"/>
          <p:cNvSpPr/>
          <p:nvPr/>
        </p:nvSpPr>
        <p:spPr>
          <a:xfrm>
            <a:off x="602816" y="2623547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>
            <a:off x="1573421" y="3358897"/>
            <a:ext cx="421038" cy="81686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6308615" y="2471718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75307" y="2461051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9179" y="1717099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38" name="Straight Connector 37"/>
          <p:cNvCxnSpPr>
            <a:stCxn id="37" idx="3"/>
            <a:endCxn id="35" idx="7"/>
          </p:cNvCxnSpPr>
          <p:nvPr/>
        </p:nvCxnSpPr>
        <p:spPr>
          <a:xfrm flipH="1">
            <a:off x="6691857" y="2104669"/>
            <a:ext cx="313076" cy="43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5"/>
            <a:endCxn id="50" idx="0"/>
          </p:cNvCxnSpPr>
          <p:nvPr/>
        </p:nvCxnSpPr>
        <p:spPr>
          <a:xfrm>
            <a:off x="8058549" y="2848621"/>
            <a:ext cx="255715" cy="45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1"/>
            <a:endCxn id="37" idx="5"/>
          </p:cNvCxnSpPr>
          <p:nvPr/>
        </p:nvCxnSpPr>
        <p:spPr>
          <a:xfrm flipH="1" flipV="1">
            <a:off x="7322421" y="2104669"/>
            <a:ext cx="418640" cy="42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47" idx="0"/>
          </p:cNvCxnSpPr>
          <p:nvPr/>
        </p:nvCxnSpPr>
        <p:spPr>
          <a:xfrm flipH="1">
            <a:off x="6160463" y="2859288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  <a:endCxn id="45" idx="0"/>
          </p:cNvCxnSpPr>
          <p:nvPr/>
        </p:nvCxnSpPr>
        <p:spPr>
          <a:xfrm>
            <a:off x="6691857" y="2859288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36" idx="3"/>
          </p:cNvCxnSpPr>
          <p:nvPr/>
        </p:nvCxnSpPr>
        <p:spPr>
          <a:xfrm flipV="1">
            <a:off x="7598694" y="2848621"/>
            <a:ext cx="142367" cy="469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6773318" y="330029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46" name="Isosceles Triangle 45"/>
          <p:cNvSpPr/>
          <p:nvPr/>
        </p:nvSpPr>
        <p:spPr>
          <a:xfrm>
            <a:off x="7388175" y="3318284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7" name="Isosceles Triangle 46"/>
          <p:cNvSpPr/>
          <p:nvPr/>
        </p:nvSpPr>
        <p:spPr>
          <a:xfrm>
            <a:off x="5949944" y="3338750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0" name="Isosceles Triangle 49"/>
          <p:cNvSpPr/>
          <p:nvPr/>
        </p:nvSpPr>
        <p:spPr>
          <a:xfrm>
            <a:off x="8103745" y="3303751"/>
            <a:ext cx="421038" cy="87200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93373" y="3192296"/>
            <a:ext cx="24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has no grandparent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783940" y="5171115"/>
            <a:ext cx="60195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There’s also the symmetric case when c &amp; y are on the </a:t>
            </a:r>
            <a:r>
              <a:rPr lang="en-US" dirty="0" smtClean="0"/>
              <a:t>left</a:t>
            </a:r>
            <a:br>
              <a:rPr lang="en-US" dirty="0" smtClean="0"/>
            </a:br>
            <a:r>
              <a:rPr lang="en-US" dirty="0" smtClean="0"/>
              <a:t>note that y could be NULL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1322540" y="2395382"/>
            <a:ext cx="501762" cy="431476"/>
          </a:xfrm>
          <a:custGeom>
            <a:avLst/>
            <a:gdLst>
              <a:gd name="connsiteX0" fmla="*/ 464576 w 501762"/>
              <a:gd name="connsiteY0" fmla="*/ 420136 h 431476"/>
              <a:gd name="connsiteX1" fmla="*/ 487256 w 501762"/>
              <a:gd name="connsiteY1" fmla="*/ 181991 h 431476"/>
              <a:gd name="connsiteX2" fmla="*/ 271803 w 501762"/>
              <a:gd name="connsiteY2" fmla="*/ 548 h 431476"/>
              <a:gd name="connsiteX3" fmla="*/ 10991 w 501762"/>
              <a:gd name="connsiteY3" fmla="*/ 136631 h 431476"/>
              <a:gd name="connsiteX4" fmla="*/ 45010 w 501762"/>
              <a:gd name="connsiteY4" fmla="*/ 431476 h 4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62" h="431476">
                <a:moveTo>
                  <a:pt x="464576" y="420136"/>
                </a:moveTo>
                <a:cubicBezTo>
                  <a:pt x="491980" y="336029"/>
                  <a:pt x="519385" y="251922"/>
                  <a:pt x="487256" y="181991"/>
                </a:cubicBezTo>
                <a:cubicBezTo>
                  <a:pt x="455127" y="112060"/>
                  <a:pt x="351180" y="8108"/>
                  <a:pt x="271803" y="548"/>
                </a:cubicBezTo>
                <a:cubicBezTo>
                  <a:pt x="192425" y="-7012"/>
                  <a:pt x="48790" y="64810"/>
                  <a:pt x="10991" y="136631"/>
                </a:cubicBezTo>
                <a:cubicBezTo>
                  <a:pt x="-26808" y="208452"/>
                  <a:pt x="45010" y="431476"/>
                  <a:pt x="45010" y="431476"/>
                </a:cubicBezTo>
              </a:path>
            </a:pathLst>
          </a:custGeom>
          <a:ln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tailEnd type="stealt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4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0" grpId="0" animBg="1"/>
      <p:bldP spid="65" grpId="0"/>
      <p:bldP spid="48" grpId="0" animBg="1"/>
      <p:bldP spid="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node to splay?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Search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Successful: splay the found node</a:t>
            </a:r>
          </a:p>
          <a:p>
            <a:pPr lvl="1"/>
            <a:r>
              <a:rPr lang="en-US" dirty="0"/>
              <a:t>Unsuccessful: splay the node just before falling off to NULL</a:t>
            </a:r>
          </a:p>
          <a:p>
            <a:r>
              <a:rPr lang="en-US" dirty="0">
                <a:solidFill>
                  <a:srgbClr val="008000"/>
                </a:solidFill>
              </a:rPr>
              <a:t>Insert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Splay the newly inserted node</a:t>
            </a:r>
          </a:p>
          <a:p>
            <a:r>
              <a:rPr lang="en-US" dirty="0">
                <a:solidFill>
                  <a:srgbClr val="008000"/>
                </a:solidFill>
              </a:rPr>
              <a:t>Delete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Splay the child of the </a:t>
            </a:r>
            <a:r>
              <a:rPr lang="en-US" dirty="0" smtClean="0"/>
              <a:t>spliced-out node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After splaying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it ends up in the root!</a:t>
            </a:r>
          </a:p>
          <a:p>
            <a:pPr lvl="1"/>
            <a:r>
              <a:rPr lang="en-US" sz="1600" dirty="0"/>
              <a:t>http://webdiis.unizar.es/asignaturas/EDA/AVLTree/avltree.html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5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4343400" y="6178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6390" name="Oval 4"/>
          <p:cNvSpPr>
            <a:spLocks noChangeArrowheads="1"/>
          </p:cNvSpPr>
          <p:nvPr/>
        </p:nvSpPr>
        <p:spPr bwMode="auto">
          <a:xfrm>
            <a:off x="7135812" y="15878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3032125" y="15878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729287" y="23688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7831137" y="23688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3538537" y="23688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2922587" y="31642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5124450" y="31642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6375400" y="31642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6398" name="Oval 12"/>
          <p:cNvSpPr>
            <a:spLocks noChangeArrowheads="1"/>
          </p:cNvSpPr>
          <p:nvPr/>
        </p:nvSpPr>
        <p:spPr bwMode="auto">
          <a:xfrm>
            <a:off x="5961062" y="398653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6399" name="Oval 13"/>
          <p:cNvSpPr>
            <a:spLocks noChangeArrowheads="1"/>
          </p:cNvSpPr>
          <p:nvPr/>
        </p:nvSpPr>
        <p:spPr bwMode="auto">
          <a:xfrm>
            <a:off x="3414712" y="398653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6400" name="Oval 14"/>
          <p:cNvSpPr>
            <a:spLocks noChangeArrowheads="1"/>
          </p:cNvSpPr>
          <p:nvPr/>
        </p:nvSpPr>
        <p:spPr bwMode="auto">
          <a:xfrm>
            <a:off x="6719887" y="45739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>
            <a:off x="3376612" y="935356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4703762" y="921068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3362325" y="1916431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 flipH="1">
            <a:off x="3189287" y="2695893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>
            <a:off x="3260725" y="3503931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H="1">
            <a:off x="6030912" y="1902143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7504112" y="1873568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 flipH="1">
            <a:off x="5338762" y="2695893"/>
            <a:ext cx="43338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23"/>
          <p:cNvSpPr>
            <a:spLocks noChangeShapeType="1"/>
          </p:cNvSpPr>
          <p:nvPr/>
        </p:nvSpPr>
        <p:spPr bwMode="auto">
          <a:xfrm>
            <a:off x="6089650" y="2667318"/>
            <a:ext cx="4460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 flipH="1">
            <a:off x="6146800" y="3503931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>
            <a:off x="6319837" y="4283393"/>
            <a:ext cx="577850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4876800" y="378015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5548312" y="377221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Rectangle 28"/>
          <p:cNvSpPr>
            <a:spLocks noChangeArrowheads="1"/>
          </p:cNvSpPr>
          <p:nvPr/>
        </p:nvSpPr>
        <p:spPr bwMode="auto">
          <a:xfrm>
            <a:off x="7253287" y="51739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Rectangle 29"/>
          <p:cNvSpPr>
            <a:spLocks noChangeArrowheads="1"/>
          </p:cNvSpPr>
          <p:nvPr/>
        </p:nvSpPr>
        <p:spPr bwMode="auto">
          <a:xfrm>
            <a:off x="5588000" y="463423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Rectangle 30"/>
          <p:cNvSpPr>
            <a:spLocks noChangeArrowheads="1"/>
          </p:cNvSpPr>
          <p:nvPr/>
        </p:nvSpPr>
        <p:spPr bwMode="auto">
          <a:xfrm>
            <a:off x="6908800" y="37753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8347075" y="301974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Rectangle 32"/>
          <p:cNvSpPr>
            <a:spLocks noChangeArrowheads="1"/>
          </p:cNvSpPr>
          <p:nvPr/>
        </p:nvSpPr>
        <p:spPr bwMode="auto">
          <a:xfrm>
            <a:off x="7573962" y="29991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3"/>
          <p:cNvSpPr>
            <a:spLocks noChangeArrowheads="1"/>
          </p:cNvSpPr>
          <p:nvPr/>
        </p:nvSpPr>
        <p:spPr bwMode="auto">
          <a:xfrm>
            <a:off x="3124200" y="471043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Rectangle 34"/>
          <p:cNvSpPr>
            <a:spLocks noChangeArrowheads="1"/>
          </p:cNvSpPr>
          <p:nvPr/>
        </p:nvSpPr>
        <p:spPr bwMode="auto">
          <a:xfrm>
            <a:off x="3910012" y="47040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Rectangle 35"/>
          <p:cNvSpPr>
            <a:spLocks noChangeArrowheads="1"/>
          </p:cNvSpPr>
          <p:nvPr/>
        </p:nvSpPr>
        <p:spPr bwMode="auto">
          <a:xfrm>
            <a:off x="2578100" y="37880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Rectangle 36"/>
          <p:cNvSpPr>
            <a:spLocks noChangeArrowheads="1"/>
          </p:cNvSpPr>
          <p:nvPr/>
        </p:nvSpPr>
        <p:spPr bwMode="auto">
          <a:xfrm>
            <a:off x="3956050" y="297211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Rectangle 37"/>
          <p:cNvSpPr>
            <a:spLocks noChangeArrowheads="1"/>
          </p:cNvSpPr>
          <p:nvPr/>
        </p:nvSpPr>
        <p:spPr bwMode="auto">
          <a:xfrm>
            <a:off x="2665412" y="224663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38"/>
          <p:cNvSpPr>
            <a:spLocks noChangeShapeType="1"/>
          </p:cNvSpPr>
          <p:nvPr/>
        </p:nvSpPr>
        <p:spPr bwMode="auto">
          <a:xfrm flipH="1">
            <a:off x="2798762" y="1916431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39"/>
          <p:cNvSpPr>
            <a:spLocks noChangeShapeType="1"/>
          </p:cNvSpPr>
          <p:nvPr/>
        </p:nvSpPr>
        <p:spPr bwMode="auto">
          <a:xfrm>
            <a:off x="3881437" y="2695893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0"/>
          <p:cNvSpPr>
            <a:spLocks noChangeShapeType="1"/>
          </p:cNvSpPr>
          <p:nvPr/>
        </p:nvSpPr>
        <p:spPr bwMode="auto">
          <a:xfrm flipH="1">
            <a:off x="2713037" y="3489643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 flipH="1">
            <a:off x="3260725" y="4326256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Line 42"/>
          <p:cNvSpPr>
            <a:spLocks noChangeShapeType="1"/>
          </p:cNvSpPr>
          <p:nvPr/>
        </p:nvSpPr>
        <p:spPr bwMode="auto">
          <a:xfrm>
            <a:off x="3765550" y="4311968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 flipH="1">
            <a:off x="5006975" y="351821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5468937" y="3475356"/>
            <a:ext cx="2159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45"/>
          <p:cNvSpPr>
            <a:spLocks noChangeShapeType="1"/>
          </p:cNvSpPr>
          <p:nvPr/>
        </p:nvSpPr>
        <p:spPr bwMode="auto">
          <a:xfrm flipH="1">
            <a:off x="7691437" y="2738756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46"/>
          <p:cNvSpPr>
            <a:spLocks noChangeShapeType="1"/>
          </p:cNvSpPr>
          <p:nvPr/>
        </p:nvSpPr>
        <p:spPr bwMode="auto">
          <a:xfrm>
            <a:off x="8167687" y="2681606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47"/>
          <p:cNvSpPr>
            <a:spLocks noChangeShapeType="1"/>
          </p:cNvSpPr>
          <p:nvPr/>
        </p:nvSpPr>
        <p:spPr bwMode="auto">
          <a:xfrm>
            <a:off x="6724650" y="3475356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48"/>
          <p:cNvSpPr>
            <a:spLocks noChangeShapeType="1"/>
          </p:cNvSpPr>
          <p:nvPr/>
        </p:nvSpPr>
        <p:spPr bwMode="auto">
          <a:xfrm flipH="1">
            <a:off x="5713412" y="4326256"/>
            <a:ext cx="3175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Line 49"/>
          <p:cNvSpPr>
            <a:spLocks noChangeShapeType="1"/>
          </p:cNvSpPr>
          <p:nvPr/>
        </p:nvSpPr>
        <p:spPr bwMode="auto">
          <a:xfrm flipH="1">
            <a:off x="6594475" y="4918393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Line 50"/>
          <p:cNvSpPr>
            <a:spLocks noChangeShapeType="1"/>
          </p:cNvSpPr>
          <p:nvPr/>
        </p:nvSpPr>
        <p:spPr bwMode="auto">
          <a:xfrm>
            <a:off x="7070725" y="4904106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Oval 51"/>
          <p:cNvSpPr>
            <a:spLocks noChangeArrowheads="1"/>
          </p:cNvSpPr>
          <p:nvPr/>
        </p:nvSpPr>
        <p:spPr bwMode="auto">
          <a:xfrm>
            <a:off x="6400800" y="51835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6438" name="Rectangle 52"/>
          <p:cNvSpPr>
            <a:spLocks noChangeArrowheads="1"/>
          </p:cNvSpPr>
          <p:nvPr/>
        </p:nvSpPr>
        <p:spPr bwMode="auto">
          <a:xfrm>
            <a:off x="6146800" y="58327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Rectangle 53"/>
          <p:cNvSpPr>
            <a:spLocks noChangeArrowheads="1"/>
          </p:cNvSpPr>
          <p:nvPr/>
        </p:nvSpPr>
        <p:spPr bwMode="auto">
          <a:xfrm>
            <a:off x="6934200" y="579786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Line 54" descr="Narrow horizontal"/>
          <p:cNvSpPr>
            <a:spLocks noChangeShapeType="1"/>
          </p:cNvSpPr>
          <p:nvPr/>
        </p:nvSpPr>
        <p:spPr bwMode="auto">
          <a:xfrm flipH="1">
            <a:off x="6275387" y="5542281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Line 55" descr="Narrow horizontal"/>
          <p:cNvSpPr>
            <a:spLocks noChangeShapeType="1"/>
          </p:cNvSpPr>
          <p:nvPr/>
        </p:nvSpPr>
        <p:spPr bwMode="auto">
          <a:xfrm>
            <a:off x="6751637" y="5527993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56"/>
          <p:cNvSpPr txBox="1">
            <a:spLocks noChangeArrowheads="1"/>
          </p:cNvSpPr>
          <p:nvPr/>
        </p:nvSpPr>
        <p:spPr bwMode="auto">
          <a:xfrm>
            <a:off x="498475" y="1148081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6443" name="Oval 58"/>
          <p:cNvSpPr>
            <a:spLocks noChangeArrowheads="1"/>
          </p:cNvSpPr>
          <p:nvPr/>
        </p:nvSpPr>
        <p:spPr bwMode="auto">
          <a:xfrm>
            <a:off x="5867400" y="107029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6444" name="Rectangle 59"/>
          <p:cNvSpPr>
            <a:spLocks noChangeArrowheads="1"/>
          </p:cNvSpPr>
          <p:nvPr/>
        </p:nvSpPr>
        <p:spPr bwMode="auto">
          <a:xfrm>
            <a:off x="5562600" y="163703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Line 60"/>
          <p:cNvSpPr>
            <a:spLocks noChangeShapeType="1"/>
          </p:cNvSpPr>
          <p:nvPr/>
        </p:nvSpPr>
        <p:spPr bwMode="auto">
          <a:xfrm flipH="1">
            <a:off x="5680075" y="1376681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6142037" y="504539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6935787" y="420878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6242050" y="3746818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98475" y="2721293"/>
            <a:ext cx="6889750" cy="2960688"/>
            <a:chOff x="287" y="2126"/>
            <a:chExt cx="4340" cy="1865"/>
          </a:xfrm>
        </p:grpSpPr>
        <p:sp>
          <p:nvSpPr>
            <p:cNvPr id="16450" name="Text Box 61"/>
            <p:cNvSpPr txBox="1">
              <a:spLocks noChangeArrowheads="1"/>
            </p:cNvSpPr>
            <p:nvPr/>
          </p:nvSpPr>
          <p:spPr bwMode="auto">
            <a:xfrm>
              <a:off x="287" y="2126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zig-zag</a:t>
              </a:r>
              <a:endParaRPr lang="en-US"/>
            </a:p>
          </p:txBody>
        </p:sp>
        <p:sp>
          <p:nvSpPr>
            <p:cNvPr id="16451" name="Freeform 65"/>
            <p:cNvSpPr>
              <a:spLocks/>
            </p:cNvSpPr>
            <p:nvPr/>
          </p:nvSpPr>
          <p:spPr bwMode="auto">
            <a:xfrm>
              <a:off x="3627" y="2800"/>
              <a:ext cx="1000" cy="1191"/>
            </a:xfrm>
            <a:custGeom>
              <a:avLst/>
              <a:gdLst>
                <a:gd name="T0" fmla="*/ 154 w 1000"/>
                <a:gd name="T1" fmla="*/ 82 h 1191"/>
                <a:gd name="T2" fmla="*/ 0 w 1000"/>
                <a:gd name="T3" fmla="*/ 200 h 1191"/>
                <a:gd name="T4" fmla="*/ 54 w 1000"/>
                <a:gd name="T5" fmla="*/ 400 h 1191"/>
                <a:gd name="T6" fmla="*/ 318 w 1000"/>
                <a:gd name="T7" fmla="*/ 482 h 1191"/>
                <a:gd name="T8" fmla="*/ 527 w 1000"/>
                <a:gd name="T9" fmla="*/ 582 h 1191"/>
                <a:gd name="T10" fmla="*/ 373 w 1000"/>
                <a:gd name="T11" fmla="*/ 718 h 1191"/>
                <a:gd name="T12" fmla="*/ 209 w 1000"/>
                <a:gd name="T13" fmla="*/ 855 h 1191"/>
                <a:gd name="T14" fmla="*/ 209 w 1000"/>
                <a:gd name="T15" fmla="*/ 1073 h 1191"/>
                <a:gd name="T16" fmla="*/ 391 w 1000"/>
                <a:gd name="T17" fmla="*/ 1191 h 1191"/>
                <a:gd name="T18" fmla="*/ 627 w 1000"/>
                <a:gd name="T19" fmla="*/ 1146 h 1191"/>
                <a:gd name="T20" fmla="*/ 782 w 1000"/>
                <a:gd name="T21" fmla="*/ 928 h 1191"/>
                <a:gd name="T22" fmla="*/ 945 w 1000"/>
                <a:gd name="T23" fmla="*/ 637 h 1191"/>
                <a:gd name="T24" fmla="*/ 1000 w 1000"/>
                <a:gd name="T25" fmla="*/ 364 h 1191"/>
                <a:gd name="T26" fmla="*/ 782 w 1000"/>
                <a:gd name="T27" fmla="*/ 237 h 1191"/>
                <a:gd name="T28" fmla="*/ 527 w 1000"/>
                <a:gd name="T29" fmla="*/ 73 h 1191"/>
                <a:gd name="T30" fmla="*/ 309 w 1000"/>
                <a:gd name="T31" fmla="*/ 0 h 1191"/>
                <a:gd name="T32" fmla="*/ 154 w 1000"/>
                <a:gd name="T33" fmla="*/ 82 h 1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0"/>
                <a:gd name="T52" fmla="*/ 0 h 1191"/>
                <a:gd name="T53" fmla="*/ 1000 w 1000"/>
                <a:gd name="T54" fmla="*/ 1191 h 11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0" h="1191">
                  <a:moveTo>
                    <a:pt x="154" y="82"/>
                  </a:moveTo>
                  <a:lnTo>
                    <a:pt x="0" y="200"/>
                  </a:lnTo>
                  <a:lnTo>
                    <a:pt x="54" y="400"/>
                  </a:lnTo>
                  <a:lnTo>
                    <a:pt x="318" y="482"/>
                  </a:lnTo>
                  <a:lnTo>
                    <a:pt x="527" y="582"/>
                  </a:lnTo>
                  <a:lnTo>
                    <a:pt x="373" y="718"/>
                  </a:lnTo>
                  <a:lnTo>
                    <a:pt x="209" y="855"/>
                  </a:lnTo>
                  <a:lnTo>
                    <a:pt x="209" y="1073"/>
                  </a:lnTo>
                  <a:lnTo>
                    <a:pt x="391" y="1191"/>
                  </a:lnTo>
                  <a:lnTo>
                    <a:pt x="627" y="1146"/>
                  </a:lnTo>
                  <a:lnTo>
                    <a:pt x="782" y="928"/>
                  </a:lnTo>
                  <a:lnTo>
                    <a:pt x="945" y="637"/>
                  </a:lnTo>
                  <a:lnTo>
                    <a:pt x="1000" y="364"/>
                  </a:lnTo>
                  <a:lnTo>
                    <a:pt x="782" y="237"/>
                  </a:lnTo>
                  <a:lnTo>
                    <a:pt x="527" y="73"/>
                  </a:lnTo>
                  <a:lnTo>
                    <a:pt x="309" y="0"/>
                  </a:lnTo>
                  <a:lnTo>
                    <a:pt x="154" y="82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32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3"/>
          <p:cNvSpPr>
            <a:spLocks noChangeArrowheads="1"/>
          </p:cNvSpPr>
          <p:nvPr/>
        </p:nvSpPr>
        <p:spPr bwMode="auto">
          <a:xfrm>
            <a:off x="4300538" y="68802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7414" name="Oval 4"/>
          <p:cNvSpPr>
            <a:spLocks noChangeArrowheads="1"/>
          </p:cNvSpPr>
          <p:nvPr/>
        </p:nvSpPr>
        <p:spPr bwMode="auto">
          <a:xfrm>
            <a:off x="7092950" y="165798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2989263" y="165798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5686425" y="243903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7417" name="Oval 7"/>
          <p:cNvSpPr>
            <a:spLocks noChangeArrowheads="1"/>
          </p:cNvSpPr>
          <p:nvPr/>
        </p:nvSpPr>
        <p:spPr bwMode="auto">
          <a:xfrm>
            <a:off x="7788275" y="243903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3495675" y="243903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7419" name="Oval 9"/>
          <p:cNvSpPr>
            <a:spLocks noChangeArrowheads="1"/>
          </p:cNvSpPr>
          <p:nvPr/>
        </p:nvSpPr>
        <p:spPr bwMode="auto">
          <a:xfrm>
            <a:off x="2879725" y="32343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>
            <a:off x="5081588" y="32343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>
            <a:off x="6332538" y="32343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7422" name="Oval 12"/>
          <p:cNvSpPr>
            <a:spLocks noChangeArrowheads="1"/>
          </p:cNvSpPr>
          <p:nvPr/>
        </p:nvSpPr>
        <p:spPr bwMode="auto">
          <a:xfrm>
            <a:off x="5918200" y="4056699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7423" name="Oval 13"/>
          <p:cNvSpPr>
            <a:spLocks noChangeArrowheads="1"/>
          </p:cNvSpPr>
          <p:nvPr/>
        </p:nvSpPr>
        <p:spPr bwMode="auto">
          <a:xfrm>
            <a:off x="3371850" y="4056699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7424" name="Oval 14"/>
          <p:cNvSpPr>
            <a:spLocks noChangeArrowheads="1"/>
          </p:cNvSpPr>
          <p:nvPr/>
        </p:nvSpPr>
        <p:spPr bwMode="auto">
          <a:xfrm>
            <a:off x="6677025" y="46440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 flipH="1">
            <a:off x="3333750" y="1005524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4660900" y="991236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3319463" y="1986599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H="1">
            <a:off x="3146425" y="2766061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>
            <a:off x="3217863" y="3574099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H="1">
            <a:off x="5988050" y="1972311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7461250" y="1943736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 flipH="1">
            <a:off x="5295900" y="2766061"/>
            <a:ext cx="43338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3"/>
          <p:cNvSpPr>
            <a:spLocks noChangeShapeType="1"/>
          </p:cNvSpPr>
          <p:nvPr/>
        </p:nvSpPr>
        <p:spPr bwMode="auto">
          <a:xfrm>
            <a:off x="6046788" y="2737486"/>
            <a:ext cx="4460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4"/>
          <p:cNvSpPr>
            <a:spLocks noChangeShapeType="1"/>
          </p:cNvSpPr>
          <p:nvPr/>
        </p:nvSpPr>
        <p:spPr bwMode="auto">
          <a:xfrm flipH="1">
            <a:off x="6103938" y="3574099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5"/>
          <p:cNvSpPr>
            <a:spLocks noChangeShapeType="1"/>
          </p:cNvSpPr>
          <p:nvPr/>
        </p:nvSpPr>
        <p:spPr bwMode="auto">
          <a:xfrm>
            <a:off x="6276975" y="4353561"/>
            <a:ext cx="577850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4833938" y="3850324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5505450" y="384238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Rectangle 28"/>
          <p:cNvSpPr>
            <a:spLocks noChangeArrowheads="1"/>
          </p:cNvSpPr>
          <p:nvPr/>
        </p:nvSpPr>
        <p:spPr bwMode="auto">
          <a:xfrm>
            <a:off x="7210425" y="5244149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Rectangle 29"/>
          <p:cNvSpPr>
            <a:spLocks noChangeArrowheads="1"/>
          </p:cNvSpPr>
          <p:nvPr/>
        </p:nvSpPr>
        <p:spPr bwMode="auto">
          <a:xfrm>
            <a:off x="6454775" y="52806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Rectangle 30"/>
          <p:cNvSpPr>
            <a:spLocks noChangeArrowheads="1"/>
          </p:cNvSpPr>
          <p:nvPr/>
        </p:nvSpPr>
        <p:spPr bwMode="auto">
          <a:xfrm>
            <a:off x="6865938" y="384556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Rectangle 31"/>
          <p:cNvSpPr>
            <a:spLocks noChangeArrowheads="1"/>
          </p:cNvSpPr>
          <p:nvPr/>
        </p:nvSpPr>
        <p:spPr bwMode="auto">
          <a:xfrm>
            <a:off x="8304213" y="308991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Rectangle 32"/>
          <p:cNvSpPr>
            <a:spLocks noChangeArrowheads="1"/>
          </p:cNvSpPr>
          <p:nvPr/>
        </p:nvSpPr>
        <p:spPr bwMode="auto">
          <a:xfrm>
            <a:off x="7531100" y="3069274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Rectangle 33"/>
          <p:cNvSpPr>
            <a:spLocks noChangeArrowheads="1"/>
          </p:cNvSpPr>
          <p:nvPr/>
        </p:nvSpPr>
        <p:spPr bwMode="auto">
          <a:xfrm>
            <a:off x="3081338" y="4780599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Rectangle 34"/>
          <p:cNvSpPr>
            <a:spLocks noChangeArrowheads="1"/>
          </p:cNvSpPr>
          <p:nvPr/>
        </p:nvSpPr>
        <p:spPr bwMode="auto">
          <a:xfrm>
            <a:off x="3867150" y="4774249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Rectangle 35"/>
          <p:cNvSpPr>
            <a:spLocks noChangeArrowheads="1"/>
          </p:cNvSpPr>
          <p:nvPr/>
        </p:nvSpPr>
        <p:spPr bwMode="auto">
          <a:xfrm>
            <a:off x="2535238" y="385826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3913188" y="304228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Rectangle 37"/>
          <p:cNvSpPr>
            <a:spLocks noChangeArrowheads="1"/>
          </p:cNvSpPr>
          <p:nvPr/>
        </p:nvSpPr>
        <p:spPr bwMode="auto">
          <a:xfrm>
            <a:off x="2622550" y="2316799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38"/>
          <p:cNvSpPr>
            <a:spLocks noChangeShapeType="1"/>
          </p:cNvSpPr>
          <p:nvPr/>
        </p:nvSpPr>
        <p:spPr bwMode="auto">
          <a:xfrm flipH="1">
            <a:off x="2755900" y="1986599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39"/>
          <p:cNvSpPr>
            <a:spLocks noChangeShapeType="1"/>
          </p:cNvSpPr>
          <p:nvPr/>
        </p:nvSpPr>
        <p:spPr bwMode="auto">
          <a:xfrm>
            <a:off x="3838575" y="2766061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40"/>
          <p:cNvSpPr>
            <a:spLocks noChangeShapeType="1"/>
          </p:cNvSpPr>
          <p:nvPr/>
        </p:nvSpPr>
        <p:spPr bwMode="auto">
          <a:xfrm flipH="1">
            <a:off x="2670175" y="3559811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41"/>
          <p:cNvSpPr>
            <a:spLocks noChangeShapeType="1"/>
          </p:cNvSpPr>
          <p:nvPr/>
        </p:nvSpPr>
        <p:spPr bwMode="auto">
          <a:xfrm flipH="1">
            <a:off x="3217863" y="4396424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42"/>
          <p:cNvSpPr>
            <a:spLocks noChangeShapeType="1"/>
          </p:cNvSpPr>
          <p:nvPr/>
        </p:nvSpPr>
        <p:spPr bwMode="auto">
          <a:xfrm>
            <a:off x="3722688" y="4382136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43"/>
          <p:cNvSpPr>
            <a:spLocks noChangeShapeType="1"/>
          </p:cNvSpPr>
          <p:nvPr/>
        </p:nvSpPr>
        <p:spPr bwMode="auto">
          <a:xfrm flipH="1">
            <a:off x="4964113" y="3588386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44"/>
          <p:cNvSpPr>
            <a:spLocks noChangeShapeType="1"/>
          </p:cNvSpPr>
          <p:nvPr/>
        </p:nvSpPr>
        <p:spPr bwMode="auto">
          <a:xfrm>
            <a:off x="5426075" y="3545524"/>
            <a:ext cx="2159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45"/>
          <p:cNvSpPr>
            <a:spLocks noChangeShapeType="1"/>
          </p:cNvSpPr>
          <p:nvPr/>
        </p:nvSpPr>
        <p:spPr bwMode="auto">
          <a:xfrm flipH="1">
            <a:off x="7648575" y="2808924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46"/>
          <p:cNvSpPr>
            <a:spLocks noChangeShapeType="1"/>
          </p:cNvSpPr>
          <p:nvPr/>
        </p:nvSpPr>
        <p:spPr bwMode="auto">
          <a:xfrm>
            <a:off x="8124825" y="2751774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47"/>
          <p:cNvSpPr>
            <a:spLocks noChangeShapeType="1"/>
          </p:cNvSpPr>
          <p:nvPr/>
        </p:nvSpPr>
        <p:spPr bwMode="auto">
          <a:xfrm>
            <a:off x="6681788" y="3545524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48"/>
          <p:cNvSpPr>
            <a:spLocks noChangeShapeType="1"/>
          </p:cNvSpPr>
          <p:nvPr/>
        </p:nvSpPr>
        <p:spPr bwMode="auto">
          <a:xfrm flipH="1">
            <a:off x="5599113" y="4323399"/>
            <a:ext cx="360362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49"/>
          <p:cNvSpPr>
            <a:spLocks noChangeShapeType="1"/>
          </p:cNvSpPr>
          <p:nvPr/>
        </p:nvSpPr>
        <p:spPr bwMode="auto">
          <a:xfrm flipH="1">
            <a:off x="6551613" y="4988561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50"/>
          <p:cNvSpPr>
            <a:spLocks noChangeShapeType="1"/>
          </p:cNvSpPr>
          <p:nvPr/>
        </p:nvSpPr>
        <p:spPr bwMode="auto">
          <a:xfrm>
            <a:off x="7027863" y="4974274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Oval 51"/>
          <p:cNvSpPr>
            <a:spLocks noChangeArrowheads="1"/>
          </p:cNvSpPr>
          <p:nvPr/>
        </p:nvSpPr>
        <p:spPr bwMode="auto">
          <a:xfrm>
            <a:off x="5357813" y="4653599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7462" name="Rectangle 52"/>
          <p:cNvSpPr>
            <a:spLocks noChangeArrowheads="1"/>
          </p:cNvSpPr>
          <p:nvPr/>
        </p:nvSpPr>
        <p:spPr bwMode="auto">
          <a:xfrm>
            <a:off x="5064125" y="532511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Rectangle 53"/>
          <p:cNvSpPr>
            <a:spLocks noChangeArrowheads="1"/>
          </p:cNvSpPr>
          <p:nvPr/>
        </p:nvSpPr>
        <p:spPr bwMode="auto">
          <a:xfrm>
            <a:off x="5851525" y="529018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Line 54" descr="Narrow horizontal"/>
          <p:cNvSpPr>
            <a:spLocks noChangeShapeType="1"/>
          </p:cNvSpPr>
          <p:nvPr/>
        </p:nvSpPr>
        <p:spPr bwMode="auto">
          <a:xfrm flipH="1">
            <a:off x="5192713" y="5034599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Line 55" descr="Narrow horizontal"/>
          <p:cNvSpPr>
            <a:spLocks noChangeShapeType="1"/>
          </p:cNvSpPr>
          <p:nvPr/>
        </p:nvSpPr>
        <p:spPr bwMode="auto">
          <a:xfrm>
            <a:off x="5668963" y="5020311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Text Box 56"/>
          <p:cNvSpPr txBox="1">
            <a:spLocks noChangeArrowheads="1"/>
          </p:cNvSpPr>
          <p:nvPr/>
        </p:nvSpPr>
        <p:spPr bwMode="auto">
          <a:xfrm>
            <a:off x="455613" y="1218249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7467" name="Oval 57"/>
          <p:cNvSpPr>
            <a:spLocks noChangeArrowheads="1"/>
          </p:cNvSpPr>
          <p:nvPr/>
        </p:nvSpPr>
        <p:spPr bwMode="auto">
          <a:xfrm>
            <a:off x="5824538" y="1140461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7468" name="Rectangle 58"/>
          <p:cNvSpPr>
            <a:spLocks noChangeArrowheads="1"/>
          </p:cNvSpPr>
          <p:nvPr/>
        </p:nvSpPr>
        <p:spPr bwMode="auto">
          <a:xfrm>
            <a:off x="5519738" y="1707199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Line 59"/>
          <p:cNvSpPr>
            <a:spLocks noChangeShapeType="1"/>
          </p:cNvSpPr>
          <p:nvPr/>
        </p:nvSpPr>
        <p:spPr bwMode="auto">
          <a:xfrm flipH="1">
            <a:off x="5637213" y="1446849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Text Box 60"/>
          <p:cNvSpPr txBox="1">
            <a:spLocks noChangeArrowheads="1"/>
          </p:cNvSpPr>
          <p:nvPr/>
        </p:nvSpPr>
        <p:spPr bwMode="auto">
          <a:xfrm>
            <a:off x="455613" y="2791461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zig-zag</a:t>
            </a:r>
            <a:endParaRPr lang="en-US"/>
          </a:p>
        </p:txBody>
      </p:sp>
      <p:sp>
        <p:nvSpPr>
          <p:cNvPr id="17471" name="Text Box 61"/>
          <p:cNvSpPr txBox="1">
            <a:spLocks noChangeArrowheads="1"/>
          </p:cNvSpPr>
          <p:nvPr/>
        </p:nvSpPr>
        <p:spPr bwMode="auto">
          <a:xfrm>
            <a:off x="6257925" y="387413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7472" name="Text Box 62"/>
          <p:cNvSpPr txBox="1">
            <a:spLocks noChangeArrowheads="1"/>
          </p:cNvSpPr>
          <p:nvPr/>
        </p:nvSpPr>
        <p:spPr bwMode="auto">
          <a:xfrm>
            <a:off x="7035800" y="450913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7473" name="Text Box 63"/>
          <p:cNvSpPr txBox="1">
            <a:spLocks noChangeArrowheads="1"/>
          </p:cNvSpPr>
          <p:nvPr/>
        </p:nvSpPr>
        <p:spPr bwMode="auto">
          <a:xfrm>
            <a:off x="5102225" y="4551999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7474" name="Freeform 64"/>
          <p:cNvSpPr>
            <a:spLocks/>
          </p:cNvSpPr>
          <p:nvPr/>
        </p:nvSpPr>
        <p:spPr bwMode="auto">
          <a:xfrm>
            <a:off x="5049838" y="3934461"/>
            <a:ext cx="2425700" cy="1211263"/>
          </a:xfrm>
          <a:custGeom>
            <a:avLst/>
            <a:gdLst>
              <a:gd name="T0" fmla="*/ 2147483647 w 1528"/>
              <a:gd name="T1" fmla="*/ 0 h 763"/>
              <a:gd name="T2" fmla="*/ 2147483647 w 1528"/>
              <a:gd name="T3" fmla="*/ 0 h 763"/>
              <a:gd name="T4" fmla="*/ 2147483647 w 1528"/>
              <a:gd name="T5" fmla="*/ 2147483647 h 763"/>
              <a:gd name="T6" fmla="*/ 2147483647 w 1528"/>
              <a:gd name="T7" fmla="*/ 2147483647 h 763"/>
              <a:gd name="T8" fmla="*/ 2147483647 w 1528"/>
              <a:gd name="T9" fmla="*/ 2147483647 h 763"/>
              <a:gd name="T10" fmla="*/ 0 w 1528"/>
              <a:gd name="T11" fmla="*/ 2147483647 h 763"/>
              <a:gd name="T12" fmla="*/ 2147483647 w 1528"/>
              <a:gd name="T13" fmla="*/ 2147483647 h 763"/>
              <a:gd name="T14" fmla="*/ 2147483647 w 1528"/>
              <a:gd name="T15" fmla="*/ 2147483647 h 763"/>
              <a:gd name="T16" fmla="*/ 2147483647 w 1528"/>
              <a:gd name="T17" fmla="*/ 2147483647 h 763"/>
              <a:gd name="T18" fmla="*/ 2147483647 w 1528"/>
              <a:gd name="T19" fmla="*/ 2147483647 h 763"/>
              <a:gd name="T20" fmla="*/ 2147483647 w 1528"/>
              <a:gd name="T21" fmla="*/ 2147483647 h 763"/>
              <a:gd name="T22" fmla="*/ 2147483647 w 1528"/>
              <a:gd name="T23" fmla="*/ 2147483647 h 763"/>
              <a:gd name="T24" fmla="*/ 2147483647 w 1528"/>
              <a:gd name="T25" fmla="*/ 2147483647 h 763"/>
              <a:gd name="T26" fmla="*/ 2147483647 w 1528"/>
              <a:gd name="T27" fmla="*/ 2147483647 h 763"/>
              <a:gd name="T28" fmla="*/ 2147483647 w 1528"/>
              <a:gd name="T29" fmla="*/ 0 h 7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8"/>
              <a:gd name="T46" fmla="*/ 0 h 763"/>
              <a:gd name="T47" fmla="*/ 1528 w 1528"/>
              <a:gd name="T48" fmla="*/ 763 h 7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8" h="763">
                <a:moveTo>
                  <a:pt x="791" y="0"/>
                </a:moveTo>
                <a:lnTo>
                  <a:pt x="646" y="0"/>
                </a:lnTo>
                <a:lnTo>
                  <a:pt x="528" y="72"/>
                </a:lnTo>
                <a:lnTo>
                  <a:pt x="400" y="172"/>
                </a:lnTo>
                <a:lnTo>
                  <a:pt x="155" y="300"/>
                </a:lnTo>
                <a:lnTo>
                  <a:pt x="0" y="518"/>
                </a:lnTo>
                <a:lnTo>
                  <a:pt x="64" y="672"/>
                </a:lnTo>
                <a:lnTo>
                  <a:pt x="255" y="763"/>
                </a:lnTo>
                <a:lnTo>
                  <a:pt x="591" y="763"/>
                </a:lnTo>
                <a:lnTo>
                  <a:pt x="1428" y="754"/>
                </a:lnTo>
                <a:lnTo>
                  <a:pt x="1528" y="591"/>
                </a:lnTo>
                <a:lnTo>
                  <a:pt x="1491" y="400"/>
                </a:lnTo>
                <a:lnTo>
                  <a:pt x="1309" y="309"/>
                </a:lnTo>
                <a:lnTo>
                  <a:pt x="1055" y="136"/>
                </a:lnTo>
                <a:lnTo>
                  <a:pt x="791" y="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Oval 3"/>
          <p:cNvSpPr>
            <a:spLocks noChangeArrowheads="1"/>
          </p:cNvSpPr>
          <p:nvPr/>
        </p:nvSpPr>
        <p:spPr bwMode="auto">
          <a:xfrm>
            <a:off x="4300538" y="80422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7092950" y="177419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8439" name="Oval 5"/>
          <p:cNvSpPr>
            <a:spLocks noChangeArrowheads="1"/>
          </p:cNvSpPr>
          <p:nvPr/>
        </p:nvSpPr>
        <p:spPr bwMode="auto">
          <a:xfrm>
            <a:off x="2989263" y="177419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5686425" y="255524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8441" name="Oval 7"/>
          <p:cNvSpPr>
            <a:spLocks noChangeArrowheads="1"/>
          </p:cNvSpPr>
          <p:nvPr/>
        </p:nvSpPr>
        <p:spPr bwMode="auto">
          <a:xfrm>
            <a:off x="7788275" y="255524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8442" name="Oval 8"/>
          <p:cNvSpPr>
            <a:spLocks noChangeArrowheads="1"/>
          </p:cNvSpPr>
          <p:nvPr/>
        </p:nvSpPr>
        <p:spPr bwMode="auto">
          <a:xfrm>
            <a:off x="3495675" y="255524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2879725" y="33505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8444" name="Oval 10"/>
          <p:cNvSpPr>
            <a:spLocks noChangeArrowheads="1"/>
          </p:cNvSpPr>
          <p:nvPr/>
        </p:nvSpPr>
        <p:spPr bwMode="auto">
          <a:xfrm>
            <a:off x="5081588" y="33505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8445" name="Oval 11"/>
          <p:cNvSpPr>
            <a:spLocks noChangeArrowheads="1"/>
          </p:cNvSpPr>
          <p:nvPr/>
        </p:nvSpPr>
        <p:spPr bwMode="auto">
          <a:xfrm>
            <a:off x="6332538" y="33505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8446" name="Oval 12"/>
          <p:cNvSpPr>
            <a:spLocks noChangeArrowheads="1"/>
          </p:cNvSpPr>
          <p:nvPr/>
        </p:nvSpPr>
        <p:spPr bwMode="auto">
          <a:xfrm>
            <a:off x="5918200" y="417290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8447" name="Oval 13"/>
          <p:cNvSpPr>
            <a:spLocks noChangeArrowheads="1"/>
          </p:cNvSpPr>
          <p:nvPr/>
        </p:nvSpPr>
        <p:spPr bwMode="auto">
          <a:xfrm>
            <a:off x="3371850" y="417290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8448" name="Oval 14"/>
          <p:cNvSpPr>
            <a:spLocks noChangeArrowheads="1"/>
          </p:cNvSpPr>
          <p:nvPr/>
        </p:nvSpPr>
        <p:spPr bwMode="auto">
          <a:xfrm>
            <a:off x="6677025" y="47602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8449" name="Line 15"/>
          <p:cNvSpPr>
            <a:spLocks noChangeShapeType="1"/>
          </p:cNvSpPr>
          <p:nvPr/>
        </p:nvSpPr>
        <p:spPr bwMode="auto">
          <a:xfrm flipH="1">
            <a:off x="3333750" y="112172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6"/>
          <p:cNvSpPr>
            <a:spLocks noChangeShapeType="1"/>
          </p:cNvSpPr>
          <p:nvPr/>
        </p:nvSpPr>
        <p:spPr bwMode="auto">
          <a:xfrm>
            <a:off x="4660900" y="1107440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7"/>
          <p:cNvSpPr>
            <a:spLocks noChangeShapeType="1"/>
          </p:cNvSpPr>
          <p:nvPr/>
        </p:nvSpPr>
        <p:spPr bwMode="auto">
          <a:xfrm>
            <a:off x="3319463" y="210280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18"/>
          <p:cNvSpPr>
            <a:spLocks noChangeShapeType="1"/>
          </p:cNvSpPr>
          <p:nvPr/>
        </p:nvSpPr>
        <p:spPr bwMode="auto">
          <a:xfrm flipH="1">
            <a:off x="3146425" y="288226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3217863" y="369030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0"/>
          <p:cNvSpPr>
            <a:spLocks noChangeShapeType="1"/>
          </p:cNvSpPr>
          <p:nvPr/>
        </p:nvSpPr>
        <p:spPr bwMode="auto">
          <a:xfrm flipH="1">
            <a:off x="5988050" y="2088515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1"/>
          <p:cNvSpPr>
            <a:spLocks noChangeShapeType="1"/>
          </p:cNvSpPr>
          <p:nvPr/>
        </p:nvSpPr>
        <p:spPr bwMode="auto">
          <a:xfrm>
            <a:off x="7461250" y="205994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2"/>
          <p:cNvSpPr>
            <a:spLocks noChangeShapeType="1"/>
          </p:cNvSpPr>
          <p:nvPr/>
        </p:nvSpPr>
        <p:spPr bwMode="auto">
          <a:xfrm flipH="1">
            <a:off x="5295900" y="2882265"/>
            <a:ext cx="43338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3"/>
          <p:cNvSpPr>
            <a:spLocks noChangeShapeType="1"/>
          </p:cNvSpPr>
          <p:nvPr/>
        </p:nvSpPr>
        <p:spPr bwMode="auto">
          <a:xfrm>
            <a:off x="6046788" y="2853690"/>
            <a:ext cx="4460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4"/>
          <p:cNvSpPr>
            <a:spLocks noChangeShapeType="1"/>
          </p:cNvSpPr>
          <p:nvPr/>
        </p:nvSpPr>
        <p:spPr bwMode="auto">
          <a:xfrm flipH="1">
            <a:off x="6103938" y="369030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5"/>
          <p:cNvSpPr>
            <a:spLocks noChangeShapeType="1"/>
          </p:cNvSpPr>
          <p:nvPr/>
        </p:nvSpPr>
        <p:spPr bwMode="auto">
          <a:xfrm>
            <a:off x="6276975" y="4469765"/>
            <a:ext cx="577850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33938" y="396652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5505450" y="3958590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7210425" y="536035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6454775" y="539686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6865938" y="396176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Rectangle 31"/>
          <p:cNvSpPr>
            <a:spLocks noChangeArrowheads="1"/>
          </p:cNvSpPr>
          <p:nvPr/>
        </p:nvSpPr>
        <p:spPr bwMode="auto">
          <a:xfrm>
            <a:off x="8304213" y="320611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Rectangle 32"/>
          <p:cNvSpPr>
            <a:spLocks noChangeArrowheads="1"/>
          </p:cNvSpPr>
          <p:nvPr/>
        </p:nvSpPr>
        <p:spPr bwMode="auto">
          <a:xfrm>
            <a:off x="7531100" y="318547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33"/>
          <p:cNvSpPr>
            <a:spLocks noChangeArrowheads="1"/>
          </p:cNvSpPr>
          <p:nvPr/>
        </p:nvSpPr>
        <p:spPr bwMode="auto">
          <a:xfrm>
            <a:off x="3081338" y="489680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Rectangle 34"/>
          <p:cNvSpPr>
            <a:spLocks noChangeArrowheads="1"/>
          </p:cNvSpPr>
          <p:nvPr/>
        </p:nvSpPr>
        <p:spPr bwMode="auto">
          <a:xfrm>
            <a:off x="3867150" y="489045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Rectangle 35"/>
          <p:cNvSpPr>
            <a:spLocks noChangeArrowheads="1"/>
          </p:cNvSpPr>
          <p:nvPr/>
        </p:nvSpPr>
        <p:spPr bwMode="auto">
          <a:xfrm>
            <a:off x="2535238" y="397446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Rectangle 36"/>
          <p:cNvSpPr>
            <a:spLocks noChangeArrowheads="1"/>
          </p:cNvSpPr>
          <p:nvPr/>
        </p:nvSpPr>
        <p:spPr bwMode="auto">
          <a:xfrm>
            <a:off x="3913188" y="315849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Rectangle 37"/>
          <p:cNvSpPr>
            <a:spLocks noChangeArrowheads="1"/>
          </p:cNvSpPr>
          <p:nvPr/>
        </p:nvSpPr>
        <p:spPr bwMode="auto">
          <a:xfrm>
            <a:off x="2622550" y="243300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38"/>
          <p:cNvSpPr>
            <a:spLocks noChangeShapeType="1"/>
          </p:cNvSpPr>
          <p:nvPr/>
        </p:nvSpPr>
        <p:spPr bwMode="auto">
          <a:xfrm flipH="1">
            <a:off x="2755900" y="210280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39"/>
          <p:cNvSpPr>
            <a:spLocks noChangeShapeType="1"/>
          </p:cNvSpPr>
          <p:nvPr/>
        </p:nvSpPr>
        <p:spPr bwMode="auto">
          <a:xfrm>
            <a:off x="3838575" y="288226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0"/>
          <p:cNvSpPr>
            <a:spLocks noChangeShapeType="1"/>
          </p:cNvSpPr>
          <p:nvPr/>
        </p:nvSpPr>
        <p:spPr bwMode="auto">
          <a:xfrm flipH="1">
            <a:off x="2670175" y="367601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1"/>
          <p:cNvSpPr>
            <a:spLocks noChangeShapeType="1"/>
          </p:cNvSpPr>
          <p:nvPr/>
        </p:nvSpPr>
        <p:spPr bwMode="auto">
          <a:xfrm flipH="1">
            <a:off x="3217863" y="451262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2"/>
          <p:cNvSpPr>
            <a:spLocks noChangeShapeType="1"/>
          </p:cNvSpPr>
          <p:nvPr/>
        </p:nvSpPr>
        <p:spPr bwMode="auto">
          <a:xfrm>
            <a:off x="3722688" y="449834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3"/>
          <p:cNvSpPr>
            <a:spLocks noChangeShapeType="1"/>
          </p:cNvSpPr>
          <p:nvPr/>
        </p:nvSpPr>
        <p:spPr bwMode="auto">
          <a:xfrm flipH="1">
            <a:off x="4964113" y="3704590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4"/>
          <p:cNvSpPr>
            <a:spLocks noChangeShapeType="1"/>
          </p:cNvSpPr>
          <p:nvPr/>
        </p:nvSpPr>
        <p:spPr bwMode="auto">
          <a:xfrm>
            <a:off x="5426075" y="3661728"/>
            <a:ext cx="2159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5"/>
          <p:cNvSpPr>
            <a:spLocks noChangeShapeType="1"/>
          </p:cNvSpPr>
          <p:nvPr/>
        </p:nvSpPr>
        <p:spPr bwMode="auto">
          <a:xfrm flipH="1">
            <a:off x="7648575" y="292512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46"/>
          <p:cNvSpPr>
            <a:spLocks noChangeShapeType="1"/>
          </p:cNvSpPr>
          <p:nvPr/>
        </p:nvSpPr>
        <p:spPr bwMode="auto">
          <a:xfrm>
            <a:off x="8124825" y="286797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Line 47"/>
          <p:cNvSpPr>
            <a:spLocks noChangeShapeType="1"/>
          </p:cNvSpPr>
          <p:nvPr/>
        </p:nvSpPr>
        <p:spPr bwMode="auto">
          <a:xfrm>
            <a:off x="6681788" y="366172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48"/>
          <p:cNvSpPr>
            <a:spLocks noChangeShapeType="1"/>
          </p:cNvSpPr>
          <p:nvPr/>
        </p:nvSpPr>
        <p:spPr bwMode="auto">
          <a:xfrm flipH="1">
            <a:off x="5599113" y="4439603"/>
            <a:ext cx="360362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Line 49"/>
          <p:cNvSpPr>
            <a:spLocks noChangeShapeType="1"/>
          </p:cNvSpPr>
          <p:nvPr/>
        </p:nvSpPr>
        <p:spPr bwMode="auto">
          <a:xfrm flipH="1">
            <a:off x="6551613" y="5104765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Line 50"/>
          <p:cNvSpPr>
            <a:spLocks noChangeShapeType="1"/>
          </p:cNvSpPr>
          <p:nvPr/>
        </p:nvSpPr>
        <p:spPr bwMode="auto">
          <a:xfrm>
            <a:off x="7027863" y="5090478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1"/>
          <p:cNvSpPr>
            <a:spLocks noChangeArrowheads="1"/>
          </p:cNvSpPr>
          <p:nvPr/>
        </p:nvSpPr>
        <p:spPr bwMode="auto">
          <a:xfrm>
            <a:off x="5357813" y="476980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8486" name="Rectangle 52"/>
          <p:cNvSpPr>
            <a:spLocks noChangeArrowheads="1"/>
          </p:cNvSpPr>
          <p:nvPr/>
        </p:nvSpPr>
        <p:spPr bwMode="auto">
          <a:xfrm>
            <a:off x="5064125" y="544131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Rectangle 53"/>
          <p:cNvSpPr>
            <a:spLocks noChangeArrowheads="1"/>
          </p:cNvSpPr>
          <p:nvPr/>
        </p:nvSpPr>
        <p:spPr bwMode="auto">
          <a:xfrm>
            <a:off x="5851525" y="5406390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Line 54" descr="Narrow horizontal"/>
          <p:cNvSpPr>
            <a:spLocks noChangeShapeType="1"/>
          </p:cNvSpPr>
          <p:nvPr/>
        </p:nvSpPr>
        <p:spPr bwMode="auto">
          <a:xfrm flipH="1">
            <a:off x="5192713" y="5150803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55" descr="Narrow horizontal"/>
          <p:cNvSpPr>
            <a:spLocks noChangeShapeType="1"/>
          </p:cNvSpPr>
          <p:nvPr/>
        </p:nvSpPr>
        <p:spPr bwMode="auto">
          <a:xfrm>
            <a:off x="5668963" y="5136515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Text Box 56"/>
          <p:cNvSpPr txBox="1">
            <a:spLocks noChangeArrowheads="1"/>
          </p:cNvSpPr>
          <p:nvPr/>
        </p:nvSpPr>
        <p:spPr bwMode="auto">
          <a:xfrm>
            <a:off x="455613" y="133445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8491" name="Oval 57"/>
          <p:cNvSpPr>
            <a:spLocks noChangeArrowheads="1"/>
          </p:cNvSpPr>
          <p:nvPr/>
        </p:nvSpPr>
        <p:spPr bwMode="auto">
          <a:xfrm>
            <a:off x="5824538" y="125666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8492" name="Rectangle 58"/>
          <p:cNvSpPr>
            <a:spLocks noChangeArrowheads="1"/>
          </p:cNvSpPr>
          <p:nvPr/>
        </p:nvSpPr>
        <p:spPr bwMode="auto">
          <a:xfrm>
            <a:off x="5519738" y="182340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59"/>
          <p:cNvSpPr>
            <a:spLocks noChangeShapeType="1"/>
          </p:cNvSpPr>
          <p:nvPr/>
        </p:nvSpPr>
        <p:spPr bwMode="auto">
          <a:xfrm flipH="1">
            <a:off x="5637213" y="1563053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Text Box 61"/>
          <p:cNvSpPr txBox="1">
            <a:spLocks noChangeArrowheads="1"/>
          </p:cNvSpPr>
          <p:nvPr/>
        </p:nvSpPr>
        <p:spPr bwMode="auto">
          <a:xfrm>
            <a:off x="6272213" y="409194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95" name="Text Box 62"/>
          <p:cNvSpPr txBox="1">
            <a:spLocks noChangeArrowheads="1"/>
          </p:cNvSpPr>
          <p:nvPr/>
        </p:nvSpPr>
        <p:spPr bwMode="auto">
          <a:xfrm>
            <a:off x="6675438" y="313944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8496" name="Text Box 63"/>
          <p:cNvSpPr txBox="1">
            <a:spLocks noChangeArrowheads="1"/>
          </p:cNvSpPr>
          <p:nvPr/>
        </p:nvSpPr>
        <p:spPr bwMode="auto">
          <a:xfrm>
            <a:off x="5421313" y="244570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5613" y="2361565"/>
            <a:ext cx="6600825" cy="2338388"/>
            <a:chOff x="287" y="1782"/>
            <a:chExt cx="4158" cy="1473"/>
          </a:xfrm>
        </p:grpSpPr>
        <p:sp>
          <p:nvSpPr>
            <p:cNvPr id="18498" name="Text Box 60"/>
            <p:cNvSpPr txBox="1">
              <a:spLocks noChangeArrowheads="1"/>
            </p:cNvSpPr>
            <p:nvPr/>
          </p:nvSpPr>
          <p:spPr bwMode="auto">
            <a:xfrm>
              <a:off x="287" y="2126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zig-zag</a:t>
              </a:r>
              <a:endParaRPr lang="en-US"/>
            </a:p>
          </p:txBody>
        </p:sp>
        <p:sp>
          <p:nvSpPr>
            <p:cNvPr id="18499" name="Freeform 64"/>
            <p:cNvSpPr>
              <a:spLocks/>
            </p:cNvSpPr>
            <p:nvPr/>
          </p:nvSpPr>
          <p:spPr bwMode="auto">
            <a:xfrm>
              <a:off x="3327" y="1782"/>
              <a:ext cx="1118" cy="1473"/>
            </a:xfrm>
            <a:custGeom>
              <a:avLst/>
              <a:gdLst>
                <a:gd name="T0" fmla="*/ 454 w 1118"/>
                <a:gd name="T1" fmla="*/ 45 h 1473"/>
                <a:gd name="T2" fmla="*/ 264 w 1118"/>
                <a:gd name="T3" fmla="*/ 0 h 1473"/>
                <a:gd name="T4" fmla="*/ 82 w 1118"/>
                <a:gd name="T5" fmla="*/ 27 h 1473"/>
                <a:gd name="T6" fmla="*/ 0 w 1118"/>
                <a:gd name="T7" fmla="*/ 191 h 1473"/>
                <a:gd name="T8" fmla="*/ 109 w 1118"/>
                <a:gd name="T9" fmla="*/ 364 h 1473"/>
                <a:gd name="T10" fmla="*/ 364 w 1118"/>
                <a:gd name="T11" fmla="*/ 518 h 1473"/>
                <a:gd name="T12" fmla="*/ 554 w 1118"/>
                <a:gd name="T13" fmla="*/ 655 h 1473"/>
                <a:gd name="T14" fmla="*/ 600 w 1118"/>
                <a:gd name="T15" fmla="*/ 818 h 1473"/>
                <a:gd name="T16" fmla="*/ 454 w 1118"/>
                <a:gd name="T17" fmla="*/ 1000 h 1473"/>
                <a:gd name="T18" fmla="*/ 309 w 1118"/>
                <a:gd name="T19" fmla="*/ 1245 h 1473"/>
                <a:gd name="T20" fmla="*/ 318 w 1118"/>
                <a:gd name="T21" fmla="*/ 1400 h 1473"/>
                <a:gd name="T22" fmla="*/ 418 w 1118"/>
                <a:gd name="T23" fmla="*/ 1464 h 1473"/>
                <a:gd name="T24" fmla="*/ 673 w 1118"/>
                <a:gd name="T25" fmla="*/ 1473 h 1473"/>
                <a:gd name="T26" fmla="*/ 791 w 1118"/>
                <a:gd name="T27" fmla="*/ 1382 h 1473"/>
                <a:gd name="T28" fmla="*/ 863 w 1118"/>
                <a:gd name="T29" fmla="*/ 1145 h 1473"/>
                <a:gd name="T30" fmla="*/ 973 w 1118"/>
                <a:gd name="T31" fmla="*/ 873 h 1473"/>
                <a:gd name="T32" fmla="*/ 1073 w 1118"/>
                <a:gd name="T33" fmla="*/ 709 h 1473"/>
                <a:gd name="T34" fmla="*/ 1118 w 1118"/>
                <a:gd name="T35" fmla="*/ 500 h 1473"/>
                <a:gd name="T36" fmla="*/ 991 w 1118"/>
                <a:gd name="T37" fmla="*/ 355 h 1473"/>
                <a:gd name="T38" fmla="*/ 809 w 1118"/>
                <a:gd name="T39" fmla="*/ 218 h 1473"/>
                <a:gd name="T40" fmla="*/ 454 w 1118"/>
                <a:gd name="T41" fmla="*/ 45 h 14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8"/>
                <a:gd name="T64" fmla="*/ 0 h 1473"/>
                <a:gd name="T65" fmla="*/ 1118 w 1118"/>
                <a:gd name="T66" fmla="*/ 1473 h 14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8" h="1473">
                  <a:moveTo>
                    <a:pt x="454" y="45"/>
                  </a:moveTo>
                  <a:lnTo>
                    <a:pt x="264" y="0"/>
                  </a:lnTo>
                  <a:lnTo>
                    <a:pt x="82" y="27"/>
                  </a:lnTo>
                  <a:lnTo>
                    <a:pt x="0" y="191"/>
                  </a:lnTo>
                  <a:lnTo>
                    <a:pt x="109" y="364"/>
                  </a:lnTo>
                  <a:lnTo>
                    <a:pt x="364" y="518"/>
                  </a:lnTo>
                  <a:lnTo>
                    <a:pt x="554" y="655"/>
                  </a:lnTo>
                  <a:lnTo>
                    <a:pt x="600" y="818"/>
                  </a:lnTo>
                  <a:lnTo>
                    <a:pt x="454" y="1000"/>
                  </a:lnTo>
                  <a:lnTo>
                    <a:pt x="309" y="1245"/>
                  </a:lnTo>
                  <a:lnTo>
                    <a:pt x="318" y="1400"/>
                  </a:lnTo>
                  <a:lnTo>
                    <a:pt x="418" y="1464"/>
                  </a:lnTo>
                  <a:lnTo>
                    <a:pt x="673" y="1473"/>
                  </a:lnTo>
                  <a:lnTo>
                    <a:pt x="791" y="1382"/>
                  </a:lnTo>
                  <a:lnTo>
                    <a:pt x="863" y="1145"/>
                  </a:lnTo>
                  <a:lnTo>
                    <a:pt x="973" y="873"/>
                  </a:lnTo>
                  <a:lnTo>
                    <a:pt x="1073" y="709"/>
                  </a:lnTo>
                  <a:lnTo>
                    <a:pt x="1118" y="500"/>
                  </a:lnTo>
                  <a:lnTo>
                    <a:pt x="991" y="355"/>
                  </a:lnTo>
                  <a:lnTo>
                    <a:pt x="809" y="218"/>
                  </a:lnTo>
                  <a:lnTo>
                    <a:pt x="454" y="45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07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Oval 3"/>
          <p:cNvSpPr>
            <a:spLocks noChangeArrowheads="1"/>
          </p:cNvSpPr>
          <p:nvPr/>
        </p:nvSpPr>
        <p:spPr bwMode="auto">
          <a:xfrm>
            <a:off x="4300538" y="9036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9462" name="Oval 4"/>
          <p:cNvSpPr>
            <a:spLocks noChangeArrowheads="1"/>
          </p:cNvSpPr>
          <p:nvPr/>
        </p:nvSpPr>
        <p:spPr bwMode="auto">
          <a:xfrm>
            <a:off x="7092950" y="18735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2989263" y="18735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9464" name="Oval 6"/>
          <p:cNvSpPr>
            <a:spLocks noChangeArrowheads="1"/>
          </p:cNvSpPr>
          <p:nvPr/>
        </p:nvSpPr>
        <p:spPr bwMode="auto">
          <a:xfrm>
            <a:off x="5080000" y="34626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9465" name="Oval 7"/>
          <p:cNvSpPr>
            <a:spLocks noChangeArrowheads="1"/>
          </p:cNvSpPr>
          <p:nvPr/>
        </p:nvSpPr>
        <p:spPr bwMode="auto">
          <a:xfrm>
            <a:off x="7788275" y="26546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9466" name="Oval 8"/>
          <p:cNvSpPr>
            <a:spLocks noChangeArrowheads="1"/>
          </p:cNvSpPr>
          <p:nvPr/>
        </p:nvSpPr>
        <p:spPr bwMode="auto">
          <a:xfrm>
            <a:off x="3495675" y="26546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9467" name="Oval 9"/>
          <p:cNvSpPr>
            <a:spLocks noChangeArrowheads="1"/>
          </p:cNvSpPr>
          <p:nvPr/>
        </p:nvSpPr>
        <p:spPr bwMode="auto">
          <a:xfrm>
            <a:off x="2879725" y="34499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9468" name="Oval 10"/>
          <p:cNvSpPr>
            <a:spLocks noChangeArrowheads="1"/>
          </p:cNvSpPr>
          <p:nvPr/>
        </p:nvSpPr>
        <p:spPr bwMode="auto">
          <a:xfrm>
            <a:off x="4475163" y="425799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9469" name="Oval 11"/>
          <p:cNvSpPr>
            <a:spLocks noChangeArrowheads="1"/>
          </p:cNvSpPr>
          <p:nvPr/>
        </p:nvSpPr>
        <p:spPr bwMode="auto">
          <a:xfrm>
            <a:off x="7004050" y="34499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9470" name="Oval 12"/>
          <p:cNvSpPr>
            <a:spLocks noChangeArrowheads="1"/>
          </p:cNvSpPr>
          <p:nvPr/>
        </p:nvSpPr>
        <p:spPr bwMode="auto">
          <a:xfrm>
            <a:off x="5657850" y="262604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9471" name="Oval 13"/>
          <p:cNvSpPr>
            <a:spLocks noChangeArrowheads="1"/>
          </p:cNvSpPr>
          <p:nvPr/>
        </p:nvSpPr>
        <p:spPr bwMode="auto">
          <a:xfrm>
            <a:off x="3371850" y="427228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9472" name="Oval 14"/>
          <p:cNvSpPr>
            <a:spLocks noChangeArrowheads="1"/>
          </p:cNvSpPr>
          <p:nvPr/>
        </p:nvSpPr>
        <p:spPr bwMode="auto">
          <a:xfrm>
            <a:off x="6584950" y="42675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H="1">
            <a:off x="3333750" y="1221106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6"/>
          <p:cNvSpPr>
            <a:spLocks noChangeShapeType="1"/>
          </p:cNvSpPr>
          <p:nvPr/>
        </p:nvSpPr>
        <p:spPr bwMode="auto">
          <a:xfrm>
            <a:off x="4660900" y="1206818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3319463" y="2202181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18"/>
          <p:cNvSpPr>
            <a:spLocks noChangeShapeType="1"/>
          </p:cNvSpPr>
          <p:nvPr/>
        </p:nvSpPr>
        <p:spPr bwMode="auto">
          <a:xfrm flipH="1">
            <a:off x="3146425" y="2981643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3217863" y="3789681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0"/>
          <p:cNvSpPr>
            <a:spLocks noChangeShapeType="1"/>
          </p:cNvSpPr>
          <p:nvPr/>
        </p:nvSpPr>
        <p:spPr bwMode="auto">
          <a:xfrm flipH="1">
            <a:off x="5988050" y="2187893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1"/>
          <p:cNvSpPr>
            <a:spLocks noChangeShapeType="1"/>
          </p:cNvSpPr>
          <p:nvPr/>
        </p:nvSpPr>
        <p:spPr bwMode="auto">
          <a:xfrm>
            <a:off x="7461250" y="2159318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2"/>
          <p:cNvSpPr>
            <a:spLocks noChangeShapeType="1"/>
          </p:cNvSpPr>
          <p:nvPr/>
        </p:nvSpPr>
        <p:spPr bwMode="auto">
          <a:xfrm flipH="1">
            <a:off x="4689475" y="3789681"/>
            <a:ext cx="433388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3"/>
          <p:cNvSpPr>
            <a:spLocks noChangeShapeType="1"/>
          </p:cNvSpPr>
          <p:nvPr/>
        </p:nvSpPr>
        <p:spPr bwMode="auto">
          <a:xfrm>
            <a:off x="6032500" y="2938781"/>
            <a:ext cx="1050925" cy="5191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4"/>
          <p:cNvSpPr>
            <a:spLocks noChangeShapeType="1"/>
          </p:cNvSpPr>
          <p:nvPr/>
        </p:nvSpPr>
        <p:spPr bwMode="auto">
          <a:xfrm flipH="1">
            <a:off x="6775450" y="3789681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>
            <a:off x="4227513" y="487394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7"/>
          <p:cNvSpPr>
            <a:spLocks noChangeArrowheads="1"/>
          </p:cNvSpPr>
          <p:nvPr/>
        </p:nvSpPr>
        <p:spPr bwMode="auto">
          <a:xfrm>
            <a:off x="4899025" y="48660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28"/>
          <p:cNvSpPr>
            <a:spLocks noChangeArrowheads="1"/>
          </p:cNvSpPr>
          <p:nvPr/>
        </p:nvSpPr>
        <p:spPr bwMode="auto">
          <a:xfrm>
            <a:off x="7118350" y="486759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29"/>
          <p:cNvSpPr>
            <a:spLocks noChangeArrowheads="1"/>
          </p:cNvSpPr>
          <p:nvPr/>
        </p:nvSpPr>
        <p:spPr bwMode="auto">
          <a:xfrm>
            <a:off x="6334125" y="49041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0"/>
          <p:cNvSpPr>
            <a:spLocks noChangeArrowheads="1"/>
          </p:cNvSpPr>
          <p:nvPr/>
        </p:nvSpPr>
        <p:spPr bwMode="auto">
          <a:xfrm>
            <a:off x="7537450" y="406114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8304213" y="33054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Rectangle 32"/>
          <p:cNvSpPr>
            <a:spLocks noChangeArrowheads="1"/>
          </p:cNvSpPr>
          <p:nvPr/>
        </p:nvSpPr>
        <p:spPr bwMode="auto">
          <a:xfrm>
            <a:off x="7531100" y="328485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33"/>
          <p:cNvSpPr>
            <a:spLocks noChangeArrowheads="1"/>
          </p:cNvSpPr>
          <p:nvPr/>
        </p:nvSpPr>
        <p:spPr bwMode="auto">
          <a:xfrm>
            <a:off x="3081338" y="499618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Rectangle 34"/>
          <p:cNvSpPr>
            <a:spLocks noChangeArrowheads="1"/>
          </p:cNvSpPr>
          <p:nvPr/>
        </p:nvSpPr>
        <p:spPr bwMode="auto">
          <a:xfrm>
            <a:off x="3867150" y="498983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35"/>
          <p:cNvSpPr>
            <a:spLocks noChangeArrowheads="1"/>
          </p:cNvSpPr>
          <p:nvPr/>
        </p:nvSpPr>
        <p:spPr bwMode="auto">
          <a:xfrm>
            <a:off x="2535238" y="407384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Rectangle 36"/>
          <p:cNvSpPr>
            <a:spLocks noChangeArrowheads="1"/>
          </p:cNvSpPr>
          <p:nvPr/>
        </p:nvSpPr>
        <p:spPr bwMode="auto">
          <a:xfrm>
            <a:off x="3913188" y="325786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Rectangle 37"/>
          <p:cNvSpPr>
            <a:spLocks noChangeArrowheads="1"/>
          </p:cNvSpPr>
          <p:nvPr/>
        </p:nvSpPr>
        <p:spPr bwMode="auto">
          <a:xfrm>
            <a:off x="2622550" y="25323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38"/>
          <p:cNvSpPr>
            <a:spLocks noChangeShapeType="1"/>
          </p:cNvSpPr>
          <p:nvPr/>
        </p:nvSpPr>
        <p:spPr bwMode="auto">
          <a:xfrm flipH="1">
            <a:off x="2755900" y="2202181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39"/>
          <p:cNvSpPr>
            <a:spLocks noChangeShapeType="1"/>
          </p:cNvSpPr>
          <p:nvPr/>
        </p:nvSpPr>
        <p:spPr bwMode="auto">
          <a:xfrm>
            <a:off x="3838575" y="2981643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40"/>
          <p:cNvSpPr>
            <a:spLocks noChangeShapeType="1"/>
          </p:cNvSpPr>
          <p:nvPr/>
        </p:nvSpPr>
        <p:spPr bwMode="auto">
          <a:xfrm flipH="1">
            <a:off x="2670175" y="3775393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41"/>
          <p:cNvSpPr>
            <a:spLocks noChangeShapeType="1"/>
          </p:cNvSpPr>
          <p:nvPr/>
        </p:nvSpPr>
        <p:spPr bwMode="auto">
          <a:xfrm flipH="1">
            <a:off x="3217863" y="4612006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42"/>
          <p:cNvSpPr>
            <a:spLocks noChangeShapeType="1"/>
          </p:cNvSpPr>
          <p:nvPr/>
        </p:nvSpPr>
        <p:spPr bwMode="auto">
          <a:xfrm>
            <a:off x="3722688" y="4597718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Line 43"/>
          <p:cNvSpPr>
            <a:spLocks noChangeShapeType="1"/>
          </p:cNvSpPr>
          <p:nvPr/>
        </p:nvSpPr>
        <p:spPr bwMode="auto">
          <a:xfrm flipH="1">
            <a:off x="4357688" y="4612006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Line 44"/>
          <p:cNvSpPr>
            <a:spLocks noChangeShapeType="1"/>
          </p:cNvSpPr>
          <p:nvPr/>
        </p:nvSpPr>
        <p:spPr bwMode="auto">
          <a:xfrm>
            <a:off x="4819650" y="4569143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45"/>
          <p:cNvSpPr>
            <a:spLocks noChangeShapeType="1"/>
          </p:cNvSpPr>
          <p:nvPr/>
        </p:nvSpPr>
        <p:spPr bwMode="auto">
          <a:xfrm flipH="1">
            <a:off x="7648575" y="3024506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6"/>
          <p:cNvSpPr>
            <a:spLocks noChangeShapeType="1"/>
          </p:cNvSpPr>
          <p:nvPr/>
        </p:nvSpPr>
        <p:spPr bwMode="auto">
          <a:xfrm>
            <a:off x="8124825" y="2967356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7"/>
          <p:cNvSpPr>
            <a:spLocks noChangeShapeType="1"/>
          </p:cNvSpPr>
          <p:nvPr/>
        </p:nvSpPr>
        <p:spPr bwMode="auto">
          <a:xfrm>
            <a:off x="7353300" y="3761106"/>
            <a:ext cx="303213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 flipH="1">
            <a:off x="6459538" y="4612006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935788" y="4597718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487988" y="421989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5194300" y="48914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5981700" y="48564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54" descr="Narrow horizontal"/>
          <p:cNvSpPr>
            <a:spLocks noChangeShapeType="1"/>
          </p:cNvSpPr>
          <p:nvPr/>
        </p:nvSpPr>
        <p:spPr bwMode="auto">
          <a:xfrm flipH="1">
            <a:off x="5322888" y="4600893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55" descr="Narrow horizontal"/>
          <p:cNvSpPr>
            <a:spLocks noChangeShapeType="1"/>
          </p:cNvSpPr>
          <p:nvPr/>
        </p:nvSpPr>
        <p:spPr bwMode="auto">
          <a:xfrm>
            <a:off x="5799138" y="4586606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455613" y="1433831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5411788" y="3788093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H="1">
            <a:off x="5324475" y="2937193"/>
            <a:ext cx="360363" cy="5191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5824538" y="135604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5519738" y="192278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 flipH="1">
            <a:off x="5637213" y="1662431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455613" y="3007043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zig-zag</a:t>
            </a:r>
            <a:endParaRPr lang="en-US"/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4741863" y="3411856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6661150" y="342614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362575" y="257524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9522" name="Freeform 66"/>
          <p:cNvSpPr>
            <a:spLocks/>
          </p:cNvSpPr>
          <p:nvPr/>
        </p:nvSpPr>
        <p:spPr bwMode="auto">
          <a:xfrm>
            <a:off x="4675188" y="2489518"/>
            <a:ext cx="2828925" cy="1457325"/>
          </a:xfrm>
          <a:custGeom>
            <a:avLst/>
            <a:gdLst>
              <a:gd name="T0" fmla="*/ 2147483647 w 1782"/>
              <a:gd name="T1" fmla="*/ 2147483647 h 918"/>
              <a:gd name="T2" fmla="*/ 2147483647 w 1782"/>
              <a:gd name="T3" fmla="*/ 0 h 918"/>
              <a:gd name="T4" fmla="*/ 2147483647 w 1782"/>
              <a:gd name="T5" fmla="*/ 0 h 918"/>
              <a:gd name="T6" fmla="*/ 2147483647 w 1782"/>
              <a:gd name="T7" fmla="*/ 2147483647 h 918"/>
              <a:gd name="T8" fmla="*/ 2147483647 w 1782"/>
              <a:gd name="T9" fmla="*/ 2147483647 h 918"/>
              <a:gd name="T10" fmla="*/ 2147483647 w 1782"/>
              <a:gd name="T11" fmla="*/ 2147483647 h 918"/>
              <a:gd name="T12" fmla="*/ 0 w 1782"/>
              <a:gd name="T13" fmla="*/ 2147483647 h 918"/>
              <a:gd name="T14" fmla="*/ 2147483647 w 1782"/>
              <a:gd name="T15" fmla="*/ 2147483647 h 918"/>
              <a:gd name="T16" fmla="*/ 2147483647 w 1782"/>
              <a:gd name="T17" fmla="*/ 2147483647 h 918"/>
              <a:gd name="T18" fmla="*/ 2147483647 w 1782"/>
              <a:gd name="T19" fmla="*/ 2147483647 h 918"/>
              <a:gd name="T20" fmla="*/ 2147483647 w 1782"/>
              <a:gd name="T21" fmla="*/ 2147483647 h 918"/>
              <a:gd name="T22" fmla="*/ 2147483647 w 1782"/>
              <a:gd name="T23" fmla="*/ 2147483647 h 918"/>
              <a:gd name="T24" fmla="*/ 2147483647 w 1782"/>
              <a:gd name="T25" fmla="*/ 2147483647 h 918"/>
              <a:gd name="T26" fmla="*/ 2147483647 w 1782"/>
              <a:gd name="T27" fmla="*/ 2147483647 h 918"/>
              <a:gd name="T28" fmla="*/ 2147483647 w 1782"/>
              <a:gd name="T29" fmla="*/ 2147483647 h 918"/>
              <a:gd name="T30" fmla="*/ 2147483647 w 1782"/>
              <a:gd name="T31" fmla="*/ 2147483647 h 9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82"/>
              <a:gd name="T49" fmla="*/ 0 h 918"/>
              <a:gd name="T50" fmla="*/ 1782 w 1782"/>
              <a:gd name="T51" fmla="*/ 918 h 9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82" h="918">
                <a:moveTo>
                  <a:pt x="918" y="73"/>
                </a:moveTo>
                <a:lnTo>
                  <a:pt x="755" y="0"/>
                </a:lnTo>
                <a:lnTo>
                  <a:pt x="546" y="0"/>
                </a:lnTo>
                <a:lnTo>
                  <a:pt x="418" y="109"/>
                </a:lnTo>
                <a:lnTo>
                  <a:pt x="264" y="291"/>
                </a:lnTo>
                <a:lnTo>
                  <a:pt x="9" y="627"/>
                </a:lnTo>
                <a:lnTo>
                  <a:pt x="0" y="773"/>
                </a:lnTo>
                <a:lnTo>
                  <a:pt x="73" y="873"/>
                </a:lnTo>
                <a:lnTo>
                  <a:pt x="191" y="909"/>
                </a:lnTo>
                <a:lnTo>
                  <a:pt x="609" y="918"/>
                </a:lnTo>
                <a:lnTo>
                  <a:pt x="1382" y="909"/>
                </a:lnTo>
                <a:lnTo>
                  <a:pt x="1745" y="891"/>
                </a:lnTo>
                <a:lnTo>
                  <a:pt x="1782" y="727"/>
                </a:lnTo>
                <a:lnTo>
                  <a:pt x="1782" y="582"/>
                </a:lnTo>
                <a:lnTo>
                  <a:pt x="1600" y="446"/>
                </a:lnTo>
                <a:lnTo>
                  <a:pt x="918" y="73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3"/>
          <p:cNvSpPr>
            <a:spLocks noChangeArrowheads="1"/>
          </p:cNvSpPr>
          <p:nvPr/>
        </p:nvSpPr>
        <p:spPr bwMode="auto">
          <a:xfrm>
            <a:off x="4465637" y="98806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7258049" y="195802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0487" name="Oval 5"/>
          <p:cNvSpPr>
            <a:spLocks noChangeArrowheads="1"/>
          </p:cNvSpPr>
          <p:nvPr/>
        </p:nvSpPr>
        <p:spPr bwMode="auto">
          <a:xfrm>
            <a:off x="3154362" y="195802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0488" name="Oval 6"/>
          <p:cNvSpPr>
            <a:spLocks noChangeArrowheads="1"/>
          </p:cNvSpPr>
          <p:nvPr/>
        </p:nvSpPr>
        <p:spPr bwMode="auto">
          <a:xfrm>
            <a:off x="5245099" y="354711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0489" name="Oval 7"/>
          <p:cNvSpPr>
            <a:spLocks noChangeArrowheads="1"/>
          </p:cNvSpPr>
          <p:nvPr/>
        </p:nvSpPr>
        <p:spPr bwMode="auto">
          <a:xfrm>
            <a:off x="7953374" y="273907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0490" name="Oval 8"/>
          <p:cNvSpPr>
            <a:spLocks noChangeArrowheads="1"/>
          </p:cNvSpPr>
          <p:nvPr/>
        </p:nvSpPr>
        <p:spPr bwMode="auto">
          <a:xfrm>
            <a:off x="3660774" y="273907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0491" name="Oval 9"/>
          <p:cNvSpPr>
            <a:spLocks noChangeArrowheads="1"/>
          </p:cNvSpPr>
          <p:nvPr/>
        </p:nvSpPr>
        <p:spPr bwMode="auto">
          <a:xfrm>
            <a:off x="3044824" y="353441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0492" name="Oval 10"/>
          <p:cNvSpPr>
            <a:spLocks noChangeArrowheads="1"/>
          </p:cNvSpPr>
          <p:nvPr/>
        </p:nvSpPr>
        <p:spPr bwMode="auto">
          <a:xfrm>
            <a:off x="4640262" y="434244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0493" name="Oval 11"/>
          <p:cNvSpPr>
            <a:spLocks noChangeArrowheads="1"/>
          </p:cNvSpPr>
          <p:nvPr/>
        </p:nvSpPr>
        <p:spPr bwMode="auto">
          <a:xfrm>
            <a:off x="7169149" y="353441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0494" name="Oval 12"/>
          <p:cNvSpPr>
            <a:spLocks noChangeArrowheads="1"/>
          </p:cNvSpPr>
          <p:nvPr/>
        </p:nvSpPr>
        <p:spPr bwMode="auto">
          <a:xfrm>
            <a:off x="5822949" y="271049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0495" name="Oval 13"/>
          <p:cNvSpPr>
            <a:spLocks noChangeArrowheads="1"/>
          </p:cNvSpPr>
          <p:nvPr/>
        </p:nvSpPr>
        <p:spPr bwMode="auto">
          <a:xfrm>
            <a:off x="3536949" y="435673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0496" name="Oval 14"/>
          <p:cNvSpPr>
            <a:spLocks noChangeArrowheads="1"/>
          </p:cNvSpPr>
          <p:nvPr/>
        </p:nvSpPr>
        <p:spPr bwMode="auto">
          <a:xfrm>
            <a:off x="6750049" y="435197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 flipH="1">
            <a:off x="3498849" y="1305561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4825999" y="1291273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>
            <a:off x="3484562" y="2286636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 flipH="1">
            <a:off x="3311524" y="3066098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3382962" y="3874136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0"/>
          <p:cNvSpPr>
            <a:spLocks noChangeShapeType="1"/>
          </p:cNvSpPr>
          <p:nvPr/>
        </p:nvSpPr>
        <p:spPr bwMode="auto">
          <a:xfrm flipH="1">
            <a:off x="6153149" y="2272348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1"/>
          <p:cNvSpPr>
            <a:spLocks noChangeShapeType="1"/>
          </p:cNvSpPr>
          <p:nvPr/>
        </p:nvSpPr>
        <p:spPr bwMode="auto">
          <a:xfrm>
            <a:off x="7626349" y="2243773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2"/>
          <p:cNvSpPr>
            <a:spLocks noChangeShapeType="1"/>
          </p:cNvSpPr>
          <p:nvPr/>
        </p:nvSpPr>
        <p:spPr bwMode="auto">
          <a:xfrm flipH="1">
            <a:off x="4854574" y="3874136"/>
            <a:ext cx="433388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3"/>
          <p:cNvSpPr>
            <a:spLocks noChangeShapeType="1"/>
          </p:cNvSpPr>
          <p:nvPr/>
        </p:nvSpPr>
        <p:spPr bwMode="auto">
          <a:xfrm>
            <a:off x="6197599" y="3023236"/>
            <a:ext cx="1050925" cy="5191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4"/>
          <p:cNvSpPr>
            <a:spLocks noChangeShapeType="1"/>
          </p:cNvSpPr>
          <p:nvPr/>
        </p:nvSpPr>
        <p:spPr bwMode="auto">
          <a:xfrm flipH="1">
            <a:off x="6940549" y="3874136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5"/>
          <p:cNvSpPr>
            <a:spLocks noChangeArrowheads="1"/>
          </p:cNvSpPr>
          <p:nvPr/>
        </p:nvSpPr>
        <p:spPr bwMode="auto">
          <a:xfrm>
            <a:off x="4392612" y="495839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6"/>
          <p:cNvSpPr>
            <a:spLocks noChangeArrowheads="1"/>
          </p:cNvSpPr>
          <p:nvPr/>
        </p:nvSpPr>
        <p:spPr bwMode="auto">
          <a:xfrm>
            <a:off x="5064124" y="49504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7"/>
          <p:cNvSpPr>
            <a:spLocks noChangeArrowheads="1"/>
          </p:cNvSpPr>
          <p:nvPr/>
        </p:nvSpPr>
        <p:spPr bwMode="auto">
          <a:xfrm>
            <a:off x="7283449" y="495204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28"/>
          <p:cNvSpPr>
            <a:spLocks noChangeArrowheads="1"/>
          </p:cNvSpPr>
          <p:nvPr/>
        </p:nvSpPr>
        <p:spPr bwMode="auto">
          <a:xfrm>
            <a:off x="6499224" y="49885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Rectangle 29"/>
          <p:cNvSpPr>
            <a:spLocks noChangeArrowheads="1"/>
          </p:cNvSpPr>
          <p:nvPr/>
        </p:nvSpPr>
        <p:spPr bwMode="auto">
          <a:xfrm>
            <a:off x="7702549" y="414559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Rectangle 30"/>
          <p:cNvSpPr>
            <a:spLocks noChangeArrowheads="1"/>
          </p:cNvSpPr>
          <p:nvPr/>
        </p:nvSpPr>
        <p:spPr bwMode="auto">
          <a:xfrm>
            <a:off x="8469312" y="338994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31"/>
          <p:cNvSpPr>
            <a:spLocks noChangeArrowheads="1"/>
          </p:cNvSpPr>
          <p:nvPr/>
        </p:nvSpPr>
        <p:spPr bwMode="auto">
          <a:xfrm>
            <a:off x="7696199" y="336931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Rectangle 32"/>
          <p:cNvSpPr>
            <a:spLocks noChangeArrowheads="1"/>
          </p:cNvSpPr>
          <p:nvPr/>
        </p:nvSpPr>
        <p:spPr bwMode="auto">
          <a:xfrm>
            <a:off x="3246437" y="508063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Rectangle 33"/>
          <p:cNvSpPr>
            <a:spLocks noChangeArrowheads="1"/>
          </p:cNvSpPr>
          <p:nvPr/>
        </p:nvSpPr>
        <p:spPr bwMode="auto">
          <a:xfrm>
            <a:off x="4032249" y="507428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34"/>
          <p:cNvSpPr>
            <a:spLocks noChangeArrowheads="1"/>
          </p:cNvSpPr>
          <p:nvPr/>
        </p:nvSpPr>
        <p:spPr bwMode="auto">
          <a:xfrm>
            <a:off x="2700337" y="415829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Rectangle 35"/>
          <p:cNvSpPr>
            <a:spLocks noChangeArrowheads="1"/>
          </p:cNvSpPr>
          <p:nvPr/>
        </p:nvSpPr>
        <p:spPr bwMode="auto">
          <a:xfrm>
            <a:off x="4078287" y="334232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Rectangle 36"/>
          <p:cNvSpPr>
            <a:spLocks noChangeArrowheads="1"/>
          </p:cNvSpPr>
          <p:nvPr/>
        </p:nvSpPr>
        <p:spPr bwMode="auto">
          <a:xfrm>
            <a:off x="2787649" y="261683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7"/>
          <p:cNvSpPr>
            <a:spLocks noChangeShapeType="1"/>
          </p:cNvSpPr>
          <p:nvPr/>
        </p:nvSpPr>
        <p:spPr bwMode="auto">
          <a:xfrm flipH="1">
            <a:off x="2920999" y="2286636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38"/>
          <p:cNvSpPr>
            <a:spLocks noChangeShapeType="1"/>
          </p:cNvSpPr>
          <p:nvPr/>
        </p:nvSpPr>
        <p:spPr bwMode="auto">
          <a:xfrm>
            <a:off x="4003674" y="3066098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39"/>
          <p:cNvSpPr>
            <a:spLocks noChangeShapeType="1"/>
          </p:cNvSpPr>
          <p:nvPr/>
        </p:nvSpPr>
        <p:spPr bwMode="auto">
          <a:xfrm flipH="1">
            <a:off x="2835274" y="3859848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Line 40"/>
          <p:cNvSpPr>
            <a:spLocks noChangeShapeType="1"/>
          </p:cNvSpPr>
          <p:nvPr/>
        </p:nvSpPr>
        <p:spPr bwMode="auto">
          <a:xfrm flipH="1">
            <a:off x="3382962" y="4696461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Line 41"/>
          <p:cNvSpPr>
            <a:spLocks noChangeShapeType="1"/>
          </p:cNvSpPr>
          <p:nvPr/>
        </p:nvSpPr>
        <p:spPr bwMode="auto">
          <a:xfrm>
            <a:off x="3887787" y="4682173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Line 42"/>
          <p:cNvSpPr>
            <a:spLocks noChangeShapeType="1"/>
          </p:cNvSpPr>
          <p:nvPr/>
        </p:nvSpPr>
        <p:spPr bwMode="auto">
          <a:xfrm flipH="1">
            <a:off x="4522787" y="4696461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ne 43"/>
          <p:cNvSpPr>
            <a:spLocks noChangeShapeType="1"/>
          </p:cNvSpPr>
          <p:nvPr/>
        </p:nvSpPr>
        <p:spPr bwMode="auto">
          <a:xfrm>
            <a:off x="4984749" y="4653598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4"/>
          <p:cNvSpPr>
            <a:spLocks noChangeShapeType="1"/>
          </p:cNvSpPr>
          <p:nvPr/>
        </p:nvSpPr>
        <p:spPr bwMode="auto">
          <a:xfrm flipH="1">
            <a:off x="7813674" y="3108961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Line 45"/>
          <p:cNvSpPr>
            <a:spLocks noChangeShapeType="1"/>
          </p:cNvSpPr>
          <p:nvPr/>
        </p:nvSpPr>
        <p:spPr bwMode="auto">
          <a:xfrm>
            <a:off x="8289924" y="3051811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Line 46"/>
          <p:cNvSpPr>
            <a:spLocks noChangeShapeType="1"/>
          </p:cNvSpPr>
          <p:nvPr/>
        </p:nvSpPr>
        <p:spPr bwMode="auto">
          <a:xfrm>
            <a:off x="7518399" y="3845561"/>
            <a:ext cx="303213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Line 47"/>
          <p:cNvSpPr>
            <a:spLocks noChangeShapeType="1"/>
          </p:cNvSpPr>
          <p:nvPr/>
        </p:nvSpPr>
        <p:spPr bwMode="auto">
          <a:xfrm flipH="1">
            <a:off x="6624637" y="4696461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Line 48"/>
          <p:cNvSpPr>
            <a:spLocks noChangeShapeType="1"/>
          </p:cNvSpPr>
          <p:nvPr/>
        </p:nvSpPr>
        <p:spPr bwMode="auto">
          <a:xfrm>
            <a:off x="7100887" y="4682173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49"/>
          <p:cNvSpPr>
            <a:spLocks noChangeArrowheads="1"/>
          </p:cNvSpPr>
          <p:nvPr/>
        </p:nvSpPr>
        <p:spPr bwMode="auto">
          <a:xfrm>
            <a:off x="5653087" y="430434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0532" name="Rectangle 50"/>
          <p:cNvSpPr>
            <a:spLocks noChangeArrowheads="1"/>
          </p:cNvSpPr>
          <p:nvPr/>
        </p:nvSpPr>
        <p:spPr bwMode="auto">
          <a:xfrm>
            <a:off x="5359399" y="49758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Rectangle 51"/>
          <p:cNvSpPr>
            <a:spLocks noChangeArrowheads="1"/>
          </p:cNvSpPr>
          <p:nvPr/>
        </p:nvSpPr>
        <p:spPr bwMode="auto">
          <a:xfrm>
            <a:off x="6146799" y="494093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Line 52" descr="Narrow horizontal"/>
          <p:cNvSpPr>
            <a:spLocks noChangeShapeType="1"/>
          </p:cNvSpPr>
          <p:nvPr/>
        </p:nvSpPr>
        <p:spPr bwMode="auto">
          <a:xfrm flipH="1">
            <a:off x="5487987" y="4685348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Line 53" descr="Narrow horizontal"/>
          <p:cNvSpPr>
            <a:spLocks noChangeShapeType="1"/>
          </p:cNvSpPr>
          <p:nvPr/>
        </p:nvSpPr>
        <p:spPr bwMode="auto">
          <a:xfrm>
            <a:off x="5964237" y="4671061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Text Box 54"/>
          <p:cNvSpPr txBox="1">
            <a:spLocks noChangeArrowheads="1"/>
          </p:cNvSpPr>
          <p:nvPr/>
        </p:nvSpPr>
        <p:spPr bwMode="auto">
          <a:xfrm>
            <a:off x="620712" y="1518286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0537" name="Line 55"/>
          <p:cNvSpPr>
            <a:spLocks noChangeShapeType="1"/>
          </p:cNvSpPr>
          <p:nvPr/>
        </p:nvSpPr>
        <p:spPr bwMode="auto">
          <a:xfrm>
            <a:off x="5576887" y="3872548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Line 56"/>
          <p:cNvSpPr>
            <a:spLocks noChangeShapeType="1"/>
          </p:cNvSpPr>
          <p:nvPr/>
        </p:nvSpPr>
        <p:spPr bwMode="auto">
          <a:xfrm flipH="1">
            <a:off x="5489574" y="3021648"/>
            <a:ext cx="360363" cy="5191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7"/>
          <p:cNvSpPr>
            <a:spLocks noChangeArrowheads="1"/>
          </p:cNvSpPr>
          <p:nvPr/>
        </p:nvSpPr>
        <p:spPr bwMode="auto">
          <a:xfrm>
            <a:off x="5989637" y="144049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0540" name="Rectangle 58"/>
          <p:cNvSpPr>
            <a:spLocks noChangeArrowheads="1"/>
          </p:cNvSpPr>
          <p:nvPr/>
        </p:nvSpPr>
        <p:spPr bwMode="auto">
          <a:xfrm>
            <a:off x="5684837" y="200723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Line 59"/>
          <p:cNvSpPr>
            <a:spLocks noChangeShapeType="1"/>
          </p:cNvSpPr>
          <p:nvPr/>
        </p:nvSpPr>
        <p:spPr bwMode="auto">
          <a:xfrm flipH="1">
            <a:off x="5802312" y="1746886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Text Box 61"/>
          <p:cNvSpPr txBox="1">
            <a:spLocks noChangeArrowheads="1"/>
          </p:cNvSpPr>
          <p:nvPr/>
        </p:nvSpPr>
        <p:spPr bwMode="auto">
          <a:xfrm>
            <a:off x="5470524" y="265969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0543" name="Text Box 62"/>
          <p:cNvSpPr txBox="1">
            <a:spLocks noChangeArrowheads="1"/>
          </p:cNvSpPr>
          <p:nvPr/>
        </p:nvSpPr>
        <p:spPr bwMode="auto">
          <a:xfrm>
            <a:off x="7735887" y="189452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0544" name="Text Box 63"/>
          <p:cNvSpPr txBox="1">
            <a:spLocks noChangeArrowheads="1"/>
          </p:cNvSpPr>
          <p:nvPr/>
        </p:nvSpPr>
        <p:spPr bwMode="auto">
          <a:xfrm>
            <a:off x="6364287" y="115792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20712" y="1232536"/>
            <a:ext cx="7553325" cy="2255837"/>
            <a:chOff x="287" y="955"/>
            <a:chExt cx="4758" cy="1421"/>
          </a:xfrm>
        </p:grpSpPr>
        <p:sp>
          <p:nvSpPr>
            <p:cNvPr id="20546" name="Text Box 60"/>
            <p:cNvSpPr txBox="1">
              <a:spLocks noChangeArrowheads="1"/>
            </p:cNvSpPr>
            <p:nvPr/>
          </p:nvSpPr>
          <p:spPr bwMode="auto">
            <a:xfrm>
              <a:off x="287" y="2126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zig-zag</a:t>
              </a:r>
              <a:endParaRPr lang="en-US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3291" y="955"/>
              <a:ext cx="1754" cy="1263"/>
            </a:xfrm>
            <a:custGeom>
              <a:avLst/>
              <a:gdLst>
                <a:gd name="T0" fmla="*/ 500 w 1754"/>
                <a:gd name="T1" fmla="*/ 36 h 1263"/>
                <a:gd name="T2" fmla="*/ 300 w 1754"/>
                <a:gd name="T3" fmla="*/ 109 h 1263"/>
                <a:gd name="T4" fmla="*/ 227 w 1754"/>
                <a:gd name="T5" fmla="*/ 300 h 1263"/>
                <a:gd name="T6" fmla="*/ 390 w 1754"/>
                <a:gd name="T7" fmla="*/ 427 h 1263"/>
                <a:gd name="T8" fmla="*/ 754 w 1754"/>
                <a:gd name="T9" fmla="*/ 472 h 1263"/>
                <a:gd name="T10" fmla="*/ 1009 w 1754"/>
                <a:gd name="T11" fmla="*/ 545 h 1263"/>
                <a:gd name="T12" fmla="*/ 836 w 1754"/>
                <a:gd name="T13" fmla="*/ 709 h 1263"/>
                <a:gd name="T14" fmla="*/ 500 w 1754"/>
                <a:gd name="T15" fmla="*/ 763 h 1263"/>
                <a:gd name="T16" fmla="*/ 145 w 1754"/>
                <a:gd name="T17" fmla="*/ 863 h 1263"/>
                <a:gd name="T18" fmla="*/ 0 w 1754"/>
                <a:gd name="T19" fmla="*/ 1091 h 1263"/>
                <a:gd name="T20" fmla="*/ 154 w 1754"/>
                <a:gd name="T21" fmla="*/ 1245 h 1263"/>
                <a:gd name="T22" fmla="*/ 400 w 1754"/>
                <a:gd name="T23" fmla="*/ 1263 h 1263"/>
                <a:gd name="T24" fmla="*/ 781 w 1754"/>
                <a:gd name="T25" fmla="*/ 1127 h 1263"/>
                <a:gd name="T26" fmla="*/ 1190 w 1754"/>
                <a:gd name="T27" fmla="*/ 927 h 1263"/>
                <a:gd name="T28" fmla="*/ 1454 w 1754"/>
                <a:gd name="T29" fmla="*/ 800 h 1263"/>
                <a:gd name="T30" fmla="*/ 1754 w 1754"/>
                <a:gd name="T31" fmla="*/ 536 h 1263"/>
                <a:gd name="T32" fmla="*/ 1736 w 1754"/>
                <a:gd name="T33" fmla="*/ 400 h 1263"/>
                <a:gd name="T34" fmla="*/ 1554 w 1754"/>
                <a:gd name="T35" fmla="*/ 254 h 1263"/>
                <a:gd name="T36" fmla="*/ 1209 w 1754"/>
                <a:gd name="T37" fmla="*/ 127 h 1263"/>
                <a:gd name="T38" fmla="*/ 899 w 1754"/>
                <a:gd name="T39" fmla="*/ 0 h 1263"/>
                <a:gd name="T40" fmla="*/ 500 w 1754"/>
                <a:gd name="T41" fmla="*/ 36 h 1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4"/>
                <a:gd name="T64" fmla="*/ 0 h 1263"/>
                <a:gd name="T65" fmla="*/ 1754 w 1754"/>
                <a:gd name="T66" fmla="*/ 1263 h 1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4" h="1263">
                  <a:moveTo>
                    <a:pt x="500" y="36"/>
                  </a:moveTo>
                  <a:lnTo>
                    <a:pt x="300" y="109"/>
                  </a:lnTo>
                  <a:lnTo>
                    <a:pt x="227" y="300"/>
                  </a:lnTo>
                  <a:lnTo>
                    <a:pt x="390" y="427"/>
                  </a:lnTo>
                  <a:lnTo>
                    <a:pt x="754" y="472"/>
                  </a:lnTo>
                  <a:lnTo>
                    <a:pt x="1009" y="545"/>
                  </a:lnTo>
                  <a:lnTo>
                    <a:pt x="836" y="709"/>
                  </a:lnTo>
                  <a:lnTo>
                    <a:pt x="500" y="763"/>
                  </a:lnTo>
                  <a:lnTo>
                    <a:pt x="145" y="863"/>
                  </a:lnTo>
                  <a:lnTo>
                    <a:pt x="0" y="1091"/>
                  </a:lnTo>
                  <a:lnTo>
                    <a:pt x="154" y="1245"/>
                  </a:lnTo>
                  <a:lnTo>
                    <a:pt x="400" y="1263"/>
                  </a:lnTo>
                  <a:lnTo>
                    <a:pt x="781" y="1127"/>
                  </a:lnTo>
                  <a:lnTo>
                    <a:pt x="1190" y="927"/>
                  </a:lnTo>
                  <a:lnTo>
                    <a:pt x="1454" y="800"/>
                  </a:lnTo>
                  <a:lnTo>
                    <a:pt x="1754" y="536"/>
                  </a:lnTo>
                  <a:lnTo>
                    <a:pt x="1736" y="400"/>
                  </a:lnTo>
                  <a:lnTo>
                    <a:pt x="1554" y="254"/>
                  </a:lnTo>
                  <a:lnTo>
                    <a:pt x="1209" y="127"/>
                  </a:lnTo>
                  <a:lnTo>
                    <a:pt x="899" y="0"/>
                  </a:lnTo>
                  <a:lnTo>
                    <a:pt x="500" y="36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68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</a:t>
            </a:r>
            <a:r>
              <a:rPr lang="en-US" i="1" dirty="0">
                <a:solidFill>
                  <a:srgbClr val="008000"/>
                </a:solidFill>
              </a:rPr>
              <a:t>n(h)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A9C4BD4-AB60-9147-B227-9F02DD0025D8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593" y="1197521"/>
            <a:ext cx="70403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Didot"/>
                <a:cs typeface="Didot"/>
              </a:rPr>
              <a:t>For convenience, heights measured to the NULLs</a:t>
            </a:r>
          </a:p>
        </p:txBody>
      </p:sp>
      <p:sp>
        <p:nvSpPr>
          <p:cNvPr id="8" name="Oval 7"/>
          <p:cNvSpPr/>
          <p:nvPr/>
        </p:nvSpPr>
        <p:spPr>
          <a:xfrm>
            <a:off x="827924" y="2343596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8880" y="3031238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6943" y="3022253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557796" y="2583163"/>
            <a:ext cx="312256" cy="448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10" idx="0"/>
          </p:cNvCxnSpPr>
          <p:nvPr/>
        </p:nvCxnSpPr>
        <p:spPr>
          <a:xfrm>
            <a:off x="1073465" y="2583163"/>
            <a:ext cx="352394" cy="439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40993" y="2323543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3632167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0012" y="3002200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6" idx="3"/>
            <a:endCxn id="22" idx="0"/>
          </p:cNvCxnSpPr>
          <p:nvPr/>
        </p:nvCxnSpPr>
        <p:spPr>
          <a:xfrm flipH="1">
            <a:off x="4870865" y="2563110"/>
            <a:ext cx="312256" cy="38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5"/>
            <a:endCxn id="18" idx="0"/>
          </p:cNvCxnSpPr>
          <p:nvPr/>
        </p:nvCxnSpPr>
        <p:spPr>
          <a:xfrm>
            <a:off x="5386534" y="2563110"/>
            <a:ext cx="352394" cy="439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7030" y="2943417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04205" y="3632167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3"/>
            <a:endCxn id="17" idx="0"/>
          </p:cNvCxnSpPr>
          <p:nvPr/>
        </p:nvCxnSpPr>
        <p:spPr>
          <a:xfrm flipH="1">
            <a:off x="4522316" y="3182984"/>
            <a:ext cx="246842" cy="449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5"/>
          </p:cNvCxnSpPr>
          <p:nvPr/>
        </p:nvCxnSpPr>
        <p:spPr>
          <a:xfrm>
            <a:off x="4972571" y="3182984"/>
            <a:ext cx="210550" cy="449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27042" y="4017117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>
            <a:stCxn id="34" idx="3"/>
            <a:endCxn id="45" idx="0"/>
          </p:cNvCxnSpPr>
          <p:nvPr/>
        </p:nvCxnSpPr>
        <p:spPr>
          <a:xfrm flipH="1">
            <a:off x="1672305" y="4256684"/>
            <a:ext cx="896865" cy="38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5"/>
            <a:endCxn id="47" idx="0"/>
          </p:cNvCxnSpPr>
          <p:nvPr/>
        </p:nvCxnSpPr>
        <p:spPr>
          <a:xfrm>
            <a:off x="2772583" y="4256684"/>
            <a:ext cx="868047" cy="380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1059357" y="4636991"/>
            <a:ext cx="1225895" cy="14325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/>
          <p:cNvSpPr/>
          <p:nvPr/>
        </p:nvSpPr>
        <p:spPr>
          <a:xfrm>
            <a:off x="3027682" y="4636992"/>
            <a:ext cx="1225895" cy="12360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Arrow Connector 50"/>
          <p:cNvCxnSpPr>
            <a:endCxn id="45" idx="4"/>
          </p:cNvCxnSpPr>
          <p:nvPr/>
        </p:nvCxnSpPr>
        <p:spPr>
          <a:xfrm>
            <a:off x="2285252" y="4567907"/>
            <a:ext cx="0" cy="15015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60226" y="4567907"/>
            <a:ext cx="4022" cy="1305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7924" y="4017117"/>
            <a:ext cx="0" cy="2052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2" y="4816795"/>
            <a:ext cx="228600" cy="3302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17201"/>
            <a:ext cx="4587619" cy="35070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68" y="2389317"/>
            <a:ext cx="1123016" cy="31962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90" y="2271120"/>
            <a:ext cx="1167130" cy="32964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5093655"/>
            <a:ext cx="582930" cy="19185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20" y="5059010"/>
            <a:ext cx="541445" cy="1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2" grpId="0" animBg="1"/>
      <p:bldP spid="25" grpId="0" animBg="1"/>
      <p:bldP spid="34" grpId="0" animBg="1"/>
      <p:bldP spid="45" grpId="0" animBg="1"/>
      <p:bldP spid="4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4300538" y="12715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7092950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1511" name="Oval 5"/>
          <p:cNvSpPr>
            <a:spLocks noChangeArrowheads="1"/>
          </p:cNvSpPr>
          <p:nvPr/>
        </p:nvSpPr>
        <p:spPr bwMode="auto">
          <a:xfrm>
            <a:off x="2989263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4821238" y="32527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1513" name="Oval 7"/>
          <p:cNvSpPr>
            <a:spLocks noChangeArrowheads="1"/>
          </p:cNvSpPr>
          <p:nvPr/>
        </p:nvSpPr>
        <p:spPr bwMode="auto">
          <a:xfrm>
            <a:off x="77882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1514" name="Oval 8"/>
          <p:cNvSpPr>
            <a:spLocks noChangeArrowheads="1"/>
          </p:cNvSpPr>
          <p:nvPr/>
        </p:nvSpPr>
        <p:spPr bwMode="auto">
          <a:xfrm>
            <a:off x="34956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1515" name="Oval 9"/>
          <p:cNvSpPr>
            <a:spLocks noChangeArrowheads="1"/>
          </p:cNvSpPr>
          <p:nvPr/>
        </p:nvSpPr>
        <p:spPr bwMode="auto">
          <a:xfrm>
            <a:off x="2879725" y="38179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1516" name="Oval 10"/>
          <p:cNvSpPr>
            <a:spLocks noChangeArrowheads="1"/>
          </p:cNvSpPr>
          <p:nvPr/>
        </p:nvSpPr>
        <p:spPr bwMode="auto">
          <a:xfrm>
            <a:off x="4216400" y="40481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1517" name="Oval 11"/>
          <p:cNvSpPr>
            <a:spLocks noChangeArrowheads="1"/>
          </p:cNvSpPr>
          <p:nvPr/>
        </p:nvSpPr>
        <p:spPr bwMode="auto">
          <a:xfrm>
            <a:off x="6542088" y="28654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1518" name="Oval 13"/>
          <p:cNvSpPr>
            <a:spLocks noChangeArrowheads="1"/>
          </p:cNvSpPr>
          <p:nvPr/>
        </p:nvSpPr>
        <p:spPr bwMode="auto">
          <a:xfrm>
            <a:off x="3371850" y="46402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1519" name="Oval 14"/>
          <p:cNvSpPr>
            <a:spLocks noChangeArrowheads="1"/>
          </p:cNvSpPr>
          <p:nvPr/>
        </p:nvSpPr>
        <p:spPr bwMode="auto">
          <a:xfrm>
            <a:off x="6122988" y="36830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 flipH="1">
            <a:off x="3333750" y="158908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4660900" y="1574800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3319463" y="257016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 flipH="1">
            <a:off x="3146425" y="334962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>
            <a:off x="3217863" y="415766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H="1">
            <a:off x="6767513" y="2555875"/>
            <a:ext cx="376237" cy="3317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>
            <a:off x="7461250" y="252730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>
            <a:off x="4430713" y="3579813"/>
            <a:ext cx="433387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>
            <a:off x="6313488" y="320516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3968750" y="466407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4640263" y="46561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6656388" y="42830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872163" y="431958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7075488" y="34766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8304213" y="3673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7531100" y="365283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081338" y="536416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867150" y="535781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2535238" y="44418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913188" y="362585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622550" y="290036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H="1">
            <a:off x="2755900" y="257016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3838575" y="334962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2670175" y="414337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H="1">
            <a:off x="3217863" y="497998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3722688" y="496570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4098925" y="440213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4560888" y="4359275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H="1">
            <a:off x="7648575" y="339248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8124825" y="333533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6891338" y="317658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H="1">
            <a:off x="5997575" y="4027488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6473825" y="4013200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5229225" y="40100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4935538" y="46815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5722938" y="464661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52" descr="Narrow horizontal"/>
          <p:cNvSpPr>
            <a:spLocks noChangeShapeType="1"/>
          </p:cNvSpPr>
          <p:nvPr/>
        </p:nvSpPr>
        <p:spPr bwMode="auto">
          <a:xfrm flipH="1">
            <a:off x="5064125" y="4391025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53" descr="Narrow horizontal"/>
          <p:cNvSpPr>
            <a:spLocks noChangeShapeType="1"/>
          </p:cNvSpPr>
          <p:nvPr/>
        </p:nvSpPr>
        <p:spPr bwMode="auto">
          <a:xfrm>
            <a:off x="5540375" y="4376738"/>
            <a:ext cx="303213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455613" y="18018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5153025" y="3578225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4992688" y="2741613"/>
            <a:ext cx="73025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770438" y="23447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4465638" y="2911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H="1">
            <a:off x="4583113" y="2651125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2"/>
          <p:cNvSpPr>
            <a:spLocks noChangeArrowheads="1"/>
          </p:cNvSpPr>
          <p:nvPr/>
        </p:nvSpPr>
        <p:spPr bwMode="auto">
          <a:xfrm>
            <a:off x="5657850" y="17081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1565" name="Line 60"/>
          <p:cNvSpPr>
            <a:spLocks noChangeShapeType="1"/>
          </p:cNvSpPr>
          <p:nvPr/>
        </p:nvSpPr>
        <p:spPr bwMode="auto">
          <a:xfrm flipH="1">
            <a:off x="5049838" y="2020888"/>
            <a:ext cx="635000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Text Box 61"/>
          <p:cNvSpPr txBox="1">
            <a:spLocks noChangeArrowheads="1"/>
          </p:cNvSpPr>
          <p:nvPr/>
        </p:nvSpPr>
        <p:spPr bwMode="auto">
          <a:xfrm>
            <a:off x="455613" y="3375025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zig-zag</a:t>
            </a:r>
            <a:endParaRPr lang="en-US"/>
          </a:p>
        </p:txBody>
      </p:sp>
      <p:sp>
        <p:nvSpPr>
          <p:cNvPr id="21567" name="Text Box 62"/>
          <p:cNvSpPr txBox="1">
            <a:spLocks noChangeArrowheads="1"/>
          </p:cNvSpPr>
          <p:nvPr/>
        </p:nvSpPr>
        <p:spPr bwMode="auto">
          <a:xfrm>
            <a:off x="5132388" y="2308225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21568" name="Text Box 63"/>
          <p:cNvSpPr txBox="1">
            <a:spLocks noChangeArrowheads="1"/>
          </p:cNvSpPr>
          <p:nvPr/>
        </p:nvSpPr>
        <p:spPr bwMode="auto">
          <a:xfrm>
            <a:off x="7454900" y="2178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1569" name="Text Box 64"/>
          <p:cNvSpPr txBox="1">
            <a:spLocks noChangeArrowheads="1"/>
          </p:cNvSpPr>
          <p:nvPr/>
        </p:nvSpPr>
        <p:spPr bwMode="auto">
          <a:xfrm>
            <a:off x="6026150" y="14557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1570" name="Freeform 65"/>
          <p:cNvSpPr>
            <a:spLocks/>
          </p:cNvSpPr>
          <p:nvPr/>
        </p:nvSpPr>
        <p:spPr bwMode="auto">
          <a:xfrm>
            <a:off x="4675188" y="1485900"/>
            <a:ext cx="3132137" cy="1414463"/>
          </a:xfrm>
          <a:custGeom>
            <a:avLst/>
            <a:gdLst>
              <a:gd name="T0" fmla="*/ 2147483647 w 1973"/>
              <a:gd name="T1" fmla="*/ 2147483647 h 891"/>
              <a:gd name="T2" fmla="*/ 2147483647 w 1973"/>
              <a:gd name="T3" fmla="*/ 2147483647 h 891"/>
              <a:gd name="T4" fmla="*/ 2147483647 w 1973"/>
              <a:gd name="T5" fmla="*/ 2147483647 h 891"/>
              <a:gd name="T6" fmla="*/ 2147483647 w 1973"/>
              <a:gd name="T7" fmla="*/ 2147483647 h 891"/>
              <a:gd name="T8" fmla="*/ 0 w 1973"/>
              <a:gd name="T9" fmla="*/ 2147483647 h 891"/>
              <a:gd name="T10" fmla="*/ 2147483647 w 1973"/>
              <a:gd name="T11" fmla="*/ 2147483647 h 891"/>
              <a:gd name="T12" fmla="*/ 2147483647 w 1973"/>
              <a:gd name="T13" fmla="*/ 2147483647 h 891"/>
              <a:gd name="T14" fmla="*/ 2147483647 w 1973"/>
              <a:gd name="T15" fmla="*/ 2147483647 h 891"/>
              <a:gd name="T16" fmla="*/ 2147483647 w 1973"/>
              <a:gd name="T17" fmla="*/ 2147483647 h 891"/>
              <a:gd name="T18" fmla="*/ 2147483647 w 1973"/>
              <a:gd name="T19" fmla="*/ 2147483647 h 891"/>
              <a:gd name="T20" fmla="*/ 2147483647 w 1973"/>
              <a:gd name="T21" fmla="*/ 2147483647 h 891"/>
              <a:gd name="T22" fmla="*/ 2147483647 w 1973"/>
              <a:gd name="T23" fmla="*/ 2147483647 h 891"/>
              <a:gd name="T24" fmla="*/ 2147483647 w 1973"/>
              <a:gd name="T25" fmla="*/ 2147483647 h 891"/>
              <a:gd name="T26" fmla="*/ 2147483647 w 1973"/>
              <a:gd name="T27" fmla="*/ 2147483647 h 891"/>
              <a:gd name="T28" fmla="*/ 2147483647 w 1973"/>
              <a:gd name="T29" fmla="*/ 2147483647 h 891"/>
              <a:gd name="T30" fmla="*/ 2147483647 w 1973"/>
              <a:gd name="T31" fmla="*/ 0 h 891"/>
              <a:gd name="T32" fmla="*/ 2147483647 w 1973"/>
              <a:gd name="T33" fmla="*/ 2147483647 h 8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73"/>
              <a:gd name="T52" fmla="*/ 0 h 891"/>
              <a:gd name="T53" fmla="*/ 1973 w 1973"/>
              <a:gd name="T54" fmla="*/ 891 h 8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73" h="891">
                <a:moveTo>
                  <a:pt x="782" y="10"/>
                </a:moveTo>
                <a:lnTo>
                  <a:pt x="536" y="73"/>
                </a:lnTo>
                <a:lnTo>
                  <a:pt x="264" y="264"/>
                </a:lnTo>
                <a:lnTo>
                  <a:pt x="64" y="500"/>
                </a:lnTo>
                <a:lnTo>
                  <a:pt x="0" y="755"/>
                </a:lnTo>
                <a:lnTo>
                  <a:pt x="91" y="864"/>
                </a:lnTo>
                <a:lnTo>
                  <a:pt x="282" y="891"/>
                </a:lnTo>
                <a:lnTo>
                  <a:pt x="718" y="837"/>
                </a:lnTo>
                <a:lnTo>
                  <a:pt x="1209" y="810"/>
                </a:lnTo>
                <a:lnTo>
                  <a:pt x="1755" y="810"/>
                </a:lnTo>
                <a:lnTo>
                  <a:pt x="1909" y="755"/>
                </a:lnTo>
                <a:lnTo>
                  <a:pt x="1973" y="600"/>
                </a:lnTo>
                <a:lnTo>
                  <a:pt x="1927" y="328"/>
                </a:lnTo>
                <a:lnTo>
                  <a:pt x="1854" y="264"/>
                </a:lnTo>
                <a:lnTo>
                  <a:pt x="1400" y="119"/>
                </a:lnTo>
                <a:lnTo>
                  <a:pt x="1064" y="0"/>
                </a:lnTo>
                <a:lnTo>
                  <a:pt x="782" y="1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Oval 3"/>
          <p:cNvSpPr>
            <a:spLocks noChangeArrowheads="1"/>
          </p:cNvSpPr>
          <p:nvPr/>
        </p:nvSpPr>
        <p:spPr bwMode="auto">
          <a:xfrm>
            <a:off x="4300538" y="12715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auto">
          <a:xfrm>
            <a:off x="7092950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2535" name="Oval 5"/>
          <p:cNvSpPr>
            <a:spLocks noChangeArrowheads="1"/>
          </p:cNvSpPr>
          <p:nvPr/>
        </p:nvSpPr>
        <p:spPr bwMode="auto">
          <a:xfrm>
            <a:off x="2989263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4821238" y="32527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2537" name="Oval 7"/>
          <p:cNvSpPr>
            <a:spLocks noChangeArrowheads="1"/>
          </p:cNvSpPr>
          <p:nvPr/>
        </p:nvSpPr>
        <p:spPr bwMode="auto">
          <a:xfrm>
            <a:off x="77882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2538" name="Oval 8"/>
          <p:cNvSpPr>
            <a:spLocks noChangeArrowheads="1"/>
          </p:cNvSpPr>
          <p:nvPr/>
        </p:nvSpPr>
        <p:spPr bwMode="auto">
          <a:xfrm>
            <a:off x="34956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2539" name="Oval 9"/>
          <p:cNvSpPr>
            <a:spLocks noChangeArrowheads="1"/>
          </p:cNvSpPr>
          <p:nvPr/>
        </p:nvSpPr>
        <p:spPr bwMode="auto">
          <a:xfrm>
            <a:off x="2879725" y="38179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2540" name="Oval 10"/>
          <p:cNvSpPr>
            <a:spLocks noChangeArrowheads="1"/>
          </p:cNvSpPr>
          <p:nvPr/>
        </p:nvSpPr>
        <p:spPr bwMode="auto">
          <a:xfrm>
            <a:off x="4216400" y="40481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2541" name="Oval 11"/>
          <p:cNvSpPr>
            <a:spLocks noChangeArrowheads="1"/>
          </p:cNvSpPr>
          <p:nvPr/>
        </p:nvSpPr>
        <p:spPr bwMode="auto">
          <a:xfrm>
            <a:off x="6542088" y="28654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3371850" y="46402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2543" name="Oval 13"/>
          <p:cNvSpPr>
            <a:spLocks noChangeArrowheads="1"/>
          </p:cNvSpPr>
          <p:nvPr/>
        </p:nvSpPr>
        <p:spPr bwMode="auto">
          <a:xfrm>
            <a:off x="6122988" y="36830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2544" name="Line 14"/>
          <p:cNvSpPr>
            <a:spLocks noChangeShapeType="1"/>
          </p:cNvSpPr>
          <p:nvPr/>
        </p:nvSpPr>
        <p:spPr bwMode="auto">
          <a:xfrm flipH="1">
            <a:off x="3333750" y="158908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5"/>
          <p:cNvSpPr>
            <a:spLocks noChangeShapeType="1"/>
          </p:cNvSpPr>
          <p:nvPr/>
        </p:nvSpPr>
        <p:spPr bwMode="auto">
          <a:xfrm>
            <a:off x="4660900" y="1574800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3319463" y="257016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 flipH="1">
            <a:off x="3146425" y="334962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3217863" y="415766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 flipH="1">
            <a:off x="6767513" y="2555875"/>
            <a:ext cx="376237" cy="3317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>
            <a:off x="7461250" y="252730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1"/>
          <p:cNvSpPr>
            <a:spLocks noChangeShapeType="1"/>
          </p:cNvSpPr>
          <p:nvPr/>
        </p:nvSpPr>
        <p:spPr bwMode="auto">
          <a:xfrm flipH="1">
            <a:off x="4430713" y="3579813"/>
            <a:ext cx="433387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2"/>
          <p:cNvSpPr>
            <a:spLocks noChangeShapeType="1"/>
          </p:cNvSpPr>
          <p:nvPr/>
        </p:nvSpPr>
        <p:spPr bwMode="auto">
          <a:xfrm flipH="1">
            <a:off x="6313488" y="320516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23"/>
          <p:cNvSpPr>
            <a:spLocks noChangeArrowheads="1"/>
          </p:cNvSpPr>
          <p:nvPr/>
        </p:nvSpPr>
        <p:spPr bwMode="auto">
          <a:xfrm>
            <a:off x="3968750" y="466407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4"/>
          <p:cNvSpPr>
            <a:spLocks noChangeArrowheads="1"/>
          </p:cNvSpPr>
          <p:nvPr/>
        </p:nvSpPr>
        <p:spPr bwMode="auto">
          <a:xfrm>
            <a:off x="4640263" y="46561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25"/>
          <p:cNvSpPr>
            <a:spLocks noChangeArrowheads="1"/>
          </p:cNvSpPr>
          <p:nvPr/>
        </p:nvSpPr>
        <p:spPr bwMode="auto">
          <a:xfrm>
            <a:off x="6656388" y="42830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26"/>
          <p:cNvSpPr>
            <a:spLocks noChangeArrowheads="1"/>
          </p:cNvSpPr>
          <p:nvPr/>
        </p:nvSpPr>
        <p:spPr bwMode="auto">
          <a:xfrm>
            <a:off x="5872163" y="431958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27"/>
          <p:cNvSpPr>
            <a:spLocks noChangeArrowheads="1"/>
          </p:cNvSpPr>
          <p:nvPr/>
        </p:nvSpPr>
        <p:spPr bwMode="auto">
          <a:xfrm>
            <a:off x="7075488" y="34766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28"/>
          <p:cNvSpPr>
            <a:spLocks noChangeArrowheads="1"/>
          </p:cNvSpPr>
          <p:nvPr/>
        </p:nvSpPr>
        <p:spPr bwMode="auto">
          <a:xfrm>
            <a:off x="8304213" y="3673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7531100" y="365283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30"/>
          <p:cNvSpPr>
            <a:spLocks noChangeArrowheads="1"/>
          </p:cNvSpPr>
          <p:nvPr/>
        </p:nvSpPr>
        <p:spPr bwMode="auto">
          <a:xfrm>
            <a:off x="3081338" y="536416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Rectangle 31"/>
          <p:cNvSpPr>
            <a:spLocks noChangeArrowheads="1"/>
          </p:cNvSpPr>
          <p:nvPr/>
        </p:nvSpPr>
        <p:spPr bwMode="auto">
          <a:xfrm>
            <a:off x="3867150" y="535781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2"/>
          <p:cNvSpPr>
            <a:spLocks noChangeArrowheads="1"/>
          </p:cNvSpPr>
          <p:nvPr/>
        </p:nvSpPr>
        <p:spPr bwMode="auto">
          <a:xfrm>
            <a:off x="2535238" y="44418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33"/>
          <p:cNvSpPr>
            <a:spLocks noChangeArrowheads="1"/>
          </p:cNvSpPr>
          <p:nvPr/>
        </p:nvSpPr>
        <p:spPr bwMode="auto">
          <a:xfrm>
            <a:off x="3913188" y="362585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Rectangle 34"/>
          <p:cNvSpPr>
            <a:spLocks noChangeArrowheads="1"/>
          </p:cNvSpPr>
          <p:nvPr/>
        </p:nvSpPr>
        <p:spPr bwMode="auto">
          <a:xfrm>
            <a:off x="2622550" y="290036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35"/>
          <p:cNvSpPr>
            <a:spLocks noChangeShapeType="1"/>
          </p:cNvSpPr>
          <p:nvPr/>
        </p:nvSpPr>
        <p:spPr bwMode="auto">
          <a:xfrm flipH="1">
            <a:off x="2755900" y="257016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36"/>
          <p:cNvSpPr>
            <a:spLocks noChangeShapeType="1"/>
          </p:cNvSpPr>
          <p:nvPr/>
        </p:nvSpPr>
        <p:spPr bwMode="auto">
          <a:xfrm>
            <a:off x="3838575" y="334962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37"/>
          <p:cNvSpPr>
            <a:spLocks noChangeShapeType="1"/>
          </p:cNvSpPr>
          <p:nvPr/>
        </p:nvSpPr>
        <p:spPr bwMode="auto">
          <a:xfrm flipH="1">
            <a:off x="2670175" y="414337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38"/>
          <p:cNvSpPr>
            <a:spLocks noChangeShapeType="1"/>
          </p:cNvSpPr>
          <p:nvPr/>
        </p:nvSpPr>
        <p:spPr bwMode="auto">
          <a:xfrm flipH="1">
            <a:off x="3217863" y="497998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39"/>
          <p:cNvSpPr>
            <a:spLocks noChangeShapeType="1"/>
          </p:cNvSpPr>
          <p:nvPr/>
        </p:nvSpPr>
        <p:spPr bwMode="auto">
          <a:xfrm>
            <a:off x="3722688" y="496570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40"/>
          <p:cNvSpPr>
            <a:spLocks noChangeShapeType="1"/>
          </p:cNvSpPr>
          <p:nvPr/>
        </p:nvSpPr>
        <p:spPr bwMode="auto">
          <a:xfrm flipH="1">
            <a:off x="4098925" y="440213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41"/>
          <p:cNvSpPr>
            <a:spLocks noChangeShapeType="1"/>
          </p:cNvSpPr>
          <p:nvPr/>
        </p:nvSpPr>
        <p:spPr bwMode="auto">
          <a:xfrm>
            <a:off x="4560888" y="4359275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2"/>
          <p:cNvSpPr>
            <a:spLocks noChangeShapeType="1"/>
          </p:cNvSpPr>
          <p:nvPr/>
        </p:nvSpPr>
        <p:spPr bwMode="auto">
          <a:xfrm flipH="1">
            <a:off x="7648575" y="339248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43"/>
          <p:cNvSpPr>
            <a:spLocks noChangeShapeType="1"/>
          </p:cNvSpPr>
          <p:nvPr/>
        </p:nvSpPr>
        <p:spPr bwMode="auto">
          <a:xfrm>
            <a:off x="8124825" y="333533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Line 44"/>
          <p:cNvSpPr>
            <a:spLocks noChangeShapeType="1"/>
          </p:cNvSpPr>
          <p:nvPr/>
        </p:nvSpPr>
        <p:spPr bwMode="auto">
          <a:xfrm>
            <a:off x="6891338" y="317658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45"/>
          <p:cNvSpPr>
            <a:spLocks noChangeShapeType="1"/>
          </p:cNvSpPr>
          <p:nvPr/>
        </p:nvSpPr>
        <p:spPr bwMode="auto">
          <a:xfrm flipH="1">
            <a:off x="5997575" y="4027488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46"/>
          <p:cNvSpPr>
            <a:spLocks noChangeShapeType="1"/>
          </p:cNvSpPr>
          <p:nvPr/>
        </p:nvSpPr>
        <p:spPr bwMode="auto">
          <a:xfrm>
            <a:off x="6473825" y="4013200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7"/>
          <p:cNvSpPr>
            <a:spLocks noChangeArrowheads="1"/>
          </p:cNvSpPr>
          <p:nvPr/>
        </p:nvSpPr>
        <p:spPr bwMode="auto">
          <a:xfrm>
            <a:off x="5229225" y="40100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2578" name="Rectangle 48"/>
          <p:cNvSpPr>
            <a:spLocks noChangeArrowheads="1"/>
          </p:cNvSpPr>
          <p:nvPr/>
        </p:nvSpPr>
        <p:spPr bwMode="auto">
          <a:xfrm>
            <a:off x="4935538" y="46815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Rectangle 49"/>
          <p:cNvSpPr>
            <a:spLocks noChangeArrowheads="1"/>
          </p:cNvSpPr>
          <p:nvPr/>
        </p:nvSpPr>
        <p:spPr bwMode="auto">
          <a:xfrm>
            <a:off x="5722938" y="464661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0" descr="Narrow horizontal"/>
          <p:cNvSpPr>
            <a:spLocks noChangeShapeType="1"/>
          </p:cNvSpPr>
          <p:nvPr/>
        </p:nvSpPr>
        <p:spPr bwMode="auto">
          <a:xfrm flipH="1">
            <a:off x="5064125" y="4391025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51" descr="Narrow horizontal"/>
          <p:cNvSpPr>
            <a:spLocks noChangeShapeType="1"/>
          </p:cNvSpPr>
          <p:nvPr/>
        </p:nvSpPr>
        <p:spPr bwMode="auto">
          <a:xfrm>
            <a:off x="5540375" y="4376738"/>
            <a:ext cx="303213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Text Box 52"/>
          <p:cNvSpPr txBox="1">
            <a:spLocks noChangeArrowheads="1"/>
          </p:cNvSpPr>
          <p:nvPr/>
        </p:nvSpPr>
        <p:spPr bwMode="auto">
          <a:xfrm>
            <a:off x="455613" y="18018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2583" name="Line 53"/>
          <p:cNvSpPr>
            <a:spLocks noChangeShapeType="1"/>
          </p:cNvSpPr>
          <p:nvPr/>
        </p:nvSpPr>
        <p:spPr bwMode="auto">
          <a:xfrm>
            <a:off x="5153025" y="3578225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54"/>
          <p:cNvSpPr>
            <a:spLocks noChangeShapeType="1"/>
          </p:cNvSpPr>
          <p:nvPr/>
        </p:nvSpPr>
        <p:spPr bwMode="auto">
          <a:xfrm>
            <a:off x="4992688" y="2741613"/>
            <a:ext cx="73025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5"/>
          <p:cNvSpPr>
            <a:spLocks noChangeArrowheads="1"/>
          </p:cNvSpPr>
          <p:nvPr/>
        </p:nvSpPr>
        <p:spPr bwMode="auto">
          <a:xfrm>
            <a:off x="4770438" y="23447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2586" name="Rectangle 56"/>
          <p:cNvSpPr>
            <a:spLocks noChangeArrowheads="1"/>
          </p:cNvSpPr>
          <p:nvPr/>
        </p:nvSpPr>
        <p:spPr bwMode="auto">
          <a:xfrm>
            <a:off x="4465638" y="2911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57"/>
          <p:cNvSpPr>
            <a:spLocks noChangeShapeType="1"/>
          </p:cNvSpPr>
          <p:nvPr/>
        </p:nvSpPr>
        <p:spPr bwMode="auto">
          <a:xfrm flipH="1">
            <a:off x="4583113" y="2651125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58"/>
          <p:cNvSpPr>
            <a:spLocks noChangeArrowheads="1"/>
          </p:cNvSpPr>
          <p:nvPr/>
        </p:nvSpPr>
        <p:spPr bwMode="auto">
          <a:xfrm>
            <a:off x="5657850" y="17081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2589" name="Line 59"/>
          <p:cNvSpPr>
            <a:spLocks noChangeShapeType="1"/>
          </p:cNvSpPr>
          <p:nvPr/>
        </p:nvSpPr>
        <p:spPr bwMode="auto">
          <a:xfrm flipH="1">
            <a:off x="5049838" y="2020888"/>
            <a:ext cx="635000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Text Box 61"/>
          <p:cNvSpPr txBox="1">
            <a:spLocks noChangeArrowheads="1"/>
          </p:cNvSpPr>
          <p:nvPr/>
        </p:nvSpPr>
        <p:spPr bwMode="auto">
          <a:xfrm>
            <a:off x="3890963" y="11668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2591" name="Text Box 62"/>
          <p:cNvSpPr txBox="1">
            <a:spLocks noChangeArrowheads="1"/>
          </p:cNvSpPr>
          <p:nvPr/>
        </p:nvSpPr>
        <p:spPr bwMode="auto">
          <a:xfrm>
            <a:off x="6040438" y="154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2592" name="Text Box 63"/>
          <p:cNvSpPr txBox="1">
            <a:spLocks noChangeArrowheads="1"/>
          </p:cNvSpPr>
          <p:nvPr/>
        </p:nvSpPr>
        <p:spPr bwMode="auto">
          <a:xfrm>
            <a:off x="7483475" y="21478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5613" y="1054100"/>
            <a:ext cx="7394575" cy="2717800"/>
            <a:chOff x="287" y="664"/>
            <a:chExt cx="4658" cy="1712"/>
          </a:xfrm>
        </p:grpSpPr>
        <p:sp>
          <p:nvSpPr>
            <p:cNvPr id="22594" name="Text Box 60"/>
            <p:cNvSpPr txBox="1">
              <a:spLocks noChangeArrowheads="1"/>
            </p:cNvSpPr>
            <p:nvPr/>
          </p:nvSpPr>
          <p:spPr bwMode="auto">
            <a:xfrm>
              <a:off x="287" y="2126"/>
              <a:ext cx="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</a:t>
              </a:r>
              <a:endParaRPr lang="en-US"/>
            </a:p>
          </p:txBody>
        </p:sp>
        <p:sp>
          <p:nvSpPr>
            <p:cNvPr id="22595" name="Freeform 64"/>
            <p:cNvSpPr>
              <a:spLocks/>
            </p:cNvSpPr>
            <p:nvPr/>
          </p:nvSpPr>
          <p:spPr bwMode="auto">
            <a:xfrm>
              <a:off x="2400" y="664"/>
              <a:ext cx="2545" cy="1063"/>
            </a:xfrm>
            <a:custGeom>
              <a:avLst/>
              <a:gdLst>
                <a:gd name="T0" fmla="*/ 191 w 2545"/>
                <a:gd name="T1" fmla="*/ 9 h 1063"/>
                <a:gd name="T2" fmla="*/ 0 w 2545"/>
                <a:gd name="T3" fmla="*/ 136 h 1063"/>
                <a:gd name="T4" fmla="*/ 9 w 2545"/>
                <a:gd name="T5" fmla="*/ 354 h 1063"/>
                <a:gd name="T6" fmla="*/ 291 w 2545"/>
                <a:gd name="T7" fmla="*/ 554 h 1063"/>
                <a:gd name="T8" fmla="*/ 754 w 2545"/>
                <a:gd name="T9" fmla="*/ 682 h 1063"/>
                <a:gd name="T10" fmla="*/ 1145 w 2545"/>
                <a:gd name="T11" fmla="*/ 800 h 1063"/>
                <a:gd name="T12" fmla="*/ 1709 w 2545"/>
                <a:gd name="T13" fmla="*/ 963 h 1063"/>
                <a:gd name="T14" fmla="*/ 2118 w 2545"/>
                <a:gd name="T15" fmla="*/ 1054 h 1063"/>
                <a:gd name="T16" fmla="*/ 2399 w 2545"/>
                <a:gd name="T17" fmla="*/ 1063 h 1063"/>
                <a:gd name="T18" fmla="*/ 2536 w 2545"/>
                <a:gd name="T19" fmla="*/ 963 h 1063"/>
                <a:gd name="T20" fmla="*/ 2545 w 2545"/>
                <a:gd name="T21" fmla="*/ 809 h 1063"/>
                <a:gd name="T22" fmla="*/ 2518 w 2545"/>
                <a:gd name="T23" fmla="*/ 636 h 1063"/>
                <a:gd name="T24" fmla="*/ 2254 w 2545"/>
                <a:gd name="T25" fmla="*/ 527 h 1063"/>
                <a:gd name="T26" fmla="*/ 1918 w 2545"/>
                <a:gd name="T27" fmla="*/ 382 h 1063"/>
                <a:gd name="T28" fmla="*/ 1209 w 2545"/>
                <a:gd name="T29" fmla="*/ 209 h 1063"/>
                <a:gd name="T30" fmla="*/ 972 w 2545"/>
                <a:gd name="T31" fmla="*/ 127 h 1063"/>
                <a:gd name="T32" fmla="*/ 600 w 2545"/>
                <a:gd name="T33" fmla="*/ 45 h 1063"/>
                <a:gd name="T34" fmla="*/ 318 w 2545"/>
                <a:gd name="T35" fmla="*/ 0 h 1063"/>
                <a:gd name="T36" fmla="*/ 191 w 2545"/>
                <a:gd name="T37" fmla="*/ 9 h 10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45"/>
                <a:gd name="T58" fmla="*/ 0 h 1063"/>
                <a:gd name="T59" fmla="*/ 2545 w 2545"/>
                <a:gd name="T60" fmla="*/ 1063 h 10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45" h="1063">
                  <a:moveTo>
                    <a:pt x="191" y="9"/>
                  </a:moveTo>
                  <a:lnTo>
                    <a:pt x="0" y="136"/>
                  </a:lnTo>
                  <a:lnTo>
                    <a:pt x="9" y="354"/>
                  </a:lnTo>
                  <a:lnTo>
                    <a:pt x="291" y="554"/>
                  </a:lnTo>
                  <a:lnTo>
                    <a:pt x="754" y="682"/>
                  </a:lnTo>
                  <a:lnTo>
                    <a:pt x="1145" y="800"/>
                  </a:lnTo>
                  <a:lnTo>
                    <a:pt x="1709" y="963"/>
                  </a:lnTo>
                  <a:lnTo>
                    <a:pt x="2118" y="1054"/>
                  </a:lnTo>
                  <a:lnTo>
                    <a:pt x="2399" y="1063"/>
                  </a:lnTo>
                  <a:lnTo>
                    <a:pt x="2536" y="963"/>
                  </a:lnTo>
                  <a:lnTo>
                    <a:pt x="2545" y="809"/>
                  </a:lnTo>
                  <a:lnTo>
                    <a:pt x="2518" y="636"/>
                  </a:lnTo>
                  <a:lnTo>
                    <a:pt x="2254" y="527"/>
                  </a:lnTo>
                  <a:lnTo>
                    <a:pt x="1918" y="382"/>
                  </a:lnTo>
                  <a:lnTo>
                    <a:pt x="1209" y="209"/>
                  </a:lnTo>
                  <a:lnTo>
                    <a:pt x="972" y="127"/>
                  </a:lnTo>
                  <a:lnTo>
                    <a:pt x="600" y="45"/>
                  </a:lnTo>
                  <a:lnTo>
                    <a:pt x="318" y="0"/>
                  </a:lnTo>
                  <a:lnTo>
                    <a:pt x="191" y="9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56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4300538" y="12715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7092950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2989263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4821238" y="32527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3561" name="Oval 7"/>
          <p:cNvSpPr>
            <a:spLocks noChangeArrowheads="1"/>
          </p:cNvSpPr>
          <p:nvPr/>
        </p:nvSpPr>
        <p:spPr bwMode="auto">
          <a:xfrm>
            <a:off x="77882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34956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3563" name="Oval 9"/>
          <p:cNvSpPr>
            <a:spLocks noChangeArrowheads="1"/>
          </p:cNvSpPr>
          <p:nvPr/>
        </p:nvSpPr>
        <p:spPr bwMode="auto">
          <a:xfrm>
            <a:off x="2879725" y="38179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3564" name="Oval 10"/>
          <p:cNvSpPr>
            <a:spLocks noChangeArrowheads="1"/>
          </p:cNvSpPr>
          <p:nvPr/>
        </p:nvSpPr>
        <p:spPr bwMode="auto">
          <a:xfrm>
            <a:off x="4216400" y="40481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3565" name="Oval 11"/>
          <p:cNvSpPr>
            <a:spLocks noChangeArrowheads="1"/>
          </p:cNvSpPr>
          <p:nvPr/>
        </p:nvSpPr>
        <p:spPr bwMode="auto">
          <a:xfrm>
            <a:off x="6542088" y="28654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3566" name="Oval 12"/>
          <p:cNvSpPr>
            <a:spLocks noChangeArrowheads="1"/>
          </p:cNvSpPr>
          <p:nvPr/>
        </p:nvSpPr>
        <p:spPr bwMode="auto">
          <a:xfrm>
            <a:off x="3371850" y="46402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3567" name="Oval 13"/>
          <p:cNvSpPr>
            <a:spLocks noChangeArrowheads="1"/>
          </p:cNvSpPr>
          <p:nvPr/>
        </p:nvSpPr>
        <p:spPr bwMode="auto">
          <a:xfrm>
            <a:off x="6122988" y="36830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333750" y="158908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3319463" y="257016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3146425" y="334962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3217863" y="415766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 flipH="1">
            <a:off x="6767513" y="2555875"/>
            <a:ext cx="376237" cy="3317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7461250" y="252730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 flipH="1">
            <a:off x="4430713" y="3579813"/>
            <a:ext cx="433387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6313488" y="320516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3968750" y="466407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4640263" y="46561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6656388" y="42830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5872163" y="431958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7075488" y="34766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8304213" y="3673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7531100" y="365283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3081338" y="536416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3867150" y="535781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2535238" y="44418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3913188" y="362585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2622550" y="290036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35"/>
          <p:cNvSpPr>
            <a:spLocks noChangeShapeType="1"/>
          </p:cNvSpPr>
          <p:nvPr/>
        </p:nvSpPr>
        <p:spPr bwMode="auto">
          <a:xfrm flipH="1">
            <a:off x="2755900" y="257016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Line 36"/>
          <p:cNvSpPr>
            <a:spLocks noChangeShapeType="1"/>
          </p:cNvSpPr>
          <p:nvPr/>
        </p:nvSpPr>
        <p:spPr bwMode="auto">
          <a:xfrm>
            <a:off x="3838575" y="334962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 flipH="1">
            <a:off x="2670175" y="414337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8"/>
          <p:cNvSpPr>
            <a:spLocks noChangeShapeType="1"/>
          </p:cNvSpPr>
          <p:nvPr/>
        </p:nvSpPr>
        <p:spPr bwMode="auto">
          <a:xfrm flipH="1">
            <a:off x="3217863" y="497998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3722688" y="496570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Line 40"/>
          <p:cNvSpPr>
            <a:spLocks noChangeShapeType="1"/>
          </p:cNvSpPr>
          <p:nvPr/>
        </p:nvSpPr>
        <p:spPr bwMode="auto">
          <a:xfrm flipH="1">
            <a:off x="4098925" y="440213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1"/>
          <p:cNvSpPr>
            <a:spLocks noChangeShapeType="1"/>
          </p:cNvSpPr>
          <p:nvPr/>
        </p:nvSpPr>
        <p:spPr bwMode="auto">
          <a:xfrm>
            <a:off x="4560888" y="4359275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2"/>
          <p:cNvSpPr>
            <a:spLocks noChangeShapeType="1"/>
          </p:cNvSpPr>
          <p:nvPr/>
        </p:nvSpPr>
        <p:spPr bwMode="auto">
          <a:xfrm flipH="1">
            <a:off x="7648575" y="339248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3"/>
          <p:cNvSpPr>
            <a:spLocks noChangeShapeType="1"/>
          </p:cNvSpPr>
          <p:nvPr/>
        </p:nvSpPr>
        <p:spPr bwMode="auto">
          <a:xfrm>
            <a:off x="8124825" y="333533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>
            <a:off x="6891338" y="317658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5"/>
          <p:cNvSpPr>
            <a:spLocks noChangeShapeType="1"/>
          </p:cNvSpPr>
          <p:nvPr/>
        </p:nvSpPr>
        <p:spPr bwMode="auto">
          <a:xfrm flipH="1">
            <a:off x="5997575" y="4027488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>
            <a:off x="6473825" y="4013200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7"/>
          <p:cNvSpPr>
            <a:spLocks noChangeArrowheads="1"/>
          </p:cNvSpPr>
          <p:nvPr/>
        </p:nvSpPr>
        <p:spPr bwMode="auto">
          <a:xfrm>
            <a:off x="5229225" y="40100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3601" name="Rectangle 48"/>
          <p:cNvSpPr>
            <a:spLocks noChangeArrowheads="1"/>
          </p:cNvSpPr>
          <p:nvPr/>
        </p:nvSpPr>
        <p:spPr bwMode="auto">
          <a:xfrm>
            <a:off x="4935538" y="46815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Rectangle 49"/>
          <p:cNvSpPr>
            <a:spLocks noChangeArrowheads="1"/>
          </p:cNvSpPr>
          <p:nvPr/>
        </p:nvSpPr>
        <p:spPr bwMode="auto">
          <a:xfrm>
            <a:off x="5722938" y="464661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Line 50" descr="Narrow horizontal"/>
          <p:cNvSpPr>
            <a:spLocks noChangeShapeType="1"/>
          </p:cNvSpPr>
          <p:nvPr/>
        </p:nvSpPr>
        <p:spPr bwMode="auto">
          <a:xfrm flipH="1">
            <a:off x="5064125" y="4391025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Line 51" descr="Narrow horizontal"/>
          <p:cNvSpPr>
            <a:spLocks noChangeShapeType="1"/>
          </p:cNvSpPr>
          <p:nvPr/>
        </p:nvSpPr>
        <p:spPr bwMode="auto">
          <a:xfrm>
            <a:off x="5540375" y="4376738"/>
            <a:ext cx="303213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Text Box 52"/>
          <p:cNvSpPr txBox="1">
            <a:spLocks noChangeArrowheads="1"/>
          </p:cNvSpPr>
          <p:nvPr/>
        </p:nvSpPr>
        <p:spPr bwMode="auto">
          <a:xfrm>
            <a:off x="455613" y="18018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3606" name="Line 53"/>
          <p:cNvSpPr>
            <a:spLocks noChangeShapeType="1"/>
          </p:cNvSpPr>
          <p:nvPr/>
        </p:nvSpPr>
        <p:spPr bwMode="auto">
          <a:xfrm>
            <a:off x="5153025" y="3578225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54"/>
          <p:cNvSpPr>
            <a:spLocks noChangeShapeType="1"/>
          </p:cNvSpPr>
          <p:nvPr/>
        </p:nvSpPr>
        <p:spPr bwMode="auto">
          <a:xfrm>
            <a:off x="4992688" y="2741613"/>
            <a:ext cx="73025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5"/>
          <p:cNvSpPr>
            <a:spLocks noChangeArrowheads="1"/>
          </p:cNvSpPr>
          <p:nvPr/>
        </p:nvSpPr>
        <p:spPr bwMode="auto">
          <a:xfrm>
            <a:off x="4770438" y="23447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4465638" y="2911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Line 57"/>
          <p:cNvSpPr>
            <a:spLocks noChangeShapeType="1"/>
          </p:cNvSpPr>
          <p:nvPr/>
        </p:nvSpPr>
        <p:spPr bwMode="auto">
          <a:xfrm flipH="1">
            <a:off x="4583113" y="2651125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8"/>
          <p:cNvSpPr>
            <a:spLocks noChangeArrowheads="1"/>
          </p:cNvSpPr>
          <p:nvPr/>
        </p:nvSpPr>
        <p:spPr bwMode="auto">
          <a:xfrm>
            <a:off x="5657850" y="10080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3612" name="Line 59"/>
          <p:cNvSpPr>
            <a:spLocks noChangeShapeType="1"/>
          </p:cNvSpPr>
          <p:nvPr/>
        </p:nvSpPr>
        <p:spPr bwMode="auto">
          <a:xfrm>
            <a:off x="4603750" y="1630363"/>
            <a:ext cx="446088" cy="722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Line 60"/>
          <p:cNvSpPr>
            <a:spLocks noChangeShapeType="1"/>
          </p:cNvSpPr>
          <p:nvPr/>
        </p:nvSpPr>
        <p:spPr bwMode="auto">
          <a:xfrm>
            <a:off x="6018213" y="1298575"/>
            <a:ext cx="1239837" cy="938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Line 61"/>
          <p:cNvSpPr>
            <a:spLocks noChangeShapeType="1"/>
          </p:cNvSpPr>
          <p:nvPr/>
        </p:nvSpPr>
        <p:spPr bwMode="auto">
          <a:xfrm flipH="1">
            <a:off x="4675188" y="1168400"/>
            <a:ext cx="981075" cy="2460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Text Box 62"/>
          <p:cNvSpPr txBox="1">
            <a:spLocks noChangeArrowheads="1"/>
          </p:cNvSpPr>
          <p:nvPr/>
        </p:nvSpPr>
        <p:spPr bwMode="auto">
          <a:xfrm>
            <a:off x="6011863" y="908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3616" name="Text Box 63"/>
          <p:cNvSpPr txBox="1">
            <a:spLocks noChangeArrowheads="1"/>
          </p:cNvSpPr>
          <p:nvPr/>
        </p:nvSpPr>
        <p:spPr bwMode="auto">
          <a:xfrm>
            <a:off x="3990975" y="12398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3617" name="Text Box 64"/>
          <p:cNvSpPr txBox="1">
            <a:spLocks noChangeArrowheads="1"/>
          </p:cNvSpPr>
          <p:nvPr/>
        </p:nvSpPr>
        <p:spPr bwMode="auto">
          <a:xfrm>
            <a:off x="7497763" y="21478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</a:t>
            </a:r>
          </a:p>
        </p:txBody>
      </p:sp>
      <p:sp>
        <p:nvSpPr>
          <p:cNvPr id="23618" name="Freeform 65"/>
          <p:cNvSpPr>
            <a:spLocks/>
          </p:cNvSpPr>
          <p:nvPr/>
        </p:nvSpPr>
        <p:spPr bwMode="auto">
          <a:xfrm>
            <a:off x="3781425" y="836613"/>
            <a:ext cx="4457700" cy="1978025"/>
          </a:xfrm>
          <a:custGeom>
            <a:avLst/>
            <a:gdLst>
              <a:gd name="T0" fmla="*/ 2147483647 w 2808"/>
              <a:gd name="T1" fmla="*/ 2147483647 h 1246"/>
              <a:gd name="T2" fmla="*/ 2147483647 w 2808"/>
              <a:gd name="T3" fmla="*/ 2147483647 h 1246"/>
              <a:gd name="T4" fmla="*/ 2147483647 w 2808"/>
              <a:gd name="T5" fmla="*/ 2147483647 h 1246"/>
              <a:gd name="T6" fmla="*/ 2147483647 w 2808"/>
              <a:gd name="T7" fmla="*/ 2147483647 h 1246"/>
              <a:gd name="T8" fmla="*/ 0 w 2808"/>
              <a:gd name="T9" fmla="*/ 2147483647 h 1246"/>
              <a:gd name="T10" fmla="*/ 2147483647 w 2808"/>
              <a:gd name="T11" fmla="*/ 2147483647 h 1246"/>
              <a:gd name="T12" fmla="*/ 2147483647 w 2808"/>
              <a:gd name="T13" fmla="*/ 2147483647 h 1246"/>
              <a:gd name="T14" fmla="*/ 2147483647 w 2808"/>
              <a:gd name="T15" fmla="*/ 2147483647 h 1246"/>
              <a:gd name="T16" fmla="*/ 2147483647 w 2808"/>
              <a:gd name="T17" fmla="*/ 2147483647 h 1246"/>
              <a:gd name="T18" fmla="*/ 2147483647 w 2808"/>
              <a:gd name="T19" fmla="*/ 2147483647 h 1246"/>
              <a:gd name="T20" fmla="*/ 2147483647 w 2808"/>
              <a:gd name="T21" fmla="*/ 2147483647 h 1246"/>
              <a:gd name="T22" fmla="*/ 2147483647 w 2808"/>
              <a:gd name="T23" fmla="*/ 2147483647 h 1246"/>
              <a:gd name="T24" fmla="*/ 2147483647 w 2808"/>
              <a:gd name="T25" fmla="*/ 2147483647 h 1246"/>
              <a:gd name="T26" fmla="*/ 2147483647 w 2808"/>
              <a:gd name="T27" fmla="*/ 2147483647 h 1246"/>
              <a:gd name="T28" fmla="*/ 2147483647 w 2808"/>
              <a:gd name="T29" fmla="*/ 2147483647 h 1246"/>
              <a:gd name="T30" fmla="*/ 2147483647 w 2808"/>
              <a:gd name="T31" fmla="*/ 2147483647 h 1246"/>
              <a:gd name="T32" fmla="*/ 2147483647 w 2808"/>
              <a:gd name="T33" fmla="*/ 0 h 1246"/>
              <a:gd name="T34" fmla="*/ 2147483647 w 2808"/>
              <a:gd name="T35" fmla="*/ 2147483647 h 12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08"/>
              <a:gd name="T55" fmla="*/ 0 h 1246"/>
              <a:gd name="T56" fmla="*/ 2808 w 2808"/>
              <a:gd name="T57" fmla="*/ 1246 h 12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08" h="1246">
                <a:moveTo>
                  <a:pt x="1245" y="18"/>
                </a:moveTo>
                <a:cubicBezTo>
                  <a:pt x="1215" y="18"/>
                  <a:pt x="1184" y="18"/>
                  <a:pt x="1154" y="18"/>
                </a:cubicBezTo>
                <a:lnTo>
                  <a:pt x="600" y="109"/>
                </a:lnTo>
                <a:lnTo>
                  <a:pt x="72" y="409"/>
                </a:lnTo>
                <a:lnTo>
                  <a:pt x="0" y="600"/>
                </a:lnTo>
                <a:lnTo>
                  <a:pt x="127" y="764"/>
                </a:lnTo>
                <a:lnTo>
                  <a:pt x="727" y="891"/>
                </a:lnTo>
                <a:lnTo>
                  <a:pt x="1245" y="1009"/>
                </a:lnTo>
                <a:lnTo>
                  <a:pt x="1927" y="1173"/>
                </a:lnTo>
                <a:lnTo>
                  <a:pt x="2527" y="1246"/>
                </a:lnTo>
                <a:lnTo>
                  <a:pt x="2772" y="1109"/>
                </a:lnTo>
                <a:lnTo>
                  <a:pt x="2808" y="773"/>
                </a:lnTo>
                <a:lnTo>
                  <a:pt x="2499" y="509"/>
                </a:lnTo>
                <a:lnTo>
                  <a:pt x="2290" y="364"/>
                </a:lnTo>
                <a:lnTo>
                  <a:pt x="1890" y="146"/>
                </a:lnTo>
                <a:lnTo>
                  <a:pt x="1581" y="55"/>
                </a:lnTo>
                <a:lnTo>
                  <a:pt x="1345" y="0"/>
                </a:lnTo>
                <a:lnTo>
                  <a:pt x="1245" y="18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Text Box 66"/>
          <p:cNvSpPr txBox="1">
            <a:spLocks noChangeArrowheads="1"/>
          </p:cNvSpPr>
          <p:nvPr/>
        </p:nvSpPr>
        <p:spPr bwMode="auto">
          <a:xfrm>
            <a:off x="455613" y="3375025"/>
            <a:ext cx="49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amortized cost of each operation is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In particular, for a sequence of </a:t>
            </a:r>
            <a:r>
              <a:rPr lang="en-US" i="1" dirty="0">
                <a:solidFill>
                  <a:srgbClr val="008000"/>
                </a:solidFill>
              </a:rPr>
              <a:t>m</a:t>
            </a:r>
            <a:r>
              <a:rPr lang="en-US" dirty="0"/>
              <a:t> searches, inserts, deletes on a splay tree, the total time it takes 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latin typeface="Times New Roman" pitchFamily="18" charset="0"/>
              </a:rPr>
              <a:t>                           </a:t>
            </a:r>
            <a:r>
              <a:rPr lang="en-US" i="1" dirty="0">
                <a:solidFill>
                  <a:srgbClr val="008000"/>
                </a:solidFill>
              </a:rPr>
              <a:t>O(m + 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</a:t>
            </a:r>
            <a:r>
              <a:rPr lang="en-US" i="1" baseline="-25000" dirty="0" err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=1..m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log </a:t>
            </a:r>
            <a:r>
              <a:rPr lang="en-US" i="1" dirty="0" err="1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err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Where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 = # of nodes in the tree at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’th operation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94C450-3AED-5B47-9320-06E886D679EC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72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Data Structures</a:t>
            </a:r>
            <a:br>
              <a:rPr lang="en-US" dirty="0" smtClean="0"/>
            </a:br>
            <a:r>
              <a:rPr lang="en-US" dirty="0" smtClean="0"/>
              <a:t>What to adopt?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one set of experiments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Ben Pfaff, SIGMETRICS 2004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www.stanford.edu</a:t>
            </a:r>
            <a:r>
              <a:rPr lang="en-US" dirty="0"/>
              <a:t>/~</a:t>
            </a:r>
            <a:r>
              <a:rPr lang="en-US" dirty="0" err="1"/>
              <a:t>blp</a:t>
            </a:r>
            <a:r>
              <a:rPr lang="en-US" dirty="0"/>
              <a:t>/papers/</a:t>
            </a:r>
            <a:r>
              <a:rPr lang="en-US" dirty="0" err="1"/>
              <a:t>libavl.pdf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6BC75E-2B18-0F44-9A91-AF165CA0F79B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Among many other conclusions, here are some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RB trees are preferred when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input is expected to be randomly ordered with occasional runs of sorted </a:t>
            </a:r>
            <a:r>
              <a:rPr lang="en-US" dirty="0" smtClean="0"/>
              <a:t>order</a:t>
            </a:r>
            <a:endParaRPr lang="en-US" dirty="0"/>
          </a:p>
          <a:p>
            <a:r>
              <a:rPr lang="en-US" dirty="0" smtClean="0">
                <a:solidFill>
                  <a:srgbClr val="660066"/>
                </a:solidFill>
              </a:rPr>
              <a:t>AVL trees are preferred when</a:t>
            </a:r>
          </a:p>
          <a:p>
            <a:pPr lvl="1"/>
            <a:r>
              <a:rPr lang="en-US" dirty="0" smtClean="0"/>
              <a:t>Insertions often occur in sorted order</a:t>
            </a:r>
          </a:p>
          <a:p>
            <a:pPr lvl="1"/>
            <a:r>
              <a:rPr lang="en-US" dirty="0" smtClean="0"/>
              <a:t>Later random access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Splay trees are preferred when</a:t>
            </a:r>
          </a:p>
          <a:p>
            <a:pPr lvl="1"/>
            <a:r>
              <a:rPr lang="en-US" dirty="0" smtClean="0"/>
              <a:t>Insertions often occur in sorted order</a:t>
            </a:r>
          </a:p>
          <a:p>
            <a:pPr lvl="1"/>
            <a:r>
              <a:rPr lang="en-US" dirty="0" smtClean="0"/>
              <a:t>Later sequential or clustered access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i="1" dirty="0">
                <a:solidFill>
                  <a:srgbClr val="008000"/>
                </a:solidFill>
              </a:rPr>
              <a:t>n(h)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F5E089-48AB-7C4C-853F-86F391D898CA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6" y="1737401"/>
            <a:ext cx="61468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0" y="2460954"/>
            <a:ext cx="7734300" cy="1193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6" y="3981749"/>
            <a:ext cx="5245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</a:t>
            </a:r>
            <a:r>
              <a:rPr lang="en-US" dirty="0" smtClean="0"/>
              <a:t>Friend: Fibonacci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7AFF98-1611-974C-91C2-B7F5206AB7A1}" type="datetime1">
              <a:rPr lang="en-US" smtClean="0"/>
              <a:t>11/20/12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223859"/>
            <a:ext cx="4000500" cy="1016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4926685"/>
            <a:ext cx="61849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0" y="1720850"/>
            <a:ext cx="6019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250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cse250-theme.thmx</Template>
  <TotalTime>4640</TotalTime>
  <Words>3814</Words>
  <Application>Microsoft Macintosh PowerPoint</Application>
  <PresentationFormat>On-screen Show (4:3)</PresentationFormat>
  <Paragraphs>1269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cse250-theme</vt:lpstr>
      <vt:lpstr>(Self) Balanced Search Trees</vt:lpstr>
      <vt:lpstr>BSTs are Potentially Good</vt:lpstr>
      <vt:lpstr>Intuitively, How to Keep a Tree’s Height Small?</vt:lpstr>
      <vt:lpstr>AVL Trees</vt:lpstr>
      <vt:lpstr>AVL Trees</vt:lpstr>
      <vt:lpstr>Proof of Theorem</vt:lpstr>
      <vt:lpstr>Recurrence for n(h)</vt:lpstr>
      <vt:lpstr>Solving for n(h) </vt:lpstr>
      <vt:lpstr>Old Friend: Fibonacci</vt:lpstr>
      <vt:lpstr>But how do we maintain AVL property?</vt:lpstr>
      <vt:lpstr>Insert</vt:lpstr>
      <vt:lpstr>Balance</vt:lpstr>
      <vt:lpstr>Example: RR case</vt:lpstr>
      <vt:lpstr>Example: RL case</vt:lpstr>
      <vt:lpstr>PowerPoint Presentation</vt:lpstr>
      <vt:lpstr>Delete</vt:lpstr>
      <vt:lpstr>Theorems</vt:lpstr>
      <vt:lpstr>Red-Black Trees</vt:lpstr>
      <vt:lpstr>Idea</vt:lpstr>
      <vt:lpstr>Red-Black Trees</vt:lpstr>
      <vt:lpstr>PowerPoint Presentation</vt:lpstr>
      <vt:lpstr>Key Results</vt:lpstr>
      <vt:lpstr>Height of an RB-tree, Connection to 2-4</vt:lpstr>
      <vt:lpstr>PowerPoint Presentation</vt:lpstr>
      <vt:lpstr>2-3-4 Tree from a Red-Black Tree</vt:lpstr>
      <vt:lpstr>Insertion</vt:lpstr>
      <vt:lpstr>Lucky case: New Node’s Parent is Black</vt:lpstr>
      <vt:lpstr>Unlucky case: z’s Parent is Red</vt:lpstr>
      <vt:lpstr>Case 1: z’s Uncle is Red</vt:lpstr>
      <vt:lpstr>Case 2a: z’s Uncle is Black</vt:lpstr>
      <vt:lpstr>Case 2b: z’s Uncle is Black</vt:lpstr>
      <vt:lpstr>Deletion</vt:lpstr>
      <vt:lpstr>Lucky Case 0a: splice out a red node</vt:lpstr>
      <vt:lpstr>Lucky Case 0b: splice out a red node</vt:lpstr>
      <vt:lpstr>Unlucky  Double Black Problem</vt:lpstr>
      <vt:lpstr>Solving the double black problem</vt:lpstr>
      <vt:lpstr>Case 1a: z’s sibling is black with a red child</vt:lpstr>
      <vt:lpstr>Case 1b: z’s sibling is black with a red child</vt:lpstr>
      <vt:lpstr>Case 2a: z’s sibling is black with 2 black children</vt:lpstr>
      <vt:lpstr>Case 2b: z’s sibling is black with 2 black children</vt:lpstr>
      <vt:lpstr>Case 3: z’s sibling is red</vt:lpstr>
      <vt:lpstr>(2,4)-Trees (please read blog post)</vt:lpstr>
      <vt:lpstr>Multi-Way Search Trees</vt:lpstr>
      <vt:lpstr>Multi-Way Search Trees</vt:lpstr>
      <vt:lpstr>Searching in a Multiway Search Tree</vt:lpstr>
      <vt:lpstr>(2, 4)-Trees</vt:lpstr>
      <vt:lpstr>(2,4)-Trees</vt:lpstr>
      <vt:lpstr>Properties of (2, 4)-trees</vt:lpstr>
      <vt:lpstr>Insertion, the Nice Case</vt:lpstr>
      <vt:lpstr>Insertion, Overflow Case  Split</vt:lpstr>
      <vt:lpstr>Insertion, Overflow at the Root</vt:lpstr>
      <vt:lpstr>Deletion, Nice Case #1</vt:lpstr>
      <vt:lpstr>Deletion, Nice Case #2</vt:lpstr>
      <vt:lpstr>Deletion  Underflow  Transfer</vt:lpstr>
      <vt:lpstr>Deletion  Underflow  Fusion</vt:lpstr>
      <vt:lpstr>Fusion Propagation Might be Necessary</vt:lpstr>
      <vt:lpstr>Splay Trees</vt:lpstr>
      <vt:lpstr>PowerPoint Presentation</vt:lpstr>
      <vt:lpstr>Differences with Blanced Trees</vt:lpstr>
      <vt:lpstr>Splay operation</vt:lpstr>
      <vt:lpstr>Zig-zig (depth(c) -= 2)</vt:lpstr>
      <vt:lpstr>Zig-zag (depth(c) -= 2)</vt:lpstr>
      <vt:lpstr>Zig (depth(c) -= 1)</vt:lpstr>
      <vt:lpstr>Which node to splay?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Theorem</vt:lpstr>
      <vt:lpstr>So Many Data Structures What to adopt?</vt:lpstr>
      <vt:lpstr>Here’s one set of experiments</vt:lpstr>
      <vt:lpstr>Among many other conclusions, here are some</vt:lpstr>
    </vt:vector>
  </TitlesOfParts>
  <Company>SUNY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250 – Data structures in C++</dc:title>
  <dc:creator>Hung Ngo</dc:creator>
  <cp:lastModifiedBy>Hung Ngo</cp:lastModifiedBy>
  <cp:revision>306</cp:revision>
  <dcterms:created xsi:type="dcterms:W3CDTF">2012-01-17T14:06:43Z</dcterms:created>
  <dcterms:modified xsi:type="dcterms:W3CDTF">2012-11-21T02:33:53Z</dcterms:modified>
</cp:coreProperties>
</file>