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7497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9" r:id="rId3"/>
    <p:sldId id="258" r:id="rId4"/>
    <p:sldId id="318" r:id="rId5"/>
    <p:sldId id="319" r:id="rId6"/>
    <p:sldId id="320" r:id="rId7"/>
    <p:sldId id="321" r:id="rId8"/>
    <p:sldId id="288" r:id="rId9"/>
    <p:sldId id="322" r:id="rId10"/>
    <p:sldId id="290" r:id="rId11"/>
    <p:sldId id="323" r:id="rId12"/>
    <p:sldId id="324" r:id="rId13"/>
    <p:sldId id="325" r:id="rId14"/>
    <p:sldId id="326" r:id="rId15"/>
    <p:sldId id="327" r:id="rId16"/>
    <p:sldId id="294" r:id="rId17"/>
    <p:sldId id="313" r:id="rId18"/>
    <p:sldId id="315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53" d="100"/>
          <a:sy n="153" d="100"/>
        </p:scale>
        <p:origin x="-9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18F7FB-FF82-0E45-AB6C-D5CDA7138EFF}" type="datetimeFigureOut">
              <a:rPr lang="en-US" smtClean="0"/>
              <a:t>9/14/12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1E94B0-E825-B54C-9EA0-DD31D0BBF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50558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EACDCC-348F-8144-89DD-11C4A8765DD3}" type="datetimeFigureOut">
              <a:rPr lang="en-US" smtClean="0"/>
              <a:t>9/14/12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CA5E3C-2A20-C449-A140-8CDC2A435D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0353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BB7C505-B8A7-7B40-A56B-B10AE0DA8FEC}" type="datetime1">
              <a:rPr lang="en-US" smtClean="0"/>
              <a:t>9/14/12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584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1DA01FC-30C2-B244-88CD-12E6FA050174}" type="datetime1">
              <a:rPr lang="en-US" smtClean="0"/>
              <a:t>9/14/12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(C) Hung Q. Ngo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683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8171F0B-062C-5648-AB33-B64A76F30A0A}" type="datetime1">
              <a:rPr lang="en-US" smtClean="0"/>
              <a:t>9/14/12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(C) Hung Q. Ngo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220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F3D7D9E4-BE93-8044-A9B9-A85B3D4DC7CC}" type="datetime1">
              <a:rPr lang="en-US" smtClean="0"/>
              <a:t>9/14/12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3239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0095" y="1489591"/>
            <a:ext cx="6934618" cy="291730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18BF0F4-34DA-7E41-9F58-08930DE14AA1}" type="datetime1">
              <a:rPr lang="en-US" smtClean="0"/>
              <a:t>9/14/12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(C) Hung Q. Ngo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9414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119A763-4200-0D4F-98DA-17BD82B94944}" type="datetime1">
              <a:rPr lang="en-US" smtClean="0"/>
              <a:t>9/14/12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057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0F57F-D509-D04A-94FA-9EF501CD81E0}" type="datetime1">
              <a:rPr lang="en-US" smtClean="0"/>
              <a:t>9/14/12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956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D9FA9B19-C5D2-5848-AD02-718C0C082321}" type="datetime1">
              <a:rPr lang="en-US" smtClean="0"/>
              <a:t>9/14/12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497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3F55F75-0551-0745-8915-C489CA5F8636}" type="datetime1">
              <a:rPr lang="en-US" smtClean="0"/>
              <a:t>9/14/12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111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F261E3-7653-FA41-AA6A-3BE1475D31F9}" type="datetime1">
              <a:rPr lang="en-US" smtClean="0"/>
              <a:t>9/14/12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(C) Hung Q. Ngo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532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FF821951-C072-1342-95C6-03E0836D82C0}" type="datetime1">
              <a:rPr lang="en-US" smtClean="0"/>
              <a:t>9/14/12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(C) Hung Q. Ngo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16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66608"/>
            <a:ext cx="9144000" cy="6669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9899" y="1160564"/>
            <a:ext cx="8747149" cy="496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 eaLnBrk="1" latinLnBrk="0" hangingPunct="1"/>
            <a:fld id="{2946528D-35D1-284B-8D00-D14D1CC162C8}" type="datetime1">
              <a:rPr lang="en-US" sz="1400" smtClean="0">
                <a:solidFill>
                  <a:srgbClr val="FFFFFF"/>
                </a:solidFill>
              </a:rPr>
              <a:t>9/14/12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72522" y="6356350"/>
            <a:ext cx="37989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CSE 250, Fall 2012, SUNY Buffalo, (C) Hung Q. Ngo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688E5-F1B8-7542-A48F-A87C5AE9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562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7498" r:id="rId1"/>
    <p:sldLayoutId id="2147487499" r:id="rId2"/>
    <p:sldLayoutId id="2147487500" r:id="rId3"/>
    <p:sldLayoutId id="2147487501" r:id="rId4"/>
    <p:sldLayoutId id="2147487502" r:id="rId5"/>
    <p:sldLayoutId id="2147487503" r:id="rId6"/>
    <p:sldLayoutId id="2147487504" r:id="rId7"/>
    <p:sldLayoutId id="2147487505" r:id="rId8"/>
    <p:sldLayoutId id="2147487506" r:id="rId9"/>
    <p:sldLayoutId id="2147487507" r:id="rId10"/>
    <p:sldLayoutId id="2147487508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/>
  <p:txStyles>
    <p:titleStyle>
      <a:lvl1pPr algn="ctr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effectLst>
            <a:outerShdw blurRad="38100" dist="25400" dir="2700000" algn="tl" rotWithShape="0">
              <a:srgbClr val="000000">
                <a:alpha val="42000"/>
              </a:srgbClr>
            </a:outerShdw>
          </a:effectLst>
          <a:latin typeface="Helvetica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Dido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Dido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Dido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Dido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Dido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7285" y="3355848"/>
            <a:ext cx="8490857" cy="1673352"/>
          </a:xfrm>
        </p:spPr>
        <p:txBody>
          <a:bodyPr>
            <a:normAutofit/>
          </a:bodyPr>
          <a:lstStyle/>
          <a:p>
            <a:r>
              <a:rPr lang="en-US" sz="4800" dirty="0" smtClean="0"/>
              <a:t>Our first C++ Class: a Lexer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719861"/>
            <a:ext cx="6400800" cy="17526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Constructors</a:t>
            </a:r>
          </a:p>
          <a:p>
            <a:r>
              <a:rPr lang="en-US" dirty="0" err="1" smtClean="0">
                <a:latin typeface="Courier"/>
                <a:cs typeface="Courier"/>
              </a:rPr>
              <a:t>struct</a:t>
            </a:r>
            <a:endParaRPr lang="en-US" dirty="0">
              <a:latin typeface="Courier"/>
              <a:cs typeface="Courier"/>
            </a:endParaRPr>
          </a:p>
          <a:p>
            <a:r>
              <a:rPr lang="en-US" dirty="0"/>
              <a:t>Function pointers</a:t>
            </a:r>
          </a:p>
          <a:p>
            <a:r>
              <a:rPr lang="en-US" dirty="0">
                <a:latin typeface="Courier"/>
                <a:cs typeface="Courier"/>
              </a:rPr>
              <a:t>map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630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first C++ class: Lexer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560095" y="1070721"/>
            <a:ext cx="6934618" cy="301295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 class has public and private components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constructor method is called when an object of the class is created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 </a:t>
            </a:r>
            <a:r>
              <a:rPr lang="en-US" dirty="0" err="1" smtClean="0"/>
              <a:t>struc</a:t>
            </a:r>
            <a:r>
              <a:rPr lang="en-US" dirty="0" err="1" smtClean="0"/>
              <a:t>t</a:t>
            </a:r>
            <a:r>
              <a:rPr lang="en-US" dirty="0" smtClean="0"/>
              <a:t> is a class whose members are public by default</a:t>
            </a:r>
          </a:p>
          <a:p>
            <a:endParaRPr lang="en-US" dirty="0"/>
          </a:p>
          <a:p>
            <a:r>
              <a:rPr lang="en-US" dirty="0" smtClean="0"/>
              <a:t>Initialization list is a more efficient way to do assignment in the constructor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EEE7542-6188-A342-B02C-414D375CFA27}" type="datetime1">
              <a:rPr lang="en-US" smtClean="0"/>
              <a:t>9/14/12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</a:t>
            </a:r>
            <a:r>
              <a:rPr lang="en-US" dirty="0" smtClean="0"/>
              <a:t>Fall </a:t>
            </a:r>
            <a:r>
              <a:rPr lang="en-US" dirty="0" smtClean="0"/>
              <a:t>2012, SUNY Buffalo, (C) 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0615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How a Lexer class might work?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18B9E31D-66F6-BB44-9721-F7E0C3BC78B3}" type="datetime1">
              <a:rPr lang="en-US" smtClean="0"/>
              <a:t>9/14/12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</a:t>
            </a:r>
            <a:r>
              <a:rPr kumimoji="0" lang="en-US" dirty="0" smtClean="0"/>
              <a:t>Fall </a:t>
            </a:r>
            <a:r>
              <a:rPr kumimoji="0" lang="en-US" dirty="0" smtClean="0"/>
              <a:t>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10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04800" y="1553817"/>
            <a:ext cx="8534400" cy="4401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i="1" dirty="0">
                <a:solidFill>
                  <a:srgbClr val="008080"/>
                </a:solidFill>
                <a:effectLst/>
                <a:latin typeface="Courier New"/>
                <a:ea typeface="ＭＳ 明朝"/>
                <a:cs typeface="Courier"/>
              </a:rPr>
              <a:t>// </a:t>
            </a:r>
            <a:r>
              <a:rPr lang="en-US" sz="1400" i="1" dirty="0" err="1" smtClean="0">
                <a:solidFill>
                  <a:srgbClr val="008080"/>
                </a:solidFill>
                <a:effectLst/>
                <a:latin typeface="Courier New"/>
                <a:ea typeface="ＭＳ 明朝"/>
                <a:cs typeface="Courier"/>
              </a:rPr>
              <a:t>lextest.cpp</a:t>
            </a:r>
            <a:r>
              <a:rPr lang="en-US" sz="1400" i="1" dirty="0" smtClean="0">
                <a:solidFill>
                  <a:srgbClr val="008080"/>
                </a:solidFill>
                <a:effectLst/>
                <a:latin typeface="Courier New"/>
                <a:ea typeface="ＭＳ 明朝"/>
                <a:cs typeface="Courier"/>
              </a:rPr>
              <a:t> </a:t>
            </a:r>
            <a:r>
              <a:rPr lang="en-US" sz="1400" i="1" dirty="0">
                <a:solidFill>
                  <a:srgbClr val="008080"/>
                </a:solidFill>
                <a:effectLst/>
                <a:latin typeface="Courier New"/>
                <a:ea typeface="ＭＳ 明朝"/>
                <a:cs typeface="Courier"/>
              </a:rPr>
              <a:t>: a simple driver for the the </a:t>
            </a:r>
            <a:r>
              <a:rPr lang="en-US" sz="1400" i="1" dirty="0" err="1">
                <a:solidFill>
                  <a:srgbClr val="008080"/>
                </a:solidFill>
                <a:effectLst/>
                <a:latin typeface="Courier New"/>
                <a:ea typeface="ＭＳ 明朝"/>
                <a:cs typeface="Courier"/>
              </a:rPr>
              <a:t>Lexer</a:t>
            </a:r>
            <a:r>
              <a:rPr lang="en-US" sz="1400" i="1" dirty="0">
                <a:solidFill>
                  <a:srgbClr val="008080"/>
                </a:solidFill>
                <a:effectLst/>
                <a:latin typeface="Courier New"/>
                <a:ea typeface="ＭＳ 明朝"/>
                <a:cs typeface="Courier"/>
              </a:rPr>
              <a:t> class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400" dirty="0">
                <a:solidFill>
                  <a:srgbClr val="008080"/>
                </a:solidFill>
                <a:effectLst/>
                <a:latin typeface="Courier New"/>
                <a:ea typeface="ＭＳ 明朝"/>
                <a:cs typeface="Courier"/>
              </a:rPr>
              <a:t>#include &lt;</a:t>
            </a:r>
            <a:r>
              <a:rPr lang="en-US" sz="1400" dirty="0" err="1">
                <a:solidFill>
                  <a:srgbClr val="008080"/>
                </a:solidFill>
                <a:effectLst/>
                <a:latin typeface="Courier New"/>
                <a:ea typeface="ＭＳ 明朝"/>
                <a:cs typeface="Courier"/>
              </a:rPr>
              <a:t>iostream</a:t>
            </a:r>
            <a:r>
              <a:rPr lang="en-US" sz="1400" dirty="0">
                <a:solidFill>
                  <a:srgbClr val="008080"/>
                </a:solidFill>
                <a:effectLst/>
                <a:latin typeface="Courier New"/>
                <a:ea typeface="ＭＳ 明朝"/>
                <a:cs typeface="Courier"/>
              </a:rPr>
              <a:t>&gt;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400" dirty="0">
                <a:solidFill>
                  <a:srgbClr val="008080"/>
                </a:solidFill>
                <a:effectLst/>
                <a:latin typeface="Courier New"/>
                <a:ea typeface="ＭＳ 明朝"/>
                <a:cs typeface="Courier"/>
              </a:rPr>
              <a:t>#include "</a:t>
            </a:r>
            <a:r>
              <a:rPr lang="en-US" sz="1400" dirty="0" err="1">
                <a:solidFill>
                  <a:srgbClr val="008080"/>
                </a:solidFill>
                <a:effectLst/>
                <a:latin typeface="Courier New"/>
                <a:ea typeface="ＭＳ 明朝"/>
                <a:cs typeface="Courier"/>
              </a:rPr>
              <a:t>Lexer.h</a:t>
            </a:r>
            <a:r>
              <a:rPr lang="en-US" sz="1400" dirty="0">
                <a:solidFill>
                  <a:srgbClr val="008080"/>
                </a:solidFill>
                <a:effectLst/>
                <a:latin typeface="Courier New"/>
                <a:ea typeface="ＭＳ 明朝"/>
                <a:cs typeface="Courier"/>
              </a:rPr>
              <a:t>"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400" dirty="0">
                <a:solidFill>
                  <a:srgbClr val="0600FF"/>
                </a:solidFill>
                <a:effectLst/>
                <a:latin typeface="Courier New"/>
                <a:ea typeface="ＭＳ 明朝"/>
                <a:cs typeface="Courier"/>
              </a:rPr>
              <a:t>using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400" dirty="0">
                <a:solidFill>
                  <a:srgbClr val="0600FF"/>
                </a:solidFill>
                <a:effectLst/>
                <a:latin typeface="Courier New"/>
                <a:ea typeface="ＭＳ 明朝"/>
                <a:cs typeface="Courier"/>
              </a:rPr>
              <a:t>namespace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400" dirty="0" err="1">
                <a:solidFill>
                  <a:srgbClr val="008080"/>
                </a:solidFill>
                <a:effectLst/>
                <a:latin typeface="Courier New"/>
                <a:ea typeface="ＭＳ 明朝"/>
                <a:cs typeface="Courier"/>
              </a:rPr>
              <a:t>std</a:t>
            </a:r>
            <a:r>
              <a:rPr lang="en-US" sz="1400" dirty="0">
                <a:solidFill>
                  <a:srgbClr val="008000"/>
                </a:solidFill>
                <a:effectLst/>
                <a:latin typeface="Courier New"/>
                <a:ea typeface="ＭＳ 明朝"/>
                <a:cs typeface="Courier"/>
              </a:rPr>
              <a:t>;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</a:t>
            </a:r>
            <a:b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400" dirty="0" err="1">
                <a:solidFill>
                  <a:srgbClr val="FF0000"/>
                </a:solidFill>
                <a:effectLst/>
                <a:latin typeface="Courier New"/>
                <a:ea typeface="ＭＳ 明朝"/>
                <a:cs typeface="Courier"/>
              </a:rPr>
              <a:t>int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main</a:t>
            </a:r>
            <a:r>
              <a:rPr lang="en-US" sz="1400" dirty="0">
                <a:solidFill>
                  <a:srgbClr val="000000"/>
                </a:solidFill>
                <a:effectLst/>
                <a:latin typeface="Courier New"/>
                <a:ea typeface="ＭＳ 明朝"/>
                <a:cs typeface="Courier"/>
              </a:rPr>
              <a:t>()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400" dirty="0">
                <a:solidFill>
                  <a:srgbClr val="000000"/>
                </a:solidFill>
                <a:effectLst/>
                <a:latin typeface="Courier New"/>
                <a:ea typeface="ＭＳ 明朝"/>
                <a:cs typeface="Courier"/>
              </a:rPr>
              <a:t>{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r>
              <a:rPr lang="en-US" sz="14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Lexer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lexer</a:t>
            </a:r>
            <a:r>
              <a:rPr lang="en-US" sz="1400" dirty="0">
                <a:solidFill>
                  <a:srgbClr val="008000"/>
                </a:solidFill>
                <a:effectLst/>
                <a:latin typeface="Courier New"/>
                <a:ea typeface="ＭＳ 明朝"/>
                <a:cs typeface="Courier"/>
              </a:rPr>
              <a:t>;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Token </a:t>
            </a:r>
            <a:r>
              <a:rPr lang="en-US" sz="14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tok</a:t>
            </a:r>
            <a:r>
              <a:rPr lang="en-US" sz="1400" dirty="0">
                <a:solidFill>
                  <a:srgbClr val="008000"/>
                </a:solidFill>
                <a:effectLst/>
                <a:latin typeface="Courier New"/>
                <a:ea typeface="ＭＳ 明朝"/>
                <a:cs typeface="Courier"/>
              </a:rPr>
              <a:t>;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400" dirty="0">
                <a:solidFill>
                  <a:srgbClr val="FF0000"/>
                </a:solidFill>
                <a:effectLst/>
                <a:latin typeface="Courier New"/>
                <a:ea typeface="ＭＳ 明朝"/>
                <a:cs typeface="Courier"/>
              </a:rPr>
              <a:t>string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line</a:t>
            </a:r>
            <a:r>
              <a:rPr lang="en-US" sz="1400" dirty="0">
                <a:solidFill>
                  <a:srgbClr val="008000"/>
                </a:solidFill>
                <a:effectLst/>
                <a:latin typeface="Courier New"/>
                <a:ea typeface="ＭＳ 明朝"/>
                <a:cs typeface="Courier"/>
              </a:rPr>
              <a:t>;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r>
              <a:rPr lang="en-US" sz="1400" dirty="0">
                <a:solidFill>
                  <a:srgbClr val="0600FF"/>
                </a:solidFill>
                <a:effectLst/>
                <a:latin typeface="Courier New"/>
                <a:ea typeface="ＭＳ 明朝"/>
                <a:cs typeface="Courier"/>
              </a:rPr>
              <a:t>while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400" dirty="0">
                <a:solidFill>
                  <a:srgbClr val="000000"/>
                </a:solidFill>
                <a:effectLst/>
                <a:latin typeface="Courier New"/>
                <a:ea typeface="ＭＳ 明朝"/>
                <a:cs typeface="Courier"/>
              </a:rPr>
              <a:t>(</a:t>
            </a:r>
            <a:r>
              <a:rPr lang="en-US" sz="14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cin</a:t>
            </a:r>
            <a:r>
              <a:rPr lang="en-US" sz="1400" dirty="0">
                <a:solidFill>
                  <a:srgbClr val="000000"/>
                </a:solidFill>
                <a:effectLst/>
                <a:latin typeface="Courier New"/>
                <a:ea typeface="ＭＳ 明朝"/>
                <a:cs typeface="Courier"/>
              </a:rPr>
              <a:t>)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400" dirty="0">
                <a:solidFill>
                  <a:srgbClr val="000000"/>
                </a:solidFill>
                <a:effectLst/>
                <a:latin typeface="Courier New"/>
                <a:ea typeface="ＭＳ 明朝"/>
                <a:cs typeface="Courier"/>
              </a:rPr>
              <a:t>{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    </a:t>
            </a:r>
            <a:r>
              <a:rPr lang="en-US" sz="14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cout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400" dirty="0">
                <a:solidFill>
                  <a:srgbClr val="008000"/>
                </a:solidFill>
                <a:effectLst/>
                <a:latin typeface="Courier New"/>
                <a:ea typeface="ＭＳ 明朝"/>
                <a:cs typeface="Courier"/>
              </a:rPr>
              <a:t>&lt;&lt;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400" dirty="0">
                <a:solidFill>
                  <a:srgbClr val="666666"/>
                </a:solidFill>
                <a:effectLst/>
                <a:latin typeface="Courier New"/>
                <a:ea typeface="ＭＳ 明朝"/>
                <a:cs typeface="Courier"/>
              </a:rPr>
              <a:t>"&gt; "</a:t>
            </a:r>
            <a:r>
              <a:rPr lang="en-US" sz="1400" dirty="0">
                <a:solidFill>
                  <a:srgbClr val="008000"/>
                </a:solidFill>
                <a:effectLst/>
                <a:latin typeface="Courier New"/>
                <a:ea typeface="ＭＳ 明朝"/>
                <a:cs typeface="Courier"/>
              </a:rPr>
              <a:t>;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    </a:t>
            </a:r>
            <a:r>
              <a:rPr lang="en-US" sz="14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getline</a:t>
            </a:r>
            <a:r>
              <a:rPr lang="en-US" sz="1400" dirty="0">
                <a:solidFill>
                  <a:srgbClr val="000000"/>
                </a:solidFill>
                <a:effectLst/>
                <a:latin typeface="Courier New"/>
                <a:ea typeface="ＭＳ 明朝"/>
                <a:cs typeface="Courier"/>
              </a:rPr>
              <a:t>(</a:t>
            </a:r>
            <a:r>
              <a:rPr lang="en-US" sz="14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cin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, line</a:t>
            </a:r>
            <a:r>
              <a:rPr lang="en-US" sz="1400" dirty="0">
                <a:solidFill>
                  <a:srgbClr val="000000"/>
                </a:solidFill>
                <a:effectLst/>
                <a:latin typeface="Courier New"/>
                <a:ea typeface="ＭＳ 明朝"/>
                <a:cs typeface="Courier"/>
              </a:rPr>
              <a:t>)</a:t>
            </a:r>
            <a:r>
              <a:rPr lang="en-US" sz="1400" dirty="0">
                <a:solidFill>
                  <a:srgbClr val="008000"/>
                </a:solidFill>
                <a:effectLst/>
                <a:latin typeface="Courier New"/>
                <a:ea typeface="ＭＳ 明朝"/>
                <a:cs typeface="Courier"/>
              </a:rPr>
              <a:t>;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    </a:t>
            </a:r>
            <a:r>
              <a:rPr lang="en-US" sz="14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lexer.</a:t>
            </a:r>
            <a:r>
              <a:rPr lang="en-US" sz="1400" dirty="0" err="1">
                <a:solidFill>
                  <a:srgbClr val="0000FF"/>
                </a:solidFill>
                <a:effectLst/>
                <a:latin typeface="Courier New"/>
                <a:ea typeface="ＭＳ 明朝"/>
                <a:cs typeface="Courier"/>
              </a:rPr>
              <a:t>set_input</a:t>
            </a:r>
            <a:r>
              <a:rPr lang="en-US" sz="1400" dirty="0">
                <a:solidFill>
                  <a:srgbClr val="000000"/>
                </a:solidFill>
                <a:effectLst/>
                <a:latin typeface="Courier New"/>
                <a:ea typeface="ＭＳ 明朝"/>
                <a:cs typeface="Courier"/>
              </a:rPr>
              <a:t>(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line</a:t>
            </a:r>
            <a:r>
              <a:rPr lang="en-US" sz="1400" dirty="0">
                <a:solidFill>
                  <a:srgbClr val="000000"/>
                </a:solidFill>
                <a:effectLst/>
                <a:latin typeface="Courier New"/>
                <a:ea typeface="ＭＳ 明朝"/>
                <a:cs typeface="Courier"/>
              </a:rPr>
              <a:t>)</a:t>
            </a:r>
            <a:r>
              <a:rPr lang="en-US" sz="1400" dirty="0">
                <a:solidFill>
                  <a:srgbClr val="008000"/>
                </a:solidFill>
                <a:effectLst/>
                <a:latin typeface="Courier New"/>
                <a:ea typeface="ＭＳ 明朝"/>
                <a:cs typeface="Courier"/>
              </a:rPr>
              <a:t>;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    </a:t>
            </a:r>
            <a:r>
              <a:rPr lang="en-US" sz="1400" dirty="0">
                <a:solidFill>
                  <a:srgbClr val="0600FF"/>
                </a:solidFill>
                <a:effectLst/>
                <a:latin typeface="Courier New"/>
                <a:ea typeface="ＭＳ 明朝"/>
                <a:cs typeface="Courier"/>
              </a:rPr>
              <a:t>while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400" dirty="0">
                <a:solidFill>
                  <a:srgbClr val="000000"/>
                </a:solidFill>
                <a:effectLst/>
                <a:latin typeface="Courier New"/>
                <a:ea typeface="ＭＳ 明朝"/>
                <a:cs typeface="Courier"/>
              </a:rPr>
              <a:t>(</a:t>
            </a:r>
            <a:r>
              <a:rPr lang="en-US" sz="14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lexer.</a:t>
            </a:r>
            <a:r>
              <a:rPr lang="en-US" sz="1400" dirty="0" err="1">
                <a:solidFill>
                  <a:srgbClr val="0000FF"/>
                </a:solidFill>
                <a:effectLst/>
                <a:latin typeface="Courier New"/>
                <a:ea typeface="ＭＳ 明朝"/>
                <a:cs typeface="Courier"/>
              </a:rPr>
              <a:t>has_more_token</a:t>
            </a:r>
            <a:r>
              <a:rPr lang="en-US" sz="1400" dirty="0">
                <a:solidFill>
                  <a:srgbClr val="000000"/>
                </a:solidFill>
                <a:effectLst/>
                <a:latin typeface="Courier New"/>
                <a:ea typeface="ＭＳ 明朝"/>
                <a:cs typeface="Courier"/>
              </a:rPr>
              <a:t>())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400" dirty="0">
                <a:solidFill>
                  <a:srgbClr val="000000"/>
                </a:solidFill>
                <a:effectLst/>
                <a:latin typeface="Courier New"/>
                <a:ea typeface="ＭＳ 明朝"/>
                <a:cs typeface="Courier"/>
              </a:rPr>
              <a:t>{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        </a:t>
            </a:r>
            <a:r>
              <a:rPr lang="en-US" sz="14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tok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400" dirty="0">
                <a:solidFill>
                  <a:srgbClr val="008000"/>
                </a:solidFill>
                <a:effectLst/>
                <a:latin typeface="Courier New"/>
                <a:ea typeface="ＭＳ 明朝"/>
                <a:cs typeface="Courier"/>
              </a:rPr>
              <a:t>=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lexer.</a:t>
            </a:r>
            <a:r>
              <a:rPr lang="en-US" sz="1400" dirty="0" err="1">
                <a:solidFill>
                  <a:srgbClr val="0000FF"/>
                </a:solidFill>
                <a:effectLst/>
                <a:latin typeface="Courier New"/>
                <a:ea typeface="ＭＳ 明朝"/>
                <a:cs typeface="Courier"/>
              </a:rPr>
              <a:t>next_token</a:t>
            </a:r>
            <a:r>
              <a:rPr lang="en-US" sz="1400" dirty="0">
                <a:solidFill>
                  <a:srgbClr val="000000"/>
                </a:solidFill>
                <a:effectLst/>
                <a:latin typeface="Courier New"/>
                <a:ea typeface="ＭＳ 明朝"/>
                <a:cs typeface="Courier"/>
              </a:rPr>
              <a:t>()</a:t>
            </a:r>
            <a:r>
              <a:rPr lang="en-US" sz="1400" dirty="0">
                <a:solidFill>
                  <a:srgbClr val="008000"/>
                </a:solidFill>
                <a:effectLst/>
                <a:latin typeface="Courier New"/>
                <a:ea typeface="ＭＳ 明朝"/>
                <a:cs typeface="Courier"/>
              </a:rPr>
              <a:t>;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        </a:t>
            </a:r>
            <a:r>
              <a:rPr lang="en-US" sz="1400" dirty="0">
                <a:solidFill>
                  <a:srgbClr val="0600FF"/>
                </a:solidFill>
                <a:effectLst/>
                <a:latin typeface="Courier New"/>
                <a:ea typeface="ＭＳ 明朝"/>
                <a:cs typeface="Courier"/>
              </a:rPr>
              <a:t>if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400" dirty="0">
                <a:solidFill>
                  <a:srgbClr val="000000"/>
                </a:solidFill>
                <a:effectLst/>
                <a:latin typeface="Courier New"/>
                <a:ea typeface="ＭＳ 明朝"/>
                <a:cs typeface="Courier"/>
              </a:rPr>
              <a:t>(</a:t>
            </a:r>
            <a:r>
              <a:rPr lang="en-US" sz="14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tok.</a:t>
            </a:r>
            <a:r>
              <a:rPr lang="en-US" sz="1400" dirty="0" err="1">
                <a:solidFill>
                  <a:srgbClr val="0000FF"/>
                </a:solidFill>
                <a:effectLst/>
                <a:latin typeface="Courier New"/>
                <a:ea typeface="ＭＳ 明朝"/>
                <a:cs typeface="Courier"/>
              </a:rPr>
              <a:t>type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400" dirty="0">
                <a:solidFill>
                  <a:srgbClr val="008000"/>
                </a:solidFill>
                <a:effectLst/>
                <a:latin typeface="Courier New"/>
                <a:ea typeface="ＭＳ 明朝"/>
                <a:cs typeface="Courier"/>
              </a:rPr>
              <a:t>==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400" b="1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IDENT</a:t>
            </a:r>
            <a:r>
              <a:rPr lang="en-US" sz="1400" dirty="0">
                <a:solidFill>
                  <a:srgbClr val="000000"/>
                </a:solidFill>
                <a:effectLst/>
                <a:latin typeface="Courier New"/>
                <a:ea typeface="ＭＳ 明朝"/>
                <a:cs typeface="Courier"/>
              </a:rPr>
              <a:t>)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cout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</a:t>
            </a:r>
            <a:r>
              <a:rPr lang="en-US" sz="1400" dirty="0">
                <a:solidFill>
                  <a:srgbClr val="008000"/>
                </a:solidFill>
                <a:effectLst/>
                <a:latin typeface="Courier New"/>
                <a:ea typeface="ＭＳ 明朝"/>
                <a:cs typeface="Courier"/>
              </a:rPr>
              <a:t>&lt;&lt;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400" dirty="0">
                <a:solidFill>
                  <a:srgbClr val="666666"/>
                </a:solidFill>
                <a:effectLst/>
                <a:latin typeface="Courier New"/>
                <a:ea typeface="ＭＳ 明朝"/>
                <a:cs typeface="Courier"/>
              </a:rPr>
              <a:t>"IDENT: "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400" dirty="0">
                <a:solidFill>
                  <a:srgbClr val="008000"/>
                </a:solidFill>
                <a:effectLst/>
                <a:latin typeface="Courier New"/>
                <a:ea typeface="ＭＳ 明朝"/>
                <a:cs typeface="Courier"/>
              </a:rPr>
              <a:t>&lt;&lt;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tok.</a:t>
            </a:r>
            <a:r>
              <a:rPr lang="en-US" sz="1400" dirty="0" err="1">
                <a:solidFill>
                  <a:srgbClr val="0000FF"/>
                </a:solidFill>
                <a:effectLst/>
                <a:latin typeface="Courier New"/>
                <a:ea typeface="ＭＳ 明朝"/>
                <a:cs typeface="Courier"/>
              </a:rPr>
              <a:t>value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400" dirty="0">
                <a:solidFill>
                  <a:srgbClr val="008000"/>
                </a:solidFill>
                <a:effectLst/>
                <a:latin typeface="Courier New"/>
                <a:ea typeface="ＭＳ 明朝"/>
                <a:cs typeface="Courier"/>
              </a:rPr>
              <a:t>&lt;&lt;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endl</a:t>
            </a:r>
            <a:r>
              <a:rPr lang="en-US" sz="1400" dirty="0">
                <a:solidFill>
                  <a:srgbClr val="008000"/>
                </a:solidFill>
                <a:effectLst/>
                <a:latin typeface="Courier New"/>
                <a:ea typeface="ＭＳ 明朝"/>
                <a:cs typeface="Courier"/>
              </a:rPr>
              <a:t>;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        </a:t>
            </a:r>
            <a:r>
              <a:rPr lang="en-US" sz="1400" dirty="0">
                <a:solidFill>
                  <a:srgbClr val="0600FF"/>
                </a:solidFill>
                <a:effectLst/>
                <a:latin typeface="Courier New"/>
                <a:ea typeface="ＭＳ 明朝"/>
                <a:cs typeface="Courier"/>
              </a:rPr>
              <a:t>if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400" dirty="0">
                <a:solidFill>
                  <a:srgbClr val="000000"/>
                </a:solidFill>
                <a:effectLst/>
                <a:latin typeface="Courier New"/>
                <a:ea typeface="ＭＳ 明朝"/>
                <a:cs typeface="Courier"/>
              </a:rPr>
              <a:t>(</a:t>
            </a:r>
            <a:r>
              <a:rPr lang="en-US" sz="14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tok.</a:t>
            </a:r>
            <a:r>
              <a:rPr lang="en-US" sz="1400" dirty="0" err="1">
                <a:solidFill>
                  <a:srgbClr val="0000FF"/>
                </a:solidFill>
                <a:effectLst/>
                <a:latin typeface="Courier New"/>
                <a:ea typeface="ＭＳ 明朝"/>
                <a:cs typeface="Courier"/>
              </a:rPr>
              <a:t>type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400" dirty="0">
                <a:solidFill>
                  <a:srgbClr val="008000"/>
                </a:solidFill>
                <a:effectLst/>
                <a:latin typeface="Courier New"/>
                <a:ea typeface="ＭＳ 明朝"/>
                <a:cs typeface="Courier"/>
              </a:rPr>
              <a:t>==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400" b="1" dirty="0">
                <a:effectLst/>
                <a:latin typeface="Courier New"/>
                <a:ea typeface="ＭＳ 明朝"/>
                <a:cs typeface="Courier"/>
              </a:rPr>
              <a:t>STRING</a:t>
            </a:r>
            <a:r>
              <a:rPr lang="en-US" sz="1400" dirty="0">
                <a:solidFill>
                  <a:srgbClr val="000000"/>
                </a:solidFill>
                <a:effectLst/>
                <a:latin typeface="Courier New"/>
                <a:ea typeface="ＭＳ 明朝"/>
                <a:cs typeface="Courier"/>
              </a:rPr>
              <a:t>)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cout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400" dirty="0">
                <a:solidFill>
                  <a:srgbClr val="008000"/>
                </a:solidFill>
                <a:effectLst/>
                <a:latin typeface="Courier New"/>
                <a:ea typeface="ＭＳ 明朝"/>
                <a:cs typeface="Courier"/>
              </a:rPr>
              <a:t>&lt;&lt;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400" dirty="0">
                <a:solidFill>
                  <a:srgbClr val="666666"/>
                </a:solidFill>
                <a:effectLst/>
                <a:latin typeface="Courier New"/>
                <a:ea typeface="ＭＳ 明朝"/>
                <a:cs typeface="Courier"/>
              </a:rPr>
              <a:t>"STR:   "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400" dirty="0">
                <a:solidFill>
                  <a:srgbClr val="008000"/>
                </a:solidFill>
                <a:effectLst/>
                <a:latin typeface="Courier New"/>
                <a:ea typeface="ＭＳ 明朝"/>
                <a:cs typeface="Courier"/>
              </a:rPr>
              <a:t>&lt;&lt;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tok.</a:t>
            </a:r>
            <a:r>
              <a:rPr lang="en-US" sz="1400" dirty="0" err="1">
                <a:solidFill>
                  <a:srgbClr val="0000FF"/>
                </a:solidFill>
                <a:effectLst/>
                <a:latin typeface="Courier New"/>
                <a:ea typeface="ＭＳ 明朝"/>
                <a:cs typeface="Courier"/>
              </a:rPr>
              <a:t>value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400" dirty="0">
                <a:solidFill>
                  <a:srgbClr val="008000"/>
                </a:solidFill>
                <a:effectLst/>
                <a:latin typeface="Courier New"/>
                <a:ea typeface="ＭＳ 明朝"/>
                <a:cs typeface="Courier"/>
              </a:rPr>
              <a:t>&lt;&lt;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endl</a:t>
            </a:r>
            <a:r>
              <a:rPr lang="en-US" sz="1400" dirty="0">
                <a:solidFill>
                  <a:srgbClr val="008000"/>
                </a:solidFill>
                <a:effectLst/>
                <a:latin typeface="Courier New"/>
                <a:ea typeface="ＭＳ 明朝"/>
                <a:cs typeface="Courier"/>
              </a:rPr>
              <a:t>;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        </a:t>
            </a:r>
            <a:r>
              <a:rPr lang="en-US" sz="1400" dirty="0">
                <a:solidFill>
                  <a:srgbClr val="0600FF"/>
                </a:solidFill>
                <a:effectLst/>
                <a:latin typeface="Courier New"/>
                <a:ea typeface="ＭＳ 明朝"/>
                <a:cs typeface="Courier"/>
              </a:rPr>
              <a:t>if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400" dirty="0">
                <a:solidFill>
                  <a:srgbClr val="000000"/>
                </a:solidFill>
                <a:effectLst/>
                <a:latin typeface="Courier New"/>
                <a:ea typeface="ＭＳ 明朝"/>
                <a:cs typeface="Courier"/>
              </a:rPr>
              <a:t>(</a:t>
            </a:r>
            <a:r>
              <a:rPr lang="en-US" sz="14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tok.</a:t>
            </a:r>
            <a:r>
              <a:rPr lang="en-US" sz="1400" dirty="0" err="1">
                <a:solidFill>
                  <a:srgbClr val="0000FF"/>
                </a:solidFill>
                <a:effectLst/>
                <a:latin typeface="Courier New"/>
                <a:ea typeface="ＭＳ 明朝"/>
                <a:cs typeface="Courier"/>
              </a:rPr>
              <a:t>type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400" dirty="0">
                <a:solidFill>
                  <a:srgbClr val="008000"/>
                </a:solidFill>
                <a:effectLst/>
                <a:latin typeface="Courier New"/>
                <a:ea typeface="ＭＳ 明朝"/>
                <a:cs typeface="Courier"/>
              </a:rPr>
              <a:t>==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400" b="1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ERRTOK</a:t>
            </a:r>
            <a:r>
              <a:rPr lang="en-US" sz="1400" dirty="0">
                <a:solidFill>
                  <a:srgbClr val="000000"/>
                </a:solidFill>
                <a:effectLst/>
                <a:latin typeface="Courier New"/>
                <a:ea typeface="ＭＳ 明朝"/>
                <a:cs typeface="Courier"/>
              </a:rPr>
              <a:t>)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cout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400" dirty="0">
                <a:solidFill>
                  <a:srgbClr val="008000"/>
                </a:solidFill>
                <a:effectLst/>
                <a:latin typeface="Courier New"/>
                <a:ea typeface="ＭＳ 明朝"/>
                <a:cs typeface="Courier"/>
              </a:rPr>
              <a:t>&lt;&lt;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400" dirty="0">
                <a:solidFill>
                  <a:srgbClr val="666666"/>
                </a:solidFill>
                <a:effectLst/>
                <a:latin typeface="Courier New"/>
                <a:ea typeface="ＭＳ 明朝"/>
                <a:cs typeface="Courier"/>
              </a:rPr>
              <a:t>"Don't drink and type"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400" dirty="0">
                <a:solidFill>
                  <a:srgbClr val="008000"/>
                </a:solidFill>
                <a:effectLst/>
                <a:latin typeface="Courier New"/>
                <a:ea typeface="ＭＳ 明朝"/>
                <a:cs typeface="Courier"/>
              </a:rPr>
              <a:t>&lt;&lt;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4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endl</a:t>
            </a:r>
            <a:r>
              <a:rPr lang="en-US" sz="1400" dirty="0">
                <a:solidFill>
                  <a:srgbClr val="008000"/>
                </a:solidFill>
                <a:effectLst/>
                <a:latin typeface="Courier New"/>
                <a:ea typeface="ＭＳ 明朝"/>
                <a:cs typeface="Courier"/>
              </a:rPr>
              <a:t>;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    </a:t>
            </a:r>
            <a:r>
              <a:rPr lang="en-US" sz="1400" dirty="0">
                <a:solidFill>
                  <a:srgbClr val="000000"/>
                </a:solidFill>
                <a:effectLst/>
                <a:latin typeface="Courier New"/>
                <a:ea typeface="ＭＳ 明朝"/>
                <a:cs typeface="Courier"/>
              </a:rPr>
              <a:t>}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r>
              <a:rPr lang="en-US" sz="1400" dirty="0">
                <a:solidFill>
                  <a:srgbClr val="000000"/>
                </a:solidFill>
                <a:effectLst/>
                <a:latin typeface="Courier New"/>
                <a:ea typeface="ＭＳ 明朝"/>
                <a:cs typeface="Courier"/>
              </a:rPr>
              <a:t>}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r>
              <a:rPr lang="en-US" sz="1400" dirty="0">
                <a:solidFill>
                  <a:srgbClr val="0600FF"/>
                </a:solidFill>
                <a:effectLst/>
                <a:latin typeface="Courier New"/>
                <a:ea typeface="ＭＳ 明朝"/>
                <a:cs typeface="Courier"/>
              </a:rPr>
              <a:t>return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400" dirty="0">
                <a:solidFill>
                  <a:srgbClr val="FF0000"/>
                </a:solidFill>
                <a:effectLst/>
                <a:latin typeface="Courier New"/>
                <a:ea typeface="ＭＳ 明朝"/>
                <a:cs typeface="Courier"/>
              </a:rPr>
              <a:t>0</a:t>
            </a:r>
            <a:r>
              <a:rPr lang="en-US" sz="1400" dirty="0">
                <a:solidFill>
                  <a:srgbClr val="008000"/>
                </a:solidFill>
                <a:effectLst/>
                <a:latin typeface="Courier New"/>
                <a:ea typeface="ＭＳ 明朝"/>
                <a:cs typeface="Courier"/>
              </a:rPr>
              <a:t>;</a:t>
            </a:r>
            <a: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sz="14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400" dirty="0">
                <a:solidFill>
                  <a:srgbClr val="000000"/>
                </a:solidFill>
                <a:effectLst/>
                <a:latin typeface="Courier New"/>
                <a:ea typeface="ＭＳ 明朝"/>
                <a:cs typeface="Courier"/>
              </a:rPr>
              <a:t>}</a:t>
            </a:r>
            <a:r>
              <a:rPr lang="en-US" sz="1400" dirty="0">
                <a:effectLst/>
              </a:rPr>
              <a:t>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7214346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Defining the Lexer’s interface: Lexer.h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9AE6FF4-6E01-2646-88D3-16DF110637DD}" type="datetime1">
              <a:rPr lang="en-US" smtClean="0"/>
              <a:t>9/14/12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</a:t>
            </a:r>
            <a:r>
              <a:rPr kumimoji="0" lang="en-US" dirty="0" smtClean="0"/>
              <a:t>Fall </a:t>
            </a:r>
            <a:r>
              <a:rPr kumimoji="0" lang="en-US" dirty="0" smtClean="0"/>
              <a:t>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11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04800" y="1681992"/>
            <a:ext cx="8531352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AA0D91"/>
                </a:solidFill>
                <a:latin typeface="Menlo-Regular"/>
              </a:rPr>
              <a:t>class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Menlo-Regular"/>
              </a:rPr>
              <a:t>Lexer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{</a:t>
            </a: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400" dirty="0">
                <a:solidFill>
                  <a:srgbClr val="AA0D91"/>
                </a:solidFill>
                <a:latin typeface="Menlo-Regular"/>
              </a:rPr>
              <a:t>public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:</a:t>
            </a: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400" dirty="0">
                <a:solidFill>
                  <a:srgbClr val="007400"/>
                </a:solidFill>
                <a:latin typeface="Menlo-Regular"/>
              </a:rPr>
              <a:t>// constructor</a:t>
            </a:r>
            <a:endParaRPr lang="en-US" sz="14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400" dirty="0" err="1">
                <a:solidFill>
                  <a:srgbClr val="000000"/>
                </a:solidFill>
                <a:latin typeface="Menlo-Regular"/>
              </a:rPr>
              <a:t>Lexer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Menlo-Regular"/>
              </a:rPr>
              <a:t>std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::string </a:t>
            </a:r>
            <a:r>
              <a:rPr lang="en-US" sz="1400" dirty="0" err="1">
                <a:solidFill>
                  <a:srgbClr val="000000"/>
                </a:solidFill>
                <a:latin typeface="Menlo-Regular"/>
              </a:rPr>
              <a:t>str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=</a:t>
            </a:r>
            <a:r>
              <a:rPr lang="en-US" sz="1400" dirty="0">
                <a:solidFill>
                  <a:srgbClr val="C41A16"/>
                </a:solidFill>
                <a:latin typeface="Menlo-Regular"/>
              </a:rPr>
              <a:t>""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) : </a:t>
            </a:r>
            <a:r>
              <a:rPr lang="en-US" sz="1400" dirty="0" err="1">
                <a:solidFill>
                  <a:srgbClr val="000000"/>
                </a:solidFill>
                <a:latin typeface="Menlo-Regular"/>
              </a:rPr>
              <a:t>input_str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Menlo-Regular"/>
              </a:rPr>
              <a:t>str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), </a:t>
            </a:r>
            <a:r>
              <a:rPr lang="en-US" sz="1400" dirty="0" err="1">
                <a:solidFill>
                  <a:srgbClr val="000000"/>
                </a:solidFill>
                <a:latin typeface="Menlo-Regular"/>
              </a:rPr>
              <a:t>cur_pos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400" dirty="0">
                <a:solidFill>
                  <a:srgbClr val="1C00CF"/>
                </a:solidFill>
                <a:latin typeface="Menlo-Regular"/>
              </a:rPr>
              <a:t>0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), </a:t>
            </a:r>
            <a:r>
              <a:rPr lang="en-US" sz="1400" dirty="0" err="1">
                <a:solidFill>
                  <a:srgbClr val="000000"/>
                </a:solidFill>
                <a:latin typeface="Menlo-Regular"/>
              </a:rPr>
              <a:t>in_err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400" dirty="0">
                <a:solidFill>
                  <a:srgbClr val="AA0D91"/>
                </a:solidFill>
                <a:latin typeface="Menlo-Regular"/>
              </a:rPr>
              <a:t>false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), </a:t>
            </a:r>
          </a:p>
          <a:p>
            <a:r>
              <a:rPr lang="tr-TR" sz="1400" dirty="0">
                <a:solidFill>
                  <a:srgbClr val="000000"/>
                </a:solidFill>
                <a:latin typeface="Menlo-Regular"/>
              </a:rPr>
              <a:t>        separators(</a:t>
            </a:r>
            <a:r>
              <a:rPr lang="tr-TR" sz="1400" dirty="0">
                <a:solidFill>
                  <a:srgbClr val="C41A16"/>
                </a:solidFill>
                <a:latin typeface="Menlo-Regular"/>
              </a:rPr>
              <a:t>" \t\</a:t>
            </a:r>
            <a:r>
              <a:rPr lang="tr-TR" sz="1400" dirty="0" smtClean="0">
                <a:solidFill>
                  <a:srgbClr val="C41A16"/>
                </a:solidFill>
                <a:latin typeface="Menlo-Regular"/>
              </a:rPr>
              <a:t>n\r"</a:t>
            </a:r>
            <a:r>
              <a:rPr lang="tr-TR" sz="1400" dirty="0">
                <a:solidFill>
                  <a:srgbClr val="000000"/>
                </a:solidFill>
                <a:latin typeface="Menlo-Regular"/>
              </a:rPr>
              <a:t>) { }</a:t>
            </a:r>
          </a:p>
          <a:p>
            <a:endParaRPr lang="tr-TR" sz="1400" dirty="0">
              <a:solidFill>
                <a:srgbClr val="000000"/>
              </a:solidFill>
              <a:latin typeface="Menlo-Regular"/>
            </a:endParaRPr>
          </a:p>
          <a:p>
            <a:r>
              <a:rPr lang="tr-TR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tr-TR" sz="1400" dirty="0">
                <a:solidFill>
                  <a:srgbClr val="007400"/>
                </a:solidFill>
                <a:latin typeface="Menlo-Regular"/>
              </a:rPr>
              <a:t>// a couple of modifiers</a:t>
            </a:r>
            <a:endParaRPr lang="tr-TR" sz="1400" dirty="0">
              <a:solidFill>
                <a:srgbClr val="000000"/>
              </a:solidFill>
              <a:latin typeface="Menlo-Regular"/>
            </a:endParaRPr>
          </a:p>
          <a:p>
            <a:r>
              <a:rPr lang="tr-TR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tr-TR" sz="1400" dirty="0">
                <a:solidFill>
                  <a:srgbClr val="AA0D91"/>
                </a:solidFill>
                <a:latin typeface="Menlo-Regular"/>
              </a:rPr>
              <a:t>void</a:t>
            </a:r>
            <a:r>
              <a:rPr lang="tr-TR" sz="1400" dirty="0">
                <a:solidFill>
                  <a:srgbClr val="000000"/>
                </a:solidFill>
                <a:latin typeface="Menlo-Regular"/>
              </a:rPr>
              <a:t> set_input(std::string); </a:t>
            </a:r>
            <a:r>
              <a:rPr lang="tr-TR" sz="1400" dirty="0">
                <a:solidFill>
                  <a:srgbClr val="007400"/>
                </a:solidFill>
                <a:latin typeface="Menlo-Regular"/>
              </a:rPr>
              <a:t>// set a new input, </a:t>
            </a:r>
            <a:endParaRPr lang="tr-TR" sz="1400" dirty="0">
              <a:solidFill>
                <a:srgbClr val="000000"/>
              </a:solidFill>
              <a:latin typeface="Menlo-Regular"/>
            </a:endParaRPr>
          </a:p>
          <a:p>
            <a:r>
              <a:rPr lang="tr-TR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tr-TR" sz="1400" dirty="0">
                <a:solidFill>
                  <a:srgbClr val="AA0D91"/>
                </a:solidFill>
                <a:latin typeface="Menlo-Regular"/>
              </a:rPr>
              <a:t>void</a:t>
            </a:r>
            <a:r>
              <a:rPr lang="tr-TR" sz="1400" dirty="0">
                <a:solidFill>
                  <a:srgbClr val="000000"/>
                </a:solidFill>
                <a:latin typeface="Menlo-Regular"/>
              </a:rPr>
              <a:t> restart();              </a:t>
            </a:r>
            <a:r>
              <a:rPr lang="tr-TR" sz="1400" dirty="0">
                <a:solidFill>
                  <a:srgbClr val="007400"/>
                </a:solidFill>
                <a:latin typeface="Menlo-Regular"/>
              </a:rPr>
              <a:t>// move cursor to the beginning, restart</a:t>
            </a:r>
            <a:endParaRPr lang="tr-TR" sz="1400" dirty="0">
              <a:solidFill>
                <a:srgbClr val="000000"/>
              </a:solidFill>
              <a:latin typeface="Menlo-Regular"/>
            </a:endParaRPr>
          </a:p>
          <a:p>
            <a:endParaRPr lang="tr-TR" sz="1400" dirty="0">
              <a:solidFill>
                <a:srgbClr val="000000"/>
              </a:solidFill>
              <a:latin typeface="Menlo-Regular"/>
            </a:endParaRPr>
          </a:p>
          <a:p>
            <a:r>
              <a:rPr lang="tr-TR" sz="1400" dirty="0">
                <a:solidFill>
                  <a:srgbClr val="000000"/>
                </a:solidFill>
                <a:latin typeface="Menlo-Regular"/>
              </a:rPr>
              <a:t>    Token next_token();    </a:t>
            </a:r>
            <a:r>
              <a:rPr lang="tr-TR" sz="1400" dirty="0">
                <a:solidFill>
                  <a:srgbClr val="007400"/>
                </a:solidFill>
                <a:latin typeface="Menlo-Regular"/>
              </a:rPr>
              <a:t>// returns the next token</a:t>
            </a:r>
            <a:endParaRPr lang="tr-TR" sz="1400" dirty="0">
              <a:solidFill>
                <a:srgbClr val="000000"/>
              </a:solidFill>
              <a:latin typeface="Menlo-Regular"/>
            </a:endParaRPr>
          </a:p>
          <a:p>
            <a:r>
              <a:rPr lang="tr-TR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tr-TR" sz="1400" dirty="0">
                <a:solidFill>
                  <a:srgbClr val="AA0D91"/>
                </a:solidFill>
                <a:latin typeface="Menlo-Regular"/>
              </a:rPr>
              <a:t>bool</a:t>
            </a:r>
            <a:r>
              <a:rPr lang="tr-TR" sz="1400" dirty="0">
                <a:solidFill>
                  <a:srgbClr val="000000"/>
                </a:solidFill>
                <a:latin typeface="Menlo-Regular"/>
              </a:rPr>
              <a:t> has_more_token(); </a:t>
            </a:r>
            <a:r>
              <a:rPr lang="tr-TR" sz="1400" dirty="0">
                <a:solidFill>
                  <a:srgbClr val="007400"/>
                </a:solidFill>
                <a:latin typeface="Menlo-Regular"/>
              </a:rPr>
              <a:t>// are there more token(s)?</a:t>
            </a:r>
            <a:endParaRPr lang="tr-TR" sz="1400" dirty="0">
              <a:solidFill>
                <a:srgbClr val="000000"/>
              </a:solidFill>
              <a:latin typeface="Menlo-Regular"/>
            </a:endParaRPr>
          </a:p>
          <a:p>
            <a:endParaRPr lang="tr-TR" sz="1400" dirty="0">
              <a:solidFill>
                <a:srgbClr val="000000"/>
              </a:solidFill>
              <a:latin typeface="Menlo-Regular"/>
            </a:endParaRPr>
          </a:p>
          <a:p>
            <a:r>
              <a:rPr lang="tr-TR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tr-TR" sz="1400" dirty="0">
                <a:solidFill>
                  <a:srgbClr val="AA0D91"/>
                </a:solidFill>
                <a:latin typeface="Menlo-Regular"/>
              </a:rPr>
              <a:t>private</a:t>
            </a:r>
            <a:r>
              <a:rPr lang="tr-TR" sz="1400" dirty="0">
                <a:solidFill>
                  <a:srgbClr val="000000"/>
                </a:solidFill>
                <a:latin typeface="Menlo-Regular"/>
              </a:rPr>
              <a:t>:</a:t>
            </a:r>
          </a:p>
          <a:p>
            <a:r>
              <a:rPr lang="tr-TR" sz="1400" dirty="0">
                <a:solidFill>
                  <a:srgbClr val="000000"/>
                </a:solidFill>
                <a:latin typeface="Menlo-Regular"/>
              </a:rPr>
              <a:t>    std::string input_str;  </a:t>
            </a:r>
            <a:r>
              <a:rPr lang="tr-TR" sz="1400" dirty="0">
                <a:solidFill>
                  <a:srgbClr val="007400"/>
                </a:solidFill>
                <a:latin typeface="Menlo-Regular"/>
              </a:rPr>
              <a:t>// the input string to be scanned</a:t>
            </a:r>
            <a:endParaRPr lang="tr-TR" sz="1400" dirty="0">
              <a:solidFill>
                <a:srgbClr val="000000"/>
              </a:solidFill>
              <a:latin typeface="Menlo-Regular"/>
            </a:endParaRPr>
          </a:p>
          <a:p>
            <a:r>
              <a:rPr lang="tr-TR" sz="1400" dirty="0">
                <a:solidFill>
                  <a:srgbClr val="000000"/>
                </a:solidFill>
                <a:latin typeface="Menlo-Regular"/>
              </a:rPr>
              <a:t>    size_t      cur_pos;    </a:t>
            </a:r>
            <a:r>
              <a:rPr lang="tr-TR" sz="1400" dirty="0">
                <a:solidFill>
                  <a:srgbClr val="007400"/>
                </a:solidFill>
                <a:latin typeface="Menlo-Regular"/>
              </a:rPr>
              <a:t>// current position in the input string</a:t>
            </a:r>
            <a:endParaRPr lang="tr-TR" sz="14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400" dirty="0" err="1">
                <a:solidFill>
                  <a:srgbClr val="AA0D91"/>
                </a:solidFill>
                <a:latin typeface="Menlo-Regular"/>
              </a:rPr>
              <a:t>bool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Menlo-Regular"/>
              </a:rPr>
              <a:t>in_err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;     </a:t>
            </a:r>
            <a:r>
              <a:rPr lang="en-US" sz="1400" dirty="0">
                <a:solidFill>
                  <a:srgbClr val="007400"/>
                </a:solidFill>
                <a:latin typeface="Menlo-Regular"/>
              </a:rPr>
              <a:t>// are we in the error state?</a:t>
            </a:r>
            <a:endParaRPr lang="en-US" sz="14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400" dirty="0" err="1">
                <a:solidFill>
                  <a:srgbClr val="000000"/>
                </a:solidFill>
                <a:latin typeface="Menlo-Regular"/>
              </a:rPr>
              <a:t>std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::string separators; </a:t>
            </a:r>
            <a:r>
              <a:rPr lang="en-US" sz="1400" dirty="0">
                <a:solidFill>
                  <a:srgbClr val="007400"/>
                </a:solidFill>
                <a:latin typeface="Menlo-Regular"/>
              </a:rPr>
              <a:t>// set of separators; *not* the best option!</a:t>
            </a:r>
            <a:endParaRPr lang="en-US" sz="14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};</a:t>
            </a:r>
            <a:endParaRPr lang="en-US" sz="1400" dirty="0"/>
          </a:p>
        </p:txBody>
      </p:sp>
      <p:sp>
        <p:nvSpPr>
          <p:cNvPr id="8" name="Left Brace 7"/>
          <p:cNvSpPr/>
          <p:nvPr/>
        </p:nvSpPr>
        <p:spPr>
          <a:xfrm>
            <a:off x="558800" y="2017486"/>
            <a:ext cx="195943" cy="2227943"/>
          </a:xfrm>
          <a:prstGeom prst="leftBrace">
            <a:avLst>
              <a:gd name="adj1" fmla="val 8333"/>
              <a:gd name="adj2" fmla="val 49674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Brace 8"/>
          <p:cNvSpPr/>
          <p:nvPr/>
        </p:nvSpPr>
        <p:spPr>
          <a:xfrm>
            <a:off x="558800" y="4548665"/>
            <a:ext cx="195943" cy="974021"/>
          </a:xfrm>
          <a:prstGeom prst="leftBrace">
            <a:avLst>
              <a:gd name="adj1" fmla="val 8333"/>
              <a:gd name="adj2" fmla="val 49674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6310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Constructor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Called when an object is created</a:t>
            </a:r>
          </a:p>
          <a:p>
            <a:endParaRPr lang="en-US" dirty="0"/>
          </a:p>
          <a:p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string </a:t>
            </a:r>
            <a:r>
              <a:rPr lang="en-US" dirty="0" err="1">
                <a:solidFill>
                  <a:srgbClr val="008000"/>
                </a:solidFill>
                <a:latin typeface="Courier"/>
                <a:cs typeface="Courier"/>
              </a:rPr>
              <a:t>str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; </a:t>
            </a:r>
            <a:endParaRPr lang="en-US" dirty="0" smtClean="0">
              <a:solidFill>
                <a:srgbClr val="008000"/>
              </a:solidFill>
              <a:latin typeface="Courier"/>
              <a:cs typeface="Courier"/>
            </a:endParaRPr>
          </a:p>
          <a:p>
            <a:pPr lvl="1"/>
            <a:r>
              <a:rPr lang="en-US" dirty="0" smtClean="0"/>
              <a:t>/</a:t>
            </a:r>
            <a:r>
              <a:rPr lang="en-US" dirty="0"/>
              <a:t>/ the “default constructor” is called</a:t>
            </a:r>
          </a:p>
          <a:p>
            <a:endParaRPr lang="en-US" dirty="0"/>
          </a:p>
          <a:p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string </a:t>
            </a:r>
            <a:r>
              <a:rPr lang="en-US" dirty="0" err="1">
                <a:solidFill>
                  <a:srgbClr val="008000"/>
                </a:solidFill>
                <a:latin typeface="Courier"/>
                <a:cs typeface="Courier"/>
              </a:rPr>
              <a:t>str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(“David Blaine”);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 smtClean="0"/>
              <a:t>/</a:t>
            </a:r>
            <a:r>
              <a:rPr lang="en-US" dirty="0"/>
              <a:t>/ another constructor</a:t>
            </a:r>
          </a:p>
          <a:p>
            <a:endParaRPr lang="en-US" dirty="0"/>
          </a:p>
          <a:p>
            <a:r>
              <a:rPr lang="en-US" dirty="0" err="1">
                <a:solidFill>
                  <a:srgbClr val="008000"/>
                </a:solidFill>
                <a:latin typeface="Courier"/>
                <a:cs typeface="Courier"/>
              </a:rPr>
              <a:t>Lexer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 </a:t>
            </a:r>
            <a:r>
              <a:rPr lang="en-US" dirty="0" err="1">
                <a:solidFill>
                  <a:srgbClr val="008000"/>
                </a:solidFill>
                <a:latin typeface="Courier"/>
                <a:cs typeface="Courier"/>
              </a:rPr>
              <a:t>lexer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(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“String to be 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parsed”);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079DD3B-4219-1E43-82BD-5AE0AEFD7397}" type="datetime1">
              <a:rPr lang="en-US" smtClean="0"/>
              <a:t>9/14/12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</a:t>
            </a:r>
            <a:r>
              <a:rPr kumimoji="0" lang="en-US" dirty="0" smtClean="0"/>
              <a:t>Fall </a:t>
            </a:r>
            <a:r>
              <a:rPr kumimoji="0" lang="en-US" dirty="0" smtClean="0"/>
              <a:t>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3071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types in Lexer.h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1ECB772E-CA6F-C440-839D-3E4A9A25EA8B}" type="datetime1">
              <a:rPr lang="en-US" smtClean="0"/>
              <a:t>9/14/12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</a:t>
            </a:r>
            <a:r>
              <a:rPr kumimoji="0" lang="en-US" dirty="0" smtClean="0"/>
              <a:t>Fall </a:t>
            </a:r>
            <a:r>
              <a:rPr kumimoji="0" lang="en-US" dirty="0" smtClean="0"/>
              <a:t>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13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01752" y="1550858"/>
            <a:ext cx="85344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AA0D91"/>
                </a:solidFill>
                <a:latin typeface="Menlo-Regular"/>
              </a:rPr>
              <a:t>enum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Menlo-Regular"/>
              </a:rPr>
              <a:t>token_types_t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 { </a:t>
            </a:r>
          </a:p>
          <a:p>
            <a:r>
              <a:rPr lang="en-US" dirty="0">
                <a:solidFill>
                  <a:srgbClr val="000000"/>
                </a:solidFill>
                <a:latin typeface="Menlo-Regular"/>
              </a:rPr>
              <a:t>    IDENT,  </a:t>
            </a:r>
            <a:r>
              <a:rPr lang="en-US" dirty="0">
                <a:solidFill>
                  <a:srgbClr val="007400"/>
                </a:solidFill>
                <a:latin typeface="Menlo-Regular"/>
              </a:rPr>
              <a:t>// a sequence of </a:t>
            </a:r>
            <a:r>
              <a:rPr lang="en-US" dirty="0" smtClean="0">
                <a:solidFill>
                  <a:srgbClr val="007400"/>
                </a:solidFill>
                <a:latin typeface="Menlo-Regular"/>
              </a:rPr>
              <a:t>non-space characters, 1</a:t>
            </a:r>
            <a:r>
              <a:rPr lang="en-US" baseline="30000" dirty="0" smtClean="0">
                <a:solidFill>
                  <a:srgbClr val="007400"/>
                </a:solidFill>
                <a:latin typeface="Menlo-Regular"/>
              </a:rPr>
              <a:t>st</a:t>
            </a:r>
            <a:r>
              <a:rPr lang="en-US" dirty="0" smtClean="0">
                <a:solidFill>
                  <a:srgbClr val="007400"/>
                </a:solidFill>
                <a:latin typeface="Menlo-Regular"/>
              </a:rPr>
              <a:t> != ‘”’</a:t>
            </a:r>
            <a:endParaRPr lang="en-US" dirty="0">
              <a:solidFill>
                <a:srgbClr val="000000"/>
              </a:solidFill>
              <a:latin typeface="Menlo-Regular"/>
            </a:endParaRPr>
          </a:p>
          <a:p>
            <a:r>
              <a:rPr lang="en-US" dirty="0">
                <a:solidFill>
                  <a:srgbClr val="000000"/>
                </a:solidFill>
                <a:latin typeface="Menlo-Regular"/>
              </a:rPr>
              <a:t>    STRING, </a:t>
            </a:r>
            <a:r>
              <a:rPr lang="en-US" dirty="0">
                <a:solidFill>
                  <a:srgbClr val="007400"/>
                </a:solidFill>
                <a:latin typeface="Menlo-Regular"/>
              </a:rPr>
              <a:t>// sequence of characters between " ", no escape</a:t>
            </a:r>
            <a:endParaRPr lang="en-US" dirty="0">
              <a:solidFill>
                <a:srgbClr val="000000"/>
              </a:solidFill>
              <a:latin typeface="Menlo-Regular"/>
            </a:endParaRPr>
          </a:p>
          <a:p>
            <a:r>
              <a:rPr lang="en-US" dirty="0">
                <a:solidFill>
                  <a:srgbClr val="000000"/>
                </a:solidFill>
                <a:latin typeface="Menlo-Regular"/>
              </a:rPr>
              <a:t>    ENDTOK, </a:t>
            </a:r>
            <a:r>
              <a:rPr lang="en-US" dirty="0">
                <a:solidFill>
                  <a:srgbClr val="007400"/>
                </a:solidFill>
                <a:latin typeface="Menlo-Regular"/>
              </a:rPr>
              <a:t>// end of string/file, no more token</a:t>
            </a:r>
            <a:endParaRPr lang="en-US" dirty="0">
              <a:solidFill>
                <a:srgbClr val="000000"/>
              </a:solidFill>
              <a:latin typeface="Menlo-Regular"/>
            </a:endParaRPr>
          </a:p>
          <a:p>
            <a:r>
              <a:rPr lang="en-US" dirty="0">
                <a:solidFill>
                  <a:srgbClr val="000000"/>
                </a:solidFill>
                <a:latin typeface="Menlo-Regular"/>
              </a:rPr>
              <a:t>    ERRTOK  </a:t>
            </a:r>
            <a:r>
              <a:rPr lang="en-US" dirty="0">
                <a:solidFill>
                  <a:srgbClr val="007400"/>
                </a:solidFill>
                <a:latin typeface="Menlo-Regular"/>
              </a:rPr>
              <a:t>// unrecognized token</a:t>
            </a:r>
            <a:endParaRPr lang="en-US" dirty="0">
              <a:solidFill>
                <a:srgbClr val="000000"/>
              </a:solidFill>
              <a:latin typeface="Menlo-Regular"/>
            </a:endParaRPr>
          </a:p>
          <a:p>
            <a:r>
              <a:rPr lang="en-US" dirty="0">
                <a:solidFill>
                  <a:srgbClr val="000000"/>
                </a:solidFill>
                <a:latin typeface="Menlo-Regular"/>
              </a:rPr>
              <a:t>};</a:t>
            </a:r>
          </a:p>
          <a:p>
            <a:endParaRPr lang="en-US" dirty="0">
              <a:solidFill>
                <a:srgbClr val="000000"/>
              </a:solidFill>
              <a:latin typeface="Menlo-Regular"/>
            </a:endParaRPr>
          </a:p>
          <a:p>
            <a:r>
              <a:rPr lang="en-US" dirty="0" err="1">
                <a:solidFill>
                  <a:srgbClr val="AA0D91"/>
                </a:solidFill>
                <a:latin typeface="Menlo-Regular"/>
              </a:rPr>
              <a:t>struct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 Token {</a:t>
            </a:r>
          </a:p>
          <a:p>
            <a:r>
              <a:rPr lang="en-US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Menlo-Regular"/>
              </a:rPr>
              <a:t>token_types_t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 type;</a:t>
            </a:r>
          </a:p>
          <a:p>
            <a:r>
              <a:rPr lang="en-US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Menlo-Regular"/>
              </a:rPr>
              <a:t>std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::string value;</a:t>
            </a:r>
          </a:p>
          <a:p>
            <a:r>
              <a:rPr lang="en-US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dirty="0">
                <a:solidFill>
                  <a:srgbClr val="007400"/>
                </a:solidFill>
                <a:latin typeface="Menlo-Regular"/>
              </a:rPr>
              <a:t>// constructor for Token</a:t>
            </a:r>
            <a:endParaRPr lang="en-US" dirty="0">
              <a:solidFill>
                <a:srgbClr val="000000"/>
              </a:solidFill>
              <a:latin typeface="Menlo-Regular"/>
            </a:endParaRPr>
          </a:p>
          <a:p>
            <a:r>
              <a:rPr lang="en-US" dirty="0">
                <a:solidFill>
                  <a:srgbClr val="000000"/>
                </a:solidFill>
                <a:latin typeface="Menlo-Regular"/>
              </a:rPr>
              <a:t>    Token(</a:t>
            </a:r>
            <a:r>
              <a:rPr lang="en-US" dirty="0" err="1">
                <a:solidFill>
                  <a:srgbClr val="000000"/>
                </a:solidFill>
                <a:latin typeface="Menlo-Regular"/>
              </a:rPr>
              <a:t>token_types_t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Menlo-Regular"/>
              </a:rPr>
              <a:t>tt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=ENDTOK, </a:t>
            </a:r>
            <a:r>
              <a:rPr lang="en-US" dirty="0" err="1">
                <a:solidFill>
                  <a:srgbClr val="000000"/>
                </a:solidFill>
                <a:latin typeface="Menlo-Regular"/>
              </a:rPr>
              <a:t>std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::string </a:t>
            </a:r>
            <a:r>
              <a:rPr lang="en-US" dirty="0" err="1">
                <a:solidFill>
                  <a:srgbClr val="000000"/>
                </a:solidFill>
                <a:latin typeface="Menlo-Regular"/>
              </a:rPr>
              <a:t>val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=</a:t>
            </a:r>
            <a:r>
              <a:rPr lang="en-US" dirty="0">
                <a:solidFill>
                  <a:srgbClr val="C41A16"/>
                </a:solidFill>
                <a:latin typeface="Menlo-Regular"/>
              </a:rPr>
              <a:t>""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) : type(</a:t>
            </a:r>
            <a:r>
              <a:rPr lang="en-US" dirty="0" err="1">
                <a:solidFill>
                  <a:srgbClr val="000000"/>
                </a:solidFill>
                <a:latin typeface="Menlo-Regular"/>
              </a:rPr>
              <a:t>tt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), value(</a:t>
            </a:r>
            <a:r>
              <a:rPr lang="en-US" dirty="0" err="1">
                <a:solidFill>
                  <a:srgbClr val="000000"/>
                </a:solidFill>
                <a:latin typeface="Menlo-Regular"/>
              </a:rPr>
              <a:t>val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) {}</a:t>
            </a:r>
          </a:p>
          <a:p>
            <a:r>
              <a:rPr lang="en-US" dirty="0">
                <a:solidFill>
                  <a:srgbClr val="000000"/>
                </a:solidFill>
                <a:latin typeface="Menlo-Regular"/>
              </a:rPr>
              <a:t>};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624531" y="5758934"/>
            <a:ext cx="5698996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/>
              <a:t>Struct is a class all of whose members are public by default</a:t>
            </a:r>
          </a:p>
        </p:txBody>
      </p:sp>
    </p:spTree>
    <p:extLst>
      <p:ext uri="{BB962C8B-B14F-4D97-AF65-F5344CB8AC3E}">
        <p14:creationId xmlns:p14="http://schemas.microsoft.com/office/powerpoint/2010/main" val="25570806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Organizing </a:t>
            </a:r>
            <a:r>
              <a:rPr lang="en-US" dirty="0" smtClean="0"/>
              <a:t>Source Files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85D39CB1-22F7-844E-96EB-759712F6CF42}" type="datetime1">
              <a:rPr lang="en-US" smtClean="0"/>
              <a:t>9/14/12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</a:t>
            </a:r>
            <a:r>
              <a:rPr kumimoji="0" lang="en-US" dirty="0" smtClean="0"/>
              <a:t>Fall </a:t>
            </a:r>
            <a:r>
              <a:rPr kumimoji="0" lang="en-US" dirty="0" smtClean="0"/>
              <a:t>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14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378201" y="3708399"/>
            <a:ext cx="1422399" cy="1299029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Lexer.cpp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5029" y="3708399"/>
            <a:ext cx="1770741" cy="129902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program.cpp</a:t>
            </a:r>
          </a:p>
        </p:txBody>
      </p:sp>
      <p:sp>
        <p:nvSpPr>
          <p:cNvPr id="8" name="Rectangle 7"/>
          <p:cNvSpPr/>
          <p:nvPr/>
        </p:nvSpPr>
        <p:spPr>
          <a:xfrm>
            <a:off x="5537200" y="3708399"/>
            <a:ext cx="2068286" cy="1299029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Term_control.cpp</a:t>
            </a:r>
          </a:p>
        </p:txBody>
      </p:sp>
      <p:sp>
        <p:nvSpPr>
          <p:cNvPr id="9" name="Rectangle 8"/>
          <p:cNvSpPr/>
          <p:nvPr/>
        </p:nvSpPr>
        <p:spPr>
          <a:xfrm>
            <a:off x="3378201" y="1712686"/>
            <a:ext cx="1422399" cy="80554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Lexer.h</a:t>
            </a:r>
          </a:p>
        </p:txBody>
      </p:sp>
      <p:sp>
        <p:nvSpPr>
          <p:cNvPr id="10" name="Rectangle 9"/>
          <p:cNvSpPr/>
          <p:nvPr/>
        </p:nvSpPr>
        <p:spPr>
          <a:xfrm>
            <a:off x="5537200" y="1712686"/>
            <a:ext cx="2068286" cy="80554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Term_control.h</a:t>
            </a:r>
          </a:p>
        </p:txBody>
      </p:sp>
      <p:cxnSp>
        <p:nvCxnSpPr>
          <p:cNvPr id="14" name="Straight Arrow Connector 13"/>
          <p:cNvCxnSpPr>
            <a:stCxn id="9" idx="2"/>
          </p:cNvCxnSpPr>
          <p:nvPr/>
        </p:nvCxnSpPr>
        <p:spPr>
          <a:xfrm>
            <a:off x="4089401" y="2518230"/>
            <a:ext cx="3628" cy="119016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093029" y="3338282"/>
            <a:ext cx="10848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#include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6571344" y="2532744"/>
            <a:ext cx="3628" cy="119016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571344" y="3327009"/>
            <a:ext cx="10848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#include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1930401" y="2532744"/>
            <a:ext cx="1447800" cy="116359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1930401" y="2518230"/>
            <a:ext cx="3606801" cy="117811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925242" y="3306016"/>
            <a:ext cx="10848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#include</a:t>
            </a:r>
          </a:p>
        </p:txBody>
      </p:sp>
    </p:spTree>
    <p:extLst>
      <p:ext uri="{BB962C8B-B14F-4D97-AF65-F5344CB8AC3E}">
        <p14:creationId xmlns:p14="http://schemas.microsoft.com/office/powerpoint/2010/main" val="22021959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pointers and map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560095" y="1489591"/>
            <a:ext cx="6934618" cy="2560883"/>
          </a:xfrm>
        </p:spPr>
        <p:txBody>
          <a:bodyPr>
            <a:norm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/>
              <a:t>Defining Function pointers</a:t>
            </a:r>
          </a:p>
          <a:p>
            <a:pPr marL="285750" indent="-285750">
              <a:buFontTx/>
              <a:buChar char="-"/>
            </a:pPr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 smtClean="0"/>
              <a:t>Map from string to function pointers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67A44C27-AFB7-EB4A-AA43-33CC51FDA5C3}" type="datetime1">
              <a:rPr lang="en-US" smtClean="0"/>
              <a:t>9/14/12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</a:t>
            </a:r>
            <a:r>
              <a:rPr lang="en-US" dirty="0" smtClean="0"/>
              <a:t>Fall </a:t>
            </a:r>
            <a:r>
              <a:rPr lang="en-US" dirty="0" smtClean="0"/>
              <a:t>2012, SUNY Buffalo, (C) 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5715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Defining function pointers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E53AC2-0108-3940-871B-835F612692CA}" type="datetime1">
              <a:rPr lang="en-US" smtClean="0"/>
              <a:t>9/14/12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</a:t>
            </a:r>
            <a:r>
              <a:rPr kumimoji="0" lang="en-US" dirty="0" smtClean="0"/>
              <a:t>Fall </a:t>
            </a:r>
            <a:r>
              <a:rPr kumimoji="0" lang="en-US" dirty="0" smtClean="0"/>
              <a:t>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16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04800" y="1403873"/>
            <a:ext cx="8352972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>
                <a:solidFill>
                  <a:srgbClr val="643820"/>
                </a:solidFill>
                <a:latin typeface="Menlo-Regular"/>
              </a:rPr>
              <a:t>#include </a:t>
            </a:r>
            <a:r>
              <a:rPr lang="en-US" sz="1600">
                <a:solidFill>
                  <a:srgbClr val="C41A16"/>
                </a:solidFill>
                <a:latin typeface="Menlo-Regular"/>
              </a:rPr>
              <a:t>&lt;iostream&gt;</a:t>
            </a:r>
            <a:endParaRPr lang="en-US" sz="1600">
              <a:solidFill>
                <a:srgbClr val="643820"/>
              </a:solidFill>
              <a:latin typeface="Menlo-Regular"/>
            </a:endParaRPr>
          </a:p>
          <a:p>
            <a:r>
              <a:rPr lang="en-US" sz="1600">
                <a:solidFill>
                  <a:srgbClr val="AA0D91"/>
                </a:solidFill>
                <a:latin typeface="Menlo-Regular"/>
              </a:rPr>
              <a:t>using</a:t>
            </a:r>
            <a:r>
              <a:rPr lang="en-US" sz="1600">
                <a:solidFill>
                  <a:srgbClr val="000000"/>
                </a:solidFill>
                <a:latin typeface="Menlo-Regular"/>
              </a:rPr>
              <a:t> std::cout;</a:t>
            </a:r>
          </a:p>
          <a:p>
            <a:r>
              <a:rPr lang="en-US" sz="1600">
                <a:solidFill>
                  <a:srgbClr val="AA0D91"/>
                </a:solidFill>
                <a:latin typeface="Menlo-Regular"/>
              </a:rPr>
              <a:t>using</a:t>
            </a:r>
            <a:r>
              <a:rPr lang="en-US" sz="1600">
                <a:solidFill>
                  <a:srgbClr val="000000"/>
                </a:solidFill>
                <a:latin typeface="Menlo-Regular"/>
              </a:rPr>
              <a:t> std::endl;</a:t>
            </a:r>
          </a:p>
          <a:p>
            <a:endParaRPr lang="en-US" sz="1600">
              <a:solidFill>
                <a:srgbClr val="000000"/>
              </a:solidFill>
              <a:latin typeface="Menlo-Regular"/>
            </a:endParaRPr>
          </a:p>
          <a:p>
            <a:r>
              <a:rPr lang="en-US" sz="1600">
                <a:solidFill>
                  <a:srgbClr val="AA0D91"/>
                </a:solidFill>
                <a:latin typeface="Menlo-Regular"/>
              </a:rPr>
              <a:t>int</a:t>
            </a:r>
            <a:r>
              <a:rPr lang="en-US" sz="1600">
                <a:solidFill>
                  <a:srgbClr val="000000"/>
                </a:solidFill>
                <a:latin typeface="Menlo-Regular"/>
              </a:rPr>
              <a:t> add(</a:t>
            </a:r>
            <a:r>
              <a:rPr lang="en-US" sz="1600">
                <a:solidFill>
                  <a:srgbClr val="AA0D91"/>
                </a:solidFill>
                <a:latin typeface="Menlo-Regular"/>
              </a:rPr>
              <a:t>int</a:t>
            </a:r>
            <a:r>
              <a:rPr lang="en-US" sz="1600">
                <a:solidFill>
                  <a:srgbClr val="000000"/>
                </a:solidFill>
                <a:latin typeface="Menlo-Regular"/>
              </a:rPr>
              <a:t> x, </a:t>
            </a:r>
            <a:r>
              <a:rPr lang="en-US" sz="1600">
                <a:solidFill>
                  <a:srgbClr val="AA0D91"/>
                </a:solidFill>
                <a:latin typeface="Menlo-Regular"/>
              </a:rPr>
              <a:t>int</a:t>
            </a:r>
            <a:r>
              <a:rPr lang="en-US" sz="1600">
                <a:solidFill>
                  <a:srgbClr val="000000"/>
                </a:solidFill>
                <a:latin typeface="Menlo-Regular"/>
              </a:rPr>
              <a:t> y) { </a:t>
            </a:r>
            <a:r>
              <a:rPr lang="en-US" sz="1600">
                <a:solidFill>
                  <a:srgbClr val="AA0D91"/>
                </a:solidFill>
                <a:latin typeface="Menlo-Regular"/>
              </a:rPr>
              <a:t>return</a:t>
            </a:r>
            <a:r>
              <a:rPr lang="en-US" sz="1600">
                <a:solidFill>
                  <a:srgbClr val="000000"/>
                </a:solidFill>
                <a:latin typeface="Menlo-Regular"/>
              </a:rPr>
              <a:t> x+y; }</a:t>
            </a:r>
          </a:p>
          <a:p>
            <a:r>
              <a:rPr lang="en-US" sz="1600">
                <a:solidFill>
                  <a:srgbClr val="AA0D91"/>
                </a:solidFill>
                <a:latin typeface="Menlo-Regular"/>
              </a:rPr>
              <a:t>int</a:t>
            </a:r>
            <a:r>
              <a:rPr lang="en-US" sz="1600">
                <a:solidFill>
                  <a:srgbClr val="000000"/>
                </a:solidFill>
                <a:latin typeface="Menlo-Regular"/>
              </a:rPr>
              <a:t> sub(</a:t>
            </a:r>
            <a:r>
              <a:rPr lang="en-US" sz="1600">
                <a:solidFill>
                  <a:srgbClr val="AA0D91"/>
                </a:solidFill>
                <a:latin typeface="Menlo-Regular"/>
              </a:rPr>
              <a:t>int</a:t>
            </a:r>
            <a:r>
              <a:rPr lang="en-US" sz="1600">
                <a:solidFill>
                  <a:srgbClr val="000000"/>
                </a:solidFill>
                <a:latin typeface="Menlo-Regular"/>
              </a:rPr>
              <a:t> x, </a:t>
            </a:r>
            <a:r>
              <a:rPr lang="en-US" sz="1600">
                <a:solidFill>
                  <a:srgbClr val="AA0D91"/>
                </a:solidFill>
                <a:latin typeface="Menlo-Regular"/>
              </a:rPr>
              <a:t>int</a:t>
            </a:r>
            <a:r>
              <a:rPr lang="en-US" sz="1600">
                <a:solidFill>
                  <a:srgbClr val="000000"/>
                </a:solidFill>
                <a:latin typeface="Menlo-Regular"/>
              </a:rPr>
              <a:t> y) { </a:t>
            </a:r>
            <a:r>
              <a:rPr lang="en-US" sz="1600">
                <a:solidFill>
                  <a:srgbClr val="AA0D91"/>
                </a:solidFill>
                <a:latin typeface="Menlo-Regular"/>
              </a:rPr>
              <a:t>return</a:t>
            </a:r>
            <a:r>
              <a:rPr lang="en-US" sz="1600">
                <a:solidFill>
                  <a:srgbClr val="000000"/>
                </a:solidFill>
                <a:latin typeface="Menlo-Regular"/>
              </a:rPr>
              <a:t> x-y; }</a:t>
            </a:r>
          </a:p>
          <a:p>
            <a:endParaRPr lang="en-US" sz="1600">
              <a:solidFill>
                <a:srgbClr val="000000"/>
              </a:solidFill>
              <a:latin typeface="Menlo-Regular"/>
            </a:endParaRPr>
          </a:p>
          <a:p>
            <a:r>
              <a:rPr lang="en-US" sz="1600">
                <a:solidFill>
                  <a:srgbClr val="AA0D91"/>
                </a:solidFill>
                <a:latin typeface="Menlo-Regular"/>
              </a:rPr>
              <a:t>int</a:t>
            </a:r>
            <a:r>
              <a:rPr lang="en-US" sz="1600">
                <a:solidFill>
                  <a:srgbClr val="000000"/>
                </a:solidFill>
                <a:latin typeface="Menlo-Regular"/>
              </a:rPr>
              <a:t> main() {</a:t>
            </a:r>
          </a:p>
          <a:p>
            <a:r>
              <a:rPr lang="en-US" sz="160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>
                <a:solidFill>
                  <a:srgbClr val="007400"/>
                </a:solidFill>
                <a:latin typeface="Menlo-Regular"/>
              </a:rPr>
              <a:t>// define fp to be a pointer to a function which takes</a:t>
            </a:r>
            <a:endParaRPr lang="en-US" sz="1600">
              <a:solidFill>
                <a:srgbClr val="000000"/>
              </a:solidFill>
              <a:latin typeface="Menlo-Regular"/>
            </a:endParaRPr>
          </a:p>
          <a:p>
            <a:r>
              <a:rPr lang="en-US" sz="160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>
                <a:solidFill>
                  <a:srgbClr val="007400"/>
                </a:solidFill>
                <a:latin typeface="Menlo-Regular"/>
              </a:rPr>
              <a:t>// two int parameters and returns an int</a:t>
            </a:r>
            <a:endParaRPr lang="en-US" sz="1600">
              <a:solidFill>
                <a:srgbClr val="000000"/>
              </a:solidFill>
              <a:latin typeface="Menlo-Regular"/>
            </a:endParaRPr>
          </a:p>
          <a:p>
            <a:r>
              <a:rPr lang="da-DK" sz="1600">
                <a:solidFill>
                  <a:srgbClr val="000000"/>
                </a:solidFill>
                <a:latin typeface="Menlo-Regular"/>
              </a:rPr>
              <a:t>    </a:t>
            </a:r>
            <a:r>
              <a:rPr lang="da-DK" sz="1600">
                <a:solidFill>
                  <a:srgbClr val="AA0D91"/>
                </a:solidFill>
                <a:latin typeface="Menlo-Regular"/>
              </a:rPr>
              <a:t>int</a:t>
            </a:r>
            <a:r>
              <a:rPr lang="da-DK" sz="1600">
                <a:solidFill>
                  <a:srgbClr val="000000"/>
                </a:solidFill>
                <a:latin typeface="Menlo-Regular"/>
              </a:rPr>
              <a:t> (*fp)(</a:t>
            </a:r>
            <a:r>
              <a:rPr lang="da-DK" sz="1600">
                <a:solidFill>
                  <a:srgbClr val="AA0D91"/>
                </a:solidFill>
                <a:latin typeface="Menlo-Regular"/>
              </a:rPr>
              <a:t>int</a:t>
            </a:r>
            <a:r>
              <a:rPr lang="da-DK" sz="1600">
                <a:solidFill>
                  <a:srgbClr val="000000"/>
                </a:solidFill>
                <a:latin typeface="Menlo-Regular"/>
              </a:rPr>
              <a:t>, </a:t>
            </a:r>
            <a:r>
              <a:rPr lang="da-DK" sz="1600">
                <a:solidFill>
                  <a:srgbClr val="AA0D91"/>
                </a:solidFill>
                <a:latin typeface="Menlo-Regular"/>
              </a:rPr>
              <a:t>int</a:t>
            </a:r>
            <a:r>
              <a:rPr lang="da-DK" sz="1600">
                <a:solidFill>
                  <a:srgbClr val="000000"/>
                </a:solidFill>
                <a:latin typeface="Menlo-Regular"/>
              </a:rPr>
              <a:t>); </a:t>
            </a:r>
          </a:p>
          <a:p>
            <a:endParaRPr lang="da-DK" sz="1600">
              <a:solidFill>
                <a:srgbClr val="000000"/>
              </a:solidFill>
              <a:latin typeface="Menlo-Regular"/>
            </a:endParaRPr>
          </a:p>
          <a:p>
            <a:r>
              <a:rPr lang="en-US" sz="1600">
                <a:solidFill>
                  <a:srgbClr val="000000"/>
                </a:solidFill>
                <a:latin typeface="Menlo-Regular"/>
              </a:rPr>
              <a:t>    fp = &amp;add;</a:t>
            </a:r>
          </a:p>
          <a:p>
            <a:r>
              <a:rPr lang="en-US" sz="1600">
                <a:solidFill>
                  <a:srgbClr val="000000"/>
                </a:solidFill>
                <a:latin typeface="Menlo-Regular"/>
              </a:rPr>
              <a:t>    cout &lt;&lt; fp(</a:t>
            </a:r>
            <a:r>
              <a:rPr lang="en-US" sz="1600">
                <a:solidFill>
                  <a:srgbClr val="1C00CF"/>
                </a:solidFill>
                <a:latin typeface="Menlo-Regular"/>
              </a:rPr>
              <a:t>6</a:t>
            </a:r>
            <a:r>
              <a:rPr lang="en-US" sz="1600">
                <a:solidFill>
                  <a:srgbClr val="000000"/>
                </a:solidFill>
                <a:latin typeface="Menlo-Regular"/>
              </a:rPr>
              <a:t>,</a:t>
            </a:r>
            <a:r>
              <a:rPr lang="en-US" sz="1600">
                <a:solidFill>
                  <a:srgbClr val="1C00CF"/>
                </a:solidFill>
                <a:latin typeface="Menlo-Regular"/>
              </a:rPr>
              <a:t>3</a:t>
            </a:r>
            <a:r>
              <a:rPr lang="en-US" sz="1600">
                <a:solidFill>
                  <a:srgbClr val="000000"/>
                </a:solidFill>
                <a:latin typeface="Menlo-Regular"/>
              </a:rPr>
              <a:t>) &lt;&lt; endl; </a:t>
            </a:r>
            <a:r>
              <a:rPr lang="en-US" sz="1600">
                <a:solidFill>
                  <a:srgbClr val="007400"/>
                </a:solidFill>
                <a:latin typeface="Menlo-Regular"/>
              </a:rPr>
              <a:t>// get 9</a:t>
            </a:r>
            <a:endParaRPr lang="en-US" sz="1600">
              <a:solidFill>
                <a:srgbClr val="000000"/>
              </a:solidFill>
              <a:latin typeface="Menlo-Regular"/>
            </a:endParaRPr>
          </a:p>
          <a:p>
            <a:r>
              <a:rPr lang="en-US" sz="1600">
                <a:solidFill>
                  <a:srgbClr val="000000"/>
                </a:solidFill>
                <a:latin typeface="Menlo-Regular"/>
              </a:rPr>
              <a:t>    fp = &amp;sub;</a:t>
            </a:r>
          </a:p>
          <a:p>
            <a:r>
              <a:rPr lang="en-US" sz="1600">
                <a:solidFill>
                  <a:srgbClr val="000000"/>
                </a:solidFill>
                <a:latin typeface="Menlo-Regular"/>
              </a:rPr>
              <a:t>    cout &lt;&lt; fp(</a:t>
            </a:r>
            <a:r>
              <a:rPr lang="en-US" sz="1600">
                <a:solidFill>
                  <a:srgbClr val="1C00CF"/>
                </a:solidFill>
                <a:latin typeface="Menlo-Regular"/>
              </a:rPr>
              <a:t>6</a:t>
            </a:r>
            <a:r>
              <a:rPr lang="en-US" sz="1600">
                <a:solidFill>
                  <a:srgbClr val="000000"/>
                </a:solidFill>
                <a:latin typeface="Menlo-Regular"/>
              </a:rPr>
              <a:t>,</a:t>
            </a:r>
            <a:r>
              <a:rPr lang="en-US" sz="1600">
                <a:solidFill>
                  <a:srgbClr val="1C00CF"/>
                </a:solidFill>
                <a:latin typeface="Menlo-Regular"/>
              </a:rPr>
              <a:t>3</a:t>
            </a:r>
            <a:r>
              <a:rPr lang="en-US" sz="1600">
                <a:solidFill>
                  <a:srgbClr val="000000"/>
                </a:solidFill>
                <a:latin typeface="Menlo-Regular"/>
              </a:rPr>
              <a:t>) &lt;&lt; endl; </a:t>
            </a:r>
            <a:r>
              <a:rPr lang="en-US" sz="1600">
                <a:solidFill>
                  <a:srgbClr val="007400"/>
                </a:solidFill>
                <a:latin typeface="Menlo-Regular"/>
              </a:rPr>
              <a:t>// get 3</a:t>
            </a:r>
            <a:endParaRPr lang="en-US" sz="1600">
              <a:solidFill>
                <a:srgbClr val="000000"/>
              </a:solidFill>
              <a:latin typeface="Menlo-Regular"/>
            </a:endParaRPr>
          </a:p>
          <a:p>
            <a:r>
              <a:rPr lang="en-US" sz="1600">
                <a:solidFill>
                  <a:srgbClr val="000000"/>
                </a:solidFill>
                <a:latin typeface="Menlo-Regular"/>
              </a:rPr>
              <a:t>                </a:t>
            </a:r>
          </a:p>
          <a:p>
            <a:r>
              <a:rPr lang="en-US" sz="160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>
                <a:solidFill>
                  <a:srgbClr val="AA0D91"/>
                </a:solidFill>
                <a:latin typeface="Menlo-Regular"/>
              </a:rPr>
              <a:t>return</a:t>
            </a:r>
            <a:r>
              <a:rPr lang="en-US" sz="160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>
                <a:solidFill>
                  <a:srgbClr val="1C00CF"/>
                </a:solidFill>
                <a:latin typeface="Menlo-Regular"/>
              </a:rPr>
              <a:t>0</a:t>
            </a:r>
            <a:r>
              <a:rPr lang="en-US" sz="160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 sz="1600">
                <a:solidFill>
                  <a:srgbClr val="000000"/>
                </a:solidFill>
                <a:latin typeface="Menlo-Regular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9745755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Mapping strings to function pointers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70C18C0-5684-914A-8EA1-A8C289524631}" type="datetime1">
              <a:rPr lang="en-US" smtClean="0"/>
              <a:t>9/14/12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</a:t>
            </a:r>
            <a:r>
              <a:rPr kumimoji="0" lang="en-US" dirty="0" smtClean="0"/>
              <a:t>Fall </a:t>
            </a:r>
            <a:r>
              <a:rPr kumimoji="0" lang="en-US" dirty="0" smtClean="0"/>
              <a:t>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17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01752" y="1997839"/>
            <a:ext cx="842949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AA0D91"/>
                </a:solidFill>
                <a:latin typeface="Menlo-Regular"/>
              </a:rPr>
              <a:t>typedef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dirty="0">
                <a:solidFill>
                  <a:srgbClr val="AA0D91"/>
                </a:solidFill>
                <a:latin typeface="Menlo-Regular"/>
              </a:rPr>
              <a:t>void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 (*</a:t>
            </a:r>
            <a:r>
              <a:rPr lang="en-US" dirty="0" err="1">
                <a:solidFill>
                  <a:srgbClr val="000000"/>
                </a:solidFill>
                <a:latin typeface="Menlo-Regular"/>
              </a:rPr>
              <a:t>cmd_handler_t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)(</a:t>
            </a:r>
            <a:r>
              <a:rPr lang="en-US" dirty="0" err="1">
                <a:solidFill>
                  <a:srgbClr val="000000"/>
                </a:solidFill>
                <a:latin typeface="Menlo-Regular"/>
              </a:rPr>
              <a:t>Lexer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dirty="0">
                <a:solidFill>
                  <a:srgbClr val="AA0D91"/>
                </a:solidFill>
                <a:latin typeface="Menlo-Regular"/>
              </a:rPr>
              <a:t>void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Menlo-Regular"/>
              </a:rPr>
              <a:t>print_color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Menlo-Regular"/>
              </a:rPr>
              <a:t>Lexer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dirty="0">
                <a:solidFill>
                  <a:srgbClr val="AA0D91"/>
                </a:solidFill>
                <a:latin typeface="Menlo-Regular"/>
              </a:rPr>
              <a:t>void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 bye(</a:t>
            </a:r>
            <a:r>
              <a:rPr lang="en-US" dirty="0" err="1">
                <a:solidFill>
                  <a:srgbClr val="000000"/>
                </a:solidFill>
                <a:latin typeface="Menlo-Regular"/>
              </a:rPr>
              <a:t>Lexer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Menlo-Regular"/>
              </a:rPr>
              <a:t>.</a:t>
            </a:r>
          </a:p>
          <a:p>
            <a:r>
              <a:rPr lang="en-US" dirty="0">
                <a:solidFill>
                  <a:srgbClr val="000000"/>
                </a:solidFill>
                <a:latin typeface="Menlo-Regular"/>
              </a:rPr>
              <a:t>.</a:t>
            </a:r>
          </a:p>
          <a:p>
            <a:r>
              <a:rPr lang="en-US" dirty="0">
                <a:solidFill>
                  <a:srgbClr val="000000"/>
                </a:solidFill>
                <a:latin typeface="Menlo-Regular"/>
              </a:rPr>
              <a:t>.</a:t>
            </a:r>
          </a:p>
          <a:p>
            <a:endParaRPr lang="en-US" dirty="0">
              <a:solidFill>
                <a:srgbClr val="000000"/>
              </a:solidFill>
              <a:latin typeface="Menlo-Regular"/>
            </a:endParaRPr>
          </a:p>
          <a:p>
            <a:r>
              <a:rPr lang="en-US" dirty="0">
                <a:solidFill>
                  <a:srgbClr val="000000"/>
                </a:solidFill>
                <a:latin typeface="Menlo-Regular"/>
              </a:rPr>
              <a:t>map&lt;string, </a:t>
            </a:r>
            <a:r>
              <a:rPr lang="en-US" dirty="0" err="1">
                <a:solidFill>
                  <a:srgbClr val="000000"/>
                </a:solidFill>
                <a:latin typeface="Menlo-Regular"/>
              </a:rPr>
              <a:t>cmd_handler_t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&gt; </a:t>
            </a:r>
            <a:r>
              <a:rPr lang="en-US" dirty="0" err="1">
                <a:solidFill>
                  <a:srgbClr val="000000"/>
                </a:solidFill>
                <a:latin typeface="Menlo-Regular"/>
              </a:rPr>
              <a:t>cmd_map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Menlo-Regular"/>
              </a:rPr>
              <a:t>    </a:t>
            </a:r>
          </a:p>
          <a:p>
            <a:r>
              <a:rPr lang="en-US" dirty="0">
                <a:solidFill>
                  <a:srgbClr val="007400"/>
                </a:solidFill>
                <a:latin typeface="Menlo-Regular"/>
              </a:rPr>
              <a:t>// simply add all commands to the map</a:t>
            </a:r>
            <a:endParaRPr lang="en-US" dirty="0">
              <a:solidFill>
                <a:srgbClr val="000000"/>
              </a:solidFill>
              <a:latin typeface="Menlo-Regular"/>
            </a:endParaRPr>
          </a:p>
          <a:p>
            <a:r>
              <a:rPr lang="en-US" dirty="0" err="1">
                <a:solidFill>
                  <a:srgbClr val="000000"/>
                </a:solidFill>
                <a:latin typeface="Menlo-Regular"/>
              </a:rPr>
              <a:t>cmd_map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[</a:t>
            </a:r>
            <a:r>
              <a:rPr lang="en-US" dirty="0">
                <a:solidFill>
                  <a:srgbClr val="C41A16"/>
                </a:solidFill>
                <a:latin typeface="Menlo-Regular"/>
              </a:rPr>
              <a:t>"foreground"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] = </a:t>
            </a:r>
            <a:r>
              <a:rPr lang="en-US" dirty="0" smtClean="0">
                <a:solidFill>
                  <a:srgbClr val="000000"/>
                </a:solidFill>
                <a:latin typeface="Menlo-Regular"/>
              </a:rPr>
              <a:t>&amp;</a:t>
            </a:r>
            <a:r>
              <a:rPr lang="en-US" dirty="0" err="1" smtClean="0">
                <a:solidFill>
                  <a:srgbClr val="000000"/>
                </a:solidFill>
                <a:latin typeface="Menlo-Regular"/>
              </a:rPr>
              <a:t>color_print</a:t>
            </a:r>
            <a:r>
              <a:rPr lang="en-US" dirty="0" smtClean="0">
                <a:solidFill>
                  <a:srgbClr val="000000"/>
                </a:solidFill>
                <a:latin typeface="Menlo-Regular"/>
              </a:rPr>
              <a:t>;</a:t>
            </a:r>
            <a:endParaRPr lang="en-US" dirty="0">
              <a:solidFill>
                <a:srgbClr val="000000"/>
              </a:solidFill>
              <a:latin typeface="Menlo-Regular"/>
            </a:endParaRPr>
          </a:p>
          <a:p>
            <a:r>
              <a:rPr lang="da-DK" dirty="0">
                <a:solidFill>
                  <a:srgbClr val="000000"/>
                </a:solidFill>
                <a:latin typeface="Menlo-Regular"/>
              </a:rPr>
              <a:t>cmd_map[</a:t>
            </a:r>
            <a:r>
              <a:rPr lang="da-DK" dirty="0">
                <a:solidFill>
                  <a:srgbClr val="C41A16"/>
                </a:solidFill>
                <a:latin typeface="Menlo-Regular"/>
              </a:rPr>
              <a:t>"exit"</a:t>
            </a:r>
            <a:r>
              <a:rPr lang="da-DK" dirty="0">
                <a:solidFill>
                  <a:srgbClr val="000000"/>
                </a:solidFill>
                <a:latin typeface="Menlo-Regular"/>
              </a:rPr>
              <a:t>] = &amp;bye;</a:t>
            </a:r>
          </a:p>
          <a:p>
            <a:r>
              <a:rPr lang="da-DK" dirty="0">
                <a:solidFill>
                  <a:srgbClr val="000000"/>
                </a:solidFill>
                <a:latin typeface="Menlo-Regular"/>
              </a:rPr>
              <a:t>cmd_map[</a:t>
            </a:r>
            <a:r>
              <a:rPr lang="da-DK" dirty="0">
                <a:solidFill>
                  <a:srgbClr val="C41A16"/>
                </a:solidFill>
                <a:latin typeface="Menlo-Regular"/>
              </a:rPr>
              <a:t>"bye"</a:t>
            </a:r>
            <a:r>
              <a:rPr lang="da-DK" dirty="0">
                <a:solidFill>
                  <a:srgbClr val="000000"/>
                </a:solidFill>
                <a:latin typeface="Menlo-Regular"/>
              </a:rPr>
              <a:t>] = &amp;bye;</a:t>
            </a:r>
          </a:p>
          <a:p>
            <a:r>
              <a:rPr lang="da-DK" dirty="0">
                <a:solidFill>
                  <a:srgbClr val="000000"/>
                </a:solidFill>
                <a:latin typeface="Menlo-Regular"/>
              </a:rPr>
              <a:t>cmd_map[</a:t>
            </a:r>
            <a:r>
              <a:rPr lang="da-DK" dirty="0">
                <a:solidFill>
                  <a:srgbClr val="C41A16"/>
                </a:solidFill>
                <a:latin typeface="Menlo-Regular"/>
              </a:rPr>
              <a:t>"quit"</a:t>
            </a:r>
            <a:r>
              <a:rPr lang="da-DK" dirty="0">
                <a:solidFill>
                  <a:srgbClr val="000000"/>
                </a:solidFill>
                <a:latin typeface="Menlo-Regular"/>
              </a:rPr>
              <a:t>] = &amp;bye;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0646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660066"/>
                </a:solidFill>
              </a:rPr>
              <a:t>A toy program and its design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FF6600"/>
                </a:solidFill>
              </a:rPr>
              <a:t>Lexical analysis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0000FF"/>
                </a:solidFill>
              </a:rPr>
              <a:t>Lexer: interface and implementation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008000"/>
                </a:solidFill>
              </a:rPr>
              <a:t>Function pointers and map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1E8F5DE-023F-DD40-BD9D-927703B9D21E}" type="datetime1">
              <a:rPr lang="en-US" smtClean="0"/>
              <a:t>9/14/12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</a:t>
            </a:r>
            <a:r>
              <a:rPr kumimoji="0" lang="en-US" dirty="0" smtClean="0"/>
              <a:t>Fall </a:t>
            </a:r>
            <a:r>
              <a:rPr kumimoji="0" lang="en-US" dirty="0" smtClean="0"/>
              <a:t>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2492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toy program and its design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560095" y="1489591"/>
            <a:ext cx="6934618" cy="2361679"/>
          </a:xfrm>
        </p:spPr>
        <p:txBody>
          <a:bodyPr/>
          <a:lstStyle/>
          <a:p>
            <a:r>
              <a:rPr lang="en-US" dirty="0" smtClean="0"/>
              <a:t>Parsing command lines</a:t>
            </a:r>
          </a:p>
          <a:p>
            <a:endParaRPr lang="en-US" dirty="0" smtClean="0"/>
          </a:p>
          <a:p>
            <a:r>
              <a:rPr lang="en-US" dirty="0" smtClean="0"/>
              <a:t>Thinking about the main body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9DBC0-45C3-AB4D-BFD3-F79A1D447BE3}" type="datetime1">
              <a:rPr lang="en-US" smtClean="0"/>
              <a:pPr/>
              <a:t>9/14/12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(C) 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6795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toy program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008000"/>
                </a:solidFill>
                <a:latin typeface="Courier"/>
                <a:cs typeface="Courier"/>
              </a:rPr>
              <a:t>&gt; exit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8000"/>
                </a:solidFill>
                <a:latin typeface="Courier"/>
                <a:cs typeface="Courier"/>
              </a:rPr>
              <a:t>&gt; quit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8000"/>
                </a:solidFill>
                <a:latin typeface="Courier"/>
                <a:cs typeface="Courier"/>
              </a:rPr>
              <a:t>&gt; bye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8000"/>
                </a:solidFill>
                <a:latin typeface="Courier"/>
                <a:cs typeface="Courier"/>
              </a:rPr>
              <a:t>&gt; foreground [</a:t>
            </a:r>
            <a:r>
              <a:rPr lang="en-US" sz="2000" dirty="0" err="1">
                <a:solidFill>
                  <a:srgbClr val="008000"/>
                </a:solidFill>
                <a:latin typeface="Courier"/>
                <a:cs typeface="Courier"/>
              </a:rPr>
              <a:t>red|green|blue</a:t>
            </a:r>
            <a:r>
              <a:rPr lang="en-US" sz="2000" dirty="0">
                <a:solidFill>
                  <a:srgbClr val="008000"/>
                </a:solidFill>
                <a:latin typeface="Courier"/>
                <a:cs typeface="Courier"/>
              </a:rPr>
              <a:t>] “Print this string”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8000"/>
                </a:solidFill>
                <a:latin typeface="Courier"/>
                <a:cs typeface="Courier"/>
              </a:rPr>
              <a:t>&gt; fc &lt;file1&gt; &lt;file2&gt; … &lt;</a:t>
            </a:r>
            <a:r>
              <a:rPr lang="en-US" sz="2000" dirty="0" err="1">
                <a:solidFill>
                  <a:srgbClr val="008000"/>
                </a:solidFill>
                <a:latin typeface="Courier"/>
                <a:cs typeface="Courier"/>
              </a:rPr>
              <a:t>filek</a:t>
            </a:r>
            <a:r>
              <a:rPr lang="en-US" sz="2000" dirty="0">
                <a:solidFill>
                  <a:srgbClr val="008000"/>
                </a:solidFill>
                <a:latin typeface="Courier"/>
                <a:cs typeface="Courier"/>
              </a:rPr>
              <a:t>&gt;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dirty="0"/>
              <a:t>How do we design such a program?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5C1374D-2704-C644-A3E6-A01237803053}" type="datetime1">
              <a:rPr lang="en-US" smtClean="0"/>
              <a:t>9/14/12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</a:t>
            </a:r>
            <a:r>
              <a:rPr lang="en-US" dirty="0" smtClean="0"/>
              <a:t>Fall </a:t>
            </a:r>
            <a:r>
              <a:rPr lang="en-US" dirty="0" smtClean="0"/>
              <a:t>2012, SUNY Buffalo, (C) 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2078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“Good” Design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8000"/>
                </a:solidFill>
              </a:rPr>
              <a:t>The skeleton should be clean, easy to read</a:t>
            </a:r>
          </a:p>
          <a:p>
            <a:endParaRPr lang="en-US" dirty="0"/>
          </a:p>
          <a:p>
            <a:r>
              <a:rPr lang="en-US" dirty="0">
                <a:solidFill>
                  <a:srgbClr val="FF6600"/>
                </a:solidFill>
              </a:rPr>
              <a:t>Easy to add codes to accommodate changes in requirements</a:t>
            </a:r>
          </a:p>
          <a:p>
            <a:pPr lvl="1"/>
            <a:r>
              <a:rPr lang="en-US" dirty="0"/>
              <a:t>Add “yellow”, “cyan” to the color list</a:t>
            </a:r>
          </a:p>
          <a:p>
            <a:pPr lvl="1"/>
            <a:r>
              <a:rPr lang="en-US" dirty="0"/>
              <a:t>Add bf, </a:t>
            </a:r>
            <a:r>
              <a:rPr lang="en-US" dirty="0" err="1"/>
              <a:t>mp</a:t>
            </a:r>
            <a:r>
              <a:rPr lang="en-US" dirty="0"/>
              <a:t> … to the command list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6987C7E8-0264-BC42-87C7-9EF41DCFE2D2}" type="datetime1">
              <a:rPr lang="en-US" smtClean="0"/>
              <a:t>9/14/12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</a:t>
            </a:r>
            <a:r>
              <a:rPr kumimoji="0" lang="en-US" dirty="0" smtClean="0"/>
              <a:t>Fall </a:t>
            </a:r>
            <a:r>
              <a:rPr kumimoji="0" lang="en-US" dirty="0" smtClean="0"/>
              <a:t>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2094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Skeleton of a “Good” Design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01752" y="1137121"/>
            <a:ext cx="8503920" cy="518112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While </a:t>
            </a:r>
            <a:r>
              <a:rPr lang="en-US" dirty="0" smtClean="0"/>
              <a:t>(there </a:t>
            </a:r>
            <a:r>
              <a:rPr lang="en-US" dirty="0"/>
              <a:t>is more to </a:t>
            </a:r>
            <a:r>
              <a:rPr lang="en-US" dirty="0" smtClean="0"/>
              <a:t>read)</a:t>
            </a:r>
            <a:endParaRPr lang="en-US" dirty="0"/>
          </a:p>
          <a:p>
            <a:pPr lvl="1"/>
            <a:r>
              <a:rPr lang="en-US" dirty="0"/>
              <a:t>Read an input line</a:t>
            </a:r>
          </a:p>
          <a:p>
            <a:pPr lvl="1"/>
            <a:r>
              <a:rPr lang="en-US" dirty="0"/>
              <a:t>Break the line into </a:t>
            </a:r>
            <a:r>
              <a:rPr lang="en-US" b="1" dirty="0"/>
              <a:t>tokens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&gt; </a:t>
            </a:r>
            <a:r>
              <a:rPr lang="en-US" dirty="0">
                <a:solidFill>
                  <a:srgbClr val="FF0000"/>
                </a:solidFill>
              </a:rPr>
              <a:t>foreground</a:t>
            </a:r>
            <a:r>
              <a:rPr lang="en-US" dirty="0"/>
              <a:t> </a:t>
            </a:r>
            <a:r>
              <a:rPr lang="en-US" dirty="0">
                <a:solidFill>
                  <a:srgbClr val="008000"/>
                </a:solidFill>
              </a:rPr>
              <a:t>green</a:t>
            </a:r>
            <a:r>
              <a:rPr lang="en-US" dirty="0"/>
              <a:t> “</a:t>
            </a:r>
            <a:r>
              <a:rPr lang="en-US" dirty="0">
                <a:solidFill>
                  <a:srgbClr val="FF6600"/>
                </a:solidFill>
              </a:rPr>
              <a:t>Print this string in green</a:t>
            </a:r>
            <a:r>
              <a:rPr lang="en-US" dirty="0"/>
              <a:t>”</a:t>
            </a:r>
            <a:br>
              <a:rPr lang="en-US" dirty="0"/>
            </a:br>
            <a:r>
              <a:rPr lang="en-US" dirty="0"/>
              <a:t>&gt; </a:t>
            </a:r>
            <a:r>
              <a:rPr lang="en-US" dirty="0" err="1" smtClean="0">
                <a:solidFill>
                  <a:srgbClr val="FF0000"/>
                </a:solidFill>
              </a:rPr>
              <a:t>wc</a:t>
            </a:r>
            <a:r>
              <a:rPr lang="en-US" dirty="0" smtClean="0"/>
              <a:t> “</a:t>
            </a:r>
            <a:r>
              <a:rPr lang="en-US" dirty="0" smtClean="0">
                <a:solidFill>
                  <a:srgbClr val="FF6600"/>
                </a:solidFill>
              </a:rPr>
              <a:t>blowing in the </a:t>
            </a:r>
            <a:r>
              <a:rPr lang="en-US" dirty="0" err="1" smtClean="0">
                <a:solidFill>
                  <a:srgbClr val="FF6600"/>
                </a:solidFill>
              </a:rPr>
              <a:t>wind.txt</a:t>
            </a:r>
            <a:r>
              <a:rPr lang="en-US" dirty="0" smtClean="0">
                <a:solidFill>
                  <a:srgbClr val="008000"/>
                </a:solidFill>
              </a:rPr>
              <a:t>”</a:t>
            </a:r>
            <a:r>
              <a:rPr lang="en-US" dirty="0" smtClean="0"/>
              <a:t> </a:t>
            </a:r>
            <a:endParaRPr lang="en-US" dirty="0"/>
          </a:p>
          <a:p>
            <a:pPr lvl="1"/>
            <a:r>
              <a:rPr lang="en-US" dirty="0"/>
              <a:t>Use an “array” indexed by strings to call functions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If the command name is not found, say “Command not found”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714FF35-D143-C146-9BB9-C25384731B14}" type="datetime1">
              <a:rPr lang="en-US" smtClean="0"/>
              <a:t>9/14/12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</a:t>
            </a:r>
            <a:r>
              <a:rPr kumimoji="0" lang="en-US" dirty="0" smtClean="0"/>
              <a:t>Fall </a:t>
            </a:r>
            <a:r>
              <a:rPr kumimoji="0" lang="en-US" dirty="0" smtClean="0"/>
              <a:t>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7100086"/>
              </p:ext>
            </p:extLst>
          </p:nvPr>
        </p:nvGraphicFramePr>
        <p:xfrm>
          <a:off x="515937" y="3392528"/>
          <a:ext cx="7985127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1376"/>
                <a:gridCol w="5873751"/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String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Function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“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Courier"/>
                          <a:ea typeface="+mn-ea"/>
                          <a:cs typeface="Courier"/>
                        </a:rPr>
                        <a:t>foreground</a:t>
                      </a:r>
                      <a:r>
                        <a:rPr lang="en-US" dirty="0"/>
                        <a:t>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Courier"/>
                          <a:ea typeface="+mn-ea"/>
                          <a:cs typeface="Courier"/>
                        </a:rPr>
                        <a:t>color_print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/>
                        <a:t>“green”, “Print this string in green”)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“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Courier"/>
                          <a:ea typeface="+mn-ea"/>
                          <a:cs typeface="Courier"/>
                        </a:rPr>
                        <a:t>wc</a:t>
                      </a:r>
                      <a:r>
                        <a:rPr lang="en-US" dirty="0" smtClean="0"/>
                        <a:t>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word_count</a:t>
                      </a:r>
                      <a:r>
                        <a:rPr lang="en-US" dirty="0" smtClean="0"/>
                        <a:t>(“blowing in the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wind</a:t>
                      </a:r>
                      <a:r>
                        <a:rPr lang="en-US" dirty="0" err="1" smtClean="0"/>
                        <a:t>.txt</a:t>
                      </a:r>
                      <a:r>
                        <a:rPr lang="en-US" dirty="0" smtClean="0"/>
                        <a:t>”)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“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Courier"/>
                          <a:ea typeface="+mn-ea"/>
                          <a:cs typeface="Courier"/>
                        </a:rPr>
                        <a:t>exit</a:t>
                      </a:r>
                      <a:r>
                        <a:rPr lang="en-US" dirty="0"/>
                        <a:t>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"/>
                          <a:cs typeface="Courier"/>
                        </a:rPr>
                        <a:t>quit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()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“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Courier"/>
                          <a:ea typeface="+mn-ea"/>
                          <a:cs typeface="Courier"/>
                        </a:rPr>
                        <a:t>bye</a:t>
                      </a:r>
                      <a:r>
                        <a:rPr lang="en-US" dirty="0"/>
                        <a:t>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Courier"/>
                          <a:ea typeface="+mn-ea"/>
                          <a:cs typeface="Courier"/>
                        </a:rPr>
                        <a:t>quit</a:t>
                      </a:r>
                      <a:r>
                        <a:rPr lang="en-US" dirty="0"/>
                        <a:t>()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00413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Main questions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Is there a systematic way to break a string into tokens?</a:t>
            </a:r>
          </a:p>
          <a:p>
            <a:pPr lvl="1"/>
            <a:r>
              <a:rPr lang="en-US" dirty="0">
                <a:solidFill>
                  <a:srgbClr val="008000"/>
                </a:solidFill>
              </a:rPr>
              <a:t>Lexical analysis</a:t>
            </a:r>
          </a:p>
          <a:p>
            <a:endParaRPr lang="en-US" dirty="0"/>
          </a:p>
          <a:p>
            <a:r>
              <a:rPr lang="en-US" dirty="0">
                <a:solidFill>
                  <a:srgbClr val="FF6600"/>
                </a:solidFill>
              </a:rPr>
              <a:t>How do we define/use an “array” indexed by strings?</a:t>
            </a:r>
          </a:p>
          <a:p>
            <a:pPr lvl="1"/>
            <a:r>
              <a:rPr lang="en-US" dirty="0">
                <a:solidFill>
                  <a:srgbClr val="008000"/>
                </a:solidFill>
              </a:rPr>
              <a:t>map</a:t>
            </a:r>
          </a:p>
          <a:p>
            <a:endParaRPr lang="en-US" dirty="0"/>
          </a:p>
          <a:p>
            <a:r>
              <a:rPr lang="en-US" dirty="0">
                <a:solidFill>
                  <a:srgbClr val="660066"/>
                </a:solidFill>
              </a:rPr>
              <a:t>How do we define/use functions as data types?</a:t>
            </a:r>
          </a:p>
          <a:p>
            <a:pPr lvl="1"/>
            <a:r>
              <a:rPr lang="en-US" dirty="0">
                <a:solidFill>
                  <a:srgbClr val="008000"/>
                </a:solidFill>
              </a:rPr>
              <a:t>function pointers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9331702-BAD6-A04D-B8C8-741F8BFEFA3A}" type="datetime1">
              <a:rPr lang="en-US" smtClean="0"/>
              <a:t>9/14/12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</a:t>
            </a:r>
            <a:r>
              <a:rPr kumimoji="0" lang="en-US" dirty="0" smtClean="0"/>
              <a:t>Fall </a:t>
            </a:r>
            <a:r>
              <a:rPr kumimoji="0" lang="en-US" dirty="0" smtClean="0"/>
              <a:t>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3087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Lexical analysis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Tx/>
              <a:buChar char="-"/>
            </a:pPr>
            <a:r>
              <a:rPr lang="en-US" dirty="0" smtClean="0"/>
              <a:t>Tokens</a:t>
            </a:r>
          </a:p>
          <a:p>
            <a:pPr marL="285750" indent="-285750">
              <a:buFontTx/>
              <a:buChar char="-"/>
            </a:pPr>
            <a:r>
              <a:rPr lang="en-US" dirty="0"/>
              <a:t>Token scanning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Lexer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D289FC8C-4E0F-0142-A9D5-16BF0B55808F}" type="datetime1">
              <a:rPr lang="en-US" smtClean="0"/>
              <a:t>9/14/12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</a:t>
            </a:r>
            <a:r>
              <a:rPr lang="en-US" dirty="0" smtClean="0"/>
              <a:t>Fall </a:t>
            </a:r>
            <a:r>
              <a:rPr lang="en-US" dirty="0" smtClean="0"/>
              <a:t>2012, SUNY Buffalo, (C) 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9710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Tokens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8987286-31F8-544B-B344-0B308F646942}" type="datetime1">
              <a:rPr lang="en-US" smtClean="0"/>
              <a:t>9/14/12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</a:t>
            </a:r>
            <a:r>
              <a:rPr lang="en-US" dirty="0" smtClean="0"/>
              <a:t>Fall </a:t>
            </a:r>
            <a:r>
              <a:rPr lang="en-US" dirty="0" smtClean="0"/>
              <a:t>2012, SUNY Buffalo, (C) 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8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03250" y="1809750"/>
            <a:ext cx="81359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FF6600"/>
                </a:solidFill>
              </a:rPr>
              <a:t>bf</a:t>
            </a:r>
            <a:r>
              <a:rPr lang="en-US" sz="4000" dirty="0"/>
              <a:t> 	</a:t>
            </a:r>
            <a:r>
              <a:rPr lang="en-US" sz="4000" dirty="0">
                <a:solidFill>
                  <a:srgbClr val="008000"/>
                </a:solidFill>
              </a:rPr>
              <a:t>“pattern here</a:t>
            </a:r>
            <a:r>
              <a:rPr lang="en-US" sz="4000" dirty="0" smtClean="0">
                <a:solidFill>
                  <a:srgbClr val="008000"/>
                </a:solidFill>
              </a:rPr>
              <a:t>” </a:t>
            </a:r>
            <a:r>
              <a:rPr lang="en-US" sz="4000" dirty="0" smtClean="0"/>
              <a:t> </a:t>
            </a:r>
            <a:r>
              <a:rPr lang="en-US" sz="4000" dirty="0"/>
              <a:t>	</a:t>
            </a:r>
            <a:r>
              <a:rPr lang="en-US" sz="4000" dirty="0" err="1">
                <a:solidFill>
                  <a:srgbClr val="0000FF"/>
                </a:solidFill>
              </a:rPr>
              <a:t>file.txt</a:t>
            </a:r>
            <a:endParaRPr lang="en-US" sz="4000" dirty="0">
              <a:solidFill>
                <a:srgbClr val="0000F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3250" y="2936875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IDENTIFIER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090456" y="2936875"/>
            <a:ext cx="1505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DELIMITER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783312" y="2925761"/>
            <a:ext cx="1056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STRING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73851" y="2933699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IDENTIFIER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897451" y="2936875"/>
            <a:ext cx="1505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DELIMITER</a:t>
            </a:r>
          </a:p>
        </p:txBody>
      </p:sp>
      <p:cxnSp>
        <p:nvCxnSpPr>
          <p:cNvPr id="17" name="Straight Arrow Connector 16"/>
          <p:cNvCxnSpPr>
            <a:stCxn id="11" idx="0"/>
          </p:cNvCxnSpPr>
          <p:nvPr/>
        </p:nvCxnSpPr>
        <p:spPr>
          <a:xfrm flipV="1">
            <a:off x="1281668" y="2413000"/>
            <a:ext cx="528082" cy="5238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2" idx="0"/>
            <a:endCxn id="29" idx="2"/>
          </p:cNvCxnSpPr>
          <p:nvPr/>
        </p:nvCxnSpPr>
        <p:spPr>
          <a:xfrm flipH="1" flipV="1">
            <a:off x="2427082" y="2413000"/>
            <a:ext cx="416144" cy="5238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3" idx="0"/>
          </p:cNvCxnSpPr>
          <p:nvPr/>
        </p:nvCxnSpPr>
        <p:spPr>
          <a:xfrm flipV="1">
            <a:off x="4311662" y="2413000"/>
            <a:ext cx="0" cy="51276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5664755" y="2413000"/>
            <a:ext cx="248683" cy="5238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4" idx="0"/>
          </p:cNvCxnSpPr>
          <p:nvPr/>
        </p:nvCxnSpPr>
        <p:spPr>
          <a:xfrm flipH="1" flipV="1">
            <a:off x="7034212" y="2413002"/>
            <a:ext cx="318057" cy="52069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2240550" y="1881188"/>
            <a:ext cx="373063" cy="5318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5832475" y="1881188"/>
            <a:ext cx="373063" cy="5318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111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d250-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csd250-theme.thmx</Template>
  <TotalTime>1226</TotalTime>
  <Words>1251</Words>
  <Application>Microsoft Macintosh PowerPoint</Application>
  <PresentationFormat>On-screen Show (4:3)</PresentationFormat>
  <Paragraphs>228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csd250-theme</vt:lpstr>
      <vt:lpstr>Our first C++ Class: a Lexer</vt:lpstr>
      <vt:lpstr>Agenda</vt:lpstr>
      <vt:lpstr>A toy program and its design</vt:lpstr>
      <vt:lpstr>A toy program</vt:lpstr>
      <vt:lpstr>A “Good” Design</vt:lpstr>
      <vt:lpstr>A Skeleton of a “Good” Design</vt:lpstr>
      <vt:lpstr>Main questions</vt:lpstr>
      <vt:lpstr>Lexical analysis</vt:lpstr>
      <vt:lpstr>Tokens</vt:lpstr>
      <vt:lpstr>Our first C++ class: Lexer</vt:lpstr>
      <vt:lpstr>How a Lexer class might work?</vt:lpstr>
      <vt:lpstr>Defining the Lexer’s interface: Lexer.h</vt:lpstr>
      <vt:lpstr>Constructor</vt:lpstr>
      <vt:lpstr>Other types in Lexer.h</vt:lpstr>
      <vt:lpstr>Organizing Source Files</vt:lpstr>
      <vt:lpstr>Function pointers and map</vt:lpstr>
      <vt:lpstr>Defining function pointers</vt:lpstr>
      <vt:lpstr>Mapping strings to function pointers</vt:lpstr>
    </vt:vector>
  </TitlesOfParts>
  <Company>SUNY Buffalo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250 – Data structures in C++</dc:title>
  <dc:creator>Hung Ngo</dc:creator>
  <cp:lastModifiedBy>Hung Ngo</cp:lastModifiedBy>
  <cp:revision>88</cp:revision>
  <dcterms:created xsi:type="dcterms:W3CDTF">2012-01-17T14:06:43Z</dcterms:created>
  <dcterms:modified xsi:type="dcterms:W3CDTF">2012-09-14T13:53:26Z</dcterms:modified>
</cp:coreProperties>
</file>